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49A698CB-7DF3-4CAC-A0DD-4E5889D6700E}">
  <a:tblStyle styleId="{49A698CB-7DF3-4CAC-A0DD-4E5889D6700E}"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E8ECF4"/>
          </a:solidFill>
        </a:fill>
      </a:tcStyle>
    </a:wholeTbl>
    <a:band1H>
      <a:tcStyle>
        <a:fill>
          <a:solidFill>
            <a:srgbClr val="CFD7E7"/>
          </a:solidFill>
        </a:fill>
      </a:tcStyle>
    </a:band1H>
    <a:band1V>
      <a:tcStyle>
        <a:fill>
          <a:solidFill>
            <a:srgbClr val="CFD7E7"/>
          </a:solidFill>
        </a:fill>
      </a:tcStyle>
    </a:band1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Calibri"/>
          <a:ea typeface="Calibri"/>
          <a:cs typeface="Calibri"/>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200" u="none" cap="none" strike="noStrike">
                <a:solidFill>
                  <a:schemeClr val="dk1"/>
                </a:solidFill>
                <a:latin typeface="Calibri"/>
                <a:ea typeface="Calibri"/>
                <a:cs typeface="Calibri"/>
                <a:sym typeface="Calibri"/>
              </a:defRPr>
            </a:lvl2pPr>
            <a:lvl3pPr indent="0" lvl="2" marL="914400" marR="0" rtl="0" algn="l">
              <a:spcBef>
                <a:spcPts val="0"/>
              </a:spcBef>
              <a:buNone/>
              <a:defRPr b="0" i="0" sz="1200" u="none" cap="none" strike="noStrike">
                <a:solidFill>
                  <a:schemeClr val="dk1"/>
                </a:solidFill>
                <a:latin typeface="Calibri"/>
                <a:ea typeface="Calibri"/>
                <a:cs typeface="Calibri"/>
                <a:sym typeface="Calibri"/>
              </a:defRPr>
            </a:lvl3pPr>
            <a:lvl4pPr indent="0" lvl="3" marL="1371600" marR="0" rtl="0" algn="l">
              <a:spcBef>
                <a:spcPts val="0"/>
              </a:spcBef>
              <a:buNone/>
              <a:defRPr b="0" i="0" sz="1200" u="none" cap="none" strike="noStrike">
                <a:solidFill>
                  <a:schemeClr val="dk1"/>
                </a:solidFill>
                <a:latin typeface="Calibri"/>
                <a:ea typeface="Calibri"/>
                <a:cs typeface="Calibri"/>
                <a:sym typeface="Calibri"/>
              </a:defRPr>
            </a:lvl4pPr>
            <a:lvl5pPr indent="0" lvl="4" marL="1828800" marR="0" rtl="0" algn="l">
              <a:spcBef>
                <a:spcPts val="0"/>
              </a:spcBef>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 name="Shape 51"/>
        <p:cNvGrpSpPr/>
        <p:nvPr/>
      </p:nvGrpSpPr>
      <p:grpSpPr>
        <a:xfrm>
          <a:off x="0" y="0"/>
          <a:ext cx="0" cy="0"/>
          <a:chOff x="0" y="0"/>
          <a:chExt cx="0" cy="0"/>
        </a:xfrm>
      </p:grpSpPr>
      <p:sp>
        <p:nvSpPr>
          <p:cNvPr id="52" name="Shape 5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53" name="Shape 53"/>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54" name="Shape 54"/>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lang="en-US" sz="1200" u="none">
                <a:solidFill>
                  <a:schemeClr val="dk1"/>
                </a:solidFill>
                <a:latin typeface="Arial"/>
                <a:ea typeface="Arial"/>
                <a:cs typeface="Arial"/>
                <a:sym typeface="Arial"/>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US"/>
              <a:t>Greg</a:t>
            </a:r>
          </a:p>
        </p:txBody>
      </p:sp>
      <p:sp>
        <p:nvSpPr>
          <p:cNvPr id="151" name="Shape 15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59" name="Shape 159"/>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a:t>Brad</a:t>
            </a:r>
          </a:p>
        </p:txBody>
      </p:sp>
      <p:sp>
        <p:nvSpPr>
          <p:cNvPr id="160" name="Shape 160"/>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Arial"/>
                <a:ea typeface="Arial"/>
                <a:cs typeface="Arial"/>
                <a:sym typeface="Arial"/>
              </a:rPr>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68" name="Shape 168"/>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a:t>Brad</a:t>
            </a:r>
          </a:p>
          <a:p>
            <a:pPr indent="0" lvl="0" marL="0" marR="0" rtl="0" algn="l">
              <a:spcBef>
                <a:spcPts val="0"/>
              </a:spcBef>
              <a:buSzPct val="25000"/>
              <a:buNone/>
            </a:pPr>
            <a:r>
              <a:rPr lang="en-US"/>
              <a:t>Possible Risks:</a:t>
            </a:r>
          </a:p>
          <a:p>
            <a:pPr indent="-228600" lvl="0" marL="457200" marR="0" rtl="0" algn="l">
              <a:spcBef>
                <a:spcPts val="0"/>
              </a:spcBef>
              <a:buAutoNum type="arabicPeriod"/>
            </a:pPr>
            <a:r>
              <a:rPr lang="en-US"/>
              <a:t>Misuse of software to stalk an individual</a:t>
            </a:r>
          </a:p>
          <a:p>
            <a:pPr indent="-228600" lvl="1" marL="914400" marR="0" rtl="0" algn="l">
              <a:spcBef>
                <a:spcPts val="0"/>
              </a:spcBef>
              <a:buAutoNum type="alphaLcPeriod"/>
            </a:pPr>
            <a:r>
              <a:rPr lang="en-US"/>
              <a:t>possible solution?</a:t>
            </a:r>
          </a:p>
          <a:p>
            <a:pPr indent="-228600" lvl="1" marL="914400" marR="0" rtl="0" algn="l">
              <a:spcBef>
                <a:spcPts val="0"/>
              </a:spcBef>
              <a:buAutoNum type="alphaLcPeriod"/>
            </a:pPr>
            <a:r>
              <a:rPr lang="en-US"/>
              <a:t>the API doesn’t give the exact location</a:t>
            </a:r>
          </a:p>
          <a:p>
            <a:pPr indent="-228600" lvl="1" marL="914400" marR="0" rtl="0" algn="l">
              <a:spcBef>
                <a:spcPts val="0"/>
              </a:spcBef>
              <a:buAutoNum type="alphaLcPeriod"/>
            </a:pPr>
            <a:r>
              <a:rPr lang="en-US"/>
              <a:t>state in the terms of service that stalking is not prohibited</a:t>
            </a:r>
          </a:p>
          <a:p>
            <a:pPr indent="-228600" lvl="0" marL="457200" marR="0" rtl="0" algn="l">
              <a:spcBef>
                <a:spcPts val="0"/>
              </a:spcBef>
              <a:buAutoNum type="arabicPeriod"/>
            </a:pPr>
            <a:r>
              <a:t/>
            </a:r>
            <a:endParaRPr/>
          </a:p>
          <a:p>
            <a:pPr indent="0" lvl="0" marL="0" marR="0" rtl="0" algn="l">
              <a:spcBef>
                <a:spcPts val="0"/>
              </a:spcBef>
              <a:buSzPct val="25000"/>
              <a:buNone/>
            </a:pPr>
            <a:r>
              <a:t/>
            </a:r>
            <a:endParaRPr/>
          </a:p>
        </p:txBody>
      </p:sp>
      <p:sp>
        <p:nvSpPr>
          <p:cNvPr id="169" name="Shape 169"/>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Arial"/>
                <a:ea typeface="Arial"/>
                <a:cs typeface="Arial"/>
                <a:sym typeface="Arial"/>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US"/>
              <a:t>kevin</a:t>
            </a:r>
          </a:p>
        </p:txBody>
      </p:sp>
      <p:sp>
        <p:nvSpPr>
          <p:cNvPr id="64" name="Shape 64"/>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70" name="Shape 70"/>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a:t>kevin</a:t>
            </a:r>
          </a:p>
          <a:p>
            <a:pPr indent="0" lvl="0" marL="0" marR="0" rtl="0" algn="l">
              <a:spcBef>
                <a:spcPts val="0"/>
              </a:spcBef>
              <a:buSzPct val="25000"/>
              <a:buNone/>
            </a:pPr>
            <a:r>
              <a:rPr b="1" i="0" lang="en-US" sz="1200" u="none" cap="none" strike="noStrike">
                <a:solidFill>
                  <a:schemeClr val="dk1"/>
                </a:solidFill>
                <a:latin typeface="Calibri"/>
                <a:ea typeface="Calibri"/>
                <a:cs typeface="Calibri"/>
                <a:sym typeface="Calibri"/>
              </a:rPr>
              <a:t>Slide Instructions:</a:t>
            </a:r>
          </a:p>
          <a:p>
            <a:pPr indent="0" lvl="0" marL="0" marR="0" rtl="0" algn="l">
              <a:spcBef>
                <a:spcPts val="0"/>
              </a:spcBef>
              <a:spcAft>
                <a:spcPts val="0"/>
              </a:spcAft>
              <a:buClr>
                <a:schemeClr val="dk1"/>
              </a:buClr>
              <a:buSzPct val="25000"/>
              <a:buFont typeface="Noto Sans Symbols"/>
              <a:buNone/>
            </a:pPr>
            <a:r>
              <a:rPr b="0" i="0" lang="en-US" sz="1200" u="none" cap="none" strike="noStrike">
                <a:solidFill>
                  <a:schemeClr val="dk1"/>
                </a:solidFill>
                <a:latin typeface="Calibri"/>
                <a:ea typeface="Calibri"/>
                <a:cs typeface="Calibri"/>
                <a:sym typeface="Calibri"/>
              </a:rPr>
              <a:t>Identify the individuals present during the presentation indicating their role and/or organization. Please note that the Business Owner must be present.</a:t>
            </a:r>
          </a:p>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71" name="Shape 71"/>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Arial"/>
                <a:ea typeface="Arial"/>
                <a:cs typeface="Arial"/>
                <a:sym typeface="Arial"/>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US"/>
              <a:t>Kevin</a:t>
            </a:r>
          </a:p>
        </p:txBody>
      </p:sp>
      <p:sp>
        <p:nvSpPr>
          <p:cNvPr id="79" name="Shape 79"/>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US"/>
              <a:t>Kevin</a:t>
            </a:r>
          </a:p>
        </p:txBody>
      </p:sp>
      <p:sp>
        <p:nvSpPr>
          <p:cNvPr id="94" name="Shape 94"/>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19" name="Shape 119"/>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a:t>steven</a:t>
            </a:r>
          </a:p>
        </p:txBody>
      </p:sp>
      <p:sp>
        <p:nvSpPr>
          <p:cNvPr id="120" name="Shape 120"/>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Arial"/>
                <a:ea typeface="Arial"/>
                <a:cs typeface="Arial"/>
                <a:sym typeface="Arial"/>
              </a:rPr>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28" name="Shape 128"/>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a:t>Peter</a:t>
            </a:r>
          </a:p>
        </p:txBody>
      </p:sp>
      <p:sp>
        <p:nvSpPr>
          <p:cNvPr id="129" name="Shape 129"/>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Arial"/>
                <a:ea typeface="Arial"/>
                <a:cs typeface="Arial"/>
                <a:sym typeface="Arial"/>
              </a:rPr>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80000"/>
              </a:lnSpc>
              <a:spcBef>
                <a:spcPts val="400"/>
              </a:spcBef>
              <a:buNone/>
            </a:pPr>
            <a:r>
              <a:rPr lang="en-US"/>
              <a:t>Juan</a:t>
            </a:r>
          </a:p>
        </p:txBody>
      </p:sp>
      <p:sp>
        <p:nvSpPr>
          <p:cNvPr id="135" name="Shape 13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lnSpc>
                <a:spcPct val="80000"/>
              </a:lnSpc>
              <a:spcBef>
                <a:spcPts val="400"/>
              </a:spcBef>
              <a:buClr>
                <a:schemeClr val="dk1"/>
              </a:buClr>
              <a:buSzPct val="25000"/>
              <a:buFont typeface="Noto Sans Symbols"/>
              <a:buNone/>
            </a:pPr>
            <a:r>
              <a:rPr lang="en-US"/>
              <a:t>Juan</a:t>
            </a:r>
          </a:p>
        </p:txBody>
      </p:sp>
      <p:sp>
        <p:nvSpPr>
          <p:cNvPr id="143" name="Shape 14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jpg"/><Relationship Id="rId3" Type="http://schemas.openxmlformats.org/officeDocument/2006/relationships/image" Target="../media/image02.jpg"/><Relationship Id="rId4" Type="http://schemas.openxmlformats.org/officeDocument/2006/relationships/image" Target="../media/image01.jpg"/><Relationship Id="rId5" Type="http://schemas.openxmlformats.org/officeDocument/2006/relationships/image" Target="../media/image03.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Slide">
    <p:spTree>
      <p:nvGrpSpPr>
        <p:cNvPr id="15" name="Shape 15"/>
        <p:cNvGrpSpPr/>
        <p:nvPr/>
      </p:nvGrpSpPr>
      <p:grpSpPr>
        <a:xfrm>
          <a:off x="0" y="0"/>
          <a:ext cx="0" cy="0"/>
          <a:chOff x="0" y="0"/>
          <a:chExt cx="0" cy="0"/>
        </a:xfrm>
      </p:grpSpPr>
      <p:sp>
        <p:nvSpPr>
          <p:cNvPr id="16" name="Shape 16"/>
          <p:cNvSpPr txBox="1"/>
          <p:nvPr>
            <p:ph type="ctrTitle"/>
          </p:nvPr>
        </p:nvSpPr>
        <p:spPr>
          <a:xfrm>
            <a:off x="0" y="1517650"/>
            <a:ext cx="9144000" cy="1470024"/>
          </a:xfrm>
          <a:prstGeom prst="rect">
            <a:avLst/>
          </a:prstGeom>
          <a:solidFill>
            <a:srgbClr val="0F4B9A"/>
          </a:solidFill>
          <a:ln>
            <a:noFill/>
          </a:ln>
          <a:effectLst>
            <a:outerShdw rotWithShape="0" algn="t" dir="5400000" dist="76200">
              <a:srgbClr val="FFC000"/>
            </a:outerShdw>
          </a:effectLst>
        </p:spPr>
        <p:txBody>
          <a:bodyPr anchorCtr="0" anchor="ctr" bIns="91425" lIns="91425" rIns="91425" tIns="91425"/>
          <a:lstStyle>
            <a:lvl1pPr indent="0" lvl="0" marL="0" marR="0" rtl="0" algn="ctr">
              <a:spcBef>
                <a:spcPts val="0"/>
              </a:spcBef>
              <a:buClr>
                <a:schemeClr val="lt1"/>
              </a:buClr>
              <a:buFont typeface="Cambria"/>
              <a:buNone/>
              <a:defRPr b="0" i="0" sz="3600" u="none" cap="none" strike="noStrike">
                <a:solidFill>
                  <a:schemeClr val="lt1"/>
                </a:solidFill>
                <a:latin typeface="Cambria"/>
                <a:ea typeface="Cambria"/>
                <a:cs typeface="Cambria"/>
                <a:sym typeface="Cambri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7" name="Shape 17"/>
          <p:cNvSpPr txBox="1"/>
          <p:nvPr>
            <p:ph idx="1" type="subTitle"/>
          </p:nvPr>
        </p:nvSpPr>
        <p:spPr>
          <a:xfrm>
            <a:off x="2419350" y="3792537"/>
            <a:ext cx="6400799" cy="1055686"/>
          </a:xfrm>
          <a:prstGeom prst="rect">
            <a:avLst/>
          </a:prstGeom>
          <a:noFill/>
          <a:ln>
            <a:noFill/>
          </a:ln>
        </p:spPr>
        <p:txBody>
          <a:bodyPr anchorCtr="0" anchor="t" bIns="91425" lIns="91425" rIns="91425" tIns="91425"/>
          <a:lstStyle>
            <a:lvl1pPr indent="0" lvl="0" marL="0" marR="0" rtl="0" algn="l">
              <a:spcBef>
                <a:spcPts val="640"/>
              </a:spcBef>
              <a:buClr>
                <a:schemeClr val="dk1"/>
              </a:buClr>
              <a:buFont typeface="Arial"/>
              <a:buNone/>
              <a:defRPr b="0" i="0" sz="2960" u="none" cap="none" strike="noStrike">
                <a:solidFill>
                  <a:schemeClr val="dk1"/>
                </a:solidFill>
                <a:latin typeface="Cambria"/>
                <a:ea typeface="Cambria"/>
                <a:cs typeface="Cambria"/>
                <a:sym typeface="Cambria"/>
              </a:defRPr>
            </a:lvl1pPr>
            <a:lvl2pPr indent="-107950" lvl="1" marL="742950" marR="0" rtl="0" algn="l">
              <a:spcBef>
                <a:spcPts val="560"/>
              </a:spcBef>
              <a:buClr>
                <a:schemeClr val="dk1"/>
              </a:buClr>
              <a:buSzPct val="107692"/>
              <a:buFont typeface="Arial"/>
              <a:buChar char="–"/>
              <a:defRPr b="0" i="0" sz="2590" u="none" cap="none" strike="noStrike">
                <a:solidFill>
                  <a:schemeClr val="dk1"/>
                </a:solidFill>
                <a:latin typeface="Cambria"/>
                <a:ea typeface="Cambria"/>
                <a:cs typeface="Cambria"/>
                <a:sym typeface="Cambria"/>
              </a:defRPr>
            </a:lvl2pPr>
            <a:lvl3pPr indent="-76200" lvl="2" marL="1143000" marR="0" rtl="0" algn="l">
              <a:spcBef>
                <a:spcPts val="480"/>
              </a:spcBef>
              <a:buClr>
                <a:schemeClr val="dk1"/>
              </a:buClr>
              <a:buSzPct val="109090"/>
              <a:buFont typeface="Arial"/>
              <a:buChar char="•"/>
              <a:defRPr b="0" i="0" sz="2220" u="none" cap="none" strike="noStrike">
                <a:solidFill>
                  <a:schemeClr val="dk1"/>
                </a:solidFill>
                <a:latin typeface="Cambria"/>
                <a:ea typeface="Cambria"/>
                <a:cs typeface="Cambria"/>
                <a:sym typeface="Cambria"/>
              </a:defRPr>
            </a:lvl3pPr>
            <a:lvl4pPr indent="-101600" lvl="3" marL="1600200" marR="0" rtl="0" algn="l">
              <a:spcBef>
                <a:spcPts val="400"/>
              </a:spcBef>
              <a:buClr>
                <a:schemeClr val="dk1"/>
              </a:buClr>
              <a:buSzPct val="105263"/>
              <a:buFont typeface="Arial"/>
              <a:buChar char="–"/>
              <a:defRPr b="0" i="0" sz="1850" u="none" cap="none" strike="noStrike">
                <a:solidFill>
                  <a:schemeClr val="dk1"/>
                </a:solidFill>
                <a:latin typeface="Cambria"/>
                <a:ea typeface="Cambria"/>
                <a:cs typeface="Cambria"/>
                <a:sym typeface="Cambria"/>
              </a:defRPr>
            </a:lvl4pPr>
            <a:lvl5pPr indent="-101600" lvl="4" marL="2057400" marR="0" rtl="0" algn="l">
              <a:spcBef>
                <a:spcPts val="400"/>
              </a:spcBef>
              <a:buClr>
                <a:schemeClr val="dk1"/>
              </a:buClr>
              <a:buSzPct val="105263"/>
              <a:buFont typeface="Arial"/>
              <a:buChar char="»"/>
              <a:defRPr b="0" i="0" sz="1850" u="none" cap="none" strike="noStrike">
                <a:solidFill>
                  <a:schemeClr val="dk1"/>
                </a:solidFill>
                <a:latin typeface="Cambria"/>
                <a:ea typeface="Cambria"/>
                <a:cs typeface="Cambria"/>
                <a:sym typeface="Cambria"/>
              </a:defRPr>
            </a:lvl5pPr>
            <a:lvl6pPr indent="-101600" lvl="5" marL="2514600" marR="0" rtl="0" algn="l">
              <a:spcBef>
                <a:spcPts val="400"/>
              </a:spcBef>
              <a:buClr>
                <a:schemeClr val="dk1"/>
              </a:buClr>
              <a:buSzPct val="105263"/>
              <a:buFont typeface="Arial"/>
              <a:buChar char="•"/>
              <a:defRPr b="0" i="0" sz="185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5263"/>
              <a:buFont typeface="Arial"/>
              <a:buChar char="•"/>
              <a:defRPr b="0" i="0" sz="185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5263"/>
              <a:buFont typeface="Arial"/>
              <a:buChar char="•"/>
              <a:defRPr b="0" i="0" sz="185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5263"/>
              <a:buFont typeface="Arial"/>
              <a:buChar char="•"/>
              <a:defRPr b="0" i="0" sz="1850" u="none" cap="none" strike="noStrike">
                <a:solidFill>
                  <a:schemeClr val="dk1"/>
                </a:solidFill>
                <a:latin typeface="Calibri"/>
                <a:ea typeface="Calibri"/>
                <a:cs typeface="Calibri"/>
                <a:sym typeface="Calibri"/>
              </a:defRPr>
            </a:lvl9pPr>
          </a:lstStyle>
          <a:p/>
        </p:txBody>
      </p:sp>
      <p:pic>
        <p:nvPicPr>
          <p:cNvPr descr="Figure of a Medical Pin and Stetoscope." id="18" name="Shape 18"/>
          <p:cNvPicPr preferRelativeResize="0"/>
          <p:nvPr/>
        </p:nvPicPr>
        <p:blipFill rotWithShape="1">
          <a:blip r:embed="rId2">
            <a:alphaModFix/>
          </a:blip>
          <a:srcRect b="0" l="0" r="0" t="0"/>
          <a:stretch/>
        </p:blipFill>
        <p:spPr>
          <a:xfrm>
            <a:off x="123825" y="3132138"/>
            <a:ext cx="1525587" cy="1098550"/>
          </a:xfrm>
          <a:prstGeom prst="rect">
            <a:avLst/>
          </a:prstGeom>
          <a:noFill/>
          <a:ln>
            <a:noFill/>
          </a:ln>
        </p:spPr>
      </p:pic>
      <p:pic>
        <p:nvPicPr>
          <p:cNvPr descr="Figure of a Prescription Pad." id="19" name="Shape 19"/>
          <p:cNvPicPr preferRelativeResize="0"/>
          <p:nvPr/>
        </p:nvPicPr>
        <p:blipFill rotWithShape="1">
          <a:blip r:embed="rId3">
            <a:alphaModFix/>
          </a:blip>
          <a:srcRect b="0" l="0" r="0" t="0"/>
          <a:stretch/>
        </p:blipFill>
        <p:spPr>
          <a:xfrm>
            <a:off x="123825" y="4362450"/>
            <a:ext cx="1525587" cy="1117599"/>
          </a:xfrm>
          <a:prstGeom prst="rect">
            <a:avLst/>
          </a:prstGeom>
          <a:noFill/>
          <a:ln>
            <a:noFill/>
          </a:ln>
        </p:spPr>
      </p:pic>
      <p:pic>
        <p:nvPicPr>
          <p:cNvPr descr="Figure of a Medical Pin." id="20" name="Shape 20"/>
          <p:cNvPicPr preferRelativeResize="0"/>
          <p:nvPr/>
        </p:nvPicPr>
        <p:blipFill rotWithShape="1">
          <a:blip r:embed="rId4">
            <a:alphaModFix/>
          </a:blip>
          <a:srcRect b="0" l="0" r="0" t="0"/>
          <a:stretch/>
        </p:blipFill>
        <p:spPr>
          <a:xfrm>
            <a:off x="107950" y="5619750"/>
            <a:ext cx="1549400" cy="1117599"/>
          </a:xfrm>
          <a:prstGeom prst="rect">
            <a:avLst/>
          </a:prstGeom>
          <a:noFill/>
          <a:ln>
            <a:noFill/>
          </a:ln>
        </p:spPr>
      </p:pic>
      <p:sp>
        <p:nvSpPr>
          <p:cNvPr id="21" name="Shape 21"/>
          <p:cNvSpPr/>
          <p:nvPr/>
        </p:nvSpPr>
        <p:spPr>
          <a:xfrm>
            <a:off x="0" y="228600"/>
            <a:ext cx="9144000" cy="64611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i="0" lang="en-US" sz="1800" u="none" cap="none" strike="noStrike">
                <a:solidFill>
                  <a:schemeClr val="dk1"/>
                </a:solidFill>
                <a:latin typeface="Cambria"/>
                <a:ea typeface="Cambria"/>
                <a:cs typeface="Cambria"/>
                <a:sym typeface="Cambria"/>
              </a:rPr>
              <a:t>Centers for Medicare &amp; Medicaid Services</a:t>
            </a:r>
          </a:p>
          <a:p>
            <a:pPr indent="0" lvl="0" marL="0" marR="0" rtl="0" algn="ctr">
              <a:spcBef>
                <a:spcPts val="0"/>
              </a:spcBef>
              <a:buSzPct val="25000"/>
              <a:buNone/>
            </a:pPr>
            <a:r>
              <a:rPr b="1" i="0" lang="en-US" sz="1800" u="none" cap="none" strike="noStrike">
                <a:solidFill>
                  <a:schemeClr val="dk1"/>
                </a:solidFill>
                <a:latin typeface="Cambria"/>
                <a:ea typeface="Cambria"/>
                <a:cs typeface="Cambria"/>
                <a:sym typeface="Cambria"/>
              </a:rPr>
              <a:t>eXpedited Life Cycle (XLC) </a:t>
            </a:r>
          </a:p>
        </p:txBody>
      </p:sp>
      <p:pic>
        <p:nvPicPr>
          <p:cNvPr descr="CMSlogOIS.jpg" id="22" name="Shape 22"/>
          <p:cNvPicPr preferRelativeResize="0"/>
          <p:nvPr/>
        </p:nvPicPr>
        <p:blipFill rotWithShape="1">
          <a:blip r:embed="rId5">
            <a:alphaModFix/>
          </a:blip>
          <a:srcRect b="0" l="0" r="0" t="0"/>
          <a:stretch/>
        </p:blipFill>
        <p:spPr>
          <a:xfrm>
            <a:off x="152398" y="228600"/>
            <a:ext cx="1884336" cy="762000"/>
          </a:xfrm>
          <a:prstGeom prst="rect">
            <a:avLst/>
          </a:prstGeom>
          <a:noFill/>
          <a:ln>
            <a:noFill/>
          </a:ln>
        </p:spPr>
      </p:pic>
      <p:sp>
        <p:nvSpPr>
          <p:cNvPr id="23" name="Shape 23"/>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98989"/>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4" name="Shape 24"/>
        <p:cNvGrpSpPr/>
        <p:nvPr/>
      </p:nvGrpSpPr>
      <p:grpSpPr>
        <a:xfrm>
          <a:off x="0" y="0"/>
          <a:ext cx="0" cy="0"/>
          <a:chOff x="0" y="0"/>
          <a:chExt cx="0" cy="0"/>
        </a:xfrm>
      </p:grpSpPr>
      <p:sp>
        <p:nvSpPr>
          <p:cNvPr id="25" name="Shape 25"/>
          <p:cNvSpPr txBox="1"/>
          <p:nvPr>
            <p:ph type="title"/>
          </p:nvPr>
        </p:nvSpPr>
        <p:spPr>
          <a:xfrm>
            <a:off x="0" y="0"/>
            <a:ext cx="9144000" cy="1143000"/>
          </a:xfrm>
          <a:prstGeom prst="rect">
            <a:avLst/>
          </a:prstGeom>
          <a:solidFill>
            <a:srgbClr val="0F4B9A"/>
          </a:solidFill>
          <a:ln>
            <a:noFill/>
          </a:ln>
          <a:effectLst>
            <a:outerShdw rotWithShape="0" algn="t" dir="5400000" dist="76200">
              <a:srgbClr val="FFC000"/>
            </a:outerShdw>
          </a:effectLst>
        </p:spPr>
        <p:txBody>
          <a:bodyPr anchorCtr="0" anchor="ctr" bIns="91425" lIns="91425" rIns="91425" tIns="91425"/>
          <a:lstStyle>
            <a:lvl1pPr indent="0" lvl="0" marL="0" marR="0" rtl="0" algn="ctr">
              <a:spcBef>
                <a:spcPts val="0"/>
              </a:spcBef>
              <a:buClr>
                <a:schemeClr val="lt1"/>
              </a:buClr>
              <a:buFont typeface="Cambria"/>
              <a:buNone/>
              <a:defRPr b="0" i="0" sz="3600" u="none" cap="none" strike="noStrike">
                <a:solidFill>
                  <a:schemeClr val="lt1"/>
                </a:solidFill>
                <a:latin typeface="Cambria"/>
                <a:ea typeface="Cambria"/>
                <a:cs typeface="Cambria"/>
                <a:sym typeface="Cambri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6" name="Shape 26"/>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mbria"/>
                <a:ea typeface="Cambria"/>
                <a:cs typeface="Cambria"/>
                <a:sym typeface="Cambria"/>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mbria"/>
                <a:ea typeface="Cambria"/>
                <a:cs typeface="Cambria"/>
                <a:sym typeface="Cambria"/>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mbria"/>
                <a:ea typeface="Cambria"/>
                <a:cs typeface="Cambria"/>
                <a:sym typeface="Cambria"/>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mbria"/>
                <a:ea typeface="Cambria"/>
                <a:cs typeface="Cambria"/>
                <a:sym typeface="Cambria"/>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mbria"/>
                <a:ea typeface="Cambria"/>
                <a:cs typeface="Cambria"/>
                <a:sym typeface="Cambria"/>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27" name="Shape 27"/>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9" name="Shape 29"/>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0" name="Shape 30"/>
        <p:cNvGrpSpPr/>
        <p:nvPr/>
      </p:nvGrpSpPr>
      <p:grpSpPr>
        <a:xfrm>
          <a:off x="0" y="0"/>
          <a:ext cx="0" cy="0"/>
          <a:chOff x="0" y="0"/>
          <a:chExt cx="0" cy="0"/>
        </a:xfrm>
      </p:grpSpPr>
      <p:sp>
        <p:nvSpPr>
          <p:cNvPr id="31" name="Shape 31"/>
          <p:cNvSpPr txBox="1"/>
          <p:nvPr>
            <p:ph type="title"/>
          </p:nvPr>
        </p:nvSpPr>
        <p:spPr>
          <a:xfrm>
            <a:off x="0" y="274637"/>
            <a:ext cx="9144000" cy="1143000"/>
          </a:xfrm>
          <a:prstGeom prst="rect">
            <a:avLst/>
          </a:prstGeom>
          <a:solidFill>
            <a:srgbClr val="0F4B9A"/>
          </a:solidFill>
          <a:ln>
            <a:noFill/>
          </a:ln>
          <a:effectLst>
            <a:outerShdw rotWithShape="0" algn="t" dir="5400000" dist="76200">
              <a:srgbClr val="FFC000"/>
            </a:outerShdw>
          </a:effectLst>
        </p:spPr>
        <p:txBody>
          <a:bodyPr anchorCtr="0" anchor="ctr" bIns="91425" lIns="91425" rIns="91425" tIns="91425"/>
          <a:lstStyle>
            <a:lvl1pPr indent="0" lvl="0" marL="0" marR="0" rtl="0" algn="ctr">
              <a:spcBef>
                <a:spcPts val="0"/>
              </a:spcBef>
              <a:buClr>
                <a:schemeClr val="lt1"/>
              </a:buClr>
              <a:buFont typeface="Cambria"/>
              <a:buNone/>
              <a:defRPr b="0" i="0" sz="3600" u="none" cap="none" strike="noStrike">
                <a:solidFill>
                  <a:schemeClr val="lt1"/>
                </a:solidFill>
                <a:latin typeface="Cambria"/>
                <a:ea typeface="Cambria"/>
                <a:cs typeface="Cambria"/>
                <a:sym typeface="Cambri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2" name="Shape 32"/>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3" name="Shape 33"/>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35" name="Shape 35"/>
        <p:cNvGrpSpPr/>
        <p:nvPr/>
      </p:nvGrpSpPr>
      <p:grpSpPr>
        <a:xfrm>
          <a:off x="0" y="0"/>
          <a:ext cx="0" cy="0"/>
          <a:chOff x="0" y="0"/>
          <a:chExt cx="0" cy="0"/>
        </a:xfrm>
      </p:grpSpPr>
      <p:sp>
        <p:nvSpPr>
          <p:cNvPr id="36" name="Shape 36"/>
          <p:cNvSpPr txBox="1"/>
          <p:nvPr>
            <p:ph type="title"/>
          </p:nvPr>
        </p:nvSpPr>
        <p:spPr>
          <a:xfrm>
            <a:off x="0" y="274637"/>
            <a:ext cx="9144000" cy="1143000"/>
          </a:xfrm>
          <a:prstGeom prst="rect">
            <a:avLst/>
          </a:prstGeom>
          <a:solidFill>
            <a:srgbClr val="0F4B9A"/>
          </a:solidFill>
          <a:ln>
            <a:noFill/>
          </a:ln>
          <a:effectLst>
            <a:outerShdw rotWithShape="0" algn="t" dir="5400000" dist="76200">
              <a:srgbClr val="FFC000"/>
            </a:outerShdw>
          </a:effectLst>
        </p:spPr>
        <p:txBody>
          <a:bodyPr anchorCtr="0" anchor="ctr" bIns="91425" lIns="91425" rIns="91425" tIns="91425"/>
          <a:lstStyle>
            <a:lvl1pPr indent="0" lvl="0" marL="0" marR="0" rtl="0" algn="ctr">
              <a:spcBef>
                <a:spcPts val="0"/>
              </a:spcBef>
              <a:buClr>
                <a:schemeClr val="lt1"/>
              </a:buClr>
              <a:buFont typeface="Cambria"/>
              <a:buNone/>
              <a:defRPr b="0" i="0" sz="3600" u="none" cap="none" strike="noStrike">
                <a:solidFill>
                  <a:schemeClr val="lt1"/>
                </a:solidFill>
                <a:latin typeface="Cambria"/>
                <a:ea typeface="Cambria"/>
                <a:cs typeface="Cambria"/>
                <a:sym typeface="Cambri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7" name="Shape 37"/>
          <p:cNvSpPr txBox="1"/>
          <p:nvPr>
            <p:ph idx="1" type="body"/>
          </p:nvPr>
        </p:nvSpPr>
        <p:spPr>
          <a:xfrm rot="5400000">
            <a:off x="2309018" y="-251618"/>
            <a:ext cx="4525963" cy="8229600"/>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mbria"/>
                <a:ea typeface="Cambria"/>
                <a:cs typeface="Cambria"/>
                <a:sym typeface="Cambria"/>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mbria"/>
                <a:ea typeface="Cambria"/>
                <a:cs typeface="Cambria"/>
                <a:sym typeface="Cambria"/>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mbria"/>
                <a:ea typeface="Cambria"/>
                <a:cs typeface="Cambria"/>
                <a:sym typeface="Cambria"/>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mbria"/>
                <a:ea typeface="Cambria"/>
                <a:cs typeface="Cambria"/>
                <a:sym typeface="Cambria"/>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mbria"/>
                <a:ea typeface="Cambria"/>
                <a:cs typeface="Cambria"/>
                <a:sym typeface="Cambria"/>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38" name="Shape 38"/>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9" name="Shape 39"/>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0" name="Shape 40"/>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41" name="Shape 41"/>
        <p:cNvGrpSpPr/>
        <p:nvPr/>
      </p:nvGrpSpPr>
      <p:grpSpPr>
        <a:xfrm>
          <a:off x="0" y="0"/>
          <a:ext cx="0" cy="0"/>
          <a:chOff x="0" y="0"/>
          <a:chExt cx="0" cy="0"/>
        </a:xfrm>
      </p:grpSpPr>
      <p:sp>
        <p:nvSpPr>
          <p:cNvPr id="42" name="Shape 42"/>
          <p:cNvSpPr txBox="1"/>
          <p:nvPr>
            <p:ph type="title"/>
          </p:nvPr>
        </p:nvSpPr>
        <p:spPr>
          <a:xfrm rot="5400000">
            <a:off x="4732337" y="2171700"/>
            <a:ext cx="5851525" cy="2057400"/>
          </a:xfrm>
          <a:prstGeom prst="rect">
            <a:avLst/>
          </a:prstGeom>
          <a:solidFill>
            <a:srgbClr val="0F4B9A"/>
          </a:solidFill>
          <a:ln>
            <a:noFill/>
          </a:ln>
          <a:effectLst>
            <a:outerShdw rotWithShape="0" algn="t" dir="5400000" dist="76200">
              <a:srgbClr val="FFC000"/>
            </a:outerShdw>
          </a:effectLst>
        </p:spPr>
        <p:txBody>
          <a:bodyPr anchorCtr="0" anchor="ctr" bIns="91425" lIns="91425" rIns="91425" tIns="91425"/>
          <a:lstStyle>
            <a:lvl1pPr indent="0" lvl="0" marL="0" marR="0" rtl="0" algn="ctr">
              <a:spcBef>
                <a:spcPts val="0"/>
              </a:spcBef>
              <a:buClr>
                <a:schemeClr val="lt1"/>
              </a:buClr>
              <a:buFont typeface="Cambria"/>
              <a:buNone/>
              <a:defRPr b="0" i="0" sz="3600" u="none" cap="none" strike="noStrike">
                <a:solidFill>
                  <a:schemeClr val="lt1"/>
                </a:solidFill>
                <a:latin typeface="Cambria"/>
                <a:ea typeface="Cambria"/>
                <a:cs typeface="Cambria"/>
                <a:sym typeface="Cambri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3" name="Shape 43"/>
          <p:cNvSpPr txBox="1"/>
          <p:nvPr>
            <p:ph idx="1" type="body"/>
          </p:nvPr>
        </p:nvSpPr>
        <p:spPr>
          <a:xfrm rot="5400000">
            <a:off x="541337" y="190500"/>
            <a:ext cx="5851525" cy="6019799"/>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mbria"/>
                <a:ea typeface="Cambria"/>
                <a:cs typeface="Cambria"/>
                <a:sym typeface="Cambria"/>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mbria"/>
                <a:ea typeface="Cambria"/>
                <a:cs typeface="Cambria"/>
                <a:sym typeface="Cambria"/>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mbria"/>
                <a:ea typeface="Cambria"/>
                <a:cs typeface="Cambria"/>
                <a:sym typeface="Cambria"/>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mbria"/>
                <a:ea typeface="Cambria"/>
                <a:cs typeface="Cambria"/>
                <a:sym typeface="Cambria"/>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mbria"/>
                <a:ea typeface="Cambria"/>
                <a:cs typeface="Cambria"/>
                <a:sym typeface="Cambria"/>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44" name="Shape 44"/>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5" name="Shape 45"/>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6" name="Shape 46"/>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7" name="Shape 47"/>
        <p:cNvGrpSpPr/>
        <p:nvPr/>
      </p:nvGrpSpPr>
      <p:grpSpPr>
        <a:xfrm>
          <a:off x="0" y="0"/>
          <a:ext cx="0" cy="0"/>
          <a:chOff x="0" y="0"/>
          <a:chExt cx="0" cy="0"/>
        </a:xfrm>
      </p:grpSpPr>
      <p:sp>
        <p:nvSpPr>
          <p:cNvPr id="48" name="Shape 48"/>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0" name="Shape 50"/>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0" y="274637"/>
            <a:ext cx="9144000" cy="1143000"/>
          </a:xfrm>
          <a:prstGeom prst="rect">
            <a:avLst/>
          </a:prstGeom>
          <a:solidFill>
            <a:srgbClr val="0F4B9A"/>
          </a:solidFill>
          <a:ln>
            <a:noFill/>
          </a:ln>
          <a:effectLst>
            <a:outerShdw rotWithShape="0" algn="t" dir="5400000" dist="76200">
              <a:srgbClr val="FFC000"/>
            </a:outerShdw>
          </a:effectLst>
        </p:spPr>
        <p:txBody>
          <a:bodyPr anchorCtr="0" anchor="ctr" bIns="91425" lIns="91425" rIns="91425" tIns="91425"/>
          <a:lstStyle>
            <a:lvl1pPr indent="0" lvl="0" marL="0" marR="0" rtl="0" algn="ctr">
              <a:spcBef>
                <a:spcPts val="0"/>
              </a:spcBef>
              <a:buClr>
                <a:schemeClr val="lt1"/>
              </a:buClr>
              <a:buFont typeface="Cambria"/>
              <a:buNone/>
              <a:defRPr b="0" i="0" sz="3600" u="none" cap="none" strike="noStrike">
                <a:solidFill>
                  <a:schemeClr val="lt1"/>
                </a:solidFill>
                <a:latin typeface="Cambria"/>
                <a:ea typeface="Cambria"/>
                <a:cs typeface="Cambria"/>
                <a:sym typeface="Cambri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1" name="Shape 11"/>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mbria"/>
                <a:ea typeface="Cambria"/>
                <a:cs typeface="Cambria"/>
                <a:sym typeface="Cambria"/>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mbria"/>
                <a:ea typeface="Cambria"/>
                <a:cs typeface="Cambria"/>
                <a:sym typeface="Cambria"/>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mbria"/>
                <a:ea typeface="Cambria"/>
                <a:cs typeface="Cambria"/>
                <a:sym typeface="Cambria"/>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mbria"/>
                <a:ea typeface="Cambria"/>
                <a:cs typeface="Cambria"/>
                <a:sym typeface="Cambria"/>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mbria"/>
                <a:ea typeface="Cambria"/>
                <a:cs typeface="Cambria"/>
                <a:sym typeface="Cambria"/>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Shape 12"/>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3" name="Shape 13"/>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4" name="Shape 14"/>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0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0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0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12.jpg"/><Relationship Id="rId5" Type="http://schemas.openxmlformats.org/officeDocument/2006/relationships/image" Target="../media/image0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0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0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idx="4294967295" type="ctrTitle"/>
          </p:nvPr>
        </p:nvSpPr>
        <p:spPr>
          <a:xfrm>
            <a:off x="36274" y="1374025"/>
            <a:ext cx="9144000" cy="1470000"/>
          </a:xfrm>
          <a:prstGeom prst="rect">
            <a:avLst/>
          </a:prstGeom>
          <a:solidFill>
            <a:srgbClr val="0F4B9A"/>
          </a:solidFill>
          <a:ln>
            <a:noFill/>
          </a:ln>
          <a:effectLst>
            <a:outerShdw rotWithShape="0" algn="t" dir="5400000" dist="76200">
              <a:srgbClr val="FFC000"/>
            </a:outerShdw>
          </a:effectLst>
        </p:spPr>
        <p:txBody>
          <a:bodyPr anchorCtr="0" anchor="ctr" bIns="45700" lIns="91425" rIns="91425" tIns="45700">
            <a:noAutofit/>
          </a:bodyPr>
          <a:lstStyle/>
          <a:p>
            <a:pPr indent="0" lvl="0" marL="0" marR="0" rtl="0" algn="ctr">
              <a:lnSpc>
                <a:spcPct val="150000"/>
              </a:lnSpc>
              <a:spcBef>
                <a:spcPts val="0"/>
              </a:spcBef>
              <a:buClr>
                <a:schemeClr val="lt1"/>
              </a:buClr>
              <a:buSzPct val="25000"/>
              <a:buFont typeface="Cambria"/>
              <a:buNone/>
            </a:pPr>
            <a:r>
              <a:rPr lang="en-US"/>
              <a:t>#HotSpot  </a:t>
            </a:r>
          </a:p>
          <a:p>
            <a:pPr indent="0" lvl="0" marL="0" marR="0" rtl="0" algn="ctr">
              <a:lnSpc>
                <a:spcPct val="150000"/>
              </a:lnSpc>
              <a:spcBef>
                <a:spcPts val="0"/>
              </a:spcBef>
              <a:buClr>
                <a:schemeClr val="lt1"/>
              </a:buClr>
              <a:buSzPct val="25000"/>
              <a:buFont typeface="Cambria"/>
              <a:buNone/>
            </a:pPr>
            <a:r>
              <a:rPr lang="en-US" sz="1800"/>
              <a:t>A Real Time Big Data Processing System of Tweets via Keywords &amp; GPS Locations</a:t>
            </a:r>
          </a:p>
        </p:txBody>
      </p:sp>
      <p:sp>
        <p:nvSpPr>
          <p:cNvPr id="57" name="Shape 57"/>
          <p:cNvSpPr txBox="1"/>
          <p:nvPr>
            <p:ph idx="4294967295" type="subTitle"/>
          </p:nvPr>
        </p:nvSpPr>
        <p:spPr>
          <a:xfrm>
            <a:off x="2397250" y="3648912"/>
            <a:ext cx="6400800" cy="1389000"/>
          </a:xfrm>
          <a:prstGeom prst="rect">
            <a:avLst/>
          </a:prstGeom>
          <a:noFill/>
          <a:ln>
            <a:noFill/>
          </a:ln>
        </p:spPr>
        <p:txBody>
          <a:bodyPr anchorCtr="0" anchor="t" bIns="45700" lIns="91425" rIns="91425" tIns="45700">
            <a:noAutofit/>
          </a:bodyPr>
          <a:lstStyle/>
          <a:p>
            <a:pPr indent="0" lvl="0" marL="0" marR="0" rtl="0" algn="r">
              <a:lnSpc>
                <a:spcPct val="80000"/>
              </a:lnSpc>
              <a:spcBef>
                <a:spcPts val="0"/>
              </a:spcBef>
              <a:spcAft>
                <a:spcPts val="0"/>
              </a:spcAft>
              <a:buClr>
                <a:schemeClr val="dk1"/>
              </a:buClr>
              <a:buSzPct val="25000"/>
              <a:buFont typeface="Arial"/>
              <a:buNone/>
            </a:pPr>
            <a:r>
              <a:rPr b="1" i="0" lang="en-US" sz="2960" u="none" cap="none" strike="noStrike">
                <a:solidFill>
                  <a:schemeClr val="dk1"/>
                </a:solidFill>
                <a:latin typeface="Cambria"/>
                <a:ea typeface="Cambria"/>
                <a:cs typeface="Cambria"/>
                <a:sym typeface="Cambria"/>
              </a:rPr>
              <a:t>Preliminary Design Review (PDR)</a:t>
            </a:r>
          </a:p>
          <a:p>
            <a:pPr indent="0" lvl="0" marL="0" marR="0" rtl="0" algn="r">
              <a:lnSpc>
                <a:spcPct val="80000"/>
              </a:lnSpc>
              <a:spcBef>
                <a:spcPts val="592"/>
              </a:spcBef>
              <a:spcAft>
                <a:spcPts val="0"/>
              </a:spcAft>
              <a:buClr>
                <a:schemeClr val="dk1"/>
              </a:buClr>
              <a:buSzPct val="25000"/>
              <a:buFont typeface="Arial"/>
              <a:buNone/>
            </a:pPr>
            <a:r>
              <a:rPr b="1" lang="en-US"/>
              <a:t>October 24th, 2016</a:t>
            </a:r>
          </a:p>
          <a:p>
            <a:pPr indent="0" lvl="0" marL="0" marR="0" rtl="0" algn="r">
              <a:lnSpc>
                <a:spcPct val="80000"/>
              </a:lnSpc>
              <a:spcBef>
                <a:spcPts val="592"/>
              </a:spcBef>
              <a:spcAft>
                <a:spcPts val="0"/>
              </a:spcAft>
              <a:buClr>
                <a:schemeClr val="dk1"/>
              </a:buClr>
              <a:buSzPct val="25000"/>
              <a:buFont typeface="Arial"/>
              <a:buNone/>
            </a:pPr>
            <a:r>
              <a:rPr b="1" lang="en-US" sz="2960"/>
              <a:t>ECE 480</a:t>
            </a:r>
          </a:p>
          <a:p>
            <a:pPr indent="0" lvl="0" marL="0" marR="0" rtl="0" algn="r">
              <a:lnSpc>
                <a:spcPct val="80000"/>
              </a:lnSpc>
              <a:spcBef>
                <a:spcPts val="592"/>
              </a:spcBef>
              <a:buClr>
                <a:schemeClr val="dk1"/>
              </a:buClr>
              <a:buSzPct val="25000"/>
              <a:buFont typeface="Arial"/>
              <a:buNone/>
            </a:pPr>
            <a:r>
              <a:t/>
            </a:r>
            <a:endParaRPr b="0" i="0" sz="2960" u="none" cap="none" strike="noStrike">
              <a:solidFill>
                <a:schemeClr val="dk1"/>
              </a:solidFill>
              <a:latin typeface="Cambria"/>
              <a:ea typeface="Cambria"/>
              <a:cs typeface="Cambria"/>
              <a:sym typeface="Cambria"/>
            </a:endParaRPr>
          </a:p>
        </p:txBody>
      </p:sp>
      <p:sp>
        <p:nvSpPr>
          <p:cNvPr id="58" name="Shape 58"/>
          <p:cNvSpPr txBox="1"/>
          <p:nvPr>
            <p:ph idx="12" type="sldNum"/>
          </p:nvPr>
        </p:nvSpPr>
        <p:spPr>
          <a:xfrm>
            <a:off x="6531100" y="6212725"/>
            <a:ext cx="21336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98989"/>
                </a:solidFill>
                <a:latin typeface="Calibri"/>
                <a:ea typeface="Calibri"/>
                <a:cs typeface="Calibri"/>
                <a:sym typeface="Calibri"/>
              </a:rPr>
              <a:t>‹#›</a:t>
            </a:fld>
          </a:p>
        </p:txBody>
      </p:sp>
      <p:cxnSp>
        <p:nvCxnSpPr>
          <p:cNvPr id="59" name="Shape 59"/>
          <p:cNvCxnSpPr/>
          <p:nvPr/>
        </p:nvCxnSpPr>
        <p:spPr>
          <a:xfrm>
            <a:off x="404524" y="2161925"/>
            <a:ext cx="8465700" cy="12000"/>
          </a:xfrm>
          <a:prstGeom prst="straightConnector1">
            <a:avLst/>
          </a:prstGeom>
          <a:noFill/>
          <a:ln cap="flat" cmpd="sng" w="38100">
            <a:solidFill>
              <a:srgbClr val="FFFFFF"/>
            </a:solidFill>
            <a:prstDash val="solid"/>
            <a:round/>
            <a:headEnd len="lg" w="lg" type="none"/>
            <a:tailEnd len="lg" w="lg" type="none"/>
          </a:ln>
        </p:spPr>
      </p:cxnSp>
      <p:pic>
        <p:nvPicPr>
          <p:cNvPr id="60" name="Shape 60"/>
          <p:cNvPicPr preferRelativeResize="0"/>
          <p:nvPr/>
        </p:nvPicPr>
        <p:blipFill>
          <a:blip r:embed="rId3">
            <a:alphaModFix/>
          </a:blip>
          <a:stretch>
            <a:fillRect/>
          </a:stretch>
        </p:blipFill>
        <p:spPr>
          <a:xfrm>
            <a:off x="0" y="0"/>
            <a:ext cx="4923855" cy="13740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type="title"/>
          </p:nvPr>
        </p:nvSpPr>
        <p:spPr>
          <a:xfrm>
            <a:off x="0" y="0"/>
            <a:ext cx="9144000" cy="1143000"/>
          </a:xfrm>
          <a:prstGeom prst="rect">
            <a:avLst/>
          </a:prstGeom>
          <a:solidFill>
            <a:srgbClr val="0F4B9A"/>
          </a:solidFill>
          <a:ln>
            <a:noFill/>
          </a:ln>
          <a:effectLst>
            <a:outerShdw rotWithShape="0" algn="t" dir="5400000" dist="76200">
              <a:srgbClr val="FFC000"/>
            </a:outerShdw>
          </a:effectLst>
        </p:spPr>
        <p:txBody>
          <a:bodyPr anchorCtr="0" anchor="ctr" bIns="45700" lIns="91425" rIns="91425" tIns="45700">
            <a:noAutofit/>
          </a:bodyPr>
          <a:lstStyle/>
          <a:p>
            <a:pPr indent="0" lvl="0" marL="0" marR="0" rtl="0" algn="l">
              <a:spcBef>
                <a:spcPts val="0"/>
              </a:spcBef>
              <a:buClr>
                <a:schemeClr val="lt1"/>
              </a:buClr>
              <a:buSzPct val="25000"/>
              <a:buFont typeface="Cambria"/>
              <a:buNone/>
            </a:pPr>
            <a:r>
              <a:rPr b="0" i="0" lang="en-US" sz="3600" u="none" cap="none" strike="noStrike">
                <a:solidFill>
                  <a:schemeClr val="lt1"/>
                </a:solidFill>
                <a:latin typeface="Cambria"/>
                <a:ea typeface="Cambria"/>
                <a:cs typeface="Cambria"/>
                <a:sym typeface="Cambria"/>
              </a:rPr>
              <a:t>Design Considerations</a:t>
            </a:r>
          </a:p>
        </p:txBody>
      </p:sp>
      <p:sp>
        <p:nvSpPr>
          <p:cNvPr id="154" name="Shape 154"/>
          <p:cNvSpPr txBox="1"/>
          <p:nvPr>
            <p:ph idx="1" type="body"/>
          </p:nvPr>
        </p:nvSpPr>
        <p:spPr>
          <a:xfrm>
            <a:off x="313337" y="1284250"/>
            <a:ext cx="8517300" cy="5072100"/>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Arial"/>
              <a:buNone/>
            </a:pPr>
            <a:r>
              <a:rPr i="1" lang="en-US" sz="2200"/>
              <a:t>Goals and Guidelines</a:t>
            </a:r>
          </a:p>
          <a:p>
            <a:pPr indent="-368300" lvl="0" marL="457200" marR="0" rtl="0" algn="l">
              <a:spcBef>
                <a:spcPts val="0"/>
              </a:spcBef>
              <a:buSzPct val="100000"/>
            </a:pPr>
            <a:r>
              <a:rPr i="1" lang="en-US" sz="2200"/>
              <a:t>Obtain partnership with Twitter for further development</a:t>
            </a:r>
          </a:p>
          <a:p>
            <a:pPr indent="-368300" lvl="0" marL="457200" marR="0" rtl="0" algn="l">
              <a:spcBef>
                <a:spcPts val="0"/>
              </a:spcBef>
              <a:buSzPct val="100000"/>
            </a:pPr>
            <a:r>
              <a:rPr i="1" lang="en-US" sz="2200"/>
              <a:t>Ensure that users have quality customer service </a:t>
            </a:r>
          </a:p>
          <a:p>
            <a:pPr indent="-368300" lvl="0" marL="457200" marR="0" rtl="0" algn="l">
              <a:spcBef>
                <a:spcPts val="0"/>
              </a:spcBef>
              <a:buSzPct val="100000"/>
            </a:pPr>
            <a:r>
              <a:rPr i="1" lang="en-US" sz="2200"/>
              <a:t>Provide updates to software from user feedback</a:t>
            </a:r>
          </a:p>
          <a:p>
            <a:pPr indent="-3175" lvl="0" marL="3175" marR="0" rtl="0" algn="l">
              <a:spcBef>
                <a:spcPts val="0"/>
              </a:spcBef>
              <a:buClr>
                <a:schemeClr val="dk1"/>
              </a:buClr>
              <a:buSzPct val="25000"/>
              <a:buFont typeface="Arial"/>
              <a:buNone/>
            </a:pPr>
            <a:r>
              <a:rPr i="1" lang="en-US" sz="2200"/>
              <a:t>	</a:t>
            </a:r>
          </a:p>
          <a:p>
            <a:pPr indent="-3175" lvl="0" marL="3175" marR="0" rtl="0" algn="l">
              <a:spcBef>
                <a:spcPts val="0"/>
              </a:spcBef>
              <a:buClr>
                <a:schemeClr val="dk1"/>
              </a:buClr>
              <a:buSzPct val="25000"/>
              <a:buFont typeface="Arial"/>
              <a:buNone/>
            </a:pPr>
            <a:r>
              <a:rPr i="1" lang="en-US" sz="2200"/>
              <a:t>Development Methods and Contingencies</a:t>
            </a:r>
          </a:p>
          <a:p>
            <a:pPr indent="-368300" lvl="0" marL="457200" marR="0" rtl="0" algn="l">
              <a:spcBef>
                <a:spcPts val="0"/>
              </a:spcBef>
              <a:buSzPct val="100000"/>
            </a:pPr>
            <a:r>
              <a:rPr i="1" lang="en-US" sz="2200"/>
              <a:t>Refine clustering method for heatmap generation</a:t>
            </a:r>
          </a:p>
          <a:p>
            <a:pPr indent="-368300" lvl="0" marL="457200" marR="0" rtl="0" algn="l">
              <a:spcBef>
                <a:spcPts val="0"/>
              </a:spcBef>
              <a:buSzPct val="100000"/>
            </a:pPr>
            <a:r>
              <a:rPr i="1" lang="en-US" sz="2200"/>
              <a:t>Provide streaming of user data to prevent botting (fake iterations)</a:t>
            </a:r>
          </a:p>
          <a:p>
            <a:pPr indent="-368300" lvl="0" marL="457200" marR="0" rtl="0" algn="l">
              <a:spcBef>
                <a:spcPts val="0"/>
              </a:spcBef>
              <a:buSzPct val="100000"/>
            </a:pPr>
            <a:r>
              <a:rPr i="1" lang="en-US" sz="2200"/>
              <a:t>Provide cache of hotspot locations for future keyword searches</a:t>
            </a:r>
          </a:p>
          <a:p>
            <a:pPr indent="-368300" lvl="0" marL="457200" rtl="0">
              <a:spcBef>
                <a:spcPts val="0"/>
              </a:spcBef>
              <a:buSzPct val="100000"/>
            </a:pPr>
            <a:r>
              <a:rPr i="1" lang="en-US" sz="2200"/>
              <a:t>Filter tweets from authenticated and non-authenticated users</a:t>
            </a:r>
          </a:p>
          <a:p>
            <a:pPr indent="0" lvl="0" marL="0" rtl="0">
              <a:spcBef>
                <a:spcPts val="0"/>
              </a:spcBef>
              <a:buNone/>
            </a:pPr>
            <a:r>
              <a:t/>
            </a:r>
            <a:endParaRPr i="1" sz="2200"/>
          </a:p>
          <a:p>
            <a:pPr indent="-3175" lvl="0" marL="3175" marR="0" rtl="0" algn="l">
              <a:spcBef>
                <a:spcPts val="0"/>
              </a:spcBef>
              <a:buClr>
                <a:schemeClr val="dk1"/>
              </a:buClr>
              <a:buSzPct val="25000"/>
              <a:buFont typeface="Arial"/>
              <a:buNone/>
            </a:pPr>
            <a:r>
              <a:rPr i="1" lang="en-US" sz="2200"/>
              <a:t>Architectural Strategies</a:t>
            </a:r>
          </a:p>
          <a:p>
            <a:pPr indent="-368300" lvl="0" marL="457200" marR="0" rtl="0" algn="l">
              <a:spcBef>
                <a:spcPts val="0"/>
              </a:spcBef>
              <a:buSzPct val="100000"/>
            </a:pPr>
            <a:r>
              <a:rPr i="1" lang="en-US" sz="2200"/>
              <a:t>Provide means of streamlining keyword search process (recent searches)</a:t>
            </a:r>
          </a:p>
          <a:p>
            <a:pPr indent="-368300" lvl="0" marL="457200" marR="0" rtl="0" algn="l">
              <a:spcBef>
                <a:spcPts val="0"/>
              </a:spcBef>
              <a:buSzPct val="100000"/>
            </a:pPr>
            <a:r>
              <a:rPr i="1" lang="en-US" sz="2200"/>
              <a:t>Increase number of hits from Twitter feeds (popularity consistency)</a:t>
            </a:r>
          </a:p>
          <a:p>
            <a:pPr indent="-368300" lvl="0" marL="457200" marR="0" rtl="0" algn="l">
              <a:spcBef>
                <a:spcPts val="0"/>
              </a:spcBef>
              <a:buSzPct val="100000"/>
            </a:pPr>
            <a:r>
              <a:rPr i="1" lang="en-US" sz="2200"/>
              <a:t>Provide passive heatmaps from previous #HotSpots</a:t>
            </a:r>
          </a:p>
          <a:p>
            <a:pPr indent="-3175" lvl="0" marL="3175" marR="0" rtl="0" algn="l">
              <a:spcBef>
                <a:spcPts val="0"/>
              </a:spcBef>
              <a:buClr>
                <a:schemeClr val="dk1"/>
              </a:buClr>
              <a:buSzPct val="25000"/>
              <a:buFont typeface="Arial"/>
              <a:buNone/>
            </a:pPr>
            <a:r>
              <a:rPr i="1" lang="en-US" sz="2200"/>
              <a:t>	</a:t>
            </a:r>
          </a:p>
          <a:p>
            <a:pPr indent="-3175" lvl="0" marL="3175" marR="0" rtl="0" algn="l">
              <a:spcBef>
                <a:spcPts val="0"/>
              </a:spcBef>
              <a:buClr>
                <a:schemeClr val="dk1"/>
              </a:buClr>
              <a:buSzPct val="25000"/>
              <a:buFont typeface="Arial"/>
              <a:buNone/>
            </a:pPr>
            <a:r>
              <a:rPr i="1" lang="en-US" sz="2000"/>
              <a:t>	</a:t>
            </a:r>
          </a:p>
          <a:p>
            <a:pPr indent="-3175" lvl="0" marL="3175" marR="0" rtl="0" algn="l">
              <a:spcBef>
                <a:spcPts val="0"/>
              </a:spcBef>
              <a:buClr>
                <a:schemeClr val="dk1"/>
              </a:buClr>
              <a:buSzPct val="25000"/>
              <a:buFont typeface="Arial"/>
              <a:buNone/>
            </a:pPr>
            <a:r>
              <a:t/>
            </a:r>
            <a:endParaRPr i="1" sz="2000"/>
          </a:p>
          <a:p>
            <a:pPr indent="0" lvl="0" marL="0" marR="0" rtl="0" algn="l">
              <a:spcBef>
                <a:spcPts val="0"/>
              </a:spcBef>
              <a:buNone/>
            </a:pPr>
            <a:r>
              <a:t/>
            </a:r>
            <a:endParaRPr i="1" sz="2000"/>
          </a:p>
          <a:p>
            <a:pPr indent="0" lvl="0" marL="0" marR="0" rtl="0" algn="l">
              <a:spcBef>
                <a:spcPts val="0"/>
              </a:spcBef>
              <a:buNone/>
            </a:pPr>
            <a:r>
              <a:t/>
            </a:r>
            <a:endParaRPr i="1" sz="2000"/>
          </a:p>
          <a:p>
            <a:pPr indent="0" lvl="0" marL="0" marR="0" rtl="0" algn="l">
              <a:spcBef>
                <a:spcPts val="0"/>
              </a:spcBef>
              <a:buNone/>
            </a:pPr>
            <a:r>
              <a:t/>
            </a:r>
            <a:endParaRPr i="1" sz="2000"/>
          </a:p>
          <a:p>
            <a:pPr indent="0" lvl="0" marL="0" marR="0" rtl="0" algn="l">
              <a:spcBef>
                <a:spcPts val="0"/>
              </a:spcBef>
              <a:buNone/>
            </a:pPr>
            <a:r>
              <a:t/>
            </a:r>
            <a:endParaRPr i="1" sz="2000"/>
          </a:p>
          <a:p>
            <a:pPr indent="0" lvl="0" marL="0" marR="0" rtl="0" algn="l">
              <a:spcBef>
                <a:spcPts val="0"/>
              </a:spcBef>
              <a:buNone/>
            </a:pPr>
            <a:r>
              <a:t/>
            </a:r>
            <a:endParaRPr i="1" sz="2000"/>
          </a:p>
        </p:txBody>
      </p:sp>
      <p:sp>
        <p:nvSpPr>
          <p:cNvPr id="155" name="Shape 155"/>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98989"/>
                </a:solidFill>
                <a:latin typeface="Calibri"/>
                <a:ea typeface="Calibri"/>
                <a:cs typeface="Calibri"/>
                <a:sym typeface="Calibri"/>
              </a:rPr>
              <a:t>‹#›</a:t>
            </a:fld>
          </a:p>
        </p:txBody>
      </p:sp>
      <p:pic>
        <p:nvPicPr>
          <p:cNvPr id="156" name="Shape 156"/>
          <p:cNvPicPr preferRelativeResize="0"/>
          <p:nvPr/>
        </p:nvPicPr>
        <p:blipFill>
          <a:blip r:embed="rId3">
            <a:alphaModFix amt="16000"/>
          </a:blip>
          <a:stretch>
            <a:fillRect/>
          </a:stretch>
        </p:blipFill>
        <p:spPr>
          <a:xfrm>
            <a:off x="2122025" y="1631116"/>
            <a:ext cx="4899925" cy="50102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pic>
        <p:nvPicPr>
          <p:cNvPr id="162" name="Shape 162"/>
          <p:cNvPicPr preferRelativeResize="0"/>
          <p:nvPr/>
        </p:nvPicPr>
        <p:blipFill>
          <a:blip r:embed="rId3">
            <a:alphaModFix amt="43000"/>
          </a:blip>
          <a:stretch>
            <a:fillRect/>
          </a:stretch>
        </p:blipFill>
        <p:spPr>
          <a:xfrm>
            <a:off x="1129473" y="960999"/>
            <a:ext cx="6885048" cy="5760500"/>
          </a:xfrm>
          <a:prstGeom prst="rect">
            <a:avLst/>
          </a:prstGeom>
          <a:noFill/>
          <a:ln>
            <a:noFill/>
          </a:ln>
        </p:spPr>
      </p:pic>
      <p:sp>
        <p:nvSpPr>
          <p:cNvPr id="163" name="Shape 163"/>
          <p:cNvSpPr txBox="1"/>
          <p:nvPr>
            <p:ph type="title"/>
          </p:nvPr>
        </p:nvSpPr>
        <p:spPr>
          <a:xfrm>
            <a:off x="0" y="0"/>
            <a:ext cx="9144000" cy="1143000"/>
          </a:xfrm>
          <a:prstGeom prst="rect">
            <a:avLst/>
          </a:prstGeom>
          <a:solidFill>
            <a:srgbClr val="0F4B9A"/>
          </a:solidFill>
          <a:ln>
            <a:noFill/>
          </a:ln>
          <a:effectLst>
            <a:outerShdw rotWithShape="0" algn="t" dir="5400000" dist="76200">
              <a:srgbClr val="FFC000"/>
            </a:outerShdw>
          </a:effectLst>
        </p:spPr>
        <p:txBody>
          <a:bodyPr anchorCtr="0" anchor="ctr" bIns="45700" lIns="91425" rIns="91425" tIns="45700">
            <a:noAutofit/>
          </a:bodyPr>
          <a:lstStyle/>
          <a:p>
            <a:pPr indent="0" lvl="0" marL="0" marR="0" rtl="0" algn="l">
              <a:spcBef>
                <a:spcPts val="0"/>
              </a:spcBef>
              <a:buClr>
                <a:schemeClr val="lt1"/>
              </a:buClr>
              <a:buSzPct val="25000"/>
              <a:buFont typeface="Cambria"/>
              <a:buNone/>
            </a:pPr>
            <a:r>
              <a:rPr lang="en-US"/>
              <a:t>Schedule Overview</a:t>
            </a:r>
          </a:p>
        </p:txBody>
      </p:sp>
      <p:sp>
        <p:nvSpPr>
          <p:cNvPr id="164" name="Shape 164"/>
          <p:cNvSpPr txBox="1"/>
          <p:nvPr>
            <p:ph idx="1" type="body"/>
          </p:nvPr>
        </p:nvSpPr>
        <p:spPr>
          <a:xfrm>
            <a:off x="279575" y="1600200"/>
            <a:ext cx="8700000" cy="5121300"/>
          </a:xfrm>
          <a:prstGeom prst="rect">
            <a:avLst/>
          </a:prstGeom>
          <a:noFill/>
          <a:ln>
            <a:noFill/>
          </a:ln>
        </p:spPr>
        <p:txBody>
          <a:bodyPr anchorCtr="0" anchor="t" bIns="45700" lIns="91425" rIns="91425" tIns="45700">
            <a:noAutofit/>
          </a:bodyPr>
          <a:lstStyle/>
          <a:p>
            <a:pPr indent="-400050" lvl="0" marL="457200" rtl="0">
              <a:spcBef>
                <a:spcPts val="0"/>
              </a:spcBef>
              <a:buSzPct val="100000"/>
            </a:pPr>
            <a:r>
              <a:rPr lang="en-US" sz="2700">
                <a:latin typeface="Arial"/>
                <a:ea typeface="Arial"/>
                <a:cs typeface="Arial"/>
                <a:sym typeface="Arial"/>
              </a:rPr>
              <a:t>Oct. 31 - Establish stable connection with Twitter and their database</a:t>
            </a:r>
          </a:p>
          <a:p>
            <a:pPr indent="-400050" lvl="0" marL="457200" rtl="0">
              <a:spcBef>
                <a:spcPts val="0"/>
              </a:spcBef>
              <a:buSzPct val="100000"/>
            </a:pPr>
            <a:r>
              <a:rPr lang="en-US" sz="2700">
                <a:latin typeface="Arial"/>
                <a:ea typeface="Arial"/>
                <a:cs typeface="Arial"/>
                <a:sym typeface="Arial"/>
              </a:rPr>
              <a:t>Nov. 9 - Store related Tweets in a queue to be processed</a:t>
            </a:r>
          </a:p>
          <a:p>
            <a:pPr indent="-400050" lvl="0" marL="457200" rtl="0">
              <a:spcBef>
                <a:spcPts val="0"/>
              </a:spcBef>
              <a:buClr>
                <a:srgbClr val="FF0000"/>
              </a:buClr>
              <a:buSzPct val="100000"/>
            </a:pPr>
            <a:r>
              <a:rPr lang="en-US" sz="2700">
                <a:solidFill>
                  <a:srgbClr val="FF0000"/>
                </a:solidFill>
                <a:latin typeface="Arial"/>
                <a:ea typeface="Arial"/>
                <a:cs typeface="Arial"/>
                <a:sym typeface="Arial"/>
              </a:rPr>
              <a:t>Nov. 11 - Holiday. #HotSpot team members’ day off</a:t>
            </a:r>
          </a:p>
          <a:p>
            <a:pPr indent="-400050" lvl="0" marL="457200" rtl="0">
              <a:spcBef>
                <a:spcPts val="0"/>
              </a:spcBef>
              <a:buSzPct val="100000"/>
            </a:pPr>
            <a:r>
              <a:rPr lang="en-US" sz="2700">
                <a:latin typeface="Arial"/>
                <a:ea typeface="Arial"/>
                <a:cs typeface="Arial"/>
                <a:sym typeface="Arial"/>
              </a:rPr>
              <a:t>Nov. 14 - Test the range of the incoming Tweets from a given location</a:t>
            </a:r>
          </a:p>
          <a:p>
            <a:pPr indent="-400050" lvl="0" marL="457200" rtl="0">
              <a:spcBef>
                <a:spcPts val="0"/>
              </a:spcBef>
              <a:buSzPct val="100000"/>
            </a:pPr>
            <a:r>
              <a:rPr lang="en-US" sz="2700">
                <a:latin typeface="Arial"/>
                <a:ea typeface="Arial"/>
                <a:cs typeface="Arial"/>
                <a:sym typeface="Arial"/>
              </a:rPr>
              <a:t>Nov. 23 - Create a GUI for applications for #HotSpot</a:t>
            </a:r>
          </a:p>
          <a:p>
            <a:pPr indent="-400050" lvl="0" marL="457200" rtl="0">
              <a:spcBef>
                <a:spcPts val="0"/>
              </a:spcBef>
              <a:buClr>
                <a:srgbClr val="FF0000"/>
              </a:buClr>
              <a:buSzPct val="100000"/>
            </a:pPr>
            <a:r>
              <a:rPr lang="en-US" sz="2700">
                <a:solidFill>
                  <a:srgbClr val="FF0000"/>
                </a:solidFill>
                <a:latin typeface="Arial"/>
                <a:ea typeface="Arial"/>
                <a:cs typeface="Arial"/>
                <a:sym typeface="Arial"/>
              </a:rPr>
              <a:t>Nov. 24-25 - Have a great Thanksgiving, #HotSpot team members!</a:t>
            </a:r>
          </a:p>
          <a:p>
            <a:pPr indent="-400050" lvl="0" marL="457200" rtl="0">
              <a:spcBef>
                <a:spcPts val="0"/>
              </a:spcBef>
              <a:buSzPct val="100000"/>
            </a:pPr>
            <a:r>
              <a:rPr lang="en-US" sz="2700">
                <a:latin typeface="Arial"/>
                <a:ea typeface="Arial"/>
                <a:cs typeface="Arial"/>
                <a:sym typeface="Arial"/>
              </a:rPr>
              <a:t>Nov. 30 - Public release of #HotSpot</a:t>
            </a:r>
          </a:p>
        </p:txBody>
      </p:sp>
      <p:sp>
        <p:nvSpPr>
          <p:cNvPr id="165" name="Shape 165"/>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98989"/>
                </a:solidFill>
                <a:latin typeface="Calibri"/>
                <a:ea typeface="Calibri"/>
                <a:cs typeface="Calibri"/>
                <a:sym typeface="Calibri"/>
              </a:rPr>
              <a:t>‹#›</a:t>
            </a:fld>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type="title"/>
          </p:nvPr>
        </p:nvSpPr>
        <p:spPr>
          <a:xfrm>
            <a:off x="0" y="0"/>
            <a:ext cx="9144000" cy="1143000"/>
          </a:xfrm>
          <a:prstGeom prst="rect">
            <a:avLst/>
          </a:prstGeom>
          <a:solidFill>
            <a:srgbClr val="0F4B9A"/>
          </a:solidFill>
          <a:ln>
            <a:noFill/>
          </a:ln>
          <a:effectLst>
            <a:outerShdw rotWithShape="0" algn="t" dir="5400000" dist="76200">
              <a:srgbClr val="FFC000"/>
            </a:outerShdw>
          </a:effectLst>
        </p:spPr>
        <p:txBody>
          <a:bodyPr anchorCtr="0" anchor="ctr" bIns="45700" lIns="91425" rIns="91425" tIns="45700">
            <a:noAutofit/>
          </a:bodyPr>
          <a:lstStyle/>
          <a:p>
            <a:pPr indent="0" lvl="0" marL="0" marR="0" rtl="0" algn="l">
              <a:spcBef>
                <a:spcPts val="0"/>
              </a:spcBef>
              <a:buClr>
                <a:schemeClr val="lt1"/>
              </a:buClr>
              <a:buSzPct val="25000"/>
              <a:buFont typeface="Cambria"/>
              <a:buNone/>
            </a:pPr>
            <a:r>
              <a:rPr lang="en-US"/>
              <a:t>Risk Assessment</a:t>
            </a:r>
          </a:p>
        </p:txBody>
      </p:sp>
      <p:sp>
        <p:nvSpPr>
          <p:cNvPr id="172" name="Shape 172"/>
          <p:cNvSpPr txBox="1"/>
          <p:nvPr>
            <p:ph idx="1" type="body"/>
          </p:nvPr>
        </p:nvSpPr>
        <p:spPr>
          <a:xfrm>
            <a:off x="457200" y="1600200"/>
            <a:ext cx="8229600" cy="4526100"/>
          </a:xfrm>
          <a:prstGeom prst="rect">
            <a:avLst/>
          </a:prstGeom>
          <a:noFill/>
          <a:ln>
            <a:noFill/>
          </a:ln>
        </p:spPr>
        <p:txBody>
          <a:bodyPr anchorCtr="0" anchor="t" bIns="45700" lIns="91425" rIns="91425" tIns="45700">
            <a:noAutofit/>
          </a:bodyPr>
          <a:lstStyle/>
          <a:p>
            <a:pPr indent="-228600" lvl="0" marL="457200" marR="0" rtl="0" algn="l">
              <a:spcBef>
                <a:spcPts val="0"/>
              </a:spcBef>
            </a:pPr>
            <a:r>
              <a:rPr lang="en-US"/>
              <a:t>There is no risk of hardware unavailability due to no specific hardware required (app-based)</a:t>
            </a:r>
          </a:p>
          <a:p>
            <a:pPr indent="-228600" lvl="0" marL="457200" marR="0" rtl="0" algn="l">
              <a:spcBef>
                <a:spcPts val="0"/>
              </a:spcBef>
            </a:pPr>
            <a:r>
              <a:rPr lang="en-US"/>
              <a:t>Due to the fact that Twitter is an online social media, if it goes offline, #HotSpot will not operate [failure to connect to the websocket]</a:t>
            </a:r>
          </a:p>
          <a:p>
            <a:pPr indent="-228600" lvl="0" marL="457200" marR="0" rtl="0" algn="l">
              <a:spcBef>
                <a:spcPts val="0"/>
              </a:spcBef>
            </a:pPr>
            <a:r>
              <a:rPr lang="en-US"/>
              <a:t>Misuse of intended purpose (stalking)</a:t>
            </a:r>
          </a:p>
          <a:p>
            <a:pPr indent="-228600" lvl="0" marL="457200" marR="0" rtl="0" algn="l">
              <a:spcBef>
                <a:spcPts val="0"/>
              </a:spcBef>
            </a:pPr>
            <a:r>
              <a:rPr lang="en-US"/>
              <a:t>Temptation of distribution for profit</a:t>
            </a:r>
          </a:p>
          <a:p>
            <a:pPr indent="0" lvl="0" marL="0" marR="0" rtl="0" algn="l">
              <a:spcBef>
                <a:spcPts val="0"/>
              </a:spcBef>
              <a:buNone/>
            </a:pPr>
            <a:r>
              <a:t/>
            </a:r>
            <a:endParaRPr/>
          </a:p>
          <a:p>
            <a:pPr indent="0" lvl="0" marL="0" marR="0" rtl="0" algn="l">
              <a:spcBef>
                <a:spcPts val="0"/>
              </a:spcBef>
              <a:buNone/>
            </a:pPr>
            <a:r>
              <a:t/>
            </a:r>
            <a:endParaRPr i="1"/>
          </a:p>
        </p:txBody>
      </p:sp>
      <p:sp>
        <p:nvSpPr>
          <p:cNvPr id="173" name="Shape 173"/>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98989"/>
                </a:solidFill>
                <a:latin typeface="Calibri"/>
                <a:ea typeface="Calibri"/>
                <a:cs typeface="Calibri"/>
                <a:sym typeface="Calibri"/>
              </a:rPr>
              <a:t>‹#›</a:t>
            </a:fld>
          </a:p>
        </p:txBody>
      </p:sp>
      <p:pic>
        <p:nvPicPr>
          <p:cNvPr id="174" name="Shape 174"/>
          <p:cNvPicPr preferRelativeResize="0"/>
          <p:nvPr/>
        </p:nvPicPr>
        <p:blipFill>
          <a:blip r:embed="rId3">
            <a:alphaModFix amt="17000"/>
          </a:blip>
          <a:stretch>
            <a:fillRect/>
          </a:stretch>
        </p:blipFill>
        <p:spPr>
          <a:xfrm>
            <a:off x="1524000" y="910500"/>
            <a:ext cx="6096000" cy="5905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pic>
        <p:nvPicPr>
          <p:cNvPr descr="tree-swing-project-management-large.png" id="66" name="Shape 66"/>
          <p:cNvPicPr preferRelativeResize="0"/>
          <p:nvPr/>
        </p:nvPicPr>
        <p:blipFill rotWithShape="1">
          <a:blip r:embed="rId3">
            <a:alphaModFix/>
          </a:blip>
          <a:srcRect b="0" l="0" r="0" t="0"/>
          <a:stretch/>
        </p:blipFill>
        <p:spPr>
          <a:xfrm>
            <a:off x="1020000" y="1475175"/>
            <a:ext cx="7104000" cy="5094900"/>
          </a:xfrm>
          <a:prstGeom prst="rect">
            <a:avLst/>
          </a:prstGeom>
          <a:noFill/>
          <a:ln>
            <a:noFill/>
          </a:ln>
        </p:spPr>
      </p:pic>
      <p:sp>
        <p:nvSpPr>
          <p:cNvPr id="67" name="Shape 67"/>
          <p:cNvSpPr txBox="1"/>
          <p:nvPr>
            <p:ph idx="4294967295" type="title"/>
          </p:nvPr>
        </p:nvSpPr>
        <p:spPr>
          <a:xfrm>
            <a:off x="0" y="0"/>
            <a:ext cx="9144000" cy="1143000"/>
          </a:xfrm>
          <a:prstGeom prst="rect">
            <a:avLst/>
          </a:prstGeom>
          <a:solidFill>
            <a:srgbClr val="0F4B9A"/>
          </a:solidFill>
          <a:ln>
            <a:noFill/>
          </a:ln>
          <a:effectLst>
            <a:outerShdw rotWithShape="0" algn="t" dir="5400000" dist="76200">
              <a:srgbClr val="FFC000"/>
            </a:outerShdw>
          </a:effectLst>
        </p:spPr>
        <p:txBody>
          <a:bodyPr anchorCtr="0" anchor="ctr" bIns="45700" lIns="91425" rIns="91425" tIns="45700">
            <a:noAutofit/>
          </a:bodyPr>
          <a:lstStyle/>
          <a:p>
            <a:pPr indent="0" lvl="0" marL="0" marR="0" rtl="0" algn="l">
              <a:spcBef>
                <a:spcPts val="0"/>
              </a:spcBef>
              <a:buClr>
                <a:schemeClr val="lt1"/>
              </a:buClr>
              <a:buSzPct val="25000"/>
              <a:buFont typeface="Cambria"/>
              <a:buNone/>
            </a:pPr>
            <a:r>
              <a:rPr lang="en-US"/>
              <a:t>Good Morning!</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0" y="0"/>
            <a:ext cx="9144000" cy="1143000"/>
          </a:xfrm>
          <a:prstGeom prst="rect">
            <a:avLst/>
          </a:prstGeom>
          <a:solidFill>
            <a:srgbClr val="0F4B9A"/>
          </a:solidFill>
          <a:ln>
            <a:noFill/>
          </a:ln>
          <a:effectLst>
            <a:outerShdw rotWithShape="0" algn="t" dir="5400000" dist="76200">
              <a:srgbClr val="FFC000"/>
            </a:outerShdw>
          </a:effectLst>
        </p:spPr>
        <p:txBody>
          <a:bodyPr anchorCtr="0" anchor="ctr" bIns="45700" lIns="91425" rIns="91425" tIns="45700">
            <a:noAutofit/>
          </a:bodyPr>
          <a:lstStyle/>
          <a:p>
            <a:pPr indent="0" lvl="0" marL="0" marR="0" rtl="0" algn="l">
              <a:spcBef>
                <a:spcPts val="0"/>
              </a:spcBef>
              <a:buClr>
                <a:schemeClr val="lt1"/>
              </a:buClr>
              <a:buSzPct val="25000"/>
              <a:buFont typeface="Cambria"/>
              <a:buNone/>
            </a:pPr>
            <a:r>
              <a:rPr b="0" i="0" lang="en-US" sz="3600" u="none" cap="none" strike="noStrike">
                <a:solidFill>
                  <a:schemeClr val="lt1"/>
                </a:solidFill>
                <a:latin typeface="Cambria"/>
                <a:ea typeface="Cambria"/>
                <a:cs typeface="Cambria"/>
                <a:sym typeface="Cambria"/>
              </a:rPr>
              <a:t>P</a:t>
            </a:r>
            <a:r>
              <a:rPr lang="en-US"/>
              <a:t>roject Organization</a:t>
            </a:r>
          </a:p>
        </p:txBody>
      </p:sp>
      <p:graphicFrame>
        <p:nvGraphicFramePr>
          <p:cNvPr descr="Presenters" id="74" name="Shape 74" title="Presenters"/>
          <p:cNvGraphicFramePr/>
          <p:nvPr/>
        </p:nvGraphicFramePr>
        <p:xfrm>
          <a:off x="457200" y="1600200"/>
          <a:ext cx="3000000" cy="3000000"/>
        </p:xfrm>
        <a:graphic>
          <a:graphicData uri="http://schemas.openxmlformats.org/drawingml/2006/table">
            <a:tbl>
              <a:tblPr bandRow="1" firstRow="1">
                <a:noFill/>
                <a:tableStyleId>{49A698CB-7DF3-4CAC-A0DD-4E5889D6700E}</a:tableStyleId>
              </a:tblPr>
              <a:tblGrid>
                <a:gridCol w="4127125"/>
                <a:gridCol w="4127125"/>
              </a:tblGrid>
              <a:tr h="471550">
                <a:tc>
                  <a:txBody>
                    <a:bodyPr>
                      <a:noAutofit/>
                    </a:bodyPr>
                    <a:lstStyle/>
                    <a:p>
                      <a:pPr indent="0" lvl="0" marL="0" marR="0" rtl="0" algn="l">
                        <a:spcBef>
                          <a:spcPts val="0"/>
                        </a:spcBef>
                        <a:buSzPct val="25000"/>
                        <a:buNone/>
                      </a:pPr>
                      <a:r>
                        <a:rPr lang="en-US" sz="2400" u="none" cap="none" strike="noStrike">
                          <a:latin typeface="Cambria"/>
                          <a:ea typeface="Cambria"/>
                          <a:cs typeface="Cambria"/>
                          <a:sym typeface="Cambria"/>
                        </a:rPr>
                        <a:t>Presenter</a:t>
                      </a:r>
                      <a:r>
                        <a:rPr lang="en-US" sz="2400">
                          <a:latin typeface="Cambria"/>
                          <a:ea typeface="Cambria"/>
                          <a:cs typeface="Cambria"/>
                          <a:sym typeface="Cambria"/>
                        </a:rPr>
                        <a:t>s</a:t>
                      </a:r>
                    </a:p>
                  </a:txBody>
                  <a:tcPr marT="45700" marB="45700" marR="88975" marL="88975"/>
                </a:tc>
                <a:tc>
                  <a:txBody>
                    <a:bodyPr>
                      <a:noAutofit/>
                    </a:bodyPr>
                    <a:lstStyle/>
                    <a:p>
                      <a:pPr indent="0" lvl="0" marL="0" marR="0" rtl="0" algn="l">
                        <a:spcBef>
                          <a:spcPts val="0"/>
                        </a:spcBef>
                        <a:buSzPct val="25000"/>
                        <a:buNone/>
                      </a:pPr>
                      <a:r>
                        <a:rPr lang="en-US" sz="2400">
                          <a:latin typeface="Cambria"/>
                          <a:ea typeface="Cambria"/>
                          <a:cs typeface="Cambria"/>
                          <a:sym typeface="Cambria"/>
                        </a:rPr>
                        <a:t>Role</a:t>
                      </a:r>
                    </a:p>
                  </a:txBody>
                  <a:tcPr marT="45700" marB="45700" marR="88975" marL="88975"/>
                </a:tc>
              </a:tr>
              <a:tr h="4333075">
                <a:tc>
                  <a:txBody>
                    <a:bodyPr>
                      <a:noAutofit/>
                    </a:bodyPr>
                    <a:lstStyle/>
                    <a:p>
                      <a:pPr indent="0" lvl="0" marL="0" marR="0" rtl="0" algn="l">
                        <a:lnSpc>
                          <a:spcPct val="200000"/>
                        </a:lnSpc>
                        <a:spcBef>
                          <a:spcPts val="0"/>
                        </a:spcBef>
                        <a:buSzPct val="25000"/>
                        <a:buNone/>
                      </a:pPr>
                      <a:r>
                        <a:rPr lang="en-US" sz="2400">
                          <a:latin typeface="Cambria"/>
                          <a:ea typeface="Cambria"/>
                          <a:cs typeface="Cambria"/>
                          <a:sym typeface="Cambria"/>
                        </a:rPr>
                        <a:t>Brad Ko</a:t>
                      </a:r>
                    </a:p>
                    <a:p>
                      <a:pPr indent="0" lvl="0" marL="0" marR="0" rtl="0" algn="l">
                        <a:lnSpc>
                          <a:spcPct val="200000"/>
                        </a:lnSpc>
                        <a:spcBef>
                          <a:spcPts val="0"/>
                        </a:spcBef>
                        <a:buSzPct val="25000"/>
                        <a:buNone/>
                      </a:pPr>
                      <a:r>
                        <a:rPr lang="en-US" sz="2400">
                          <a:latin typeface="Cambria"/>
                          <a:ea typeface="Cambria"/>
                          <a:cs typeface="Cambria"/>
                          <a:sym typeface="Cambria"/>
                        </a:rPr>
                        <a:t>Kevin Chew Figueroa</a:t>
                      </a:r>
                    </a:p>
                    <a:p>
                      <a:pPr indent="0" lvl="0" marL="0" marR="0" rtl="0" algn="l">
                        <a:lnSpc>
                          <a:spcPct val="200000"/>
                        </a:lnSpc>
                        <a:spcBef>
                          <a:spcPts val="0"/>
                        </a:spcBef>
                        <a:buSzPct val="25000"/>
                        <a:buNone/>
                      </a:pPr>
                      <a:r>
                        <a:rPr lang="en-US" sz="2400">
                          <a:latin typeface="Cambria"/>
                          <a:ea typeface="Cambria"/>
                          <a:cs typeface="Cambria"/>
                          <a:sym typeface="Cambria"/>
                        </a:rPr>
                        <a:t>Peter Stretch</a:t>
                      </a:r>
                    </a:p>
                    <a:p>
                      <a:pPr indent="0" lvl="0" marL="0" marR="0" rtl="0" algn="l">
                        <a:lnSpc>
                          <a:spcPct val="200000"/>
                        </a:lnSpc>
                        <a:spcBef>
                          <a:spcPts val="0"/>
                        </a:spcBef>
                        <a:buSzPct val="25000"/>
                        <a:buNone/>
                      </a:pPr>
                      <a:r>
                        <a:rPr lang="en-US" sz="2400">
                          <a:latin typeface="Cambria"/>
                          <a:ea typeface="Cambria"/>
                          <a:cs typeface="Cambria"/>
                          <a:sym typeface="Cambria"/>
                        </a:rPr>
                        <a:t>Juan Robles</a:t>
                      </a:r>
                    </a:p>
                    <a:p>
                      <a:pPr indent="0" lvl="0" marL="0" marR="0" rtl="0" algn="l">
                        <a:lnSpc>
                          <a:spcPct val="200000"/>
                        </a:lnSpc>
                        <a:spcBef>
                          <a:spcPts val="0"/>
                        </a:spcBef>
                        <a:buSzPct val="25000"/>
                        <a:buNone/>
                      </a:pPr>
                      <a:r>
                        <a:rPr lang="en-US" sz="2400">
                          <a:latin typeface="Cambria"/>
                          <a:ea typeface="Cambria"/>
                          <a:cs typeface="Cambria"/>
                          <a:sym typeface="Cambria"/>
                        </a:rPr>
                        <a:t>Steven Chung</a:t>
                      </a:r>
                    </a:p>
                    <a:p>
                      <a:pPr indent="0" lvl="0" marL="0" marR="0" rtl="0" algn="l">
                        <a:lnSpc>
                          <a:spcPct val="200000"/>
                        </a:lnSpc>
                        <a:spcBef>
                          <a:spcPts val="0"/>
                        </a:spcBef>
                        <a:buSzPct val="25000"/>
                        <a:buNone/>
                      </a:pPr>
                      <a:r>
                        <a:rPr lang="en-US" sz="2400">
                          <a:latin typeface="Cambria"/>
                          <a:ea typeface="Cambria"/>
                          <a:cs typeface="Cambria"/>
                          <a:sym typeface="Cambria"/>
                        </a:rPr>
                        <a:t>Greg Lynch</a:t>
                      </a:r>
                    </a:p>
                  </a:txBody>
                  <a:tcPr marT="45700" marB="45700" marR="88975" marL="88975"/>
                </a:tc>
                <a:tc>
                  <a:txBody>
                    <a:bodyPr>
                      <a:noAutofit/>
                    </a:bodyPr>
                    <a:lstStyle/>
                    <a:p>
                      <a:pPr indent="0" lvl="0" marL="0" marR="0" rtl="0" algn="l">
                        <a:spcBef>
                          <a:spcPts val="0"/>
                        </a:spcBef>
                        <a:buSzPct val="25000"/>
                        <a:buNone/>
                      </a:pPr>
                      <a:r>
                        <a:rPr lang="en-US" sz="2400">
                          <a:latin typeface="Cambria"/>
                          <a:ea typeface="Cambria"/>
                          <a:cs typeface="Cambria"/>
                          <a:sym typeface="Cambria"/>
                        </a:rPr>
                        <a:t>Project Manager</a:t>
                      </a:r>
                    </a:p>
                    <a:p>
                      <a:pPr indent="0" lvl="0" marL="0" marR="0" rtl="0" algn="l">
                        <a:spcBef>
                          <a:spcPts val="0"/>
                        </a:spcBef>
                        <a:buSzPct val="25000"/>
                        <a:buNone/>
                      </a:pPr>
                      <a:r>
                        <a:t/>
                      </a:r>
                      <a:endParaRPr sz="2400">
                        <a:latin typeface="Cambria"/>
                        <a:ea typeface="Cambria"/>
                        <a:cs typeface="Cambria"/>
                        <a:sym typeface="Cambria"/>
                      </a:endParaRPr>
                    </a:p>
                    <a:p>
                      <a:pPr indent="0" lvl="0" marL="0" marR="0" rtl="0" algn="l">
                        <a:spcBef>
                          <a:spcPts val="0"/>
                        </a:spcBef>
                        <a:buSzPct val="25000"/>
                        <a:buNone/>
                      </a:pPr>
                      <a:r>
                        <a:rPr lang="en-US" sz="2400">
                          <a:latin typeface="Cambria"/>
                          <a:ea typeface="Cambria"/>
                          <a:cs typeface="Cambria"/>
                          <a:sym typeface="Cambria"/>
                        </a:rPr>
                        <a:t>Software Engineer Lead</a:t>
                      </a:r>
                    </a:p>
                    <a:p>
                      <a:pPr indent="0" lvl="0" marL="0" marR="0" rtl="0" algn="l">
                        <a:spcBef>
                          <a:spcPts val="0"/>
                        </a:spcBef>
                        <a:buSzPct val="25000"/>
                        <a:buNone/>
                      </a:pPr>
                      <a:r>
                        <a:t/>
                      </a:r>
                      <a:endParaRPr sz="2400">
                        <a:latin typeface="Cambria"/>
                        <a:ea typeface="Cambria"/>
                        <a:cs typeface="Cambria"/>
                        <a:sym typeface="Cambria"/>
                      </a:endParaRPr>
                    </a:p>
                    <a:p>
                      <a:pPr indent="0" lvl="0" marL="0" marR="0" rtl="0" algn="l">
                        <a:spcBef>
                          <a:spcPts val="0"/>
                        </a:spcBef>
                        <a:buSzPct val="25000"/>
                        <a:buNone/>
                      </a:pPr>
                      <a:r>
                        <a:rPr lang="en-US" sz="2400">
                          <a:latin typeface="Cambria"/>
                          <a:ea typeface="Cambria"/>
                          <a:cs typeface="Cambria"/>
                          <a:sym typeface="Cambria"/>
                        </a:rPr>
                        <a:t>Test Engineer</a:t>
                      </a:r>
                    </a:p>
                    <a:p>
                      <a:pPr indent="0" lvl="0" marL="0" marR="0" rtl="0" algn="l">
                        <a:spcBef>
                          <a:spcPts val="0"/>
                        </a:spcBef>
                        <a:buSzPct val="25000"/>
                        <a:buNone/>
                      </a:pPr>
                      <a:r>
                        <a:t/>
                      </a:r>
                      <a:endParaRPr sz="2400">
                        <a:latin typeface="Cambria"/>
                        <a:ea typeface="Cambria"/>
                        <a:cs typeface="Cambria"/>
                        <a:sym typeface="Cambria"/>
                      </a:endParaRPr>
                    </a:p>
                    <a:p>
                      <a:pPr indent="0" lvl="0" marL="0" marR="0" rtl="0" algn="l">
                        <a:spcBef>
                          <a:spcPts val="0"/>
                        </a:spcBef>
                        <a:buSzPct val="25000"/>
                        <a:buNone/>
                      </a:pPr>
                      <a:r>
                        <a:rPr lang="en-US" sz="2400">
                          <a:latin typeface="Cambria"/>
                          <a:ea typeface="Cambria"/>
                          <a:cs typeface="Cambria"/>
                          <a:sym typeface="Cambria"/>
                        </a:rPr>
                        <a:t>Software Engineer</a:t>
                      </a:r>
                    </a:p>
                    <a:p>
                      <a:pPr indent="0" lvl="0" marL="0" marR="0" rtl="0" algn="l">
                        <a:spcBef>
                          <a:spcPts val="0"/>
                        </a:spcBef>
                        <a:buSzPct val="25000"/>
                        <a:buNone/>
                      </a:pPr>
                      <a:r>
                        <a:t/>
                      </a:r>
                      <a:endParaRPr sz="2400">
                        <a:latin typeface="Cambria"/>
                        <a:ea typeface="Cambria"/>
                        <a:cs typeface="Cambria"/>
                        <a:sym typeface="Cambria"/>
                      </a:endParaRPr>
                    </a:p>
                    <a:p>
                      <a:pPr indent="0" lvl="0" marL="0" marR="0" rtl="0" algn="l">
                        <a:spcBef>
                          <a:spcPts val="0"/>
                        </a:spcBef>
                        <a:buSzPct val="25000"/>
                        <a:buNone/>
                      </a:pPr>
                      <a:r>
                        <a:rPr lang="en-US" sz="2400">
                          <a:latin typeface="Cambria"/>
                          <a:ea typeface="Cambria"/>
                          <a:cs typeface="Cambria"/>
                          <a:sym typeface="Cambria"/>
                        </a:rPr>
                        <a:t>Software Engineer</a:t>
                      </a:r>
                    </a:p>
                    <a:p>
                      <a:pPr indent="0" lvl="0" marL="0" marR="0" rtl="0" algn="l">
                        <a:spcBef>
                          <a:spcPts val="0"/>
                        </a:spcBef>
                        <a:buSzPct val="25000"/>
                        <a:buNone/>
                      </a:pPr>
                      <a:r>
                        <a:t/>
                      </a:r>
                      <a:endParaRPr sz="2400">
                        <a:latin typeface="Cambria"/>
                        <a:ea typeface="Cambria"/>
                        <a:cs typeface="Cambria"/>
                        <a:sym typeface="Cambria"/>
                      </a:endParaRPr>
                    </a:p>
                    <a:p>
                      <a:pPr indent="0" lvl="0" marL="0" marR="0" rtl="0" algn="l">
                        <a:spcBef>
                          <a:spcPts val="0"/>
                        </a:spcBef>
                        <a:buSzPct val="25000"/>
                        <a:buNone/>
                      </a:pPr>
                      <a:r>
                        <a:rPr lang="en-US" sz="2400">
                          <a:latin typeface="Cambria"/>
                          <a:ea typeface="Cambria"/>
                          <a:cs typeface="Cambria"/>
                          <a:sym typeface="Cambria"/>
                        </a:rPr>
                        <a:t>Software Engineer</a:t>
                      </a:r>
                    </a:p>
                  </a:txBody>
                  <a:tcPr marT="45700" marB="45700" marR="88975" marL="88975"/>
                </a:tc>
              </a:tr>
            </a:tbl>
          </a:graphicData>
        </a:graphic>
      </p:graphicFrame>
      <p:sp>
        <p:nvSpPr>
          <p:cNvPr id="75" name="Shape 75"/>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98989"/>
                </a:solidFill>
                <a:latin typeface="Calibri"/>
                <a:ea typeface="Calibri"/>
                <a:cs typeface="Calibri"/>
                <a:sym typeface="Calibri"/>
              </a:rPr>
              <a:t>‹#›</a:t>
            </a:fld>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type="title"/>
          </p:nvPr>
        </p:nvSpPr>
        <p:spPr>
          <a:xfrm>
            <a:off x="0" y="0"/>
            <a:ext cx="9144000" cy="1143000"/>
          </a:xfrm>
          <a:prstGeom prst="rect">
            <a:avLst/>
          </a:prstGeom>
        </p:spPr>
        <p:txBody>
          <a:bodyPr anchorCtr="0" anchor="ctr" bIns="91425" lIns="91425" rIns="91425" tIns="91425">
            <a:noAutofit/>
          </a:bodyPr>
          <a:lstStyle/>
          <a:p>
            <a:pPr lvl="0" algn="l">
              <a:spcBef>
                <a:spcPts val="0"/>
              </a:spcBef>
              <a:buNone/>
            </a:pPr>
            <a:r>
              <a:rPr lang="en-US"/>
              <a:t>Concept of Operation</a:t>
            </a:r>
          </a:p>
        </p:txBody>
      </p:sp>
      <p:sp>
        <p:nvSpPr>
          <p:cNvPr id="82" name="Shape 82"/>
          <p:cNvSpPr/>
          <p:nvPr/>
        </p:nvSpPr>
        <p:spPr>
          <a:xfrm>
            <a:off x="4828004" y="4574050"/>
            <a:ext cx="1308600" cy="1305900"/>
          </a:xfrm>
          <a:prstGeom prst="roundRect">
            <a:avLst>
              <a:gd fmla="val 16667" name="adj"/>
            </a:avLst>
          </a:prstGeom>
          <a:solidFill>
            <a:srgbClr val="4285F4"/>
          </a:solidFill>
          <a:ln cap="flat" cmpd="sng" w="9525">
            <a:solidFill>
              <a:srgbClr val="4285F4"/>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83" name="Shape 83"/>
          <p:cNvSpPr txBox="1"/>
          <p:nvPr/>
        </p:nvSpPr>
        <p:spPr>
          <a:xfrm>
            <a:off x="4761412" y="5006045"/>
            <a:ext cx="1441800" cy="4419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rgbClr val="FEFEFE"/>
              </a:buClr>
              <a:buSzPct val="25000"/>
              <a:buFont typeface="Arial"/>
              <a:buNone/>
            </a:pPr>
            <a:r>
              <a:rPr b="0" i="0" lang="en-US" sz="2000" u="none" cap="none" strike="noStrike">
                <a:solidFill>
                  <a:srgbClr val="FEFEFE"/>
                </a:solidFill>
                <a:latin typeface="Arial"/>
                <a:ea typeface="Arial"/>
                <a:cs typeface="Arial"/>
                <a:sym typeface="Arial"/>
              </a:rPr>
              <a:t>#HotSpot</a:t>
            </a:r>
          </a:p>
        </p:txBody>
      </p:sp>
      <p:sp>
        <p:nvSpPr>
          <p:cNvPr id="84" name="Shape 84"/>
          <p:cNvSpPr/>
          <p:nvPr/>
        </p:nvSpPr>
        <p:spPr>
          <a:xfrm rot="-5400000">
            <a:off x="6574452" y="4788100"/>
            <a:ext cx="725700" cy="877800"/>
          </a:xfrm>
          <a:prstGeom prst="downArrow">
            <a:avLst>
              <a:gd fmla="val 50000" name="adj1"/>
              <a:gd fmla="val 50000" name="adj2"/>
            </a:avLst>
          </a:prstGeom>
          <a:solidFill>
            <a:srgbClr val="F3F3F3"/>
          </a:solidFill>
          <a:ln cap="flat" cmpd="sng" w="19050">
            <a:solidFill>
              <a:srgbClr val="4285F4"/>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pic>
        <p:nvPicPr>
          <p:cNvPr id="85" name="Shape 85"/>
          <p:cNvPicPr preferRelativeResize="0"/>
          <p:nvPr/>
        </p:nvPicPr>
        <p:blipFill rotWithShape="1">
          <a:blip r:embed="rId3">
            <a:alphaModFix/>
          </a:blip>
          <a:srcRect b="0" l="0" r="0" t="0"/>
          <a:stretch/>
        </p:blipFill>
        <p:spPr>
          <a:xfrm>
            <a:off x="4934442" y="2085847"/>
            <a:ext cx="1095600" cy="1154100"/>
          </a:xfrm>
          <a:prstGeom prst="rect">
            <a:avLst/>
          </a:prstGeom>
          <a:noFill/>
          <a:ln>
            <a:noFill/>
          </a:ln>
        </p:spPr>
      </p:pic>
      <p:pic>
        <p:nvPicPr>
          <p:cNvPr descr="IMG_8324.jpg" id="86" name="Shape 86"/>
          <p:cNvPicPr preferRelativeResize="0"/>
          <p:nvPr/>
        </p:nvPicPr>
        <p:blipFill rotWithShape="1">
          <a:blip r:embed="rId4">
            <a:alphaModFix/>
          </a:blip>
          <a:srcRect b="30016" l="21489" r="19701" t="38634"/>
          <a:stretch/>
        </p:blipFill>
        <p:spPr>
          <a:xfrm>
            <a:off x="7671369" y="4573738"/>
            <a:ext cx="1308600" cy="1306500"/>
          </a:xfrm>
          <a:prstGeom prst="rect">
            <a:avLst/>
          </a:prstGeom>
          <a:noFill/>
          <a:ln>
            <a:noFill/>
          </a:ln>
        </p:spPr>
      </p:pic>
      <p:pic>
        <p:nvPicPr>
          <p:cNvPr descr="users-md.png" id="87" name="Shape 87"/>
          <p:cNvPicPr preferRelativeResize="0"/>
          <p:nvPr/>
        </p:nvPicPr>
        <p:blipFill rotWithShape="1">
          <a:blip r:embed="rId5">
            <a:alphaModFix/>
          </a:blip>
          <a:srcRect b="0" l="0" r="0" t="0"/>
          <a:stretch/>
        </p:blipFill>
        <p:spPr>
          <a:xfrm>
            <a:off x="163925" y="2487391"/>
            <a:ext cx="1917600" cy="1540500"/>
          </a:xfrm>
          <a:prstGeom prst="rect">
            <a:avLst/>
          </a:prstGeom>
          <a:noFill/>
          <a:ln>
            <a:noFill/>
          </a:ln>
        </p:spPr>
      </p:pic>
      <p:sp>
        <p:nvSpPr>
          <p:cNvPr id="88" name="Shape 88"/>
          <p:cNvSpPr/>
          <p:nvPr/>
        </p:nvSpPr>
        <p:spPr>
          <a:xfrm rot="5400000">
            <a:off x="1961517" y="3111223"/>
            <a:ext cx="1391100" cy="3618300"/>
          </a:xfrm>
          <a:prstGeom prst="bentUpArrow">
            <a:avLst>
              <a:gd fmla="val 25000" name="adj1"/>
              <a:gd fmla="val 25000" name="adj2"/>
              <a:gd fmla="val 25000" name="adj3"/>
            </a:avLst>
          </a:prstGeom>
          <a:solidFill>
            <a:srgbClr val="FFFFFF"/>
          </a:solidFill>
          <a:ln cap="flat" cmpd="sng" w="19050">
            <a:solidFill>
              <a:srgbClr val="4285F4"/>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89" name="Shape 89"/>
          <p:cNvSpPr txBox="1"/>
          <p:nvPr/>
        </p:nvSpPr>
        <p:spPr>
          <a:xfrm>
            <a:off x="1504516" y="5006048"/>
            <a:ext cx="2001600" cy="4419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US" sz="2000" u="none" cap="none" strike="noStrike">
                <a:solidFill>
                  <a:srgbClr val="000000"/>
                </a:solidFill>
                <a:latin typeface="Arial"/>
                <a:ea typeface="Arial"/>
                <a:cs typeface="Arial"/>
                <a:sym typeface="Arial"/>
              </a:rPr>
              <a:t>Keywords</a:t>
            </a:r>
          </a:p>
        </p:txBody>
      </p:sp>
      <p:sp>
        <p:nvSpPr>
          <p:cNvPr id="90" name="Shape 90"/>
          <p:cNvSpPr/>
          <p:nvPr/>
        </p:nvSpPr>
        <p:spPr>
          <a:xfrm>
            <a:off x="5137847" y="3444561"/>
            <a:ext cx="688800" cy="924900"/>
          </a:xfrm>
          <a:prstGeom prst="downArrow">
            <a:avLst>
              <a:gd fmla="val 50000" name="adj1"/>
              <a:gd fmla="val 50000" name="adj2"/>
            </a:avLst>
          </a:prstGeom>
          <a:solidFill>
            <a:srgbClr val="F3F3F3"/>
          </a:solidFill>
          <a:ln cap="flat" cmpd="sng" w="19050">
            <a:solidFill>
              <a:srgbClr val="4285F4"/>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0" y="0"/>
            <a:ext cx="9144000" cy="1143000"/>
          </a:xfrm>
          <a:prstGeom prst="rect">
            <a:avLst/>
          </a:prstGeom>
        </p:spPr>
        <p:txBody>
          <a:bodyPr anchorCtr="0" anchor="ctr" bIns="91425" lIns="91425" rIns="91425" tIns="91425">
            <a:noAutofit/>
          </a:bodyPr>
          <a:lstStyle/>
          <a:p>
            <a:pPr lvl="0" algn="l">
              <a:spcBef>
                <a:spcPts val="0"/>
              </a:spcBef>
              <a:buNone/>
            </a:pPr>
            <a:r>
              <a:rPr lang="en-US"/>
              <a:t>Architecture Design</a:t>
            </a:r>
          </a:p>
        </p:txBody>
      </p:sp>
      <p:sp>
        <p:nvSpPr>
          <p:cNvPr id="97" name="Shape 97"/>
          <p:cNvSpPr/>
          <p:nvPr/>
        </p:nvSpPr>
        <p:spPr>
          <a:xfrm>
            <a:off x="100797" y="1353725"/>
            <a:ext cx="4699800" cy="2412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8" name="Shape 98"/>
          <p:cNvSpPr/>
          <p:nvPr/>
        </p:nvSpPr>
        <p:spPr>
          <a:xfrm>
            <a:off x="100700" y="1336850"/>
            <a:ext cx="4699800" cy="455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b="1" lang="en-US" sz="1800"/>
              <a:t>Tweets</a:t>
            </a:r>
          </a:p>
        </p:txBody>
      </p:sp>
      <p:sp>
        <p:nvSpPr>
          <p:cNvPr id="99" name="Shape 99"/>
          <p:cNvSpPr txBox="1"/>
          <p:nvPr/>
        </p:nvSpPr>
        <p:spPr>
          <a:xfrm>
            <a:off x="132250" y="2251975"/>
            <a:ext cx="4864800" cy="1505400"/>
          </a:xfrm>
          <a:prstGeom prst="rect">
            <a:avLst/>
          </a:prstGeom>
          <a:noFill/>
          <a:ln>
            <a:noFill/>
          </a:ln>
        </p:spPr>
        <p:txBody>
          <a:bodyPr anchorCtr="0" anchor="t" bIns="91425" lIns="91425" rIns="91425" tIns="91425">
            <a:noAutofit/>
          </a:bodyPr>
          <a:lstStyle/>
          <a:p>
            <a:pPr lvl="0">
              <a:spcBef>
                <a:spcPts val="0"/>
              </a:spcBef>
              <a:buClr>
                <a:schemeClr val="dk1"/>
              </a:buClr>
              <a:buSzPct val="61111"/>
              <a:buFont typeface="Arial"/>
              <a:buNone/>
            </a:pPr>
            <a:r>
              <a:rPr lang="en-US" sz="1800"/>
              <a:t>setAccessToken(accessToken);</a:t>
            </a:r>
          </a:p>
          <a:p>
            <a:pPr lvl="0">
              <a:spcBef>
                <a:spcPts val="0"/>
              </a:spcBef>
              <a:buClr>
                <a:schemeClr val="dk1"/>
              </a:buClr>
              <a:buSzPct val="61111"/>
              <a:buFont typeface="Arial"/>
              <a:buNone/>
            </a:pPr>
            <a:r>
              <a:rPr lang="en-US" sz="1800"/>
              <a:t>setAccessTokenSecret(accessTokenSecret);</a:t>
            </a:r>
          </a:p>
          <a:p>
            <a:pPr lvl="0">
              <a:spcBef>
                <a:spcPts val="0"/>
              </a:spcBef>
              <a:buClr>
                <a:schemeClr val="dk1"/>
              </a:buClr>
              <a:buSzPct val="61111"/>
              <a:buFont typeface="Arial"/>
              <a:buNone/>
            </a:pPr>
            <a:r>
              <a:rPr lang="en-US" sz="1800"/>
              <a:t>setConsumerSecret(APISecret);</a:t>
            </a:r>
          </a:p>
          <a:p>
            <a:pPr lvl="0">
              <a:spcBef>
                <a:spcPts val="0"/>
              </a:spcBef>
              <a:buClr>
                <a:schemeClr val="dk1"/>
              </a:buClr>
              <a:buSzPct val="61111"/>
              <a:buFont typeface="Arial"/>
              <a:buNone/>
            </a:pPr>
            <a:r>
              <a:rPr lang="en-US" sz="1800"/>
              <a:t>setConsumerKey(APIkey);</a:t>
            </a:r>
          </a:p>
          <a:p>
            <a:pPr lvl="0" rtl="0">
              <a:spcBef>
                <a:spcPts val="0"/>
              </a:spcBef>
              <a:buClr>
                <a:schemeClr val="dk1"/>
              </a:buClr>
              <a:buSzPct val="61111"/>
              <a:buFont typeface="Arial"/>
              <a:buNone/>
            </a:pPr>
            <a:r>
              <a:rPr lang="en-US" sz="1800"/>
              <a:t>setGeoCode(GPS);</a:t>
            </a:r>
          </a:p>
        </p:txBody>
      </p:sp>
      <p:sp>
        <p:nvSpPr>
          <p:cNvPr id="100" name="Shape 100"/>
          <p:cNvSpPr txBox="1"/>
          <p:nvPr/>
        </p:nvSpPr>
        <p:spPr>
          <a:xfrm>
            <a:off x="100725" y="1791525"/>
            <a:ext cx="4699800" cy="455400"/>
          </a:xfrm>
          <a:prstGeom prst="rect">
            <a:avLst/>
          </a:prstGeom>
          <a:noFill/>
          <a:ln cap="flat" cmpd="sng" w="19050">
            <a:solidFill>
              <a:srgbClr val="000000"/>
            </a:solidFill>
            <a:prstDash val="solid"/>
            <a:round/>
            <a:headEnd len="med" w="med" type="none"/>
            <a:tailEnd len="med" w="med" type="none"/>
          </a:ln>
        </p:spPr>
        <p:txBody>
          <a:bodyPr anchorCtr="0" anchor="t" bIns="91425" lIns="91425" rIns="91425" tIns="91425">
            <a:noAutofit/>
          </a:bodyPr>
          <a:lstStyle/>
          <a:p>
            <a:pPr lvl="0">
              <a:spcBef>
                <a:spcPts val="0"/>
              </a:spcBef>
              <a:buNone/>
            </a:pPr>
            <a:r>
              <a:t/>
            </a:r>
            <a:endParaRPr/>
          </a:p>
        </p:txBody>
      </p:sp>
      <p:sp>
        <p:nvSpPr>
          <p:cNvPr id="101" name="Shape 101"/>
          <p:cNvSpPr/>
          <p:nvPr/>
        </p:nvSpPr>
        <p:spPr>
          <a:xfrm>
            <a:off x="5925451" y="1353736"/>
            <a:ext cx="3072600" cy="2181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02" name="Shape 102"/>
          <p:cNvSpPr/>
          <p:nvPr/>
        </p:nvSpPr>
        <p:spPr>
          <a:xfrm>
            <a:off x="5925386" y="1336850"/>
            <a:ext cx="3072600" cy="455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US" sz="1800"/>
              <a:t>TembooSession</a:t>
            </a:r>
          </a:p>
        </p:txBody>
      </p:sp>
      <p:sp>
        <p:nvSpPr>
          <p:cNvPr id="103" name="Shape 103"/>
          <p:cNvSpPr txBox="1"/>
          <p:nvPr/>
        </p:nvSpPr>
        <p:spPr>
          <a:xfrm>
            <a:off x="5946013" y="2251981"/>
            <a:ext cx="3121800" cy="1283700"/>
          </a:xfrm>
          <a:prstGeom prst="rect">
            <a:avLst/>
          </a:prstGeom>
          <a:noFill/>
          <a:ln>
            <a:noFill/>
          </a:ln>
        </p:spPr>
        <p:txBody>
          <a:bodyPr anchorCtr="0" anchor="t" bIns="91425" lIns="91425" rIns="91425" tIns="91425">
            <a:noAutofit/>
          </a:bodyPr>
          <a:lstStyle/>
          <a:p>
            <a:pPr lvl="0">
              <a:spcBef>
                <a:spcPts val="0"/>
              </a:spcBef>
              <a:buNone/>
            </a:pPr>
            <a:r>
              <a:rPr lang="en-US" sz="1800"/>
              <a:t>setup();</a:t>
            </a:r>
          </a:p>
          <a:p>
            <a:pPr lvl="0">
              <a:spcBef>
                <a:spcPts val="0"/>
              </a:spcBef>
              <a:buNone/>
            </a:pPr>
            <a:r>
              <a:rPr lang="en-US" sz="1800"/>
              <a:t>searchTweets(String query);</a:t>
            </a:r>
          </a:p>
          <a:p>
            <a:pPr lvl="0">
              <a:spcBef>
                <a:spcPts val="0"/>
              </a:spcBef>
              <a:buNone/>
            </a:pPr>
            <a:r>
              <a:rPr lang="en-US" sz="1800"/>
              <a:t>printTweetsResults(String r);</a:t>
            </a:r>
          </a:p>
          <a:p>
            <a:pPr lvl="0">
              <a:spcBef>
                <a:spcPts val="0"/>
              </a:spcBef>
              <a:buNone/>
            </a:pPr>
            <a:r>
              <a:rPr lang="en-US" sz="1800"/>
              <a:t>setupTwitterSearch();</a:t>
            </a:r>
          </a:p>
          <a:p>
            <a:pPr lvl="0" rtl="0">
              <a:spcBef>
                <a:spcPts val="0"/>
              </a:spcBef>
              <a:buNone/>
            </a:pPr>
            <a:r>
              <a:t/>
            </a:r>
            <a:endParaRPr sz="1800"/>
          </a:p>
        </p:txBody>
      </p:sp>
      <p:sp>
        <p:nvSpPr>
          <p:cNvPr id="104" name="Shape 104"/>
          <p:cNvSpPr txBox="1"/>
          <p:nvPr/>
        </p:nvSpPr>
        <p:spPr>
          <a:xfrm>
            <a:off x="5925402" y="1791522"/>
            <a:ext cx="3072600" cy="455400"/>
          </a:xfrm>
          <a:prstGeom prst="rect">
            <a:avLst/>
          </a:prstGeom>
          <a:noFill/>
          <a:ln cap="flat" cmpd="sng" w="19050">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t/>
            </a:r>
            <a:endParaRPr/>
          </a:p>
        </p:txBody>
      </p:sp>
      <p:sp>
        <p:nvSpPr>
          <p:cNvPr id="105" name="Shape 105"/>
          <p:cNvSpPr/>
          <p:nvPr/>
        </p:nvSpPr>
        <p:spPr>
          <a:xfrm>
            <a:off x="100775" y="5052290"/>
            <a:ext cx="3969600" cy="1618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06" name="Shape 106"/>
          <p:cNvSpPr/>
          <p:nvPr/>
        </p:nvSpPr>
        <p:spPr>
          <a:xfrm>
            <a:off x="100700" y="5035412"/>
            <a:ext cx="3969600" cy="455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US" sz="1800"/>
              <a:t>ArrayList</a:t>
            </a:r>
          </a:p>
        </p:txBody>
      </p:sp>
      <p:sp>
        <p:nvSpPr>
          <p:cNvPr id="107" name="Shape 107"/>
          <p:cNvSpPr txBox="1"/>
          <p:nvPr/>
        </p:nvSpPr>
        <p:spPr>
          <a:xfrm>
            <a:off x="127350" y="5950537"/>
            <a:ext cx="4033200" cy="780900"/>
          </a:xfrm>
          <a:prstGeom prst="rect">
            <a:avLst/>
          </a:prstGeom>
          <a:noFill/>
          <a:ln>
            <a:noFill/>
          </a:ln>
        </p:spPr>
        <p:txBody>
          <a:bodyPr anchorCtr="0" anchor="t" bIns="91425" lIns="91425" rIns="91425" tIns="91425">
            <a:noAutofit/>
          </a:bodyPr>
          <a:lstStyle/>
          <a:p>
            <a:pPr lvl="0">
              <a:spcBef>
                <a:spcPts val="0"/>
              </a:spcBef>
              <a:buNone/>
            </a:pPr>
            <a:r>
              <a:rPr lang="en-US" sz="1800"/>
              <a:t>twitterSearch.setQuery(q);</a:t>
            </a:r>
          </a:p>
          <a:p>
            <a:pPr lvl="0">
              <a:spcBef>
                <a:spcPts val="0"/>
              </a:spcBef>
              <a:buNone/>
            </a:pPr>
            <a:r>
              <a:rPr lang="en-US" sz="1800"/>
              <a:t>twitterSearch.setCount("200");</a:t>
            </a:r>
          </a:p>
          <a:p>
            <a:pPr lvl="0" rtl="0">
              <a:spcBef>
                <a:spcPts val="0"/>
              </a:spcBef>
              <a:buNone/>
            </a:pPr>
            <a:r>
              <a:t/>
            </a:r>
            <a:endParaRPr sz="1800"/>
          </a:p>
          <a:p>
            <a:pPr lvl="0" rtl="0">
              <a:spcBef>
                <a:spcPts val="0"/>
              </a:spcBef>
              <a:buNone/>
            </a:pPr>
            <a:r>
              <a:t/>
            </a:r>
            <a:endParaRPr sz="1800"/>
          </a:p>
        </p:txBody>
      </p:sp>
      <p:sp>
        <p:nvSpPr>
          <p:cNvPr id="108" name="Shape 108"/>
          <p:cNvSpPr txBox="1"/>
          <p:nvPr/>
        </p:nvSpPr>
        <p:spPr>
          <a:xfrm>
            <a:off x="100721" y="5490082"/>
            <a:ext cx="3969600" cy="455400"/>
          </a:xfrm>
          <a:prstGeom prst="rect">
            <a:avLst/>
          </a:prstGeom>
          <a:noFill/>
          <a:ln cap="flat" cmpd="sng" w="19050">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US" sz="1800"/>
              <a:t>tweetsResults = twitterSearch.run();</a:t>
            </a:r>
          </a:p>
        </p:txBody>
      </p:sp>
      <p:sp>
        <p:nvSpPr>
          <p:cNvPr id="109" name="Shape 109"/>
          <p:cNvSpPr/>
          <p:nvPr/>
        </p:nvSpPr>
        <p:spPr>
          <a:xfrm>
            <a:off x="6736541" y="5074327"/>
            <a:ext cx="2211300" cy="1618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10" name="Shape 110"/>
          <p:cNvSpPr/>
          <p:nvPr/>
        </p:nvSpPr>
        <p:spPr>
          <a:xfrm>
            <a:off x="6736500" y="5057450"/>
            <a:ext cx="2211300" cy="455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US" sz="1800"/>
              <a:t>TweetsResultSet</a:t>
            </a:r>
          </a:p>
        </p:txBody>
      </p:sp>
      <p:sp>
        <p:nvSpPr>
          <p:cNvPr id="111" name="Shape 111"/>
          <p:cNvSpPr txBox="1"/>
          <p:nvPr/>
        </p:nvSpPr>
        <p:spPr>
          <a:xfrm>
            <a:off x="6751344" y="5972575"/>
            <a:ext cx="2246700" cy="780899"/>
          </a:xfrm>
          <a:prstGeom prst="rect">
            <a:avLst/>
          </a:prstGeom>
          <a:noFill/>
          <a:ln>
            <a:noFill/>
          </a:ln>
        </p:spPr>
        <p:txBody>
          <a:bodyPr anchorCtr="0" anchor="t" bIns="91425" lIns="91425" rIns="91425" tIns="91425">
            <a:noAutofit/>
          </a:bodyPr>
          <a:lstStyle/>
          <a:p>
            <a:pPr lvl="0">
              <a:spcBef>
                <a:spcPts val="0"/>
              </a:spcBef>
              <a:buNone/>
            </a:pPr>
            <a:r>
              <a:rPr lang="en-US" sz="1800"/>
              <a:t>getResponse();</a:t>
            </a:r>
          </a:p>
          <a:p>
            <a:pPr lvl="0">
              <a:spcBef>
                <a:spcPts val="0"/>
              </a:spcBef>
              <a:buNone/>
            </a:pPr>
            <a:r>
              <a:rPr lang="en-US" sz="1800"/>
              <a:t>getRemaining();</a:t>
            </a:r>
          </a:p>
          <a:p>
            <a:pPr lvl="0" rtl="0">
              <a:spcBef>
                <a:spcPts val="0"/>
              </a:spcBef>
              <a:buNone/>
            </a:pPr>
            <a:r>
              <a:t/>
            </a:r>
            <a:endParaRPr sz="1800"/>
          </a:p>
        </p:txBody>
      </p:sp>
      <p:sp>
        <p:nvSpPr>
          <p:cNvPr id="112" name="Shape 112"/>
          <p:cNvSpPr txBox="1"/>
          <p:nvPr/>
        </p:nvSpPr>
        <p:spPr>
          <a:xfrm>
            <a:off x="6736511" y="5512120"/>
            <a:ext cx="2211300" cy="455400"/>
          </a:xfrm>
          <a:prstGeom prst="rect">
            <a:avLst/>
          </a:prstGeom>
          <a:noFill/>
          <a:ln cap="flat" cmpd="sng" w="19050">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t/>
            </a:r>
            <a:endParaRPr sz="1800"/>
          </a:p>
        </p:txBody>
      </p:sp>
      <p:cxnSp>
        <p:nvCxnSpPr>
          <p:cNvPr id="113" name="Shape 113"/>
          <p:cNvCxnSpPr/>
          <p:nvPr/>
        </p:nvCxnSpPr>
        <p:spPr>
          <a:xfrm flipH="1" rot="10800000">
            <a:off x="8686800" y="3520500"/>
            <a:ext cx="15300" cy="1508700"/>
          </a:xfrm>
          <a:prstGeom prst="straightConnector1">
            <a:avLst/>
          </a:prstGeom>
          <a:noFill/>
          <a:ln cap="flat" cmpd="sng" w="38100">
            <a:solidFill>
              <a:schemeClr val="dk2"/>
            </a:solidFill>
            <a:prstDash val="solid"/>
            <a:round/>
            <a:headEnd len="lg" w="lg" type="none"/>
            <a:tailEnd len="lg" w="lg" type="triangle"/>
          </a:ln>
        </p:spPr>
      </p:cxnSp>
      <p:cxnSp>
        <p:nvCxnSpPr>
          <p:cNvPr id="114" name="Shape 114"/>
          <p:cNvCxnSpPr>
            <a:stCxn id="108" idx="3"/>
          </p:cNvCxnSpPr>
          <p:nvPr/>
        </p:nvCxnSpPr>
        <p:spPr>
          <a:xfrm flipH="1" rot="10800000">
            <a:off x="4070321" y="3611782"/>
            <a:ext cx="2178000" cy="2106000"/>
          </a:xfrm>
          <a:prstGeom prst="straightConnector1">
            <a:avLst/>
          </a:prstGeom>
          <a:noFill/>
          <a:ln cap="flat" cmpd="sng" w="38100">
            <a:solidFill>
              <a:schemeClr val="dk2"/>
            </a:solidFill>
            <a:prstDash val="solid"/>
            <a:round/>
            <a:headEnd len="lg" w="lg" type="none"/>
            <a:tailEnd len="lg" w="lg" type="triangle"/>
          </a:ln>
        </p:spPr>
      </p:cxnSp>
      <p:cxnSp>
        <p:nvCxnSpPr>
          <p:cNvPr id="115" name="Shape 115"/>
          <p:cNvCxnSpPr/>
          <p:nvPr/>
        </p:nvCxnSpPr>
        <p:spPr>
          <a:xfrm flipH="1" rot="10800000">
            <a:off x="4800600" y="2560250"/>
            <a:ext cx="1127700" cy="91500"/>
          </a:xfrm>
          <a:prstGeom prst="straightConnector1">
            <a:avLst/>
          </a:prstGeom>
          <a:noFill/>
          <a:ln cap="flat" cmpd="sng" w="38100">
            <a:solidFill>
              <a:schemeClr val="dk2"/>
            </a:solidFill>
            <a:prstDash val="solid"/>
            <a:round/>
            <a:headEnd len="lg" w="lg" type="none"/>
            <a:tailEnd len="lg" w="lg" type="triangle"/>
          </a:ln>
        </p:spPr>
      </p:cxnSp>
      <p:cxnSp>
        <p:nvCxnSpPr>
          <p:cNvPr id="116" name="Shape 116"/>
          <p:cNvCxnSpPr>
            <a:endCxn id="106" idx="0"/>
          </p:cNvCxnSpPr>
          <p:nvPr/>
        </p:nvCxnSpPr>
        <p:spPr>
          <a:xfrm flipH="1">
            <a:off x="2085500" y="3749012"/>
            <a:ext cx="17700" cy="1286400"/>
          </a:xfrm>
          <a:prstGeom prst="straightConnector1">
            <a:avLst/>
          </a:prstGeom>
          <a:noFill/>
          <a:ln cap="flat" cmpd="sng" w="38100">
            <a:solidFill>
              <a:schemeClr val="dk2"/>
            </a:solidFill>
            <a:prstDash val="solid"/>
            <a:round/>
            <a:headEnd len="lg" w="lg" type="none"/>
            <a:tailEnd len="lg" w="lg"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0" y="0"/>
            <a:ext cx="9144000" cy="1143000"/>
          </a:xfrm>
          <a:prstGeom prst="rect">
            <a:avLst/>
          </a:prstGeom>
          <a:solidFill>
            <a:srgbClr val="0F4B9A"/>
          </a:solidFill>
          <a:ln>
            <a:noFill/>
          </a:ln>
          <a:effectLst>
            <a:outerShdw rotWithShape="0" algn="t" dir="5400000" dist="76200">
              <a:srgbClr val="FFC000"/>
            </a:outerShdw>
          </a:effectLst>
        </p:spPr>
        <p:txBody>
          <a:bodyPr anchorCtr="0" anchor="ctr" bIns="45700" lIns="91425" rIns="91425" tIns="45700">
            <a:noAutofit/>
          </a:bodyPr>
          <a:lstStyle/>
          <a:p>
            <a:pPr indent="0" lvl="0" marL="0" marR="0" rtl="0" algn="l">
              <a:spcBef>
                <a:spcPts val="0"/>
              </a:spcBef>
              <a:buClr>
                <a:schemeClr val="lt1"/>
              </a:buClr>
              <a:buSzPct val="25000"/>
              <a:buFont typeface="Cambria"/>
              <a:buNone/>
            </a:pPr>
            <a:r>
              <a:rPr b="0" i="0" lang="en-US" sz="3600" u="none" cap="none" strike="noStrike">
                <a:solidFill>
                  <a:schemeClr val="lt1"/>
                </a:solidFill>
                <a:latin typeface="Cambria"/>
                <a:ea typeface="Cambria"/>
                <a:cs typeface="Cambria"/>
                <a:sym typeface="Cambria"/>
              </a:rPr>
              <a:t>High Level Business </a:t>
            </a:r>
            <a:r>
              <a:rPr b="0" i="0" lang="en-US" u="none" cap="none" strike="noStrike">
                <a:solidFill>
                  <a:schemeClr val="lt1"/>
                </a:solidFill>
                <a:latin typeface="Cambria"/>
                <a:ea typeface="Cambria"/>
                <a:cs typeface="Cambria"/>
                <a:sym typeface="Cambria"/>
              </a:rPr>
              <a:t>Concept</a:t>
            </a:r>
          </a:p>
        </p:txBody>
      </p:sp>
      <p:sp>
        <p:nvSpPr>
          <p:cNvPr id="123" name="Shape 123"/>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98989"/>
                </a:solidFill>
                <a:latin typeface="Calibri"/>
                <a:ea typeface="Calibri"/>
                <a:cs typeface="Calibri"/>
                <a:sym typeface="Calibri"/>
              </a:rPr>
              <a:t>‹#›</a:t>
            </a:fld>
          </a:p>
        </p:txBody>
      </p:sp>
      <p:pic>
        <p:nvPicPr>
          <p:cNvPr descr="BusinessModel.png" id="124" name="Shape 124"/>
          <p:cNvPicPr preferRelativeResize="0"/>
          <p:nvPr/>
        </p:nvPicPr>
        <p:blipFill>
          <a:blip r:embed="rId3">
            <a:alphaModFix/>
          </a:blip>
          <a:stretch>
            <a:fillRect/>
          </a:stretch>
        </p:blipFill>
        <p:spPr>
          <a:xfrm>
            <a:off x="90487" y="2219325"/>
            <a:ext cx="8963025" cy="3638550"/>
          </a:xfrm>
          <a:prstGeom prst="rect">
            <a:avLst/>
          </a:prstGeom>
          <a:noFill/>
          <a:ln>
            <a:noFill/>
          </a:ln>
        </p:spPr>
      </p:pic>
      <p:sp>
        <p:nvSpPr>
          <p:cNvPr id="125" name="Shape 125"/>
          <p:cNvSpPr/>
          <p:nvPr/>
        </p:nvSpPr>
        <p:spPr>
          <a:xfrm>
            <a:off x="925275" y="3897075"/>
            <a:ext cx="108900" cy="152400"/>
          </a:xfrm>
          <a:prstGeom prst="rect">
            <a:avLst/>
          </a:prstGeom>
          <a:solidFill>
            <a:srgbClr val="FF0000"/>
          </a:solid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0" y="0"/>
            <a:ext cx="9144000" cy="1143000"/>
          </a:xfrm>
          <a:prstGeom prst="rect">
            <a:avLst/>
          </a:prstGeom>
          <a:solidFill>
            <a:srgbClr val="0F4B9A"/>
          </a:solidFill>
          <a:ln>
            <a:noFill/>
          </a:ln>
          <a:effectLst>
            <a:outerShdw rotWithShape="0" algn="t" dir="5400000" dist="76200">
              <a:srgbClr val="FFC000"/>
            </a:outerShdw>
          </a:effectLst>
        </p:spPr>
        <p:txBody>
          <a:bodyPr anchorCtr="0" anchor="ctr" bIns="45700" lIns="91425" rIns="91425" tIns="45700">
            <a:noAutofit/>
          </a:bodyPr>
          <a:lstStyle/>
          <a:p>
            <a:pPr indent="0" lvl="0" marL="0" marR="0" rtl="0" algn="l">
              <a:spcBef>
                <a:spcPts val="0"/>
              </a:spcBef>
              <a:buClr>
                <a:schemeClr val="lt1"/>
              </a:buClr>
              <a:buSzPct val="25000"/>
              <a:buFont typeface="Cambria"/>
              <a:buNone/>
            </a:pPr>
            <a:r>
              <a:rPr b="0" i="0" lang="en-US" sz="3600" u="none" cap="none" strike="noStrike">
                <a:solidFill>
                  <a:schemeClr val="lt1"/>
                </a:solidFill>
                <a:latin typeface="Cambria"/>
                <a:ea typeface="Cambria"/>
                <a:cs typeface="Cambria"/>
                <a:sym typeface="Cambria"/>
              </a:rPr>
              <a:t>Project Information</a:t>
            </a:r>
          </a:p>
        </p:txBody>
      </p:sp>
      <p:sp>
        <p:nvSpPr>
          <p:cNvPr id="132" name="Shape 132"/>
          <p:cNvSpPr txBox="1"/>
          <p:nvPr>
            <p:ph idx="1" type="body"/>
          </p:nvPr>
        </p:nvSpPr>
        <p:spPr>
          <a:xfrm>
            <a:off x="457200" y="1600200"/>
            <a:ext cx="8229600" cy="4994700"/>
          </a:xfrm>
          <a:prstGeom prst="rect">
            <a:avLst/>
          </a:prstGeom>
          <a:noFill/>
          <a:ln>
            <a:noFill/>
          </a:ln>
        </p:spPr>
        <p:txBody>
          <a:bodyPr anchorCtr="0" anchor="t" bIns="45700" lIns="91425" rIns="91425" tIns="45700">
            <a:noAutofit/>
          </a:bodyPr>
          <a:lstStyle/>
          <a:p>
            <a:pPr indent="-342900" lvl="0" marL="342900" marR="0" rtl="0" algn="l">
              <a:lnSpc>
                <a:spcPct val="80000"/>
              </a:lnSpc>
              <a:spcBef>
                <a:spcPts val="0"/>
              </a:spcBef>
              <a:spcAft>
                <a:spcPts val="0"/>
              </a:spcAft>
              <a:buClr>
                <a:schemeClr val="dk1"/>
              </a:buClr>
              <a:buSzPct val="25000"/>
              <a:buFont typeface="Noto Sans Symbols"/>
              <a:buNone/>
            </a:pPr>
            <a:r>
              <a:rPr b="0" i="0" lang="en-US" sz="2000" u="sng" cap="none" strike="noStrike">
                <a:solidFill>
                  <a:schemeClr val="dk1"/>
                </a:solidFill>
                <a:latin typeface="Cambria"/>
                <a:ea typeface="Cambria"/>
                <a:cs typeface="Cambria"/>
                <a:sym typeface="Cambria"/>
              </a:rPr>
              <a:t>Business Need</a:t>
            </a:r>
          </a:p>
          <a:p>
            <a:pPr indent="0" lvl="0" marL="0" marR="0" rtl="0" algn="l">
              <a:lnSpc>
                <a:spcPct val="80000"/>
              </a:lnSpc>
              <a:spcBef>
                <a:spcPts val="370"/>
              </a:spcBef>
              <a:spcAft>
                <a:spcPts val="0"/>
              </a:spcAft>
              <a:buClr>
                <a:schemeClr val="dk1"/>
              </a:buClr>
              <a:buSzPct val="25000"/>
              <a:buFont typeface="Noto Sans Symbols"/>
              <a:buNone/>
            </a:pPr>
            <a:r>
              <a:rPr i="1" lang="en-US" sz="2000"/>
              <a:t>Businesses are able to meet their consumer’s needs by location. News channels are able to keep up with  popular trends and find out more about what’s going on in their local community through a quick search.</a:t>
            </a:r>
          </a:p>
          <a:p>
            <a:pPr indent="-342900" lvl="0" marL="342900" marR="0" rtl="0" algn="l">
              <a:lnSpc>
                <a:spcPct val="80000"/>
              </a:lnSpc>
              <a:spcBef>
                <a:spcPts val="370"/>
              </a:spcBef>
              <a:spcAft>
                <a:spcPts val="0"/>
              </a:spcAft>
              <a:buClr>
                <a:schemeClr val="dk1"/>
              </a:buClr>
              <a:buSzPct val="25000"/>
              <a:buFont typeface="Noto Sans Symbols"/>
              <a:buNone/>
            </a:pPr>
            <a:r>
              <a:t/>
            </a:r>
            <a:endParaRPr b="0" i="0" sz="1000" u="none" cap="none" strike="noStrike">
              <a:solidFill>
                <a:schemeClr val="dk1"/>
              </a:solidFill>
              <a:latin typeface="Cambria"/>
              <a:ea typeface="Cambria"/>
              <a:cs typeface="Cambria"/>
              <a:sym typeface="Cambria"/>
            </a:endParaRPr>
          </a:p>
          <a:p>
            <a:pPr indent="-342900" lvl="0" marL="342900" marR="0" rtl="0" algn="l">
              <a:lnSpc>
                <a:spcPct val="80000"/>
              </a:lnSpc>
              <a:spcBef>
                <a:spcPts val="370"/>
              </a:spcBef>
              <a:spcAft>
                <a:spcPts val="0"/>
              </a:spcAft>
              <a:buClr>
                <a:schemeClr val="dk1"/>
              </a:buClr>
              <a:buSzPct val="25000"/>
              <a:buFont typeface="Noto Sans Symbols"/>
              <a:buNone/>
            </a:pPr>
            <a:r>
              <a:rPr b="0" i="0" lang="en-US" sz="2000" u="sng" cap="none" strike="noStrike">
                <a:solidFill>
                  <a:schemeClr val="dk1"/>
                </a:solidFill>
                <a:latin typeface="Cambria"/>
                <a:ea typeface="Cambria"/>
                <a:cs typeface="Cambria"/>
                <a:sym typeface="Cambria"/>
              </a:rPr>
              <a:t>Goals/Scope/Purpose</a:t>
            </a:r>
          </a:p>
          <a:p>
            <a:pPr indent="0" lvl="1" marL="0" marR="0" rtl="0" algn="l">
              <a:lnSpc>
                <a:spcPct val="80000"/>
              </a:lnSpc>
              <a:spcBef>
                <a:spcPts val="370"/>
              </a:spcBef>
              <a:spcAft>
                <a:spcPts val="0"/>
              </a:spcAft>
              <a:buClr>
                <a:schemeClr val="dk1"/>
              </a:buClr>
              <a:buSzPct val="25000"/>
              <a:buFont typeface="Noto Sans Symbols"/>
              <a:buNone/>
            </a:pPr>
            <a:r>
              <a:rPr i="1" lang="en-US" sz="2000"/>
              <a:t>To find the most condensed areas of the user’s desired keyword via Tweets</a:t>
            </a:r>
          </a:p>
          <a:p>
            <a:pPr indent="-285750" lvl="1" marL="742950" marR="0" rtl="0" algn="l">
              <a:lnSpc>
                <a:spcPct val="80000"/>
              </a:lnSpc>
              <a:spcBef>
                <a:spcPts val="370"/>
              </a:spcBef>
              <a:spcAft>
                <a:spcPts val="0"/>
              </a:spcAft>
              <a:buClr>
                <a:schemeClr val="dk1"/>
              </a:buClr>
              <a:buSzPct val="25000"/>
              <a:buFont typeface="Noto Sans Symbols"/>
              <a:buNone/>
            </a:pPr>
            <a:r>
              <a:t/>
            </a:r>
            <a:endParaRPr b="0" i="0" sz="1000" u="none" cap="none" strike="noStrike">
              <a:solidFill>
                <a:schemeClr val="dk1"/>
              </a:solidFill>
              <a:latin typeface="Cambria"/>
              <a:ea typeface="Cambria"/>
              <a:cs typeface="Cambria"/>
              <a:sym typeface="Cambria"/>
            </a:endParaRPr>
          </a:p>
          <a:p>
            <a:pPr indent="-342900" lvl="0" marL="342900" marR="0" rtl="0" algn="l">
              <a:lnSpc>
                <a:spcPct val="80000"/>
              </a:lnSpc>
              <a:spcBef>
                <a:spcPts val="370"/>
              </a:spcBef>
              <a:spcAft>
                <a:spcPts val="0"/>
              </a:spcAft>
              <a:buClr>
                <a:schemeClr val="dk1"/>
              </a:buClr>
              <a:buSzPct val="25000"/>
              <a:buFont typeface="Noto Sans Symbols"/>
              <a:buNone/>
            </a:pPr>
            <a:r>
              <a:rPr b="0" i="0" lang="en-US" sz="2000" u="sng" cap="none" strike="noStrike">
                <a:solidFill>
                  <a:schemeClr val="dk1"/>
                </a:solidFill>
                <a:latin typeface="Cambria"/>
                <a:ea typeface="Cambria"/>
                <a:cs typeface="Cambria"/>
                <a:sym typeface="Cambria"/>
              </a:rPr>
              <a:t>Stakeholders</a:t>
            </a:r>
          </a:p>
          <a:p>
            <a:pPr indent="0" lvl="1" marL="0" marR="0" rtl="0" algn="l">
              <a:lnSpc>
                <a:spcPct val="80000"/>
              </a:lnSpc>
              <a:spcBef>
                <a:spcPts val="370"/>
              </a:spcBef>
              <a:spcAft>
                <a:spcPts val="0"/>
              </a:spcAft>
              <a:buClr>
                <a:schemeClr val="dk1"/>
              </a:buClr>
              <a:buSzPct val="25000"/>
              <a:buFont typeface="Noto Sans Symbols"/>
              <a:buNone/>
            </a:pPr>
            <a:r>
              <a:rPr i="1" lang="en-US" sz="2000"/>
              <a:t>Fox News Channel - $2k at 8%</a:t>
            </a:r>
          </a:p>
          <a:p>
            <a:pPr indent="0" lvl="1" marL="0" marR="0" rtl="0" algn="l">
              <a:lnSpc>
                <a:spcPct val="80000"/>
              </a:lnSpc>
              <a:spcBef>
                <a:spcPts val="370"/>
              </a:spcBef>
              <a:spcAft>
                <a:spcPts val="0"/>
              </a:spcAft>
              <a:buClr>
                <a:schemeClr val="dk1"/>
              </a:buClr>
              <a:buSzPct val="25000"/>
              <a:buFont typeface="Noto Sans Symbols"/>
              <a:buNone/>
            </a:pPr>
            <a:r>
              <a:rPr i="1" lang="en-US" sz="2000"/>
              <a:t>Cable News Network (CNN) - $4k at 11%</a:t>
            </a:r>
          </a:p>
          <a:p>
            <a:pPr indent="0" lvl="1" marL="0" marR="0" rtl="0" algn="l">
              <a:lnSpc>
                <a:spcPct val="80000"/>
              </a:lnSpc>
              <a:spcBef>
                <a:spcPts val="370"/>
              </a:spcBef>
              <a:spcAft>
                <a:spcPts val="0"/>
              </a:spcAft>
              <a:buClr>
                <a:schemeClr val="dk1"/>
              </a:buClr>
              <a:buSzPct val="25000"/>
              <a:buFont typeface="Noto Sans Symbols"/>
              <a:buNone/>
            </a:pPr>
            <a:r>
              <a:rPr i="1" lang="en-US" sz="2000"/>
              <a:t>National Security Agency - $4k at 11%</a:t>
            </a:r>
          </a:p>
          <a:p>
            <a:pPr indent="0" lvl="1" marL="0" marR="0" rtl="0" algn="l">
              <a:lnSpc>
                <a:spcPct val="80000"/>
              </a:lnSpc>
              <a:spcBef>
                <a:spcPts val="370"/>
              </a:spcBef>
              <a:spcAft>
                <a:spcPts val="0"/>
              </a:spcAft>
              <a:buClr>
                <a:schemeClr val="dk1"/>
              </a:buClr>
              <a:buSzPct val="25000"/>
              <a:buFont typeface="Noto Sans Symbols"/>
              <a:buNone/>
            </a:pPr>
            <a:r>
              <a:t/>
            </a:r>
            <a:endParaRPr b="0" i="1" sz="1000" u="none" cap="none" strike="noStrike">
              <a:solidFill>
                <a:schemeClr val="dk1"/>
              </a:solidFill>
              <a:latin typeface="Cambria"/>
              <a:ea typeface="Cambria"/>
              <a:cs typeface="Cambria"/>
              <a:sym typeface="Cambria"/>
            </a:endParaRPr>
          </a:p>
          <a:p>
            <a:pPr indent="-342900" lvl="0" marL="342900" marR="0" rtl="0" algn="l">
              <a:lnSpc>
                <a:spcPct val="80000"/>
              </a:lnSpc>
              <a:spcBef>
                <a:spcPts val="388"/>
              </a:spcBef>
              <a:spcAft>
                <a:spcPts val="0"/>
              </a:spcAft>
              <a:buClr>
                <a:schemeClr val="dk1"/>
              </a:buClr>
              <a:buSzPct val="25000"/>
              <a:buFont typeface="Arial"/>
              <a:buNone/>
            </a:pPr>
            <a:r>
              <a:rPr b="0" i="0" lang="en-US" sz="2000" u="sng" cap="none" strike="noStrike">
                <a:solidFill>
                  <a:schemeClr val="dk1"/>
                </a:solidFill>
                <a:latin typeface="Cambria"/>
                <a:ea typeface="Cambria"/>
                <a:cs typeface="Cambria"/>
                <a:sym typeface="Cambria"/>
              </a:rPr>
              <a:t>Cloud Services</a:t>
            </a:r>
          </a:p>
          <a:p>
            <a:pPr indent="0" lvl="0" marL="0" marR="0" rtl="0" algn="l">
              <a:lnSpc>
                <a:spcPct val="90000"/>
              </a:lnSpc>
              <a:spcBef>
                <a:spcPts val="388"/>
              </a:spcBef>
              <a:spcAft>
                <a:spcPts val="0"/>
              </a:spcAft>
              <a:buClr>
                <a:schemeClr val="dk1"/>
              </a:buClr>
              <a:buSzPct val="25000"/>
              <a:buFont typeface="Arial"/>
              <a:buNone/>
            </a:pPr>
            <a:r>
              <a:rPr i="1" lang="en-US" sz="2000"/>
              <a:t>The system will continue to use the services provided by Twitter API</a:t>
            </a:r>
          </a:p>
          <a:p>
            <a:pPr indent="0" lvl="1" marL="0" marR="0" rtl="0" algn="l">
              <a:lnSpc>
                <a:spcPct val="80000"/>
              </a:lnSpc>
              <a:spcBef>
                <a:spcPts val="370"/>
              </a:spcBef>
              <a:spcAft>
                <a:spcPts val="0"/>
              </a:spcAft>
              <a:buClr>
                <a:schemeClr val="dk1"/>
              </a:buClr>
              <a:buSzPct val="25000"/>
              <a:buFont typeface="Noto Sans Symbols"/>
              <a:buNone/>
            </a:pPr>
            <a:r>
              <a:t/>
            </a:r>
            <a:endParaRPr b="0" i="1" sz="1850" u="none" cap="none" strike="noStrike">
              <a:solidFill>
                <a:schemeClr val="dk1"/>
              </a:solidFill>
              <a:latin typeface="Cambria"/>
              <a:ea typeface="Cambria"/>
              <a:cs typeface="Cambria"/>
              <a:sym typeface="Cambria"/>
            </a:endParaRPr>
          </a:p>
          <a:p>
            <a:pPr indent="0" lvl="0" marL="0" marR="0" rtl="0" algn="l">
              <a:lnSpc>
                <a:spcPct val="80000"/>
              </a:lnSpc>
              <a:spcBef>
                <a:spcPts val="370"/>
              </a:spcBef>
              <a:buClr>
                <a:schemeClr val="dk1"/>
              </a:buClr>
              <a:buSzPct val="25000"/>
              <a:buFont typeface="Noto Sans Symbols"/>
              <a:buNone/>
            </a:pPr>
            <a:r>
              <a:t/>
            </a:r>
            <a:endParaRPr b="0" i="0" sz="1850" u="none" cap="none" strike="noStrike">
              <a:solidFill>
                <a:schemeClr val="dk1"/>
              </a:solidFill>
              <a:latin typeface="Cambria"/>
              <a:ea typeface="Cambria"/>
              <a:cs typeface="Cambria"/>
              <a:sym typeface="Cambr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0" y="0"/>
            <a:ext cx="9144000" cy="1143000"/>
          </a:xfrm>
          <a:prstGeom prst="rect">
            <a:avLst/>
          </a:prstGeom>
          <a:solidFill>
            <a:srgbClr val="0F4B9A"/>
          </a:solidFill>
          <a:ln>
            <a:noFill/>
          </a:ln>
          <a:effectLst>
            <a:outerShdw rotWithShape="0" algn="t" dir="5400000" dist="76200">
              <a:srgbClr val="FFC000"/>
            </a:outerShdw>
          </a:effectLst>
        </p:spPr>
        <p:txBody>
          <a:bodyPr anchorCtr="0" anchor="ctr" bIns="45700" lIns="91425" rIns="91425" tIns="45700">
            <a:noAutofit/>
          </a:bodyPr>
          <a:lstStyle/>
          <a:p>
            <a:pPr indent="0" lvl="0" marL="0" marR="0" rtl="0" algn="l">
              <a:spcBef>
                <a:spcPts val="0"/>
              </a:spcBef>
              <a:buClr>
                <a:schemeClr val="lt1"/>
              </a:buClr>
              <a:buSzPct val="25000"/>
              <a:buFont typeface="Cambria"/>
              <a:buNone/>
            </a:pPr>
            <a:r>
              <a:rPr b="0" i="0" lang="en-US" sz="3600" u="none" cap="none" strike="noStrike">
                <a:solidFill>
                  <a:schemeClr val="lt1"/>
                </a:solidFill>
                <a:latin typeface="Cambria"/>
                <a:ea typeface="Cambria"/>
                <a:cs typeface="Cambria"/>
                <a:sym typeface="Cambria"/>
              </a:rPr>
              <a:t>Proposed System</a:t>
            </a:r>
          </a:p>
        </p:txBody>
      </p:sp>
      <p:sp>
        <p:nvSpPr>
          <p:cNvPr id="138" name="Shape 138"/>
          <p:cNvSpPr txBox="1"/>
          <p:nvPr>
            <p:ph idx="1" type="body"/>
          </p:nvPr>
        </p:nvSpPr>
        <p:spPr>
          <a:xfrm>
            <a:off x="457200" y="1397300"/>
            <a:ext cx="8229600" cy="5230800"/>
          </a:xfrm>
          <a:prstGeom prst="rect">
            <a:avLst/>
          </a:prstGeom>
          <a:noFill/>
          <a:ln>
            <a:noFill/>
          </a:ln>
        </p:spPr>
        <p:txBody>
          <a:bodyPr anchorCtr="0" anchor="t" bIns="45700" lIns="91425" rIns="91425" tIns="45700">
            <a:noAutofit/>
          </a:bodyPr>
          <a:lstStyle/>
          <a:p>
            <a:pPr indent="0" lvl="0" marL="0" marR="0" rtl="0" algn="l">
              <a:lnSpc>
                <a:spcPct val="80000"/>
              </a:lnSpc>
              <a:spcBef>
                <a:spcPts val="400"/>
              </a:spcBef>
              <a:spcAft>
                <a:spcPts val="0"/>
              </a:spcAft>
              <a:buClr>
                <a:schemeClr val="dk1"/>
              </a:buClr>
              <a:buSzPct val="25000"/>
              <a:buFont typeface="Noto Sans Symbols"/>
              <a:buNone/>
            </a:pPr>
            <a:r>
              <a:rPr b="0" i="0" lang="en-US" sz="2500" u="sng" cap="none" strike="noStrike">
                <a:solidFill>
                  <a:schemeClr val="dk1"/>
                </a:solidFill>
                <a:latin typeface="Cambria"/>
                <a:ea typeface="Cambria"/>
                <a:cs typeface="Cambria"/>
                <a:sym typeface="Cambria"/>
              </a:rPr>
              <a:t>Functional Requirements</a:t>
            </a:r>
          </a:p>
          <a:p>
            <a:pPr indent="-387350" lvl="0" marL="457200" rtl="0">
              <a:lnSpc>
                <a:spcPct val="100000"/>
              </a:lnSpc>
              <a:spcBef>
                <a:spcPts val="0"/>
              </a:spcBef>
              <a:buSzPct val="100000"/>
              <a:buFont typeface="Cambria"/>
              <a:buAutoNum type="arabicPeriod"/>
            </a:pPr>
            <a:r>
              <a:rPr i="1" lang="en-US" sz="2500"/>
              <a:t>Filter for Tweets with a location</a:t>
            </a:r>
          </a:p>
          <a:p>
            <a:pPr indent="-387350" lvl="0" marL="457200" rtl="0">
              <a:lnSpc>
                <a:spcPct val="100000"/>
              </a:lnSpc>
              <a:spcBef>
                <a:spcPts val="0"/>
              </a:spcBef>
              <a:buSzPct val="100000"/>
              <a:buFont typeface="Cambria"/>
              <a:buAutoNum type="arabicPeriod"/>
            </a:pPr>
            <a:r>
              <a:rPr i="1" lang="en-US" sz="2500"/>
              <a:t>User-inputted keywords will be applied to filtered tweets</a:t>
            </a:r>
          </a:p>
          <a:p>
            <a:pPr indent="-387350" lvl="0" marL="457200" rtl="0">
              <a:lnSpc>
                <a:spcPct val="100000"/>
              </a:lnSpc>
              <a:spcBef>
                <a:spcPts val="0"/>
              </a:spcBef>
              <a:buSzPct val="100000"/>
              <a:buFont typeface="Cambria"/>
              <a:buAutoNum type="arabicPeriod"/>
            </a:pPr>
            <a:r>
              <a:rPr i="1" lang="en-US" sz="2500"/>
              <a:t>Filter out Tweets that are outliers in the location density analysis of the data.</a:t>
            </a:r>
          </a:p>
          <a:p>
            <a:pPr indent="-387350" lvl="0" marL="457200" rtl="0">
              <a:lnSpc>
                <a:spcPct val="100000"/>
              </a:lnSpc>
              <a:spcBef>
                <a:spcPts val="0"/>
              </a:spcBef>
              <a:buSzPct val="100000"/>
              <a:buFont typeface="Cambria"/>
              <a:buAutoNum type="arabicPeriod"/>
            </a:pPr>
            <a:r>
              <a:rPr i="1" lang="en-US" sz="2500"/>
              <a:t>Output the area where the keyword is trending the most</a:t>
            </a:r>
          </a:p>
          <a:p>
            <a:pPr indent="0" lvl="0" marL="0" rtl="0">
              <a:lnSpc>
                <a:spcPct val="100000"/>
              </a:lnSpc>
              <a:spcBef>
                <a:spcPts val="0"/>
              </a:spcBef>
              <a:buNone/>
            </a:pPr>
            <a:r>
              <a:t/>
            </a:r>
            <a:endParaRPr i="1" sz="2500"/>
          </a:p>
          <a:p>
            <a:pPr indent="0" lvl="0" marL="0" rtl="0">
              <a:lnSpc>
                <a:spcPct val="100000"/>
              </a:lnSpc>
              <a:spcBef>
                <a:spcPts val="0"/>
              </a:spcBef>
              <a:buNone/>
            </a:pPr>
            <a:r>
              <a:rPr lang="en-US" sz="2500" u="sng"/>
              <a:t>Non-Functional Requirements</a:t>
            </a:r>
          </a:p>
          <a:p>
            <a:pPr indent="-387350" lvl="0" marL="457200" rtl="0">
              <a:lnSpc>
                <a:spcPct val="100000"/>
              </a:lnSpc>
              <a:spcBef>
                <a:spcPts val="0"/>
              </a:spcBef>
              <a:buSzPct val="100000"/>
              <a:buAutoNum type="arabicPeriod"/>
            </a:pPr>
            <a:r>
              <a:rPr i="1" lang="en-US" sz="2500"/>
              <a:t>Shall provide a stable and reliable WebSocket connection to Twitter using its API</a:t>
            </a:r>
          </a:p>
          <a:p>
            <a:pPr indent="-387350" lvl="0" marL="457200" rtl="0">
              <a:lnSpc>
                <a:spcPct val="100000"/>
              </a:lnSpc>
              <a:spcBef>
                <a:spcPts val="0"/>
              </a:spcBef>
              <a:buSzPct val="100000"/>
              <a:buAutoNum type="arabicPeriod"/>
            </a:pPr>
            <a:r>
              <a:rPr i="1" lang="en-US" sz="2500"/>
              <a:t>Have the GPS results continuously updated at maximum/worst every 5 seconds</a:t>
            </a:r>
          </a:p>
          <a:p>
            <a:pPr indent="-387350" lvl="0" marL="457200" rtl="0">
              <a:lnSpc>
                <a:spcPct val="100000"/>
              </a:lnSpc>
              <a:spcBef>
                <a:spcPts val="0"/>
              </a:spcBef>
              <a:buSzPct val="100000"/>
              <a:buAutoNum type="arabicPeriod"/>
            </a:pPr>
            <a:r>
              <a:rPr i="1" lang="en-US" sz="2500"/>
              <a:t>Provide a handler (for all user inputs) for exceptions</a:t>
            </a:r>
          </a:p>
          <a:p>
            <a:pPr indent="0" lvl="0" marL="0" marR="0" rtl="0" algn="l">
              <a:lnSpc>
                <a:spcPct val="80000"/>
              </a:lnSpc>
              <a:spcBef>
                <a:spcPts val="400"/>
              </a:spcBef>
              <a:spcAft>
                <a:spcPts val="0"/>
              </a:spcAft>
              <a:buClr>
                <a:schemeClr val="dk1"/>
              </a:buClr>
              <a:buSzPct val="25000"/>
              <a:buFont typeface="Noto Sans Symbols"/>
              <a:buNone/>
            </a:pPr>
            <a:r>
              <a:t/>
            </a:r>
            <a:endParaRPr b="0" i="0" sz="2000" u="none" cap="none" strike="noStrike">
              <a:solidFill>
                <a:schemeClr val="dk1"/>
              </a:solidFill>
              <a:latin typeface="Cambria"/>
              <a:ea typeface="Cambria"/>
              <a:cs typeface="Cambria"/>
              <a:sym typeface="Cambria"/>
            </a:endParaRPr>
          </a:p>
          <a:p>
            <a:pPr indent="0" lvl="0" marL="0" marR="0" rtl="0" algn="l">
              <a:lnSpc>
                <a:spcPct val="80000"/>
              </a:lnSpc>
              <a:spcBef>
                <a:spcPts val="400"/>
              </a:spcBef>
              <a:buClr>
                <a:schemeClr val="dk1"/>
              </a:buClr>
              <a:buSzPct val="25000"/>
              <a:buFont typeface="Noto Sans Symbols"/>
              <a:buNone/>
            </a:pPr>
            <a:r>
              <a:t/>
            </a:r>
            <a:endParaRPr i="1" sz="2000"/>
          </a:p>
        </p:txBody>
      </p:sp>
      <p:sp>
        <p:nvSpPr>
          <p:cNvPr id="139" name="Shape 139"/>
          <p:cNvSpPr txBox="1"/>
          <p:nvPr>
            <p:ph idx="12" type="sldNum"/>
          </p:nvPr>
        </p:nvSpPr>
        <p:spPr>
          <a:xfrm>
            <a:off x="6553200" y="6356350"/>
            <a:ext cx="21336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98989"/>
                </a:solidFill>
                <a:latin typeface="Calibri"/>
                <a:ea typeface="Calibri"/>
                <a:cs typeface="Calibri"/>
                <a:sym typeface="Calibri"/>
              </a:rPr>
              <a:t>‹#›</a:t>
            </a:fld>
          </a:p>
        </p:txBody>
      </p:sp>
      <p:pic>
        <p:nvPicPr>
          <p:cNvPr id="140" name="Shape 140"/>
          <p:cNvPicPr preferRelativeResize="0"/>
          <p:nvPr/>
        </p:nvPicPr>
        <p:blipFill>
          <a:blip r:embed="rId3">
            <a:alphaModFix amt="27000"/>
          </a:blip>
          <a:stretch>
            <a:fillRect/>
          </a:stretch>
        </p:blipFill>
        <p:spPr>
          <a:xfrm>
            <a:off x="1956600" y="1397300"/>
            <a:ext cx="5230799" cy="52307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type="title"/>
          </p:nvPr>
        </p:nvSpPr>
        <p:spPr>
          <a:xfrm>
            <a:off x="0" y="0"/>
            <a:ext cx="9144000" cy="1143000"/>
          </a:xfrm>
          <a:prstGeom prst="rect">
            <a:avLst/>
          </a:prstGeom>
          <a:solidFill>
            <a:srgbClr val="0F4B9A"/>
          </a:solidFill>
          <a:ln>
            <a:noFill/>
          </a:ln>
          <a:effectLst>
            <a:outerShdw rotWithShape="0" algn="t" dir="5400000" dist="76200">
              <a:srgbClr val="FFC000"/>
            </a:outerShdw>
          </a:effectLst>
        </p:spPr>
        <p:txBody>
          <a:bodyPr anchorCtr="0" anchor="ctr" bIns="45700" lIns="91425" rIns="91425" tIns="45700">
            <a:noAutofit/>
          </a:bodyPr>
          <a:lstStyle/>
          <a:p>
            <a:pPr indent="0" lvl="0" marL="0" marR="0" rtl="0" algn="l">
              <a:spcBef>
                <a:spcPts val="0"/>
              </a:spcBef>
              <a:buClr>
                <a:schemeClr val="lt1"/>
              </a:buClr>
              <a:buSzPct val="25000"/>
              <a:buFont typeface="Cambria"/>
              <a:buNone/>
            </a:pPr>
            <a:r>
              <a:rPr b="0" i="0" lang="en-US" sz="3600" u="none" cap="none" strike="noStrike">
                <a:solidFill>
                  <a:schemeClr val="lt1"/>
                </a:solidFill>
                <a:latin typeface="Cambria"/>
                <a:ea typeface="Cambria"/>
                <a:cs typeface="Cambria"/>
                <a:sym typeface="Cambria"/>
              </a:rPr>
              <a:t>Proposed System</a:t>
            </a:r>
          </a:p>
        </p:txBody>
      </p:sp>
      <p:sp>
        <p:nvSpPr>
          <p:cNvPr id="146" name="Shape 146"/>
          <p:cNvSpPr txBox="1"/>
          <p:nvPr>
            <p:ph idx="1" type="body"/>
          </p:nvPr>
        </p:nvSpPr>
        <p:spPr>
          <a:xfrm>
            <a:off x="457200" y="1397300"/>
            <a:ext cx="8229600" cy="5230800"/>
          </a:xfrm>
          <a:prstGeom prst="rect">
            <a:avLst/>
          </a:prstGeom>
          <a:noFill/>
          <a:ln>
            <a:noFill/>
          </a:ln>
        </p:spPr>
        <p:txBody>
          <a:bodyPr anchorCtr="0" anchor="t" bIns="45700" lIns="91425" rIns="91425" tIns="45700">
            <a:noAutofit/>
          </a:bodyPr>
          <a:lstStyle/>
          <a:p>
            <a:pPr indent="0" lvl="0" marL="0" marR="0" rtl="0" algn="l">
              <a:lnSpc>
                <a:spcPct val="80000"/>
              </a:lnSpc>
              <a:spcBef>
                <a:spcPts val="400"/>
              </a:spcBef>
              <a:spcAft>
                <a:spcPts val="0"/>
              </a:spcAft>
              <a:buClr>
                <a:schemeClr val="dk1"/>
              </a:buClr>
              <a:buSzPct val="25000"/>
              <a:buFont typeface="Noto Sans Symbols"/>
              <a:buNone/>
            </a:pPr>
            <a:r>
              <a:rPr b="0" i="0" lang="en-US" sz="2500" u="sng" cap="none" strike="noStrike">
                <a:solidFill>
                  <a:schemeClr val="dk1"/>
                </a:solidFill>
                <a:latin typeface="Cambria"/>
                <a:ea typeface="Cambria"/>
                <a:cs typeface="Cambria"/>
                <a:sym typeface="Cambria"/>
              </a:rPr>
              <a:t>Summary of Changes</a:t>
            </a:r>
          </a:p>
          <a:p>
            <a:pPr indent="0" lvl="0" marL="0" marR="0" rtl="0" algn="l">
              <a:lnSpc>
                <a:spcPct val="80000"/>
              </a:lnSpc>
              <a:spcBef>
                <a:spcPts val="400"/>
              </a:spcBef>
              <a:buClr>
                <a:schemeClr val="dk1"/>
              </a:buClr>
              <a:buSzPct val="25000"/>
              <a:buFont typeface="Noto Sans Symbols"/>
              <a:buNone/>
            </a:pPr>
            <a:r>
              <a:rPr lang="en-US" sz="2500"/>
              <a:t>Initially the system was to include a density model mapping the GPS location of tweets matching the user’s search Query.</a:t>
            </a:r>
          </a:p>
          <a:p>
            <a:pPr indent="0" lvl="0" marL="0" marR="0" rtl="0" algn="l">
              <a:lnSpc>
                <a:spcPct val="80000"/>
              </a:lnSpc>
              <a:spcBef>
                <a:spcPts val="400"/>
              </a:spcBef>
              <a:buClr>
                <a:schemeClr val="dk1"/>
              </a:buClr>
              <a:buSzPct val="25000"/>
              <a:buFont typeface="Noto Sans Symbols"/>
              <a:buNone/>
            </a:pPr>
            <a:r>
              <a:t/>
            </a:r>
            <a:endParaRPr sz="2500"/>
          </a:p>
          <a:p>
            <a:pPr indent="0" lvl="0" marL="0" marR="0" rtl="0" algn="l">
              <a:lnSpc>
                <a:spcPct val="80000"/>
              </a:lnSpc>
              <a:spcBef>
                <a:spcPts val="400"/>
              </a:spcBef>
              <a:buClr>
                <a:schemeClr val="dk1"/>
              </a:buClr>
              <a:buSzPct val="25000"/>
              <a:buFont typeface="Noto Sans Symbols"/>
              <a:buNone/>
            </a:pPr>
            <a:r>
              <a:rPr lang="en-US" sz="2500"/>
              <a:t>However, further investigation of Twitter’s API, shows their services do not return precise GPS location information.  Thus this model will not be provided in our system.</a:t>
            </a:r>
          </a:p>
        </p:txBody>
      </p:sp>
      <p:sp>
        <p:nvSpPr>
          <p:cNvPr id="147" name="Shape 147"/>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98989"/>
                </a:solidFill>
                <a:latin typeface="Calibri"/>
                <a:ea typeface="Calibri"/>
                <a:cs typeface="Calibri"/>
                <a:sym typeface="Calibri"/>
              </a:rPr>
              <a:t>‹#›</a:t>
            </a:fld>
          </a:p>
        </p:txBody>
      </p:sp>
      <p:pic>
        <p:nvPicPr>
          <p:cNvPr id="148" name="Shape 148"/>
          <p:cNvPicPr preferRelativeResize="0"/>
          <p:nvPr/>
        </p:nvPicPr>
        <p:blipFill>
          <a:blip r:embed="rId3">
            <a:alphaModFix amt="25000"/>
          </a:blip>
          <a:stretch>
            <a:fillRect/>
          </a:stretch>
        </p:blipFill>
        <p:spPr>
          <a:xfrm>
            <a:off x="1530837" y="1397310"/>
            <a:ext cx="6082325" cy="52307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B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