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F370B9-7755-43CC-917B-B602E0507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MATLAb</a:t>
            </a:r>
            <a:r>
              <a:rPr lang="hu-HU" dirty="0"/>
              <a:t> eredete, bemutatása</a:t>
            </a:r>
          </a:p>
        </p:txBody>
      </p:sp>
    </p:spTree>
    <p:extLst>
      <p:ext uri="{BB962C8B-B14F-4D97-AF65-F5344CB8AC3E}">
        <p14:creationId xmlns:p14="http://schemas.microsoft.com/office/powerpoint/2010/main" val="219725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AD0B0-7792-4DC3-A8AD-16216C8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3" y="360000"/>
            <a:ext cx="5127172" cy="882391"/>
          </a:xfrm>
        </p:spPr>
        <p:txBody>
          <a:bodyPr>
            <a:normAutofit/>
          </a:bodyPr>
          <a:lstStyle/>
          <a:p>
            <a:r>
              <a:rPr lang="hu-HU" dirty="0" err="1"/>
              <a:t>Curve</a:t>
            </a:r>
            <a:r>
              <a:rPr lang="hu-HU" dirty="0"/>
              <a:t> fitting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6137C-D6E8-4D85-83EE-3767F203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3" y="1335600"/>
            <a:ext cx="5127172" cy="4430949"/>
          </a:xfrm>
        </p:spPr>
        <p:txBody>
          <a:bodyPr>
            <a:noAutofit/>
          </a:bodyPr>
          <a:lstStyle/>
          <a:p>
            <a:pPr algn="just"/>
            <a:r>
              <a:rPr lang="hu-HU" sz="2400" dirty="0"/>
              <a:t>Lehetőséget ad görbék és felületek adatokra való illesztésére, az adatok feldolgozására</a:t>
            </a:r>
          </a:p>
          <a:p>
            <a:pPr algn="just"/>
            <a:r>
              <a:rPr lang="hu-HU" sz="2400" dirty="0"/>
              <a:t>Regressziós analízis is végezhető lineáris és nemlineáris modellek segítségével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F7D40C4-04CD-4780-983C-AF21C375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4" y="1335600"/>
            <a:ext cx="55824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AD0B0-7792-4DC3-A8AD-16216C8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3" y="360000"/>
            <a:ext cx="5127172" cy="882391"/>
          </a:xfrm>
        </p:spPr>
        <p:txBody>
          <a:bodyPr>
            <a:normAutofit/>
          </a:bodyPr>
          <a:lstStyle/>
          <a:p>
            <a:r>
              <a:rPr lang="hu-HU" dirty="0" err="1"/>
              <a:t>Signal</a:t>
            </a:r>
            <a:r>
              <a:rPr lang="hu-HU" dirty="0"/>
              <a:t> </a:t>
            </a:r>
            <a:r>
              <a:rPr lang="hu-HU" dirty="0" err="1"/>
              <a:t>processing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6137C-D6E8-4D85-83EE-3767F203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3" y="1335600"/>
            <a:ext cx="5127172" cy="4430949"/>
          </a:xfrm>
        </p:spPr>
        <p:txBody>
          <a:bodyPr>
            <a:noAutofit/>
          </a:bodyPr>
          <a:lstStyle/>
          <a:p>
            <a:pPr algn="just"/>
            <a:r>
              <a:rPr lang="hu-HU" sz="2400" dirty="0"/>
              <a:t>Különböző beérkező jelek (pl.: oszcilloszkóp) kezelésére, elemzésére képes</a:t>
            </a:r>
          </a:p>
          <a:p>
            <a:pPr algn="just"/>
            <a:r>
              <a:rPr lang="hu-HU" sz="2400" dirty="0"/>
              <a:t>Megjeleníthetjük, simíthatjuk a jelet, valamint törölhetjük a kiugró adatokat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589DC1-7C33-4C85-9E9A-E0C282C0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4" y="1457674"/>
            <a:ext cx="55824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AD0B0-7792-4DC3-A8AD-16216C8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3" y="360000"/>
            <a:ext cx="5127172" cy="882391"/>
          </a:xfrm>
        </p:spPr>
        <p:txBody>
          <a:bodyPr>
            <a:normAutofit/>
          </a:bodyPr>
          <a:lstStyle/>
          <a:p>
            <a:r>
              <a:rPr lang="hu-HU" dirty="0" err="1"/>
              <a:t>Mapping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6137C-D6E8-4D85-83EE-3767F203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3" y="1335600"/>
            <a:ext cx="5127172" cy="4430949"/>
          </a:xfrm>
        </p:spPr>
        <p:txBody>
          <a:bodyPr>
            <a:noAutofit/>
          </a:bodyPr>
          <a:lstStyle/>
          <a:p>
            <a:pPr algn="just"/>
            <a:r>
              <a:rPr lang="hu-HU" sz="2400" dirty="0"/>
              <a:t>Földrajzi adatok megjelenítése és elemzésére használják</a:t>
            </a:r>
          </a:p>
          <a:p>
            <a:pPr algn="just"/>
            <a:r>
              <a:rPr lang="hu-HU" sz="2400" dirty="0"/>
              <a:t>Adatainkat megjeleníthetjük valós, földrajzi háttérrel is</a:t>
            </a:r>
          </a:p>
          <a:p>
            <a:pPr algn="just"/>
            <a:r>
              <a:rPr lang="hu-HU" sz="2400" dirty="0"/>
              <a:t>Több mint 60 térkép projekciót tartalmaz</a:t>
            </a:r>
          </a:p>
          <a:p>
            <a:pPr algn="just"/>
            <a:r>
              <a:rPr lang="hu-HU" sz="2400" dirty="0"/>
              <a:t>Vektoros és raszteres adatokat is kezel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FA02B5C-703D-4BC1-9026-37FCA85B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11" y="1242391"/>
            <a:ext cx="55824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AD0B0-7792-4DC3-A8AD-16216C8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3" y="360000"/>
            <a:ext cx="5127172" cy="882391"/>
          </a:xfrm>
        </p:spPr>
        <p:txBody>
          <a:bodyPr>
            <a:normAutofit/>
          </a:bodyPr>
          <a:lstStyle/>
          <a:p>
            <a:r>
              <a:rPr lang="hu-HU" dirty="0"/>
              <a:t>Financial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6137C-D6E8-4D85-83EE-3767F203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3" y="1335600"/>
            <a:ext cx="4749754" cy="4430949"/>
          </a:xfrm>
        </p:spPr>
        <p:txBody>
          <a:bodyPr>
            <a:noAutofit/>
          </a:bodyPr>
          <a:lstStyle/>
          <a:p>
            <a:r>
              <a:rPr lang="hu-HU" sz="2400" dirty="0"/>
              <a:t>Pénzügyi adatok matematikai modellezésére és statisztikai elemzésére alkalmas</a:t>
            </a:r>
          </a:p>
          <a:p>
            <a:r>
              <a:rPr lang="hu-HU" sz="2400" dirty="0"/>
              <a:t>Portfóliók optimalizálása, kockázat modellezése, stratégia visszamenőleges tesztelés is lehetséges a </a:t>
            </a:r>
            <a:r>
              <a:rPr lang="hu-HU" sz="2400" dirty="0" err="1"/>
              <a:t>toolbox</a:t>
            </a:r>
            <a:r>
              <a:rPr lang="hu-HU" sz="2400" dirty="0"/>
              <a:t> használatával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CBD712C-743E-47CF-B99A-1C053104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4" y="1335600"/>
            <a:ext cx="55824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AD0B0-7792-4DC3-A8AD-16216C8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3" y="360000"/>
            <a:ext cx="5127172" cy="882391"/>
          </a:xfrm>
        </p:spPr>
        <p:txBody>
          <a:bodyPr>
            <a:normAutofit/>
          </a:bodyPr>
          <a:lstStyle/>
          <a:p>
            <a:r>
              <a:rPr lang="hu-HU" dirty="0"/>
              <a:t>DSP System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6137C-D6E8-4D85-83EE-3767F203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3" y="1335600"/>
            <a:ext cx="4749754" cy="4430949"/>
          </a:xfrm>
        </p:spPr>
        <p:txBody>
          <a:bodyPr>
            <a:noAutofit/>
          </a:bodyPr>
          <a:lstStyle/>
          <a:p>
            <a:r>
              <a:rPr lang="hu-HU" sz="2400" dirty="0"/>
              <a:t>Valós idejű, mért adatok feldolgozására alkalmas</a:t>
            </a:r>
          </a:p>
          <a:p>
            <a:r>
              <a:rPr lang="hu-HU" sz="2400" dirty="0"/>
              <a:t>Rendszerek modellezhetők vele többek közt kommunikációs, </a:t>
            </a:r>
            <a:r>
              <a:rPr lang="hu-HU" sz="2400" dirty="0" err="1"/>
              <a:t>IoT</a:t>
            </a:r>
            <a:r>
              <a:rPr lang="hu-HU" sz="2400" dirty="0"/>
              <a:t> felhasználásra</a:t>
            </a:r>
          </a:p>
          <a:p>
            <a:r>
              <a:rPr lang="hu-HU" sz="2400" dirty="0"/>
              <a:t>FIR, IIR vagy adaptív szűrőket is készíthetünk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D530E5C-30E3-44A5-B625-22E04C573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3" y="1335600"/>
            <a:ext cx="5582400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AD0B0-7792-4DC3-A8AD-16216C8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3" y="360000"/>
            <a:ext cx="5127172" cy="882391"/>
          </a:xfrm>
        </p:spPr>
        <p:txBody>
          <a:bodyPr>
            <a:normAutofit/>
          </a:bodyPr>
          <a:lstStyle/>
          <a:p>
            <a:r>
              <a:rPr lang="hu-HU" dirty="0"/>
              <a:t>Image </a:t>
            </a:r>
            <a:r>
              <a:rPr lang="hu-HU" dirty="0" err="1"/>
              <a:t>processing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6137C-D6E8-4D85-83EE-3767F203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3" y="1335600"/>
            <a:ext cx="4749754" cy="4430949"/>
          </a:xfrm>
        </p:spPr>
        <p:txBody>
          <a:bodyPr>
            <a:noAutofit/>
          </a:bodyPr>
          <a:lstStyle/>
          <a:p>
            <a:r>
              <a:rPr lang="hu-HU" sz="2400" dirty="0"/>
              <a:t>Algoritmusokat biztosít képfeldolgozáshoz</a:t>
            </a:r>
          </a:p>
          <a:p>
            <a:r>
              <a:rPr lang="hu-HU" sz="2400" dirty="0"/>
              <a:t>A képeket szegmentálni, javítani, </a:t>
            </a:r>
            <a:r>
              <a:rPr lang="hu-HU" sz="2400" dirty="0" err="1"/>
              <a:t>zajmentesíteni</a:t>
            </a:r>
            <a:r>
              <a:rPr lang="hu-HU" sz="2400" dirty="0"/>
              <a:t> tudjuk</a:t>
            </a:r>
          </a:p>
          <a:p>
            <a:r>
              <a:rPr lang="hu-HU" sz="2400" dirty="0"/>
              <a:t>Akár automatizálhatunk is bizonyos képfeldolgozó algoritmusokat</a:t>
            </a:r>
          </a:p>
          <a:p>
            <a:r>
              <a:rPr lang="hu-HU" sz="2400" dirty="0"/>
              <a:t>Többmagos processzor  vagy GPU használatával gyorsíthatók az algoritmusok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799108-E772-4CC0-A7AF-9E6BD4FD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63" y="360000"/>
            <a:ext cx="4651702" cy="38268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4A35C76-9F06-47DB-A8A9-061CD7E27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82" y="4417132"/>
            <a:ext cx="2673263" cy="18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66D40B-52B4-49AE-B93B-F5D622D70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328" y="2379887"/>
            <a:ext cx="9309343" cy="2098226"/>
          </a:xfrm>
        </p:spPr>
        <p:txBody>
          <a:bodyPr anchor="ctr"/>
          <a:lstStyle/>
          <a:p>
            <a:r>
              <a:rPr lang="hu-HU" dirty="0"/>
              <a:t>félkarú rabló </a:t>
            </a:r>
            <a:r>
              <a:rPr lang="hu-HU" dirty="0" err="1"/>
              <a:t>matlab</a:t>
            </a:r>
            <a:r>
              <a:rPr lang="hu-HU" dirty="0"/>
              <a:t>-ban</a:t>
            </a:r>
          </a:p>
        </p:txBody>
      </p:sp>
    </p:spTree>
    <p:extLst>
      <p:ext uri="{BB962C8B-B14F-4D97-AF65-F5344CB8AC3E}">
        <p14:creationId xmlns:p14="http://schemas.microsoft.com/office/powerpoint/2010/main" val="34357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C5CD0D-BDCB-46F0-85A2-AECF8E80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39" y="1189653"/>
            <a:ext cx="6325184" cy="4478694"/>
          </a:xfrm>
        </p:spPr>
        <p:txBody>
          <a:bodyPr>
            <a:noAutofit/>
          </a:bodyPr>
          <a:lstStyle/>
          <a:p>
            <a:pPr algn="just"/>
            <a:r>
              <a:rPr lang="hu-HU" sz="2400" dirty="0"/>
              <a:t>Ezek a szerencsejáték gépek szinte </a:t>
            </a:r>
            <a:r>
              <a:rPr lang="hu-HU" sz="2400" dirty="0" err="1"/>
              <a:t>midegyik</a:t>
            </a:r>
            <a:r>
              <a:rPr lang="hu-HU" sz="2400" dirty="0"/>
              <a:t> kaszinóban megtalálhatók. Nevüket a régebbi gépek oldalán lévő karról kapták és arról, hogy milyen gyorsan ki tudják üríteni a játékosok zsebeit</a:t>
            </a:r>
          </a:p>
          <a:p>
            <a:pPr algn="just"/>
            <a:r>
              <a:rPr lang="hu-HU" sz="2400" dirty="0"/>
              <a:t>A legtöbb gépen 3 forgó kerék található, melyeken átlagosan 7db szimbólum van. Több azonos pörgetése esetén különböző összegeket nyerhetünk</a:t>
            </a:r>
          </a:p>
          <a:p>
            <a:pPr algn="just"/>
            <a:r>
              <a:rPr lang="hu-HU" sz="2400" dirty="0"/>
              <a:t>A gépet a pénz bedobása után a kar meghúzásával indíthatjuk 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99F01E-8D31-46F6-8DBA-4192A73E3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" r="4883" b="2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D9EADC-B7D1-4ADE-938A-119E41FA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439" y="2453779"/>
            <a:ext cx="9585122" cy="1950442"/>
          </a:xfrm>
        </p:spPr>
        <p:txBody>
          <a:bodyPr>
            <a:normAutofit/>
          </a:bodyPr>
          <a:lstStyle/>
          <a:p>
            <a:pPr algn="just"/>
            <a:r>
              <a:rPr lang="hu-HU" sz="2400" dirty="0"/>
              <a:t>MATLAB programban modelleztünk egy ilyen gépet</a:t>
            </a:r>
          </a:p>
          <a:p>
            <a:pPr algn="just"/>
            <a:r>
              <a:rPr lang="hu-HU" sz="2400" dirty="0"/>
              <a:t>A programban 20 napot szimulálunk, minden nap 100 </a:t>
            </a:r>
            <a:r>
              <a:rPr lang="hu-HU" sz="2400" dirty="0" err="1"/>
              <a:t>tokenünk</a:t>
            </a:r>
            <a:r>
              <a:rPr lang="hu-HU" sz="2400" dirty="0"/>
              <a:t> van</a:t>
            </a:r>
          </a:p>
          <a:p>
            <a:pPr algn="just"/>
            <a:r>
              <a:rPr lang="hu-HU" sz="2400" dirty="0"/>
              <a:t>Egy </a:t>
            </a:r>
            <a:r>
              <a:rPr lang="hu-HU" sz="2400" dirty="0" err="1"/>
              <a:t>token</a:t>
            </a:r>
            <a:r>
              <a:rPr lang="hu-HU" sz="2400" dirty="0"/>
              <a:t> 100 forint, így egy nap alatt 10.000 Forinttal játszunk</a:t>
            </a:r>
          </a:p>
        </p:txBody>
      </p:sp>
    </p:spTree>
    <p:extLst>
      <p:ext uri="{BB962C8B-B14F-4D97-AF65-F5344CB8AC3E}">
        <p14:creationId xmlns:p14="http://schemas.microsoft.com/office/powerpoint/2010/main" val="37411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C9AD4F-2D88-48F4-A92C-E65B4566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400" dirty="0"/>
              <a:t>Elvárások a programmal szemben: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Nyerési esélyek beállítása, módosíthatóvá tétele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Legyen képes felismerni a 2 és 3 egyforma szimbólumot, majd ezekhez megfelelő összeget fizetni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A 20 lejátszott nap eredményeinek összesítése és kiírása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Grafikonok készítése</a:t>
            </a:r>
          </a:p>
        </p:txBody>
      </p:sp>
    </p:spTree>
    <p:extLst>
      <p:ext uri="{BB962C8B-B14F-4D97-AF65-F5344CB8AC3E}">
        <p14:creationId xmlns:p14="http://schemas.microsoft.com/office/powerpoint/2010/main" val="40512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férfi, személy, viselés, öltöny látható&#10;&#10;Automatikusan generált leírás">
            <a:extLst>
              <a:ext uri="{FF2B5EF4-FFF2-40B4-BE49-F238E27FC236}">
                <a16:creationId xmlns:a16="http://schemas.microsoft.com/office/drawing/2014/main" id="{453000A6-6CE7-4812-B9C6-58676C9F6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6" r="16443" b="-3"/>
          <a:stretch/>
        </p:blipFill>
        <p:spPr>
          <a:xfrm>
            <a:off x="1278354" y="1695659"/>
            <a:ext cx="3211495" cy="346668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ABF6AC-E7A4-4E72-9A4C-E82CB4BC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537" y="550444"/>
            <a:ext cx="6401367" cy="57571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400" dirty="0"/>
              <a:t>A programot </a:t>
            </a:r>
            <a:r>
              <a:rPr lang="hu-HU" sz="2400" dirty="0" err="1"/>
              <a:t>Cleve</a:t>
            </a:r>
            <a:r>
              <a:rPr lang="hu-HU" sz="2400" dirty="0"/>
              <a:t> </a:t>
            </a:r>
            <a:r>
              <a:rPr lang="hu-HU" sz="2400" dirty="0" err="1"/>
              <a:t>Moler</a:t>
            </a:r>
            <a:r>
              <a:rPr lang="hu-HU" sz="2400" dirty="0"/>
              <a:t>, az Új-Mexikói egyetem professzora készítette. </a:t>
            </a:r>
          </a:p>
          <a:p>
            <a:pPr marL="0" indent="0" algn="just">
              <a:buNone/>
            </a:pPr>
            <a:r>
              <a:rPr lang="hu-HU" sz="2400" dirty="0"/>
              <a:t>Szerette volna megkönnyíteni diákjai munkáját, ezért készített egy egyszerű interaktív „mátrix számológép”-et. A korai verziók az 1970-es évek végén készültek el. </a:t>
            </a:r>
          </a:p>
          <a:p>
            <a:pPr marL="0" indent="0" algn="just">
              <a:buNone/>
            </a:pPr>
            <a:r>
              <a:rPr lang="hu-HU" sz="2400" dirty="0"/>
              <a:t>Nyilvános bemutatásra 1979-ben került sor a Kanadai Naval Postgraduate iskolában. Ekkor csak mátrix számolásokra volt képes a program és összesen 71 beépített funkcióval rendelkezett.</a:t>
            </a:r>
          </a:p>
          <a:p>
            <a:pPr marL="0" indent="0" algn="just">
              <a:buNone/>
            </a:pPr>
            <a:r>
              <a:rPr lang="hu-HU" sz="2400" dirty="0"/>
              <a:t>Több egyetem, ahol </a:t>
            </a:r>
            <a:r>
              <a:rPr lang="hu-HU" sz="2400" dirty="0" err="1"/>
              <a:t>Moler</a:t>
            </a:r>
            <a:r>
              <a:rPr lang="hu-HU" sz="2400" dirty="0"/>
              <a:t> járt megkapta a programot teljesen ingyenesen. Gyorsan népszerűvé vált, és a matematikai intézetek előszeretettel használták.</a:t>
            </a:r>
          </a:p>
        </p:txBody>
      </p:sp>
    </p:spTree>
    <p:extLst>
      <p:ext uri="{BB962C8B-B14F-4D97-AF65-F5344CB8AC3E}">
        <p14:creationId xmlns:p14="http://schemas.microsoft.com/office/powerpoint/2010/main" val="170327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DF37EA-E374-4FF6-BECD-9DC46C54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568" y="1059023"/>
            <a:ext cx="4612432" cy="473995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hu-HU" sz="2400" dirty="0"/>
              <a:t>Az első megoldandó probléma a nyerési esélyek beállítása volt. </a:t>
            </a:r>
          </a:p>
          <a:p>
            <a:pPr marL="0" indent="0">
              <a:buNone/>
            </a:pPr>
            <a:r>
              <a:rPr lang="hu-HU" sz="2400" dirty="0"/>
              <a:t>A legegyszerűbb ötletnek egy véletlen szám generálása tűnt 1 és 7 között – de így minden szimbólum esélye 1/7, és ezt meg sem tudjuk változtatni.</a:t>
            </a:r>
          </a:p>
          <a:p>
            <a:pPr marL="0" indent="0">
              <a:buNone/>
            </a:pPr>
            <a:r>
              <a:rPr lang="hu-HU" sz="2400" b="1" dirty="0"/>
              <a:t>A megoldás</a:t>
            </a:r>
            <a:r>
              <a:rPr lang="hu-HU" sz="2400" dirty="0"/>
              <a:t>: egy sokkal nagyobb tartományban történő szám generálása, így az 		       intervallum felosztásával manipulálhatók az eredmények.</a:t>
            </a:r>
          </a:p>
          <a:p>
            <a:pPr marL="0" indent="0">
              <a:buNone/>
            </a:pPr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D2F3FC-F484-42CD-A251-E294BDF2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50" y="1015052"/>
            <a:ext cx="4762354" cy="48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714D69-868A-42DA-9A8B-253446AC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5248013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400" dirty="0"/>
              <a:t>Miután mindhárom keréken lefuttattuk a véletlen szám generálását, és megkaptuk a szimbólumokat össze kell őket hasonlítanunk.</a:t>
            </a:r>
          </a:p>
          <a:p>
            <a:pPr marL="0" indent="0">
              <a:buNone/>
            </a:pPr>
            <a:r>
              <a:rPr lang="hu-HU" sz="2400" dirty="0"/>
              <a:t>Mivel számokkal fejeztük ki őket, ezért egy egyszerű egyenlőség vizsgálatra van csak szükség – ugyan ezt elvégezzük 3 szimbólumra is.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06CACF-2D24-446C-A136-6192405A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98" y="3134482"/>
            <a:ext cx="4839902" cy="58903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7ABE53D-69AC-4217-B9B6-7F315974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5365711" y="4364326"/>
            <a:ext cx="6826289" cy="4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6F3B6A-0825-435F-A6DC-9D8D1F20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046" y="1211018"/>
            <a:ext cx="4094217" cy="4435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/>
              <a:t>Az összegek kiírását egy </a:t>
            </a:r>
            <a:r>
              <a:rPr lang="hu-HU" sz="2400" dirty="0" err="1"/>
              <a:t>else-if</a:t>
            </a:r>
            <a:r>
              <a:rPr lang="hu-HU" sz="2400" dirty="0"/>
              <a:t> feltétellel </a:t>
            </a:r>
            <a:r>
              <a:rPr lang="hu-HU" sz="2400" dirty="0" err="1"/>
              <a:t>odottuk</a:t>
            </a:r>
            <a:r>
              <a:rPr lang="hu-HU" sz="2400" dirty="0"/>
              <a:t> meg. </a:t>
            </a:r>
          </a:p>
          <a:p>
            <a:pPr marL="0" indent="0">
              <a:buNone/>
            </a:pPr>
            <a:r>
              <a:rPr lang="hu-HU" sz="2400" dirty="0"/>
              <a:t>Megnézzük milyen számot kaptunk, az ahhoz tartozó szimbólumok számát 1-el növeljük, majd a pénzhez hozzáadjuk a nyereményt.</a:t>
            </a:r>
          </a:p>
          <a:p>
            <a:pPr marL="0" indent="0">
              <a:buNone/>
            </a:pPr>
            <a:r>
              <a:rPr lang="hu-HU" sz="2400" dirty="0"/>
              <a:t>Ezen részekben módosíthatjuk a nyereményt is – ezzel szintén manipulálva a gép működését.</a:t>
            </a:r>
          </a:p>
        </p:txBody>
      </p:sp>
      <p:pic>
        <p:nvPicPr>
          <p:cNvPr id="5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0F5A1906-9BBE-4DDE-9346-BC3B2CF4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38" y="805125"/>
            <a:ext cx="409421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BF3C30-FB4C-4246-A52E-03BC1374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077" y="1389288"/>
            <a:ext cx="5323514" cy="4079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/>
              <a:t>Egyetlen dolog megoldása még hiányzik – a pénz alakulását szeretnénk napokra lebontva látni, majd ezt megjeleníteni.</a:t>
            </a:r>
          </a:p>
          <a:p>
            <a:pPr marL="0" indent="0">
              <a:buNone/>
            </a:pPr>
            <a:r>
              <a:rPr lang="hu-HU" sz="2400" dirty="0"/>
              <a:t>Ezért a pénzösszeget minden nap végén egy tömbbe helyezzük. </a:t>
            </a:r>
          </a:p>
          <a:p>
            <a:pPr marL="0" indent="0">
              <a:buNone/>
            </a:pPr>
            <a:r>
              <a:rPr lang="hu-HU" sz="2400" dirty="0"/>
              <a:t>Ezzel egy időben hozzáadjuk a napi összeget a teljeshez, majd a következő napra visszaállítjuk a kezdő egyenlegünket.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79A2C8E-3A2D-4CC1-A192-6131474B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3" y="2685719"/>
            <a:ext cx="4960776" cy="14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EEAC9F-FEA4-46FF-81E3-F1893246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339720"/>
            <a:ext cx="5086739" cy="2371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Mivel azt is szeretnénk látni mely szimbólumból hányszor pörgetett a játékos duplát és triplát, ezeket az értékeket is egy tömbbe helyezzük.</a:t>
            </a:r>
          </a:p>
          <a:p>
            <a:pPr marL="0" indent="0">
              <a:buNone/>
            </a:pPr>
            <a:r>
              <a:rPr lang="hu-HU" sz="2400" dirty="0"/>
              <a:t>Ezek után már csak a grafikonokat kell elkészítenünk.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731105D-548A-43ED-BB38-6A5A946D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69" y="387940"/>
            <a:ext cx="8253441" cy="59876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A9AF524-5DA8-46B3-BCB6-C91CF3AD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15" y="3923264"/>
            <a:ext cx="1106959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7883BFD-6E70-4F24-8A36-6CB8742AF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2808" y="2161566"/>
            <a:ext cx="5595257" cy="253486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37117A3-0B70-428F-85B4-4725628EDDC8}"/>
              </a:ext>
            </a:extLst>
          </p:cNvPr>
          <p:cNvSpPr txBox="1"/>
          <p:nvPr/>
        </p:nvSpPr>
        <p:spPr>
          <a:xfrm>
            <a:off x="1399593" y="1720840"/>
            <a:ext cx="4226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Még 2 eredményt iratunk ki a </a:t>
            </a:r>
            <a:r>
              <a:rPr lang="hu-HU" sz="2400" dirty="0" err="1"/>
              <a:t>console-ra</a:t>
            </a:r>
            <a:r>
              <a:rPr lang="hu-HU" sz="2400" dirty="0"/>
              <a:t>:</a:t>
            </a:r>
          </a:p>
          <a:p>
            <a:endParaRPr lang="hu-HU" sz="2400" dirty="0"/>
          </a:p>
          <a:p>
            <a:r>
              <a:rPr lang="hu-HU" sz="2400" dirty="0"/>
              <a:t>Az első, hogy a 20 nap végére pontosan mekkora volt a nyereségünk/veszteségünk, illetve átlagosan mennyit nyertünk, vagy vesztettünk egy nap.</a:t>
            </a:r>
          </a:p>
        </p:txBody>
      </p:sp>
    </p:spTree>
    <p:extLst>
      <p:ext uri="{BB962C8B-B14F-4D97-AF65-F5344CB8AC3E}">
        <p14:creationId xmlns:p14="http://schemas.microsoft.com/office/powerpoint/2010/main" val="19098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BA0B7-566F-4EA5-AA12-C44D9045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739142"/>
          </a:xfrm>
        </p:spPr>
        <p:txBody>
          <a:bodyPr>
            <a:normAutofit/>
          </a:bodyPr>
          <a:lstStyle/>
          <a:p>
            <a:r>
              <a:rPr lang="hu-HU" dirty="0"/>
              <a:t>Az üzleti lehetőségek kiaknázása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7F33D1-3676-4340-B50D-643934D6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171700"/>
            <a:ext cx="6176776" cy="3886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400" dirty="0"/>
              <a:t>Az 1980-as években </a:t>
            </a:r>
            <a:r>
              <a:rPr lang="hu-HU" sz="2400" dirty="0" err="1"/>
              <a:t>Moler</a:t>
            </a:r>
            <a:r>
              <a:rPr lang="hu-HU" sz="2400" dirty="0"/>
              <a:t> találkozott John N. Little-lel, aki felismerte a programban rejlő lehetőségeket. </a:t>
            </a:r>
          </a:p>
          <a:p>
            <a:pPr marL="0" indent="0" algn="just">
              <a:buNone/>
            </a:pPr>
            <a:r>
              <a:rPr lang="hu-HU" sz="2400" dirty="0" err="1"/>
              <a:t>Moler</a:t>
            </a:r>
            <a:r>
              <a:rPr lang="hu-HU" sz="2400" dirty="0"/>
              <a:t> és Little Steve </a:t>
            </a:r>
            <a:r>
              <a:rPr lang="hu-HU" sz="2400" dirty="0" err="1"/>
              <a:t>Bangert</a:t>
            </a:r>
            <a:r>
              <a:rPr lang="hu-HU" sz="2400" dirty="0"/>
              <a:t>-el közösen újraírta a MATLAB Programot C nyelven az új IBM asztali számítógépekre, melyek a korábbi nagyszámítógépeket váltották.</a:t>
            </a:r>
          </a:p>
          <a:p>
            <a:pPr marL="0" indent="0" algn="just">
              <a:buNone/>
            </a:pPr>
            <a:r>
              <a:rPr lang="hu-HU" sz="2400" dirty="0"/>
              <a:t>Ekkor készült el a MATLAB programnyelve, valamint új funkciók is kerültek az újraírt szoftverbe.</a:t>
            </a:r>
          </a:p>
        </p:txBody>
      </p:sp>
      <p:pic>
        <p:nvPicPr>
          <p:cNvPr id="5" name="Kép 4" descr="A képen személy, férfi, öltöny, viselés látható&#10;&#10;Automatikusan generált leírás">
            <a:extLst>
              <a:ext uri="{FF2B5EF4-FFF2-40B4-BE49-F238E27FC236}">
                <a16:creationId xmlns:a16="http://schemas.microsoft.com/office/drawing/2014/main" id="{779D6672-9534-4AF5-917E-3588087CC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3" b="2"/>
          <a:stretch/>
        </p:blipFill>
        <p:spPr>
          <a:xfrm>
            <a:off x="8835160" y="2796541"/>
            <a:ext cx="2442440" cy="26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E7CD6-A463-4CF4-9218-FF039F30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52" y="1063792"/>
            <a:ext cx="10399295" cy="4730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400" dirty="0"/>
              <a:t>A nyilvános bemutatóra 1984-ben került sor, az „</a:t>
            </a:r>
            <a:r>
              <a:rPr lang="hu-HU" sz="2400" dirty="0" err="1"/>
              <a:t>Automatic</a:t>
            </a:r>
            <a:r>
              <a:rPr lang="hu-HU" sz="2400" dirty="0"/>
              <a:t> </a:t>
            </a:r>
            <a:r>
              <a:rPr lang="hu-HU" sz="2400" dirty="0" err="1"/>
              <a:t>Control</a:t>
            </a:r>
            <a:r>
              <a:rPr lang="hu-HU" sz="2400" dirty="0"/>
              <a:t>” konferencián Las Vegasban. Szintén ebben az évben alapították meg a szoftver készítői a </a:t>
            </a:r>
            <a:r>
              <a:rPr lang="hu-HU" sz="2400" dirty="0" err="1"/>
              <a:t>MathWorks</a:t>
            </a:r>
            <a:r>
              <a:rPr lang="hu-HU" sz="2400" dirty="0"/>
              <a:t> nevű céget, mely elsődleges feladata a MATLAB fejlesztése lett. </a:t>
            </a:r>
          </a:p>
          <a:p>
            <a:pPr marL="0" indent="0" algn="just">
              <a:buNone/>
            </a:pPr>
            <a:r>
              <a:rPr lang="hu-HU" sz="2400" dirty="0"/>
              <a:t>Érdekesség, hogy az első eladásra egy évet kellett várniuk. Nick </a:t>
            </a:r>
            <a:r>
              <a:rPr lang="hu-HU" sz="2400" dirty="0" err="1"/>
              <a:t>Trefethen</a:t>
            </a:r>
            <a:r>
              <a:rPr lang="hu-HU" sz="2400" dirty="0"/>
              <a:t> 10 </a:t>
            </a:r>
            <a:r>
              <a:rPr lang="hu-HU" sz="2400" dirty="0" err="1"/>
              <a:t>licenszet</a:t>
            </a:r>
            <a:r>
              <a:rPr lang="hu-HU" sz="2400" dirty="0"/>
              <a:t> vásárolt a Massachusetts Institute of </a:t>
            </a:r>
            <a:r>
              <a:rPr lang="hu-HU" sz="2400" dirty="0" err="1"/>
              <a:t>Thecnology</a:t>
            </a:r>
            <a:r>
              <a:rPr lang="hu-HU" sz="2400" dirty="0"/>
              <a:t> részére.</a:t>
            </a:r>
          </a:p>
          <a:p>
            <a:pPr marL="0" indent="0" algn="just">
              <a:buNone/>
            </a:pPr>
            <a:r>
              <a:rPr lang="hu-HU" sz="2400" dirty="0"/>
              <a:t>Az 1980-as évek végére már több száz </a:t>
            </a:r>
            <a:r>
              <a:rPr lang="hu-HU" sz="2400" dirty="0" err="1"/>
              <a:t>licenszet</a:t>
            </a:r>
            <a:r>
              <a:rPr lang="hu-HU" sz="2400" dirty="0"/>
              <a:t> vásároltak különböző egyetemek. </a:t>
            </a:r>
          </a:p>
          <a:p>
            <a:pPr marL="0" indent="0" algn="just">
              <a:buNone/>
            </a:pPr>
            <a:r>
              <a:rPr lang="hu-HU" sz="2400" dirty="0"/>
              <a:t>A szoftver egyre népszerűbbé vált. Ennek oka, hogy sok-sok </a:t>
            </a:r>
            <a:r>
              <a:rPr lang="hu-HU" sz="2400" dirty="0" err="1"/>
              <a:t>toolbox</a:t>
            </a:r>
            <a:r>
              <a:rPr lang="hu-HU" sz="2400" dirty="0"/>
              <a:t>-ot készítettek a </a:t>
            </a:r>
            <a:r>
              <a:rPr lang="hu-HU" sz="2400" dirty="0" err="1"/>
              <a:t>felhsználók</a:t>
            </a:r>
            <a:r>
              <a:rPr lang="hu-HU" sz="2400" dirty="0"/>
              <a:t> speciális matematikai problémák, feladatok megoldására, ezzel megkönnyítve sokak munkáját.</a:t>
            </a:r>
          </a:p>
        </p:txBody>
      </p:sp>
    </p:spTree>
    <p:extLst>
      <p:ext uri="{BB962C8B-B14F-4D97-AF65-F5344CB8AC3E}">
        <p14:creationId xmlns:p14="http://schemas.microsoft.com/office/powerpoint/2010/main" val="9736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0D39D2-81A0-4964-8F26-4E3A9886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723" y="340895"/>
            <a:ext cx="10116553" cy="61762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2400" dirty="0"/>
              <a:t>Idővel a szoftvert  többször újraírták korai operációs rendszerekre, az első jelentős verzió  a MATLAB 3 volt. Ekkor került a programba az első </a:t>
            </a:r>
            <a:r>
              <a:rPr lang="hu-HU" sz="2400" dirty="0" err="1"/>
              <a:t>toolbox</a:t>
            </a:r>
            <a:r>
              <a:rPr lang="hu-HU" sz="2400" dirty="0"/>
              <a:t>, illetve differenciálegyenleteket is tudott már a program kezelni. </a:t>
            </a:r>
          </a:p>
          <a:p>
            <a:pPr marL="0" indent="0" algn="just">
              <a:buNone/>
            </a:pPr>
            <a:r>
              <a:rPr lang="hu-HU" sz="2400" dirty="0"/>
              <a:t>Néhány fontos újítás, funkció:</a:t>
            </a:r>
          </a:p>
          <a:p>
            <a:pPr algn="just"/>
            <a:r>
              <a:rPr lang="hu-HU" sz="2400" dirty="0"/>
              <a:t>MATLAB 7 (2004): Ismeretlen és beépített függvények kezelése</a:t>
            </a:r>
          </a:p>
          <a:p>
            <a:pPr algn="just"/>
            <a:r>
              <a:rPr lang="hu-HU" sz="2400" dirty="0"/>
              <a:t>MATLAB 7.0.1 (2004): Párhuzamos programozást támogató </a:t>
            </a:r>
            <a:r>
              <a:rPr lang="hu-HU" sz="2400" dirty="0" err="1"/>
              <a:t>toolbox</a:t>
            </a:r>
            <a:r>
              <a:rPr lang="hu-HU" sz="2400" dirty="0"/>
              <a:t> 				  kiadása</a:t>
            </a:r>
          </a:p>
          <a:p>
            <a:pPr algn="just"/>
            <a:r>
              <a:rPr lang="hu-HU" sz="2400" dirty="0"/>
              <a:t>MATLAB 7.6 (2008): Új szintaxis az osztályok definiálására, az OOP 			               képességek javítása</a:t>
            </a:r>
          </a:p>
          <a:p>
            <a:pPr algn="just"/>
            <a:r>
              <a:rPr lang="hu-HU" sz="2400" dirty="0"/>
              <a:t>MATLAB 7.11 (2010):  A MATLAB programok futtathatók NVIDIA GPU-</a:t>
            </a:r>
            <a:r>
              <a:rPr lang="hu-HU" sz="2400" dirty="0" err="1"/>
              <a:t>kon</a:t>
            </a:r>
            <a:endParaRPr lang="hu-HU" sz="2400" dirty="0"/>
          </a:p>
          <a:p>
            <a:pPr algn="just"/>
            <a:r>
              <a:rPr lang="hu-HU" sz="2400" dirty="0"/>
              <a:t>MATLAB 8.4 (2014): Python támogatás </a:t>
            </a:r>
          </a:p>
          <a:p>
            <a:pPr algn="just"/>
            <a:r>
              <a:rPr lang="hu-HU" sz="2400" dirty="0"/>
              <a:t>MATLAB 9.0 (2016): App </a:t>
            </a:r>
            <a:r>
              <a:rPr lang="hu-HU" sz="2400" dirty="0" err="1"/>
              <a:t>Designer</a:t>
            </a:r>
            <a:r>
              <a:rPr lang="hu-HU" sz="2400" dirty="0"/>
              <a:t> bevezetése</a:t>
            </a:r>
          </a:p>
          <a:p>
            <a:pPr algn="just"/>
            <a:r>
              <a:rPr lang="hu-HU" sz="2400" dirty="0"/>
              <a:t>MATLAB 9.2 (2017): Felhőalapú, böngészőből használható verzió 				   kiadása</a:t>
            </a:r>
          </a:p>
          <a:p>
            <a:pPr algn="just"/>
            <a:r>
              <a:rPr lang="hu-HU" sz="2400" dirty="0"/>
              <a:t>MATLAB 9.5 (2018): Deep </a:t>
            </a:r>
            <a:r>
              <a:rPr lang="hu-HU" sz="2400" dirty="0" err="1"/>
              <a:t>learning</a:t>
            </a:r>
            <a:r>
              <a:rPr lang="hu-HU" sz="2400" dirty="0"/>
              <a:t> bevezetése</a:t>
            </a:r>
          </a:p>
        </p:txBody>
      </p:sp>
    </p:spTree>
    <p:extLst>
      <p:ext uri="{BB962C8B-B14F-4D97-AF65-F5344CB8AC3E}">
        <p14:creationId xmlns:p14="http://schemas.microsoft.com/office/powerpoint/2010/main" val="2444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2B9D1C-ACA5-4C4B-923F-45DE0CBF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08072"/>
            <a:ext cx="9601200" cy="766387"/>
          </a:xfrm>
        </p:spPr>
        <p:txBody>
          <a:bodyPr/>
          <a:lstStyle/>
          <a:p>
            <a:pPr algn="ctr"/>
            <a:r>
              <a:rPr lang="hu-HU" dirty="0"/>
              <a:t>Grafikonok és grafikus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DB06F5-B7C9-4B12-ABDE-F7F361FE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6679"/>
            <a:ext cx="9601200" cy="219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Nagy jelentőséggel bír a számítások szemléltetése, melyek Grafikonokon történnek. 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A 	  	    kódot lefuttatva a következő sinus görbét kapjuk: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5D8E6D5-F62C-4D3C-A6F8-13D0B3ED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93" y="3034696"/>
            <a:ext cx="1704780" cy="78860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1E59467-10EB-4663-BD39-D84DF300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724" y="3640392"/>
            <a:ext cx="3700552" cy="29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1A5CAC-46F1-44D9-A681-8DE298E2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56" y="495200"/>
            <a:ext cx="8991601" cy="837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Akár 3 dimenziós grafikonokat is készíthetünk. Az alábbi példák a normalizálatlan sinus görbe vázát és felszínét mutatják.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220539-95AF-4B19-9C8D-17E93D6F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59" y="1567156"/>
            <a:ext cx="3451349" cy="15257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C026178-B0EC-4806-94BD-E0950AC2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94" y="1567156"/>
            <a:ext cx="3474546" cy="138131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A1B9F93-52CA-4C50-9847-882CBB943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56" y="3168466"/>
            <a:ext cx="4686954" cy="356284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3DC7135-85F8-4F2D-916B-61C5488C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490" y="3182755"/>
            <a:ext cx="468695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B19969-4892-4538-AC4E-AF92961A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748" y="247650"/>
            <a:ext cx="7608903" cy="742950"/>
          </a:xfrm>
        </p:spPr>
        <p:txBody>
          <a:bodyPr/>
          <a:lstStyle/>
          <a:p>
            <a:pPr algn="ctr"/>
            <a:r>
              <a:rPr lang="hu-HU" dirty="0" err="1"/>
              <a:t>Toolbox</a:t>
            </a:r>
            <a:r>
              <a:rPr lang="hu-HU" dirty="0"/>
              <a:t>-ok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F10DE6-A657-442A-836A-4F5ABB42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A </a:t>
            </a:r>
            <a:r>
              <a:rPr lang="hu-HU" dirty="0" err="1"/>
              <a:t>toolbox</a:t>
            </a:r>
            <a:r>
              <a:rPr lang="hu-HU" dirty="0"/>
              <a:t> egy funkciókat és/vagy osztályokat tartalmazó csomag, melyek segítségével különböző feladatokra, adatok feldolgozására használhatjuk a MATLAB-ot. Erre neve is utal, jelentése szerszámosláda. </a:t>
            </a:r>
          </a:p>
          <a:p>
            <a:pPr marL="0" indent="0" algn="just">
              <a:buNone/>
            </a:pPr>
            <a:r>
              <a:rPr lang="hu-HU" dirty="0"/>
              <a:t>Segítségükkel a MATLAB nagyon sokoldalú programmá válhat, nagyon sok külső eszközről érkező adatot tud fogadni és értelmezni, majd ezeket felhasználni.</a:t>
            </a:r>
          </a:p>
          <a:p>
            <a:pPr marL="0" indent="0" algn="just">
              <a:buNone/>
            </a:pPr>
            <a:r>
              <a:rPr lang="hu-HU" dirty="0"/>
              <a:t>Vannak amelyek ingyenesek, de a legtöbb </a:t>
            </a:r>
            <a:r>
              <a:rPr lang="hu-HU" dirty="0" err="1"/>
              <a:t>toolbox</a:t>
            </a:r>
            <a:r>
              <a:rPr lang="hu-HU" dirty="0"/>
              <a:t> fiezős. </a:t>
            </a:r>
          </a:p>
          <a:p>
            <a:pPr marL="0" indent="0" algn="just">
              <a:buNone/>
            </a:pPr>
            <a:r>
              <a:rPr lang="hu-HU" dirty="0"/>
              <a:t>A MATLAB által kiadott kiegészítők rendelkeznek 15 napos próbaverzióval – a </a:t>
            </a:r>
            <a:r>
              <a:rPr lang="hu-HU" dirty="0" err="1"/>
              <a:t>help</a:t>
            </a:r>
            <a:r>
              <a:rPr lang="hu-HU" dirty="0"/>
              <a:t> menüben „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trials</a:t>
            </a:r>
            <a:r>
              <a:rPr lang="hu-HU" dirty="0"/>
              <a:t>” pont alatt választhatjuk ki mely </a:t>
            </a:r>
            <a:r>
              <a:rPr lang="hu-HU" dirty="0" err="1"/>
              <a:t>tooblox-ra</a:t>
            </a:r>
            <a:r>
              <a:rPr lang="hu-HU" dirty="0"/>
              <a:t> van szükségünk.</a:t>
            </a:r>
          </a:p>
          <a:p>
            <a:pPr marL="0" indent="0" algn="just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9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AD0B0-7792-4DC3-A8AD-16216C8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3" y="360000"/>
            <a:ext cx="5127172" cy="1485900"/>
          </a:xfrm>
        </p:spPr>
        <p:txBody>
          <a:bodyPr>
            <a:normAutofit/>
          </a:bodyPr>
          <a:lstStyle/>
          <a:p>
            <a:r>
              <a:rPr lang="en-GB" dirty="0"/>
              <a:t>Statistics and machine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7F8C836-01DF-4EC3-8CF6-59CBE210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0" y="1335139"/>
            <a:ext cx="5583628" cy="418772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6137C-D6E8-4D85-83EE-3767F203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33" y="1877437"/>
            <a:ext cx="5127172" cy="4430949"/>
          </a:xfrm>
        </p:spPr>
        <p:txBody>
          <a:bodyPr>
            <a:noAutofit/>
          </a:bodyPr>
          <a:lstStyle/>
          <a:p>
            <a:pPr algn="just"/>
            <a:r>
              <a:rPr lang="hu-HU" sz="2400" dirty="0"/>
              <a:t>Az adatok leírásához, elemzéséhez és modellezéséhez ad eszközöket</a:t>
            </a:r>
          </a:p>
          <a:p>
            <a:pPr algn="just"/>
            <a:r>
              <a:rPr lang="hu-HU" sz="2400" dirty="0"/>
              <a:t>Többdimenziós adatok kezelésére is alkalmas</a:t>
            </a:r>
          </a:p>
          <a:p>
            <a:pPr algn="just"/>
            <a:r>
              <a:rPr lang="hu-HU" sz="2400" dirty="0"/>
              <a:t>Továbbá felügyelt, félig felügyelt és teljesen felügyeletlen gépi tanulási algoritmusokat kapunk</a:t>
            </a:r>
          </a:p>
          <a:p>
            <a:pPr algn="just"/>
            <a:r>
              <a:rPr lang="hu-HU" sz="2400" dirty="0"/>
              <a:t>Ezen algoritmusok java olyan nagy adathalmazokra is használható, melyek méretüknél fogva nem tárolhatók a memóriában </a:t>
            </a:r>
          </a:p>
        </p:txBody>
      </p:sp>
    </p:spTree>
    <p:extLst>
      <p:ext uri="{BB962C8B-B14F-4D97-AF65-F5344CB8AC3E}">
        <p14:creationId xmlns:p14="http://schemas.microsoft.com/office/powerpoint/2010/main" val="48946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796</TotalTime>
  <Words>1106</Words>
  <Application>Microsoft Office PowerPoint</Application>
  <PresentationFormat>Szélesvásznú</PresentationFormat>
  <Paragraphs>89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8" baseType="lpstr">
      <vt:lpstr>Franklin Gothic Book</vt:lpstr>
      <vt:lpstr>Wingdings</vt:lpstr>
      <vt:lpstr>Körülvágás</vt:lpstr>
      <vt:lpstr>A MATLAb eredete, bemutatása</vt:lpstr>
      <vt:lpstr>PowerPoint-bemutató</vt:lpstr>
      <vt:lpstr>Az üzleti lehetőségek kiaknázása</vt:lpstr>
      <vt:lpstr>PowerPoint-bemutató</vt:lpstr>
      <vt:lpstr>PowerPoint-bemutató</vt:lpstr>
      <vt:lpstr>Grafikonok és grafikus felület</vt:lpstr>
      <vt:lpstr>PowerPoint-bemutató</vt:lpstr>
      <vt:lpstr>Toolbox-ok</vt:lpstr>
      <vt:lpstr>Statistics and machine learning</vt:lpstr>
      <vt:lpstr>Curve fitting</vt:lpstr>
      <vt:lpstr>Signal processing</vt:lpstr>
      <vt:lpstr>Mapping</vt:lpstr>
      <vt:lpstr>Financial</vt:lpstr>
      <vt:lpstr>DSP System</vt:lpstr>
      <vt:lpstr>Image processing</vt:lpstr>
      <vt:lpstr>félkarú rabló matlab-ban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MATLAb eredete, bemutatása</dc:title>
  <dc:creator>Dominik Bakos</dc:creator>
  <cp:lastModifiedBy>Dominik Bakos</cp:lastModifiedBy>
  <cp:revision>23</cp:revision>
  <dcterms:created xsi:type="dcterms:W3CDTF">2022-03-23T11:59:55Z</dcterms:created>
  <dcterms:modified xsi:type="dcterms:W3CDTF">2022-03-29T10:03:56Z</dcterms:modified>
</cp:coreProperties>
</file>