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30D833-A7C6-4C53-9E4C-416B6960432E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40C49D4-7205-43C5-85F8-A239426E6AE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09114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D833-A7C6-4C53-9E4C-416B6960432E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49D4-7205-43C5-85F8-A239426E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0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D833-A7C6-4C53-9E4C-416B6960432E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49D4-7205-43C5-85F8-A239426E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0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D833-A7C6-4C53-9E4C-416B6960432E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49D4-7205-43C5-85F8-A239426E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6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30D833-A7C6-4C53-9E4C-416B6960432E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0C49D4-7205-43C5-85F8-A239426E6A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9498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D833-A7C6-4C53-9E4C-416B6960432E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49D4-7205-43C5-85F8-A239426E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3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D833-A7C6-4C53-9E4C-416B6960432E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49D4-7205-43C5-85F8-A239426E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1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D833-A7C6-4C53-9E4C-416B6960432E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49D4-7205-43C5-85F8-A239426E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7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D833-A7C6-4C53-9E4C-416B6960432E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49D4-7205-43C5-85F8-A239426E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1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30D833-A7C6-4C53-9E4C-416B6960432E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0C49D4-7205-43C5-85F8-A239426E6A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996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30D833-A7C6-4C53-9E4C-416B6960432E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0C49D4-7205-43C5-85F8-A239426E6A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2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130D833-A7C6-4C53-9E4C-416B6960432E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40C49D4-7205-43C5-85F8-A239426E6A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698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3945" y="1429553"/>
            <a:ext cx="10058400" cy="2393281"/>
          </a:xfrm>
        </p:spPr>
        <p:txBody>
          <a:bodyPr/>
          <a:lstStyle/>
          <a:p>
            <a:pPr algn="ctr"/>
            <a:r>
              <a:rPr lang="en-US" b="1" dirty="0"/>
              <a:t>D</a:t>
            </a:r>
            <a:r>
              <a:rPr lang="en-US" b="1" dirty="0" smtClean="0"/>
              <a:t>ata Analysis Report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7308" y="3956279"/>
            <a:ext cx="6831673" cy="1086237"/>
          </a:xfrm>
        </p:spPr>
        <p:txBody>
          <a:bodyPr/>
          <a:lstStyle/>
          <a:p>
            <a:r>
              <a:rPr lang="en-US" dirty="0" smtClean="0"/>
              <a:t>Abu Bakr </a:t>
            </a:r>
            <a:r>
              <a:rPr lang="en-US" dirty="0" err="1" smtClean="0"/>
              <a:t>Soliman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42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89" y="149717"/>
            <a:ext cx="9601200" cy="1485900"/>
          </a:xfrm>
        </p:spPr>
        <p:txBody>
          <a:bodyPr/>
          <a:lstStyle/>
          <a:p>
            <a:r>
              <a:rPr lang="en-US" dirty="0" smtClean="0"/>
              <a:t>Published Jobs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24572" y="1010870"/>
            <a:ext cx="25353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chart shows the total number of published jobs in each year/month.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could notice the increased responsive of job providers to use </a:t>
            </a:r>
            <a:r>
              <a:rPr lang="en-US" dirty="0" err="1" smtClean="0"/>
              <a:t>Wuzzuf</a:t>
            </a:r>
            <a:r>
              <a:rPr lang="en-US" dirty="0"/>
              <a:t> </a:t>
            </a:r>
            <a:r>
              <a:rPr lang="en-US" dirty="0" smtClean="0"/>
              <a:t>from 2014 to 2015.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9" y="639174"/>
            <a:ext cx="8014908" cy="610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7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89" y="149717"/>
            <a:ext cx="9601200" cy="1485900"/>
          </a:xfrm>
        </p:spPr>
        <p:txBody>
          <a:bodyPr/>
          <a:lstStyle/>
          <a:p>
            <a:r>
              <a:rPr lang="en-US" dirty="0" smtClean="0"/>
              <a:t>Published Jobs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85838" y="1173952"/>
            <a:ext cx="334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could express this more by numbers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18" t="33722" r="64546" b="8442"/>
          <a:stretch/>
        </p:blipFill>
        <p:spPr>
          <a:xfrm>
            <a:off x="1473958" y="1160059"/>
            <a:ext cx="3821373" cy="52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2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89" y="149717"/>
            <a:ext cx="9601200" cy="1485900"/>
          </a:xfrm>
        </p:spPr>
        <p:txBody>
          <a:bodyPr/>
          <a:lstStyle/>
          <a:p>
            <a:r>
              <a:rPr lang="en-US" dirty="0" smtClean="0"/>
              <a:t>Published Jobs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97611" y="1422379"/>
            <a:ext cx="24838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chart express the top 6 main categories by total published jobs, and their distribution over the past years.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9" y="859809"/>
            <a:ext cx="8809464" cy="599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89" y="149717"/>
            <a:ext cx="9601200" cy="1485900"/>
          </a:xfrm>
        </p:spPr>
        <p:txBody>
          <a:bodyPr/>
          <a:lstStyle/>
          <a:p>
            <a:r>
              <a:rPr lang="en-US" dirty="0" smtClean="0"/>
              <a:t>Published Jobs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9" y="514316"/>
            <a:ext cx="11303581" cy="571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4482" y="6211669"/>
            <a:ext cx="1039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chart shows the top 6 main categories by total published jobs and the distributions over each month.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7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89" y="149717"/>
            <a:ext cx="9601200" cy="1485900"/>
          </a:xfrm>
        </p:spPr>
        <p:txBody>
          <a:bodyPr/>
          <a:lstStyle/>
          <a:p>
            <a:r>
              <a:rPr lang="en-US" dirty="0" smtClean="0"/>
              <a:t>Published Jobs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15904" y="1121346"/>
            <a:ext cx="2306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chart shows the top 6 main industries fields by total published jobs.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90" y="1050878"/>
            <a:ext cx="8820125" cy="565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89" y="149717"/>
            <a:ext cx="9601200" cy="1485900"/>
          </a:xfrm>
        </p:spPr>
        <p:txBody>
          <a:bodyPr/>
          <a:lstStyle/>
          <a:p>
            <a:r>
              <a:rPr lang="en-US" dirty="0" smtClean="0"/>
              <a:t>Published Jobs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9" y="511017"/>
            <a:ext cx="10962824" cy="5715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4482" y="6211669"/>
            <a:ext cx="1039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chart shows the top 6 main industries fields by total published jobs and the distributions over each month.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6817" y="2742792"/>
            <a:ext cx="9601200" cy="1485900"/>
          </a:xfrm>
        </p:spPr>
        <p:txBody>
          <a:bodyPr/>
          <a:lstStyle/>
          <a:p>
            <a:r>
              <a:rPr lang="en-US" dirty="0" smtClean="0"/>
              <a:t>Salaries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55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89" y="149717"/>
            <a:ext cx="9601200" cy="1485900"/>
          </a:xfrm>
        </p:spPr>
        <p:txBody>
          <a:bodyPr/>
          <a:lstStyle/>
          <a:p>
            <a:r>
              <a:rPr lang="en-US" dirty="0" smtClean="0"/>
              <a:t>Salaries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9" y="760611"/>
            <a:ext cx="8942956" cy="60973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85445" y="896953"/>
            <a:ext cx="23064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chart shows the distribution of </a:t>
            </a:r>
            <a:r>
              <a:rPr lang="en-US" dirty="0" smtClean="0">
                <a:solidFill>
                  <a:srgbClr val="00B050"/>
                </a:solidFill>
              </a:rPr>
              <a:t>minimum</a:t>
            </a:r>
            <a:r>
              <a:rPr lang="en-US" dirty="0" smtClean="0"/>
              <a:t> salaries over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Since we had missed data for 2016. We could notice the increasing of minimum salaries from 2014 to 2015 by about 20%.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89" y="149717"/>
            <a:ext cx="9601200" cy="1485900"/>
          </a:xfrm>
        </p:spPr>
        <p:txBody>
          <a:bodyPr/>
          <a:lstStyle/>
          <a:p>
            <a:r>
              <a:rPr lang="en-US" dirty="0" smtClean="0"/>
              <a:t>Salaries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85445" y="896953"/>
            <a:ext cx="23064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chart shows the distribution of </a:t>
            </a:r>
            <a:r>
              <a:rPr lang="en-US" dirty="0" smtClean="0">
                <a:solidFill>
                  <a:srgbClr val="FF0000"/>
                </a:solidFill>
              </a:rPr>
              <a:t>maximum</a:t>
            </a:r>
            <a:r>
              <a:rPr lang="en-US" dirty="0" smtClean="0"/>
              <a:t> salaries over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Since we had missed data for 2016. We could notice the increasing of maximum salaries from 2014 to 2015 by about 20%.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9" y="760611"/>
            <a:ext cx="8942956" cy="60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89" y="149717"/>
            <a:ext cx="9601200" cy="1485900"/>
          </a:xfrm>
        </p:spPr>
        <p:txBody>
          <a:bodyPr/>
          <a:lstStyle/>
          <a:p>
            <a:r>
              <a:rPr lang="en-US" dirty="0" smtClean="0"/>
              <a:t>Salaries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85445" y="896953"/>
            <a:ext cx="23064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chart shows the distribution of </a:t>
            </a:r>
            <a:r>
              <a:rPr lang="en-US" dirty="0" smtClean="0">
                <a:solidFill>
                  <a:srgbClr val="00B0F0"/>
                </a:solidFill>
              </a:rPr>
              <a:t>AVERAGE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salaries over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Since we had missed data for 2016. We could notice the increasing of average salaries from 2014 to 2015 by about 20%.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9" y="760611"/>
            <a:ext cx="8942956" cy="60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We mentioned before in [Data Cleaning] chapter, the challenge to reduce the unstructured format of cities names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We success in this early experiment to reduce the variance errors by more than 100%. To stop at more accurate analytics about the geographical nature of posted jobs through the provided dataset.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7770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89" y="149717"/>
            <a:ext cx="9601200" cy="1485900"/>
          </a:xfrm>
        </p:spPr>
        <p:txBody>
          <a:bodyPr/>
          <a:lstStyle/>
          <a:p>
            <a:r>
              <a:rPr lang="en-US" dirty="0" smtClean="0"/>
              <a:t>Salaries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9" y="737880"/>
            <a:ext cx="10893879" cy="59085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82709" y="2223781"/>
            <a:ext cx="32905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chart shows the average salaries over the job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could notice the highest salaries averages in [Food Service / Hospitability] category. Although it is not one of the top most targeted categories.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89" y="149717"/>
            <a:ext cx="9601200" cy="1485900"/>
          </a:xfrm>
        </p:spPr>
        <p:txBody>
          <a:bodyPr/>
          <a:lstStyle/>
          <a:p>
            <a:r>
              <a:rPr lang="en-US" dirty="0" smtClean="0"/>
              <a:t>Salaries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88069" y="1515145"/>
            <a:ext cx="2306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chart shows the average salaries over the top 6 targeted </a:t>
            </a:r>
            <a:r>
              <a:rPr lang="en-US" dirty="0" smtClean="0">
                <a:solidFill>
                  <a:srgbClr val="00B050"/>
                </a:solidFill>
              </a:rPr>
              <a:t>categories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"/>
          <a:stretch/>
        </p:blipFill>
        <p:spPr>
          <a:xfrm>
            <a:off x="987627" y="1515145"/>
            <a:ext cx="8555305" cy="438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89" y="149717"/>
            <a:ext cx="9601200" cy="1485900"/>
          </a:xfrm>
        </p:spPr>
        <p:txBody>
          <a:bodyPr/>
          <a:lstStyle/>
          <a:p>
            <a:r>
              <a:rPr lang="en-US" dirty="0" smtClean="0"/>
              <a:t>Salaries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88069" y="1515145"/>
            <a:ext cx="2306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chart shows the average salaries over the top 6 targeted </a:t>
            </a:r>
            <a:r>
              <a:rPr lang="en-US" dirty="0" smtClean="0">
                <a:solidFill>
                  <a:srgbClr val="00B0F0"/>
                </a:solidFill>
              </a:rPr>
              <a:t>industries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50" y="1515145"/>
            <a:ext cx="8572578" cy="42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988" y="2838327"/>
            <a:ext cx="2937941" cy="1485900"/>
          </a:xfrm>
        </p:spPr>
        <p:txBody>
          <a:bodyPr/>
          <a:lstStyle/>
          <a:p>
            <a:r>
              <a:rPr lang="en-US" dirty="0" smtClean="0"/>
              <a:t>Vacancies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89" y="149717"/>
            <a:ext cx="9601200" cy="1485900"/>
          </a:xfrm>
        </p:spPr>
        <p:txBody>
          <a:bodyPr/>
          <a:lstStyle/>
          <a:p>
            <a:r>
              <a:rPr lang="en-US" dirty="0" smtClean="0"/>
              <a:t>Vacancies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88069" y="1515145"/>
            <a:ext cx="2306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chart shows total number of available vacancies over each month.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9" y="760611"/>
            <a:ext cx="8845580" cy="60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988" y="2838327"/>
            <a:ext cx="3838693" cy="1485900"/>
          </a:xfrm>
        </p:spPr>
        <p:txBody>
          <a:bodyPr/>
          <a:lstStyle/>
          <a:p>
            <a:r>
              <a:rPr lang="en-US" dirty="0" smtClean="0"/>
              <a:t>Career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8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89" y="149717"/>
            <a:ext cx="9601200" cy="1485900"/>
          </a:xfrm>
        </p:spPr>
        <p:txBody>
          <a:bodyPr/>
          <a:lstStyle/>
          <a:p>
            <a:r>
              <a:rPr lang="en-US" dirty="0" smtClean="0"/>
              <a:t>Career Levels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88069" y="1515145"/>
            <a:ext cx="2306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chart shows career levels jobs distribution for each of the top 6 targeted </a:t>
            </a:r>
            <a:r>
              <a:rPr lang="en-US" dirty="0" smtClean="0">
                <a:solidFill>
                  <a:srgbClr val="00B050"/>
                </a:solidFill>
              </a:rPr>
              <a:t>categories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"/>
          <a:stretch/>
        </p:blipFill>
        <p:spPr>
          <a:xfrm>
            <a:off x="926212" y="781818"/>
            <a:ext cx="8678135" cy="596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89" y="149717"/>
            <a:ext cx="9601200" cy="1485900"/>
          </a:xfrm>
        </p:spPr>
        <p:txBody>
          <a:bodyPr/>
          <a:lstStyle/>
          <a:p>
            <a:r>
              <a:rPr lang="en-US" dirty="0" smtClean="0"/>
              <a:t>Career Levels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88069" y="1515145"/>
            <a:ext cx="2306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chart shows career levels jobs distribution for each of the top 6 targeted </a:t>
            </a:r>
            <a:r>
              <a:rPr lang="en-US" dirty="0" smtClean="0">
                <a:solidFill>
                  <a:srgbClr val="00B0F0"/>
                </a:solidFill>
              </a:rPr>
              <a:t>industries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33" y="788196"/>
            <a:ext cx="8955836" cy="59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578" y="2851975"/>
            <a:ext cx="3838693" cy="1485900"/>
          </a:xfrm>
        </p:spPr>
        <p:txBody>
          <a:bodyPr/>
          <a:lstStyle/>
          <a:p>
            <a:r>
              <a:rPr lang="en-US" dirty="0" smtClean="0"/>
              <a:t>Job 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89" y="149717"/>
            <a:ext cx="9601200" cy="1485900"/>
          </a:xfrm>
        </p:spPr>
        <p:txBody>
          <a:bodyPr/>
          <a:lstStyle/>
          <a:p>
            <a:r>
              <a:rPr lang="en-US" dirty="0" smtClean="0"/>
              <a:t>Job Titles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2935" y="1146656"/>
            <a:ext cx="102240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 made some data cleaning and pre-processing techniques to decrease noise variance in this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Extracting info from this field could contribute in many domains like marketing and SEO.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47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Cities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69"/>
          <a:stretch/>
        </p:blipFill>
        <p:spPr>
          <a:xfrm>
            <a:off x="1584103" y="1428750"/>
            <a:ext cx="6529588" cy="4913439"/>
          </a:xfrm>
        </p:spPr>
      </p:pic>
      <p:sp>
        <p:nvSpPr>
          <p:cNvPr id="8" name="TextBox 7"/>
          <p:cNvSpPr txBox="1"/>
          <p:nvPr/>
        </p:nvSpPr>
        <p:spPr>
          <a:xfrm>
            <a:off x="8860665" y="3333614"/>
            <a:ext cx="2627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of the top 6 cities by number of published jobs.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11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89" y="149717"/>
            <a:ext cx="9601200" cy="1485900"/>
          </a:xfrm>
        </p:spPr>
        <p:txBody>
          <a:bodyPr/>
          <a:lstStyle/>
          <a:p>
            <a:r>
              <a:rPr lang="en-US" dirty="0" smtClean="0"/>
              <a:t>Job Titles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3" t="2903" r="1285" b="6637"/>
          <a:stretch/>
        </p:blipFill>
        <p:spPr>
          <a:xfrm>
            <a:off x="1684425" y="791570"/>
            <a:ext cx="8993875" cy="45037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82317" y="5516464"/>
            <a:ext cx="8598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word-cloud graph could present more specific job titles which are not in the prepared select [categories/industries] menus. And the size of the job title express how important it 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89" y="149717"/>
            <a:ext cx="9601200" cy="1485900"/>
          </a:xfrm>
        </p:spPr>
        <p:txBody>
          <a:bodyPr/>
          <a:lstStyle/>
          <a:p>
            <a:r>
              <a:rPr lang="en-US" dirty="0" smtClean="0"/>
              <a:t>Job Titles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21582" y="2293828"/>
            <a:ext cx="4573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could look deeper to know how many time this job title is requested in a job post.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more detailed table could found in the attached code file.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721" t="32603" r="63391" b="36253"/>
          <a:stretch/>
        </p:blipFill>
        <p:spPr>
          <a:xfrm>
            <a:off x="1501253" y="1635617"/>
            <a:ext cx="2961565" cy="307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7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992" y="2811031"/>
            <a:ext cx="8724593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Data-Mining /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89" y="149717"/>
            <a:ext cx="9601200" cy="1485900"/>
          </a:xfrm>
        </p:spPr>
        <p:txBody>
          <a:bodyPr/>
          <a:lstStyle/>
          <a:p>
            <a:r>
              <a:rPr lang="en-US" dirty="0" smtClean="0"/>
              <a:t>DM/ML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6167" y="1620083"/>
            <a:ext cx="4573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heat-map could express the correlations between the different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example, we could notice that the more vacancies is in the job will refer to lower average salaries</a:t>
            </a:r>
            <a:br>
              <a:rPr lang="en-US" dirty="0" smtClean="0"/>
            </a:br>
            <a:r>
              <a:rPr lang="en-US" dirty="0" smtClean="0"/>
              <a:t> [-0.053]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31" y="1406930"/>
            <a:ext cx="6090936" cy="466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2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89" y="149717"/>
            <a:ext cx="9601200" cy="1485900"/>
          </a:xfrm>
        </p:spPr>
        <p:txBody>
          <a:bodyPr/>
          <a:lstStyle/>
          <a:p>
            <a:r>
              <a:rPr lang="en-US" dirty="0" smtClean="0"/>
              <a:t>DM/ML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6167" y="1620083"/>
            <a:ext cx="457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Before Mining the dataset, we also need to stop at the distribution of N/A values in each column.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79" y="892666"/>
            <a:ext cx="5805170" cy="518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0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89" y="149717"/>
            <a:ext cx="9601200" cy="1485900"/>
          </a:xfrm>
        </p:spPr>
        <p:txBody>
          <a:bodyPr/>
          <a:lstStyle/>
          <a:p>
            <a:r>
              <a:rPr lang="en-US" dirty="0" smtClean="0"/>
              <a:t>DM/ML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3855" y="1173952"/>
            <a:ext cx="105051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built a Linear Regression model, which is mentioned in details in the [codes] appendix.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regression predictions are some tricky since the limited scope here and the missed previous  experience of built models before.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will not going here with the detailed steps of enhancing the model accuracy, but we will go in a specific feature which could help us a lot to understand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89" y="149717"/>
            <a:ext cx="9601200" cy="1485900"/>
          </a:xfrm>
        </p:spPr>
        <p:txBody>
          <a:bodyPr/>
          <a:lstStyle/>
          <a:p>
            <a:r>
              <a:rPr lang="en-US" dirty="0" smtClean="0"/>
              <a:t>DM/ML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59606" y="1070583"/>
            <a:ext cx="55409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built a regression model to predict views number of each job post.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Coefficient table could express a lot about the factors could increase the number of 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example, each increased units in [</a:t>
            </a:r>
            <a:r>
              <a:rPr lang="en-US" dirty="0" err="1" smtClean="0"/>
              <a:t>num_vacancies</a:t>
            </a:r>
            <a:r>
              <a:rPr lang="en-US" dirty="0" smtClean="0"/>
              <a:t>] could increase 4.11 units in 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of these numbers is based on the model accuracy, which is could reached after a lot of work with business supervisors contributions.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34" y="1070583"/>
            <a:ext cx="4733155" cy="376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4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676" y="2647258"/>
            <a:ext cx="1011299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Software Structure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8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89" y="149717"/>
            <a:ext cx="9601200" cy="1485900"/>
          </a:xfrm>
        </p:spPr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3855" y="1004675"/>
            <a:ext cx="105051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Next, I am going to recommend some system modification to reach more accurate and clean analysis.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6663" y="2320119"/>
            <a:ext cx="103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could replace the [city name] text field by a select menu of all cities. It will reach us to more accurate geographical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Modify the [max and min experience years] to be select menus. And make the minimum field a required</a:t>
            </a:r>
            <a:r>
              <a:rPr lang="en-US" dirty="0"/>
              <a:t> </a:t>
            </a:r>
            <a:r>
              <a:rPr lang="en-US" dirty="0" smtClean="0"/>
              <a:t>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Although we could not provide all job titles in a select menu. But we could provide an auto-complete feature to recommend some job titles for job providers.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Could we record the viewed jobs series by each user or even a visitor ?!. It could enhance the recommendation system.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6663" y="1635617"/>
            <a:ext cx="6264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Job Posting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79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89" y="149717"/>
            <a:ext cx="9601200" cy="1485900"/>
          </a:xfrm>
        </p:spPr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3855" y="1004675"/>
            <a:ext cx="105051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Next, I am going to recommend some system modification to reach more accurate and clean analysis.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6663" y="2320119"/>
            <a:ext cx="103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could ask the user to enter the certifications categories. So we could connect especially juniors to the jobs providers. And enhance the recommendation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about appending a new field for references. And limit each reference to be a </a:t>
            </a:r>
            <a:r>
              <a:rPr lang="en-US" dirty="0" err="1" smtClean="0"/>
              <a:t>Wuzzuf</a:t>
            </a:r>
            <a:r>
              <a:rPr lang="en-US" dirty="0" smtClean="0"/>
              <a:t> or linked in user. References could express more the nature of the user works, and help the jobs providers to know more about the seeker.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could try to build a simple anthology system for companies and organizations. I know it could take a lot of time. But with some simple processes, we could generate the first seed. This feature could enhance the relations between users and jobs communities.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6663" y="1635617"/>
            <a:ext cx="6264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User Profile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6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586" y="1712890"/>
            <a:ext cx="10238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of most required data needed by both business and marketing managers.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could express a factor of users responsive to the published jobs and the website.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35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85" y="153730"/>
            <a:ext cx="9601200" cy="1485900"/>
          </a:xfrm>
        </p:spPr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85" y="1311373"/>
            <a:ext cx="6864439" cy="55466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27324" y="1311373"/>
            <a:ext cx="41985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chart express jobs views distribution over all years months.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could interpret the years distribution according to the colors in the top right corner.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violin chart express the distribution density. So more thick parts shows more views.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could notice that although there are some jobs could reach 40,000 views, but most of jobs views are less than 5,000.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1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89" y="149717"/>
            <a:ext cx="9601200" cy="1485900"/>
          </a:xfrm>
        </p:spPr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90" y="892667"/>
            <a:ext cx="8404542" cy="58816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88698" y="892667"/>
            <a:ext cx="23697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bar chart shows the total views of each months through each different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could notice the highest views in the last quarter of every year [although we do not have enough data about 2016]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5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89" y="149717"/>
            <a:ext cx="9601200" cy="1485900"/>
          </a:xfrm>
        </p:spPr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86191" y="892667"/>
            <a:ext cx="492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could let the real numbers talk here.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005" t="29990" r="57259" b="11987"/>
          <a:stretch/>
        </p:blipFill>
        <p:spPr>
          <a:xfrm>
            <a:off x="1482059" y="892667"/>
            <a:ext cx="4161030" cy="52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9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89" y="149717"/>
            <a:ext cx="9601200" cy="1485900"/>
          </a:xfrm>
        </p:spPr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03558" y="1242882"/>
            <a:ext cx="22382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chart shows the total number of jobs views for each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must mention here the missed data about 2016.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9" y="798411"/>
            <a:ext cx="8861069" cy="605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8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0531" y="2892916"/>
            <a:ext cx="9601200" cy="1485900"/>
          </a:xfrm>
        </p:spPr>
        <p:txBody>
          <a:bodyPr/>
          <a:lstStyle/>
          <a:p>
            <a:r>
              <a:rPr lang="en-US" b="1" dirty="0"/>
              <a:t>Published Jobs</a:t>
            </a:r>
          </a:p>
        </p:txBody>
      </p:sp>
    </p:spTree>
    <p:extLst>
      <p:ext uri="{BB962C8B-B14F-4D97-AF65-F5344CB8AC3E}">
        <p14:creationId xmlns:p14="http://schemas.microsoft.com/office/powerpoint/2010/main" val="15178007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153</TotalTime>
  <Words>1127</Words>
  <Application>Microsoft Office PowerPoint</Application>
  <PresentationFormat>Widescreen</PresentationFormat>
  <Paragraphs>131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Franklin Gothic Book</vt:lpstr>
      <vt:lpstr>Crop</vt:lpstr>
      <vt:lpstr>Data Analysis Report</vt:lpstr>
      <vt:lpstr>Cities</vt:lpstr>
      <vt:lpstr>Cities</vt:lpstr>
      <vt:lpstr>Views</vt:lpstr>
      <vt:lpstr>Views</vt:lpstr>
      <vt:lpstr>Views</vt:lpstr>
      <vt:lpstr>Views</vt:lpstr>
      <vt:lpstr>Views</vt:lpstr>
      <vt:lpstr>Published Jobs</vt:lpstr>
      <vt:lpstr>Published Jobs</vt:lpstr>
      <vt:lpstr>Published Jobs</vt:lpstr>
      <vt:lpstr>Published Jobs</vt:lpstr>
      <vt:lpstr>Published Jobs</vt:lpstr>
      <vt:lpstr>Published Jobs</vt:lpstr>
      <vt:lpstr>Published Jobs</vt:lpstr>
      <vt:lpstr>Salaries</vt:lpstr>
      <vt:lpstr>Salaries</vt:lpstr>
      <vt:lpstr>Salaries</vt:lpstr>
      <vt:lpstr>Salaries</vt:lpstr>
      <vt:lpstr>Salaries</vt:lpstr>
      <vt:lpstr>Salaries</vt:lpstr>
      <vt:lpstr>Salaries</vt:lpstr>
      <vt:lpstr>Vacancies</vt:lpstr>
      <vt:lpstr>Vacancies</vt:lpstr>
      <vt:lpstr>Career Levels</vt:lpstr>
      <vt:lpstr>Career Levels</vt:lpstr>
      <vt:lpstr>Career Levels</vt:lpstr>
      <vt:lpstr>Job Titles</vt:lpstr>
      <vt:lpstr>Job Titles</vt:lpstr>
      <vt:lpstr>Job Titles</vt:lpstr>
      <vt:lpstr>Job Titles</vt:lpstr>
      <vt:lpstr>Data-Mining / Machine Learning</vt:lpstr>
      <vt:lpstr>DM/ML</vt:lpstr>
      <vt:lpstr>DM/ML</vt:lpstr>
      <vt:lpstr>DM/ML</vt:lpstr>
      <vt:lpstr>DM/ML</vt:lpstr>
      <vt:lpstr>Software Structure Recommendations</vt:lpstr>
      <vt:lpstr>Recommendation</vt:lpstr>
      <vt:lpstr>Recommendation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Report</dc:title>
  <dc:creator>Tuts</dc:creator>
  <cp:lastModifiedBy>Tuts</cp:lastModifiedBy>
  <cp:revision>19</cp:revision>
  <dcterms:created xsi:type="dcterms:W3CDTF">2017-05-20T11:15:54Z</dcterms:created>
  <dcterms:modified xsi:type="dcterms:W3CDTF">2017-05-20T13:49:32Z</dcterms:modified>
</cp:coreProperties>
</file>