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1" r:id="rId9"/>
    <p:sldId id="262" r:id="rId10"/>
    <p:sldId id="270" r:id="rId11"/>
    <p:sldId id="263" r:id="rId12"/>
    <p:sldId id="265" r:id="rId13"/>
    <p:sldId id="266" r:id="rId14"/>
    <p:sldId id="267" r:id="rId15"/>
    <p:sldId id="272" r:id="rId16"/>
    <p:sldId id="268" r:id="rId17"/>
    <p:sldId id="273" r:id="rId18"/>
    <p:sldId id="274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108" d="100"/>
          <a:sy n="108" d="100"/>
        </p:scale>
        <p:origin x="-1620" y="-7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2015.01.22.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2015.01.22.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2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0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6512A-00F5-4E2C-A7F3-85B6E1E2F17D}" type="datetime1">
              <a:rPr lang="hu-HU" smtClean="0"/>
              <a:t>2015.01.22.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DB1-2858-484F-84DF-91FC82440583}" type="datetime1">
              <a:rPr lang="hu-HU" smtClean="0"/>
              <a:t>2015.01.22.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BC6-09DD-4BD2-A5CA-5AC551DC1EF1}" type="datetime1">
              <a:rPr lang="hu-HU" smtClean="0"/>
              <a:t>2015.01.22.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0858-AA59-471D-AD86-C95885781D90}" type="datetime1">
              <a:rPr lang="hu-HU" smtClean="0"/>
              <a:t>2015.01.22.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1097-C526-4986-A31D-E6E3CDE3CFE5}" type="datetime1">
              <a:rPr lang="hu-HU" smtClean="0"/>
              <a:t>2015.01.22.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2F7-74ED-46F9-9F19-5509300904F8}" type="datetime1">
              <a:rPr lang="hu-HU" smtClean="0"/>
              <a:t>2015.01.22.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64D-D4E5-4D19-BA92-2B361867E1A2}" type="datetime1">
              <a:rPr lang="hu-HU" smtClean="0"/>
              <a:t>2015.01.22.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6286-5C10-4EF7-829C-BFE2F53B83CB}" type="datetime1">
              <a:rPr lang="hu-HU" smtClean="0"/>
              <a:t>2015.01.22.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154F-2A12-434D-93D1-9F017C8079D7}" type="datetime1">
              <a:rPr lang="hu-HU" smtClean="0"/>
              <a:t>2015.01.22.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4804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80419" y="0"/>
            <a:ext cx="528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2826429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317" y="731520"/>
            <a:ext cx="5095497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195962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A8ADFAF-7513-4C6A-9519-4EB186BA71E0}" type="datetime1">
              <a:rPr lang="hu-HU" smtClean="0"/>
              <a:t>2015.01.22.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6BA-1C24-47FC-8A7D-46007DDBA352}" type="datetime1">
              <a:rPr lang="hu-HU" smtClean="0"/>
              <a:t>2015.01.22.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02EF2-D701-4ADB-9E54-DEBFCC73A17E}" type="datetime1">
              <a:rPr lang="hu-HU" smtClean="0"/>
              <a:t>2015.01.22.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Poros plazma kísérletek támogatása</a:t>
            </a:r>
            <a:br>
              <a:rPr lang="hu-HU" sz="6600" dirty="0"/>
            </a:br>
            <a:r>
              <a:rPr lang="hu-HU" sz="6600" dirty="0"/>
              <a:t>multiprocesszoros 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793875" algn="l"/>
              </a:tabLst>
            </a:pPr>
            <a:r>
              <a:rPr lang="hu-HU" dirty="0" smtClean="0"/>
              <a:t>Készítette:	Bakró Nagy István</a:t>
            </a:r>
          </a:p>
          <a:p>
            <a:pPr>
              <a:tabLst>
                <a:tab pos="1793875" algn="l"/>
              </a:tabLst>
            </a:pPr>
            <a:r>
              <a:rPr lang="hu-HU" dirty="0" smtClean="0"/>
              <a:t>Konzulens:	Hartmann Péter </a:t>
            </a:r>
            <a:r>
              <a:rPr lang="hu-HU" sz="2100" dirty="0" smtClean="0"/>
              <a:t>(MTA </a:t>
            </a:r>
            <a:r>
              <a:rPr lang="hu-HU" sz="2100" dirty="0"/>
              <a:t>Wigner </a:t>
            </a:r>
            <a:r>
              <a:rPr lang="hu-HU" sz="2100" dirty="0" smtClean="0"/>
              <a:t>FK,SZFI)</a:t>
            </a:r>
            <a:endParaRPr lang="hu-HU" dirty="0" smtClean="0"/>
          </a:p>
          <a:p>
            <a:pPr>
              <a:tabLst>
                <a:tab pos="1793875" algn="l"/>
              </a:tabLst>
            </a:pPr>
            <a:r>
              <a:rPr lang="hu-HU" dirty="0" smtClean="0"/>
              <a:t>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736" r="8058" b="947"/>
          <a:stretch/>
        </p:blipFill>
        <p:spPr>
          <a:xfrm>
            <a:off x="0" y="1702732"/>
            <a:ext cx="9149325" cy="3019580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baseline="0" dirty="0" smtClean="0"/>
              <a:t> architektúrája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Eszköz architektúrája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" y="2582334"/>
            <a:ext cx="3703638" cy="2625524"/>
          </a:xfrm>
        </p:spPr>
      </p:pic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Memória szintek</a:t>
            </a:r>
            <a:endParaRPr lang="hu-HU" dirty="0"/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7709922"/>
              </p:ext>
            </p:extLst>
          </p:nvPr>
        </p:nvGraphicFramePr>
        <p:xfrm>
          <a:off x="4663440" y="2582334"/>
          <a:ext cx="39209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356"/>
                <a:gridCol w="854737"/>
                <a:gridCol w="944338"/>
                <a:gridCol w="1051469"/>
              </a:tblGrid>
              <a:tr h="370840">
                <a:tc rowSpan="2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Allokálás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Hoszt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Kernel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Konstans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host-program</a:t>
            </a:r>
            <a:r>
              <a:rPr lang="hu-HU" baseline="0" dirty="0" smtClean="0"/>
              <a:t> működése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12</a:t>
            </a:fld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46" y="1846263"/>
            <a:ext cx="5514158" cy="4456112"/>
          </a:xfrm>
        </p:spPr>
      </p:pic>
    </p:spTree>
    <p:extLst>
      <p:ext uri="{BB962C8B-B14F-4D97-AF65-F5344CB8AC3E}">
        <p14:creationId xmlns:p14="http://schemas.microsoft.com/office/powerpoint/2010/main" val="14706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/>
              <a:t>meghívott kernelek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Medián szűrő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Átlag számító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Szórás számító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Detektáló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err="1" smtClean="0"/>
              <a:t>ROI-t</a:t>
            </a:r>
            <a:r>
              <a:rPr lang="hu-HU" sz="3200" dirty="0" smtClean="0"/>
              <a:t> megkereső és tömegpont számító</a:t>
            </a:r>
            <a:endParaRPr lang="hu-HU" sz="3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14</a:t>
            </a:fld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48" y="64132"/>
            <a:ext cx="6629905" cy="6412867"/>
          </a:xfrm>
        </p:spPr>
      </p:pic>
    </p:spTree>
    <p:extLst>
      <p:ext uri="{BB962C8B-B14F-4D97-AF65-F5344CB8AC3E}">
        <p14:creationId xmlns:p14="http://schemas.microsoft.com/office/powerpoint/2010/main" val="30605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15</a:t>
            </a:fld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" y="87795"/>
            <a:ext cx="7313598" cy="6365542"/>
          </a:xfrm>
        </p:spPr>
      </p:pic>
    </p:spTree>
    <p:extLst>
      <p:ext uri="{BB962C8B-B14F-4D97-AF65-F5344CB8AC3E}">
        <p14:creationId xmlns:p14="http://schemas.microsoft.com/office/powerpoint/2010/main" val="29682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77086"/>
          </a:xfrm>
        </p:spPr>
        <p:txBody>
          <a:bodyPr anchor="t"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4130" y="1063691"/>
            <a:ext cx="8221460" cy="5430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Bemutattam a </a:t>
            </a:r>
            <a:r>
              <a:rPr lang="hu-HU" sz="2800" dirty="0" err="1" smtClean="0"/>
              <a:t>porosplazma</a:t>
            </a:r>
            <a:r>
              <a:rPr lang="hu-HU" sz="2800" dirty="0" smtClean="0"/>
              <a:t> kísérletek apparátusát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Részecske detektálása szűréssel és adaptív döntési küszöbbel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Szűrés Gauss helyett medián </a:t>
            </a:r>
            <a:r>
              <a:rPr lang="hu-HU" sz="2800" dirty="0" smtClean="0"/>
              <a:t>szűrővel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Host-program</a:t>
            </a:r>
            <a:r>
              <a:rPr lang="hu-HU" sz="2800" dirty="0"/>
              <a:t> </a:t>
            </a:r>
            <a:r>
              <a:rPr lang="hu-HU" sz="2800" dirty="0" err="1"/>
              <a:t>producer-consumer</a:t>
            </a:r>
            <a:r>
              <a:rPr lang="hu-HU" sz="2800" dirty="0"/>
              <a:t> szálba </a:t>
            </a:r>
            <a:r>
              <a:rPr lang="hu-HU" sz="2800" dirty="0" smtClean="0"/>
              <a:t>rendezése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Eredmény grafikus megjelenítése (</a:t>
            </a:r>
            <a:r>
              <a:rPr lang="hu-HU" sz="2800" dirty="0" err="1"/>
              <a:t>OpenGL</a:t>
            </a:r>
            <a:r>
              <a:rPr lang="hu-HU" sz="2800" dirty="0"/>
              <a:t>)</a:t>
            </a:r>
          </a:p>
          <a:p>
            <a:pPr marL="0" indent="0">
              <a:buNone/>
            </a:pPr>
            <a:r>
              <a:rPr lang="hu-HU" sz="2800" b="1" dirty="0" smtClean="0"/>
              <a:t>További lehetőségek: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Paraméterek </a:t>
            </a:r>
            <a:r>
              <a:rPr lang="hu-HU" sz="2800" dirty="0" err="1" smtClean="0"/>
              <a:t>GUI-val</a:t>
            </a:r>
            <a:r>
              <a:rPr lang="hu-HU" sz="2800" dirty="0" smtClean="0"/>
              <a:t> történő online állítása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Eredeti </a:t>
            </a:r>
            <a:r>
              <a:rPr lang="hu-HU" sz="2800" dirty="0" err="1" smtClean="0"/>
              <a:t>stream</a:t>
            </a:r>
            <a:r>
              <a:rPr lang="hu-HU" sz="2800" dirty="0" smtClean="0"/>
              <a:t> megjelenítése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6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Hogyan történt a program tesztelése, </a:t>
            </a:r>
            <a:r>
              <a:rPr lang="hu-HU" dirty="0" err="1"/>
              <a:t>validálása</a:t>
            </a:r>
            <a:r>
              <a:rPr lang="hu-HU" dirty="0"/>
              <a:t>, különös tekintettel a kernelre?</a:t>
            </a:r>
          </a:p>
          <a:p>
            <a:r>
              <a:rPr lang="hu-HU" dirty="0"/>
              <a:t>2) Mikor kell a „</a:t>
            </a:r>
            <a:r>
              <a:rPr lang="hu-HU" dirty="0" err="1"/>
              <a:t>ditherelés</a:t>
            </a:r>
            <a:r>
              <a:rPr lang="hu-HU" dirty="0"/>
              <a:t>” </a:t>
            </a:r>
            <a:r>
              <a:rPr lang="hu-HU" dirty="0" err="1"/>
              <a:t>a</a:t>
            </a:r>
            <a:r>
              <a:rPr lang="hu-HU" dirty="0"/>
              <a:t> gyakorlatban? (Lásd 2.2 fejezet!)</a:t>
            </a:r>
          </a:p>
          <a:p>
            <a:r>
              <a:rPr lang="hu-HU" dirty="0" smtClean="0"/>
              <a:t>3</a:t>
            </a:r>
            <a:r>
              <a:rPr lang="hu-HU" dirty="0"/>
              <a:t>) A 2. oldalon található </a:t>
            </a:r>
            <a:r>
              <a:rPr lang="hu-HU" dirty="0" err="1"/>
              <a:t>Fn</a:t>
            </a:r>
            <a:r>
              <a:rPr lang="hu-HU" dirty="0"/>
              <a:t> és Fi függetlenek-e egymástól? Válaszát indokolja!</a:t>
            </a:r>
          </a:p>
          <a:p>
            <a:r>
              <a:rPr lang="hu-HU" dirty="0"/>
              <a:t>4) A 2.1 egyenletben található paramétereket hogyan választjuk meg? (Lásd 10. oldal</a:t>
            </a:r>
            <a:r>
              <a:rPr lang="hu-HU" dirty="0" smtClean="0"/>
              <a:t>!)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17</a:t>
            </a:fld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1" y="4578594"/>
            <a:ext cx="79438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90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5) A 19. oldal alján olvasható: „Az összehasonlíthatóság végett a legkisebb </a:t>
            </a:r>
            <a:r>
              <a:rPr lang="hu-HU" dirty="0" smtClean="0"/>
              <a:t>memóriájú eszközre </a:t>
            </a:r>
            <a:r>
              <a:rPr lang="hu-HU" dirty="0"/>
              <a:t>fogom a problémát skálázni. Tehát maximálisan 16Kbyte lokális </a:t>
            </a:r>
            <a:r>
              <a:rPr lang="hu-HU" dirty="0" smtClean="0"/>
              <a:t>memóriát fogok </a:t>
            </a:r>
            <a:r>
              <a:rPr lang="hu-HU" dirty="0"/>
              <a:t>használni. A többi eszköz memóriája nagyobb, így a kód mindegyiken </a:t>
            </a:r>
            <a:r>
              <a:rPr lang="hu-HU" dirty="0" smtClean="0"/>
              <a:t>tud futni</a:t>
            </a:r>
            <a:r>
              <a:rPr lang="hu-HU" dirty="0"/>
              <a:t>.”</a:t>
            </a:r>
          </a:p>
          <a:p>
            <a:r>
              <a:rPr lang="hu-HU" dirty="0"/>
              <a:t>E fenti feltételezés viszont azt jelenti, hogy csak az egyik eszközre lesz optimális </a:t>
            </a:r>
            <a:r>
              <a:rPr lang="hu-HU" dirty="0" smtClean="0"/>
              <a:t>a kernel</a:t>
            </a:r>
            <a:r>
              <a:rPr lang="hu-HU" dirty="0"/>
              <a:t>. Ez módisítja a 6.1 ábrán vázolt futási sebességeket. Mi a helyzet, ha a </a:t>
            </a:r>
            <a:r>
              <a:rPr lang="hu-HU" dirty="0" smtClean="0"/>
              <a:t>16Kbyte helyett </a:t>
            </a:r>
            <a:r>
              <a:rPr lang="hu-HU" dirty="0"/>
              <a:t>az egyes hardverek optimum memória blokkját használjuk </a:t>
            </a:r>
            <a:r>
              <a:rPr lang="hu-HU" dirty="0" smtClean="0"/>
              <a:t>a párhuzamosításhoz</a:t>
            </a:r>
            <a:r>
              <a:rPr lang="hu-HU" dirty="0"/>
              <a:t>? Történt-e ez irányú vizsgálat?</a:t>
            </a:r>
          </a:p>
          <a:p>
            <a:r>
              <a:rPr lang="hu-HU" dirty="0"/>
              <a:t>6) A diploma dolgozatban ismertetett program alkalmazása hogyan történik a </a:t>
            </a:r>
            <a:r>
              <a:rPr lang="hu-HU" dirty="0" smtClean="0"/>
              <a:t>poros plazma </a:t>
            </a:r>
            <a:r>
              <a:rPr lang="hu-HU" dirty="0"/>
              <a:t>készüléken végrehajtott mérések során? A jelölt lehetőleg konkrét </a:t>
            </a:r>
            <a:r>
              <a:rPr lang="hu-HU" dirty="0" smtClean="0"/>
              <a:t>példán keresztül </a:t>
            </a:r>
            <a:r>
              <a:rPr lang="hu-HU" dirty="0"/>
              <a:t>mutassa be az általa kifejlesztett program alkalmazását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3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poros</a:t>
            </a:r>
            <a:r>
              <a:rPr lang="hu-HU" baseline="0" dirty="0" smtClean="0"/>
              <a:t> plazma kísérlet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418704"/>
            <a:ext cx="5094288" cy="2431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 helye 4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Alacsony nyomású ionizált nemesgáz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RF gerjesztés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Plazmába szórt porrészecskék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Gravitációs, villamos, szóródásos, hőmérséklet gradiensi, ion sodrási erő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/>
                  <a:t>Részecskék erős vagy gyenge </a:t>
                </a:r>
                <a:r>
                  <a:rPr lang="hu-HU" sz="2000" dirty="0" smtClean="0"/>
                  <a:t>kölcsönhatása:</a:t>
                </a:r>
                <a:br>
                  <a:rPr lang="hu-HU" sz="2000" dirty="0" smtClean="0"/>
                </a:br>
                <a:r>
                  <a:rPr lang="hu-HU" sz="2000" dirty="0" smtClean="0"/>
                  <a:t>Coulomb csatolási </a:t>
                </a:r>
                <a:r>
                  <a:rPr lang="hu-HU" sz="2000" dirty="0" err="1" smtClean="0"/>
                  <a:t>param</a:t>
                </a:r>
                <a:r>
                  <a:rPr lang="hu-HU" sz="200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hu-H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/>
              </a:p>
            </p:txBody>
          </p:sp>
        </mc:Choice>
        <mc:Fallback xmlns="">
          <p:sp>
            <p:nvSpPr>
              <p:cNvPr id="5" name="Szöveg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4"/>
                <a:stretch>
                  <a:fillRect l="-1718" t="-1587" r="-30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43" y="3153747"/>
            <a:ext cx="5093970" cy="3412960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kísérlet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Elővákuum</a:t>
            </a:r>
            <a:r>
              <a:rPr lang="hu-HU" dirty="0" smtClean="0"/>
              <a:t>, középvákuum szivattyú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Nemesgáz áramlás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RF gerjesztés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Porrészecskék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Megvilágító lézer és kamera</a:t>
            </a:r>
          </a:p>
        </p:txBody>
      </p:sp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466951"/>
            <a:ext cx="5094288" cy="3787574"/>
          </a:xfr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07" r="10408" b="6620"/>
          <a:stretch/>
        </p:blipFill>
        <p:spPr>
          <a:xfrm>
            <a:off x="745298" y="114300"/>
            <a:ext cx="7653403" cy="63741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Álló eset</a:t>
            </a:r>
            <a:endParaRPr lang="hu-HU" sz="2400" b="1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7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7355" r="9037" b="6676"/>
          <a:stretch/>
        </p:blipFill>
        <p:spPr>
          <a:xfrm>
            <a:off x="737121" y="74363"/>
            <a:ext cx="7837718" cy="641041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Forgó eset</a:t>
            </a:r>
            <a:endParaRPr lang="hu-HU" sz="2400" b="1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4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Részecskék detektálása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Gauss szűrővel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Medián szűrő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Adaptív 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Fényképezés okozta részletesség-különbség problémája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Fényes területekben kevésbé bízhatunk meg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6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401516"/>
            <a:ext cx="7200000" cy="2402503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0"/>
            <a:ext cx="7200000" cy="2401516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4803032"/>
            <a:ext cx="7200000" cy="1682257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Részecske pozíciójának számítása momentum módszerrel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Ditherelés</a:t>
            </a:r>
            <a:r>
              <a:rPr lang="hu-HU" sz="2800" dirty="0" smtClean="0"/>
              <a:t> a fókusz elállításával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Megjelölt pixel kiterjesztése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Flood-fill</a:t>
            </a:r>
            <a:r>
              <a:rPr lang="hu-HU" sz="2800" dirty="0" smtClean="0"/>
              <a:t> algoritmussal a ROI megkeresése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Maximálisan világos pont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Súlypont számítása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t="-988" r="8065" b="3601"/>
          <a:stretch/>
        </p:blipFill>
        <p:spPr>
          <a:xfrm>
            <a:off x="112488" y="659950"/>
            <a:ext cx="9019232" cy="295147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844" r="7945" b="2807"/>
          <a:stretch/>
        </p:blipFill>
        <p:spPr>
          <a:xfrm>
            <a:off x="0" y="3567216"/>
            <a:ext cx="9169052" cy="2936494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2329</TotalTime>
  <Words>403</Words>
  <Application>Microsoft Office PowerPoint</Application>
  <PresentationFormat>Diavetítés a képernyőre (4:3 oldalarány)</PresentationFormat>
  <Paragraphs>102</Paragraphs>
  <Slides>18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Retrospektív</vt:lpstr>
      <vt:lpstr>Poros plazma kísérletek támogatása multiprocesszoros környezetben</vt:lpstr>
      <vt:lpstr>A poros plazma kísérlet</vt:lpstr>
      <vt:lpstr>A kísérlet</vt:lpstr>
      <vt:lpstr>PowerPoint bemutató</vt:lpstr>
      <vt:lpstr>PowerPoint bemutató</vt:lpstr>
      <vt:lpstr>Részecskék detektálása</vt:lpstr>
      <vt:lpstr>PowerPoint bemutató</vt:lpstr>
      <vt:lpstr>Részecske pozíciójának számítása momentum módszerrel</vt:lpstr>
      <vt:lpstr>Momentum módszer</vt:lpstr>
      <vt:lpstr>Momentum módszer</vt:lpstr>
      <vt:lpstr>OpenCL architektúrája</vt:lpstr>
      <vt:lpstr>A host-program működése</vt:lpstr>
      <vt:lpstr>A meghívott kernelek</vt:lpstr>
      <vt:lpstr>PowerPoint bemutató</vt:lpstr>
      <vt:lpstr>PowerPoint bemutató</vt:lpstr>
      <vt:lpstr>Összegzés</vt:lpstr>
      <vt:lpstr>Bírálói kérdések</vt:lpstr>
      <vt:lpstr>Bírálói kérdések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István Bakró Nagy</cp:lastModifiedBy>
  <cp:revision>42</cp:revision>
  <dcterms:created xsi:type="dcterms:W3CDTF">2013-01-04T15:31:54Z</dcterms:created>
  <dcterms:modified xsi:type="dcterms:W3CDTF">2015-01-22T09:04:48Z</dcterms:modified>
</cp:coreProperties>
</file>