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70" r:id="rId5"/>
    <p:sldId id="261" r:id="rId6"/>
    <p:sldId id="262" r:id="rId7"/>
    <p:sldId id="260" r:id="rId8"/>
    <p:sldId id="263" r:id="rId9"/>
    <p:sldId id="258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C1F"/>
    <a:srgbClr val="7D1516"/>
    <a:srgbClr val="AFD4EF"/>
    <a:srgbClr val="88BFE8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1622" y="202"/>
      </p:cViewPr>
      <p:guideLst>
        <p:guide orient="horz" pos="2183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FA4-B5E6-4971-89DF-50091BB63D99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EF1B-4C97-44F2-A7E6-2221F62E3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424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76AD-974B-46C9-A202-91D8AF384AA7}" type="datetimeFigureOut">
              <a:rPr lang="hu-HU" smtClean="0"/>
              <a:t>2014.05.28.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618A9-22FF-4F23-A72F-E96A40E667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61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618A9-22FF-4F23-A72F-E96A40E6672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1"/>
            <a:ext cx="7543800" cy="408445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5122805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813908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26512A-00F5-4E2C-A7F3-85B6E1E2F17D}" type="datetime1">
              <a:rPr lang="hu-HU" smtClean="0"/>
              <a:t>2014.05.28.</a:t>
            </a:fld>
            <a:endParaRPr lang="hu-H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6729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5DB1-2858-484F-84DF-91FC82440583}" type="datetime1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01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9BC6-09DD-4BD2-A5CA-5AC551DC1EF1}" type="datetime1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88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2EF2-D701-4ADB-9E54-DEBFCC73A17E}" type="datetime1">
              <a:rPr lang="hu-HU" smtClean="0"/>
              <a:t>2014.05.28.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Kép helye 6"/>
          <p:cNvSpPr>
            <a:spLocks noGrp="1"/>
          </p:cNvSpPr>
          <p:nvPr>
            <p:ph type="pic" sz="quarter" idx="13"/>
          </p:nvPr>
        </p:nvSpPr>
        <p:spPr>
          <a:xfrm>
            <a:off x="0" y="-1127462"/>
            <a:ext cx="9144000" cy="764367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4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0858-AA59-471D-AD86-C95885781D90}" type="datetime1">
              <a:rPr lang="hu-HU" smtClean="0"/>
              <a:t>2014.05.28.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94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405500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5060272"/>
            <a:ext cx="7543800" cy="12055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1097-C526-4986-A31D-E6E3CDE3CFE5}" type="datetime1">
              <a:rPr lang="hu-HU" smtClean="0"/>
              <a:t>2014.05.28.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887988" y="481396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466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42F7-74ED-46F9-9F19-5509300904F8}" type="datetime1">
              <a:rPr lang="hu-HU" smtClean="0"/>
              <a:t>2014.05.28.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3"/>
            <a:ext cx="3703320" cy="370305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964D-D4E5-4D19-BA92-2B361867E1A2}" type="datetime1">
              <a:rPr lang="hu-HU" smtClean="0"/>
              <a:t>2014.05.28.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3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28004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6286-5C10-4EF7-829C-BFE2F53B83CB}" type="datetime1">
              <a:rPr lang="hu-HU" smtClean="0"/>
              <a:t>2014.05.28.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59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154F-2A12-434D-93D1-9F017C8079D7}" type="datetime1">
              <a:rPr lang="hu-HU" smtClean="0"/>
              <a:t>2014.05.28.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0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37982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97377" y="0"/>
            <a:ext cx="58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594359"/>
            <a:ext cx="3110515" cy="1403117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994" y="731520"/>
            <a:ext cx="4802820" cy="52578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20" y="2077375"/>
            <a:ext cx="3515558" cy="422782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A8ADFAF-7513-4C6A-9519-4EB186BA71E0}" type="datetime1">
              <a:rPr lang="hu-HU" smtClean="0"/>
              <a:t>2014.05.28.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86364" y="6459786"/>
            <a:ext cx="31002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26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6BA-1C24-47FC-8A7D-46007DDBA352}" type="datetime1">
              <a:rPr lang="hu-HU" smtClean="0"/>
              <a:t>2014.05.28.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46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78600"/>
            <a:ext cx="9144001" cy="27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21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4200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578600"/>
            <a:ext cx="80263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02EF2-D701-4ADB-9E54-DEBFCC73A17E}" type="datetime1">
              <a:rPr lang="hu-HU" smtClean="0"/>
              <a:t>2014.05.28.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5600" y="6578600"/>
            <a:ext cx="5799743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578600"/>
            <a:ext cx="984019" cy="246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8F88C-BDD9-444B-BA83-2C9CB8C9E9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27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Elektrosztatikus mérés szimulációja multiprocesszoros</a:t>
            </a:r>
            <a:br>
              <a:rPr lang="hu-HU" sz="6600" dirty="0"/>
            </a:br>
            <a:r>
              <a:rPr lang="hu-HU" sz="6600" dirty="0"/>
              <a:t>környezetben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793875" algn="l"/>
                <a:tab pos="2155825" algn="l"/>
              </a:tabLst>
            </a:pPr>
            <a:r>
              <a:rPr lang="hu-HU" dirty="0" smtClean="0"/>
              <a:t>Készítette:		Bakró Nagy István</a:t>
            </a:r>
          </a:p>
          <a:p>
            <a:pPr>
              <a:tabLst>
                <a:tab pos="1793875" algn="l"/>
                <a:tab pos="2155825" algn="l"/>
              </a:tabLst>
            </a:pPr>
            <a:r>
              <a:rPr lang="hu-HU" dirty="0" smtClean="0"/>
              <a:t>Konzulens:	Reichardt András (BME SZHVT)</a:t>
            </a:r>
            <a:endParaRPr lang="hu-HU" dirty="0"/>
          </a:p>
          <a:p>
            <a:pPr>
              <a:tabLst>
                <a:tab pos="2147888" algn="l"/>
              </a:tabLs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91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7" y="0"/>
            <a:ext cx="7194145" cy="6476400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0"/>
            <a:ext cx="179953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11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7" y="0"/>
            <a:ext cx="7194145" cy="6476400"/>
          </a:xfrm>
        </p:spPr>
      </p:pic>
      <p:sp>
        <p:nvSpPr>
          <p:cNvPr id="3" name="Háromszög 2"/>
          <p:cNvSpPr/>
          <p:nvPr/>
        </p:nvSpPr>
        <p:spPr>
          <a:xfrm rot="10800000">
            <a:off x="4343400" y="-609600"/>
            <a:ext cx="457200" cy="3211285"/>
          </a:xfrm>
          <a:prstGeom prst="triangle">
            <a:avLst/>
          </a:prstGeom>
          <a:solidFill>
            <a:srgbClr val="9E1C1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" y="0"/>
            <a:ext cx="179953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keretrendszer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Architektúra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729195"/>
            <a:ext cx="3703638" cy="2644282"/>
          </a:xfrm>
        </p:spPr>
      </p:pic>
      <p:sp>
        <p:nvSpPr>
          <p:cNvPr id="9" name="Szöveg hely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 smtClean="0"/>
              <a:t>OpenCL</a:t>
            </a:r>
            <a:r>
              <a:rPr lang="hu-HU" dirty="0" smtClean="0"/>
              <a:t> memóriaszintek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12</a:t>
            </a:fld>
            <a:endParaRPr lang="hu-HU"/>
          </a:p>
        </p:txBody>
      </p:sp>
      <p:graphicFrame>
        <p:nvGraphicFramePr>
          <p:cNvPr id="3" name="Tartalom helye 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189824"/>
              </p:ext>
            </p:extLst>
          </p:nvPr>
        </p:nvGraphicFramePr>
        <p:xfrm>
          <a:off x="4664075" y="2760143"/>
          <a:ext cx="4162683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561"/>
                <a:gridCol w="1387561"/>
                <a:gridCol w="1387561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Méret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Sebesség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Host</a:t>
                      </a:r>
                      <a:r>
                        <a:rPr lang="hu-HU" baseline="0" dirty="0" smtClean="0"/>
                        <a:t> – memória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4&lt;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GByte</a:t>
                      </a:r>
                      <a:endParaRPr lang="hu-HU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Kernel</a:t>
                      </a:r>
                      <a:r>
                        <a:rPr lang="hu-HU" baseline="0" dirty="0" smtClean="0"/>
                        <a:t> előtt &amp; után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Globális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~1-4 </a:t>
                      </a:r>
                      <a:r>
                        <a:rPr lang="hu-HU" dirty="0" err="1" smtClean="0"/>
                        <a:t>GByte</a:t>
                      </a:r>
                      <a:endParaRPr lang="hu-HU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Lassú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Lokális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16-32 Kbyte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Gyors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Privát</a:t>
                      </a:r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~</a:t>
                      </a:r>
                      <a:r>
                        <a:rPr lang="hu-HU" baseline="0" dirty="0" smtClean="0"/>
                        <a:t> byte</a:t>
                      </a:r>
                      <a:endParaRPr lang="hu-H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Regiszter</a:t>
                      </a:r>
                      <a:endParaRPr lang="hu-H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9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Memóriaszervezés az iteratív megoldás során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Interpoláció során: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 topológia részekre bontom és egy </a:t>
                </a:r>
                <a:r>
                  <a:rPr lang="hu-HU" dirty="0" err="1" smtClean="0"/>
                  <a:t>work-item-hez</a:t>
                </a:r>
                <a:r>
                  <a:rPr lang="hu-HU" dirty="0" smtClean="0"/>
                  <a:t> rendelem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 </a:t>
                </a:r>
                <a:r>
                  <a:rPr lang="hu-HU" dirty="0" err="1" smtClean="0"/>
                  <a:t>work-item-ek</a:t>
                </a:r>
                <a:r>
                  <a:rPr lang="hu-HU" dirty="0" smtClean="0"/>
                  <a:t> egy </a:t>
                </a:r>
                <a:r>
                  <a:rPr lang="hu-HU" dirty="0" err="1" smtClean="0"/>
                  <a:t>work-group-ba</a:t>
                </a:r>
                <a:r>
                  <a:rPr lang="hu-HU" dirty="0" smtClean="0"/>
                  <a:t> csoportosítom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átlapolódás nem okoz gondot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Szimuláció során: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Függőlegesen haladok az iterációval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dirty="0" smtClean="0"/>
                  <a:t>Adott sor + alatta,felette lévő sor kerül a lokális memóriába a diszkretizálás végett</a:t>
                </a:r>
                <a:endParaRPr lang="hu-HU" dirty="0"/>
              </a:p>
            </p:txBody>
          </p:sp>
        </mc:Choice>
        <mc:Fallback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505" r="-19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13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50" y="4345255"/>
            <a:ext cx="2838413" cy="20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14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2421507"/>
                  </p:ext>
                </p:extLst>
              </p:nvPr>
            </p:nvGraphicFramePr>
            <p:xfrm>
              <a:off x="822325" y="1846263"/>
              <a:ext cx="7670147" cy="338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7300"/>
                    <a:gridCol w="1708604"/>
                    <a:gridCol w="2189643"/>
                    <a:gridCol w="1257300"/>
                    <a:gridCol w="1257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dirty="0" smtClean="0"/>
                            <a:t>Globális tranzakciók száma</a:t>
                          </a:r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Lokális tranzakciók száma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Futási idő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Fajlagos futási idő</a:t>
                          </a:r>
                          <a:endParaRPr lang="hu-HU" dirty="0"/>
                        </a:p>
                      </a:txBody>
                      <a:tcPr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Globális</a:t>
                          </a:r>
                          <a:r>
                            <a:rPr lang="hu-HU" dirty="0" smtClean="0"/>
                            <a:t> memória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0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5990 </m:t>
                                </m:r>
                                <m:r>
                                  <a:rPr lang="hu-HU" smtClean="0"/>
                                  <m:t>𝑚𝑠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/>
                                  <m:t>𝟒𝟏𝟎</m:t>
                                </m:r>
                                <m:r>
                                  <a:rPr lang="hu-HU" b="1" smtClean="0"/>
                                  <m:t> </m:t>
                                </m:r>
                                <m:r>
                                  <a:rPr lang="hu-HU" b="1" i="1" smtClean="0"/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baseline="0" dirty="0" smtClean="0"/>
                            <a:t> memória, ha befér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0.48×12×12×30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2530 </m:t>
                                </m:r>
                                <m:r>
                                  <a:rPr lang="hu-HU" smtClean="0"/>
                                  <m:t>𝑚𝑠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/>
                                  <m:t>𝟏𝟕𝟎</m:t>
                                </m:r>
                                <m:r>
                                  <a:rPr lang="hu-HU" b="1" smtClean="0"/>
                                  <m:t> </m:t>
                                </m:r>
                                <m:r>
                                  <a:rPr lang="hu-HU" b="1" i="1" smtClean="0"/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dirty="0" smtClean="0"/>
                            <a:t> memória</a:t>
                          </a:r>
                          <a:r>
                            <a:rPr lang="hu-HU" baseline="0" dirty="0" smtClean="0"/>
                            <a:t> </a:t>
                          </a:r>
                          <a:r>
                            <a:rPr lang="hu-HU" baseline="0" dirty="0" err="1" smtClean="0"/>
                            <a:t>cachelés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12×12×32.3</m:t>
                                </m:r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2.08×12×12×30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mtClean="0"/>
                                  <m:t>510 </m:t>
                                </m:r>
                                <m:r>
                                  <a:rPr lang="hu-HU" smtClean="0"/>
                                  <m:t>𝑚𝑠</m:t>
                                </m:r>
                              </m:oMath>
                            </m:oMathPara>
                          </a14:m>
                          <a:endParaRPr lang="hu-HU" b="0" dirty="0" smtClean="0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1" i="1" smtClean="0"/>
                                  <m:t>𝟑</m:t>
                                </m:r>
                                <m:r>
                                  <a:rPr lang="hu-HU" b="1" smtClean="0"/>
                                  <m:t>.</m:t>
                                </m:r>
                                <m:r>
                                  <a:rPr lang="hu-HU" b="1" i="1" smtClean="0"/>
                                  <m:t>𝟓</m:t>
                                </m:r>
                                <m:r>
                                  <a:rPr lang="hu-HU" b="1" smtClean="0"/>
                                  <m:t> </m:t>
                                </m:r>
                                <m:r>
                                  <a:rPr lang="hu-HU" b="1" i="1" smtClean="0"/>
                                  <m:t>𝐦𝐬</m:t>
                                </m:r>
                              </m:oMath>
                            </m:oMathPara>
                          </a14:m>
                          <a:endParaRPr lang="hu-HU" b="1" dirty="0" smtClean="0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rtalom helye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2421507"/>
                  </p:ext>
                </p:extLst>
              </p:nvPr>
            </p:nvGraphicFramePr>
            <p:xfrm>
              <a:off x="822325" y="1846263"/>
              <a:ext cx="7670147" cy="3383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7300"/>
                    <a:gridCol w="1708604"/>
                    <a:gridCol w="2189643"/>
                    <a:gridCol w="1257300"/>
                    <a:gridCol w="1257300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hu-HU" dirty="0" smtClean="0"/>
                            <a:t>Globális tranzakciók száma</a:t>
                          </a:r>
                          <a:endParaRPr lang="hu-HU" dirty="0"/>
                        </a:p>
                      </a:txBody>
                      <a:tcPr anchor="ctr"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Lokális tranzakciók száma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Futási idő</a:t>
                          </a:r>
                          <a:endParaRPr lang="hu-HU" dirty="0"/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smtClean="0"/>
                            <a:t>Fajlagos futási idő</a:t>
                          </a:r>
                          <a:endParaRPr lang="hu-HU" dirty="0"/>
                        </a:p>
                      </a:txBody>
                      <a:tcPr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Globális</a:t>
                          </a:r>
                          <a:r>
                            <a:rPr lang="hu-HU" dirty="0" smtClean="0"/>
                            <a:t> memória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73929" t="-147619" r="-27678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35278" t="-147619" r="-115278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1165" t="-147619" r="-10145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08696" t="-147619" r="-966" b="-301905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baseline="0" dirty="0" smtClean="0"/>
                            <a:t> memória, ha befér</a:t>
                          </a:r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3929" t="-172185" r="-27678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5278" t="-172185" r="-115278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1165" t="-172185" r="-10145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508696" t="-172185" r="-966" b="-109934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b="0" dirty="0" smtClean="0"/>
                            <a:t>Lokális</a:t>
                          </a:r>
                          <a:r>
                            <a:rPr lang="hu-HU" dirty="0" smtClean="0"/>
                            <a:t> memória</a:t>
                          </a:r>
                          <a:r>
                            <a:rPr lang="hu-HU" baseline="0" dirty="0" smtClean="0"/>
                            <a:t> </a:t>
                          </a:r>
                          <a:r>
                            <a:rPr lang="hu-HU" baseline="0" dirty="0" err="1" smtClean="0"/>
                            <a:t>cachelés</a:t>
                          </a:r>
                          <a:endParaRPr lang="hu-HU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3929" t="-274000" r="-27678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5278" t="-274000" r="-115278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1165" t="-274000" r="-10145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8696" t="-274000" r="-966" b="-1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1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dirty="0" smtClean="0"/>
              <a:t>További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Töltéssűrűség számítása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 smtClean="0"/>
              <a:t>Validáció</a:t>
            </a:r>
            <a:endParaRPr lang="hu-HU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Iteratív megoldó helyett direkt megoldó alkalmazása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Tű formájának modellezése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Kis vezetőképességű minta és tű modellezése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8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599" y="211699"/>
            <a:ext cx="5824802" cy="6112447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6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AFM apparátusa</a:t>
            </a:r>
            <a:endParaRPr lang="hu-HU" dirty="0"/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68" y="731838"/>
            <a:ext cx="4654001" cy="5257800"/>
          </a:xfrm>
        </p:spPr>
      </p:pic>
      <p:sp>
        <p:nvSpPr>
          <p:cNvPr id="17" name="Szöveg helye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Minta mozgatása indirekt piezoelektromossággal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Tű elmozdulásának mérése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smtClean="0"/>
              <a:t>Tűre ható erő származtatása az elmozdulásából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2</a:t>
            </a:fld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6941976" y="6178580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[3</a:t>
            </a:r>
            <a:r>
              <a:rPr lang="hu-HU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421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pic>
        <p:nvPicPr>
          <p:cNvPr id="108" name="Tartalom helye 10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88" y="1632857"/>
            <a:ext cx="5018584" cy="3420000"/>
          </a:xfrm>
        </p:spPr>
      </p:pic>
      <p:sp>
        <p:nvSpPr>
          <p:cNvPr id="107" name="Szöveg helye 106"/>
          <p:cNvSpPr>
            <a:spLocks noGrp="1"/>
          </p:cNvSpPr>
          <p:nvPr>
            <p:ph type="body" sz="half" idx="2"/>
          </p:nvPr>
        </p:nvSpPr>
        <p:spPr>
          <a:xfrm>
            <a:off x="150920" y="2341985"/>
            <a:ext cx="3515558" cy="3963220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Felületi topológia </a:t>
            </a:r>
            <a:r>
              <a:rPr lang="hu-HU" dirty="0" smtClean="0"/>
              <a:t>mérése</a:t>
            </a:r>
            <a:br>
              <a:rPr lang="hu-HU" dirty="0" smtClean="0"/>
            </a:br>
            <a:r>
              <a:rPr lang="hu-HU" dirty="0" smtClean="0"/>
              <a:t>kontakt </a:t>
            </a:r>
            <a:r>
              <a:rPr lang="hu-HU" dirty="0"/>
              <a:t>módban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3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Felületi topológia</a:t>
            </a:r>
            <a:endParaRPr lang="hu-HU" dirty="0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29463"/>
            <a:ext cx="3703638" cy="3499237"/>
          </a:xfrm>
        </p:spPr>
      </p:pic>
      <p:pic>
        <p:nvPicPr>
          <p:cNvPr id="11" name="Tartalom helye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30213"/>
            <a:ext cx="3702050" cy="3497737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4</a:t>
            </a:fld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1474237" y="2743200"/>
            <a:ext cx="625151" cy="59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5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107" name="Szöveg helye 106"/>
          <p:cNvSpPr>
            <a:spLocks noGrp="1"/>
          </p:cNvSpPr>
          <p:nvPr>
            <p:ph type="body" sz="half" idx="2"/>
          </p:nvPr>
        </p:nvSpPr>
        <p:spPr>
          <a:xfrm>
            <a:off x="150920" y="2341984"/>
            <a:ext cx="3515558" cy="4482927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>
                <a:solidFill>
                  <a:srgbClr val="AFD4EF"/>
                </a:solidFill>
              </a:rPr>
              <a:t>Felületi topológia </a:t>
            </a:r>
            <a:r>
              <a:rPr lang="hu-HU" dirty="0" smtClean="0">
                <a:solidFill>
                  <a:srgbClr val="AFD4EF"/>
                </a:solidFill>
              </a:rPr>
              <a:t>mérése</a:t>
            </a:r>
            <a:br>
              <a:rPr lang="hu-HU" dirty="0" smtClean="0">
                <a:solidFill>
                  <a:srgbClr val="AFD4EF"/>
                </a:solidFill>
              </a:rPr>
            </a:br>
            <a:r>
              <a:rPr lang="hu-HU" dirty="0" smtClean="0">
                <a:solidFill>
                  <a:srgbClr val="AFD4EF"/>
                </a:solidFill>
              </a:rPr>
              <a:t>kontakt </a:t>
            </a:r>
            <a:r>
              <a:rPr lang="hu-HU" dirty="0" smtClean="0">
                <a:solidFill>
                  <a:srgbClr val="AFD4EF"/>
                </a:solidFill>
              </a:rPr>
              <a:t>módban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A felülettől állandó magasságra emelése tű potenciáljának megemelése és kopogtató üzemmódba kapcsolás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hu-HU" dirty="0" smtClean="0"/>
              <a:t>„Tapogatás” közben a tűre ható erő mérése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5</a:t>
            </a:fld>
            <a:endParaRPr lang="hu-HU"/>
          </a:p>
        </p:txBody>
      </p:sp>
      <p:pic>
        <p:nvPicPr>
          <p:cNvPr id="3" name="Tartalom hely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4" y="1055675"/>
            <a:ext cx="5018400" cy="4010847"/>
          </a:xfrm>
        </p:spPr>
      </p:pic>
    </p:spTree>
    <p:extLst>
      <p:ext uri="{BB962C8B-B14F-4D97-AF65-F5344CB8AC3E}">
        <p14:creationId xmlns:p14="http://schemas.microsoft.com/office/powerpoint/2010/main" val="30592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Tűre ható erő komponensei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6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Van der Waals erő: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dirty="0" smtClean="0"/>
                  <a:t> </a:t>
                </a:r>
                <a:br>
                  <a:rPr lang="hu-HU" dirty="0" smtClean="0"/>
                </a:br>
                <a:r>
                  <a:rPr lang="hu-HU" dirty="0" smtClean="0"/>
                  <a:t>állandó távolság 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konstans erő</a:t>
                </a:r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Elektrosztatikus erő: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minta-tű elrendezésből adódó kapacitás elektródái közötti erő</a:t>
                </a:r>
                <a:br>
                  <a:rPr lang="hu-HU" dirty="0" smtClean="0"/>
                </a:br>
                <a:r>
                  <a:rPr lang="hu-HU" dirty="0" smtClean="0"/>
                  <a:t>Számítása: analitikusan, </a:t>
                </a:r>
                <a:r>
                  <a:rPr lang="hu-HU" b="1" i="1" dirty="0" smtClean="0"/>
                  <a:t>numerikusan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Minta töltéssűrűsége általi erő:</a:t>
                </a:r>
                <a:br>
                  <a:rPr lang="hu-HU" i="1" dirty="0" smtClean="0"/>
                </a:br>
                <a:r>
                  <a:rPr lang="hu-HU" dirty="0" smtClean="0"/>
                  <a:t>a mérendő mennyiség!</a:t>
                </a:r>
                <a:r>
                  <a:rPr lang="hu-HU" b="1" dirty="0" smtClean="0"/>
                  <a:t/>
                </a:r>
                <a:br>
                  <a:rPr lang="hu-HU" b="1" dirty="0" smtClean="0"/>
                </a:br>
                <a:endParaRPr lang="hu-HU" b="1" dirty="0"/>
              </a:p>
            </p:txBody>
          </p:sp>
        </mc:Choice>
        <mc:Fallback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  <a:blipFill rotWithShape="0">
                <a:blip r:embed="rId2"/>
                <a:stretch>
                  <a:fillRect l="-3593" t="-1812" r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artalom helye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6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Töltéssűrűség mérése</a:t>
            </a:r>
            <a:br>
              <a:rPr lang="hu-HU" dirty="0" smtClean="0"/>
            </a:br>
            <a:r>
              <a:rPr lang="hu-HU" dirty="0" err="1" smtClean="0"/>
              <a:t>Dual-scan</a:t>
            </a:r>
            <a:r>
              <a:rPr lang="hu-HU" dirty="0" smtClean="0"/>
              <a:t> metódussal</a:t>
            </a:r>
            <a:endParaRPr lang="hu-HU" dirty="0"/>
          </a:p>
        </p:txBody>
      </p: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Tűre ható erő komponensei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864740" cy="736282"/>
          </a:xfrm>
        </p:spPr>
        <p:txBody>
          <a:bodyPr/>
          <a:lstStyle/>
          <a:p>
            <a:r>
              <a:rPr lang="hu-HU" dirty="0" smtClean="0"/>
              <a:t>Kapacitás analitikus modellje</a:t>
            </a:r>
            <a:endParaRPr lang="hu-HU" dirty="0"/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583006"/>
            <a:ext cx="3702050" cy="2824685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7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Van der Waals erő: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hu-HU" dirty="0"/>
                  <a:t> </a:t>
                </a:r>
                <a:br>
                  <a:rPr lang="hu-HU" dirty="0"/>
                </a:br>
                <a:r>
                  <a:rPr lang="hu-HU" dirty="0"/>
                  <a:t>állandó távolság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/>
                  <a:t>   konstans erő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dirty="0" smtClean="0"/>
                  <a:t>Elektrosztatikus erő: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minta-tű elrendezésből adódó </a:t>
                </a:r>
                <a:r>
                  <a:rPr lang="hu-HU" dirty="0"/>
                  <a:t>kapacitás elektródái közötti </a:t>
                </a:r>
                <a:r>
                  <a:rPr lang="hu-HU" dirty="0" smtClean="0"/>
                  <a:t>erő</a:t>
                </a:r>
                <a:r>
                  <a:rPr lang="hu-HU" dirty="0" smtClean="0"/>
                  <a:t/>
                </a:r>
                <a:br>
                  <a:rPr lang="hu-HU" dirty="0" smtClean="0"/>
                </a:br>
                <a:r>
                  <a:rPr lang="hu-HU" dirty="0" smtClean="0"/>
                  <a:t>Számítása: analitikusan, </a:t>
                </a:r>
                <a:r>
                  <a:rPr lang="hu-HU" b="1" i="1" dirty="0" smtClean="0"/>
                  <a:t>numerikusan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i="1" smtClean="0"/>
                  <a:t>Minta </a:t>
                </a:r>
                <a:r>
                  <a:rPr lang="hu-HU" i="1" smtClean="0"/>
                  <a:t>töltéssűrűsége </a:t>
                </a:r>
                <a:r>
                  <a:rPr lang="hu-HU" i="1" dirty="0" smtClean="0"/>
                  <a:t>általi erő:</a:t>
                </a:r>
                <a:br>
                  <a:rPr lang="hu-HU" i="1" dirty="0" smtClean="0"/>
                </a:br>
                <a:r>
                  <a:rPr lang="hu-HU" dirty="0" smtClean="0"/>
                  <a:t>a mérendő mennyiség!</a:t>
                </a:r>
                <a:r>
                  <a:rPr lang="hu-HU" b="1" dirty="0" smtClean="0"/>
                  <a:t/>
                </a:r>
                <a:br>
                  <a:rPr lang="hu-HU" b="1" dirty="0" smtClean="0"/>
                </a:br>
                <a:endParaRPr lang="hu-HU" b="1" dirty="0"/>
              </a:p>
            </p:txBody>
          </p:sp>
        </mc:Choice>
        <mc:Fallback>
          <p:sp>
            <p:nvSpPr>
              <p:cNvPr id="4" name="Tartalom hely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1" y="2582334"/>
                <a:ext cx="4069080" cy="3703055"/>
              </a:xfrm>
              <a:blipFill rotWithShape="0">
                <a:blip r:embed="rId3"/>
                <a:stretch>
                  <a:fillRect l="-3593" t="-1812" r="-1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zövegdoboz 10"/>
          <p:cNvSpPr txBox="1"/>
          <p:nvPr/>
        </p:nvSpPr>
        <p:spPr>
          <a:xfrm>
            <a:off x="6941976" y="6178580"/>
            <a:ext cx="220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 smtClean="0"/>
              <a:t>[6,3</a:t>
            </a:r>
            <a:r>
              <a:rPr lang="hu-HU" sz="1400" dirty="0"/>
              <a:t>]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88" y="5534873"/>
            <a:ext cx="3706738" cy="575994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-7165" y="3614796"/>
            <a:ext cx="326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636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Matematikai modell formalizálása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artalom helye 4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51518"/>
                <a:ext cx="7543801" cy="484258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b="0" i="0" dirty="0" smtClean="0">
                    <a:latin typeface="Cambria Math" panose="02040503050406030204" pitchFamily="18" charset="0"/>
                  </a:rPr>
                  <a:t>Laplace egyenlet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hu-HU" b="0" i="0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b="0" i="0" dirty="0" smtClean="0">
                    <a:latin typeface="Cambria Math" panose="02040503050406030204" pitchFamily="18" charset="0"/>
                  </a:rPr>
                  <a:t>Diszkretizálás a véges differenciák módszerének használata végett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1900" dirty="0" smtClean="0"/>
                  <a:t>Nem egyenközű háló, ami az AFM felbontására illeszkedik, de interpolációval javítok rajta.</a:t>
                </a:r>
                <a:endParaRPr lang="hu-HU" sz="19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 ≫      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err="1" smtClean="0"/>
                  <a:t>Dirichlet</a:t>
                </a:r>
                <a:r>
                  <a:rPr lang="hu-HU" dirty="0" smtClean="0"/>
                  <a:t> feltétel a tűn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𝑡𝑢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és a mintán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hu-HU" dirty="0" smtClean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Neumann feltétel a többi felületen</a:t>
                </a:r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Szimulálandó tér méretének dinamikusan kell változnia</a:t>
                </a:r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Csak a szomszédos pontokat veszem figyelembe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pPr lvl="1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749800" algn="r"/>
                  </a:tabLst>
                </a:pPr>
                <a:r>
                  <a:rPr lang="hu-HU" dirty="0" smtClean="0"/>
                  <a:t>Magasság „hirtelen” változik  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dirty="0" smtClean="0"/>
                  <a:t>   magasabb szimulációs tér</a:t>
                </a:r>
              </a:p>
            </p:txBody>
          </p:sp>
        </mc:Choice>
        <mc:Fallback>
          <p:sp>
            <p:nvSpPr>
              <p:cNvPr id="5" name="Tartalom hely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51518"/>
                <a:ext cx="7543801" cy="4842588"/>
              </a:xfrm>
              <a:blipFill rotWithShape="0">
                <a:blip r:embed="rId2"/>
                <a:stretch>
                  <a:fillRect l="-1939" t="-1385" b="-13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3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88C-BDD9-444B-BA83-2C9CB8C9E98D}" type="slidenum">
              <a:rPr lang="hu-HU" smtClean="0"/>
              <a:t>9</a:t>
            </a:fld>
            <a:endParaRPr lang="hu-HU"/>
          </a:p>
        </p:txBody>
      </p:sp>
      <p:pic>
        <p:nvPicPr>
          <p:cNvPr id="4" name="Kép helye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b="3647"/>
          <a:stretch>
            <a:fillRect/>
          </a:stretch>
        </p:blipFill>
        <p:spPr>
          <a:xfrm>
            <a:off x="697835" y="0"/>
            <a:ext cx="7748329" cy="6477000"/>
          </a:xfr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799537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2466</TotalTime>
  <Words>238</Words>
  <Application>Microsoft Office PowerPoint</Application>
  <PresentationFormat>Diavetítés a képernyőre (4:3 oldalarány)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Retrospektív</vt:lpstr>
      <vt:lpstr>Elektrosztatikus mérés szimulációja multiprocesszoros környezetben</vt:lpstr>
      <vt:lpstr>Az AFM apparátusa</vt:lpstr>
      <vt:lpstr>Töltéssűrűség mérése Dual-scan metódussal</vt:lpstr>
      <vt:lpstr>Felületi topológia</vt:lpstr>
      <vt:lpstr>Töltéssűrűség mérése Dual-scan metódussal</vt:lpstr>
      <vt:lpstr>Töltéssűrűség mérése Dual-scan metódussal</vt:lpstr>
      <vt:lpstr>Töltéssűrűség mérése Dual-scan metódussal</vt:lpstr>
      <vt:lpstr>Matematikai modell formalizálása</vt:lpstr>
      <vt:lpstr>PowerPoint bemutató</vt:lpstr>
      <vt:lpstr>PowerPoint bemutató</vt:lpstr>
      <vt:lpstr>PowerPoint bemutató</vt:lpstr>
      <vt:lpstr>OpenCL keretrendszer</vt:lpstr>
      <vt:lpstr>Memóriaszervezés az iteratív megoldás során</vt:lpstr>
      <vt:lpstr>Eredmények</vt:lpstr>
      <vt:lpstr>További feladatok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Nemlineáris távvezeték szimulációja</dc:title>
  <dc:creator>István Bakró Nagy</dc:creator>
  <cp:lastModifiedBy>Bakró Nagy István</cp:lastModifiedBy>
  <cp:revision>63</cp:revision>
  <dcterms:created xsi:type="dcterms:W3CDTF">2013-01-04T15:31:54Z</dcterms:created>
  <dcterms:modified xsi:type="dcterms:W3CDTF">2014-05-28T12:35:36Z</dcterms:modified>
</cp:coreProperties>
</file>