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10287000"/>
  <p:notesSz cx="11430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>
      <p:cViewPr>
        <p:scale>
          <a:sx n="50" d="100"/>
          <a:sy n="50" d="100"/>
        </p:scale>
        <p:origin x="1380" y="-5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C6BE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6BE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6BE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6BE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2385" y="501650"/>
            <a:ext cx="10105229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C6BEE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430000" cy="8461375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253"/>
            <a:ext cx="4953000" cy="846112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1809752"/>
            <a:ext cx="525780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lang="en-IN" cap="small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Donation 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cap="small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7400" y="3413130"/>
            <a:ext cx="4953000" cy="6456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spc="-25" dirty="0">
                <a:solidFill>
                  <a:srgbClr val="DAD8E9"/>
                </a:solidFill>
                <a:latin typeface="Trebuchet MS"/>
                <a:cs typeface="Trebuchet MS"/>
              </a:rPr>
              <a:t>Building</a:t>
            </a:r>
            <a:r>
              <a:rPr b="1" spc="-5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b="1" spc="-65" dirty="0">
                <a:solidFill>
                  <a:srgbClr val="DAD8E9"/>
                </a:solidFill>
                <a:latin typeface="Trebuchet MS"/>
                <a:cs typeface="Trebuchet MS"/>
              </a:rPr>
              <a:t>Trust</a:t>
            </a:r>
            <a:r>
              <a:rPr b="1" spc="-5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b="1" spc="-40" dirty="0">
                <a:solidFill>
                  <a:srgbClr val="DAD8E9"/>
                </a:solidFill>
                <a:latin typeface="Trebuchet MS"/>
                <a:cs typeface="Trebuchet MS"/>
              </a:rPr>
              <a:t>Through</a:t>
            </a:r>
            <a:r>
              <a:rPr b="1" spc="-50" dirty="0">
                <a:solidFill>
                  <a:srgbClr val="DAD8E9"/>
                </a:solidFill>
                <a:latin typeface="Trebuchet MS"/>
                <a:cs typeface="Trebuchet MS"/>
              </a:rPr>
              <a:t> Blockchain</a:t>
            </a:r>
            <a:r>
              <a:rPr b="1" spc="-4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b="1" spc="-20" dirty="0">
                <a:solidFill>
                  <a:srgbClr val="DAD8E9"/>
                </a:solidFill>
                <a:latin typeface="Trebuchet MS"/>
                <a:cs typeface="Trebuchet MS"/>
              </a:rPr>
              <a:t>Technology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dirty="0">
              <a:latin typeface="Trebuchet MS"/>
              <a:cs typeface="Trebuchet MS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67C63625-1188-B847-0FC7-7A219F8C6D9E}"/>
              </a:ext>
            </a:extLst>
          </p:cNvPr>
          <p:cNvSpPr txBox="1"/>
          <p:nvPr/>
        </p:nvSpPr>
        <p:spPr>
          <a:xfrm>
            <a:off x="609600" y="6289738"/>
            <a:ext cx="5257800" cy="15536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DAD8E9"/>
                </a:solidFill>
                <a:latin typeface="Trebuchet MS"/>
                <a:cs typeface="Trebuchet MS"/>
              </a:rPr>
              <a:t>Team</a:t>
            </a:r>
            <a:r>
              <a:rPr spc="-7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pc="-105" dirty="0">
                <a:solidFill>
                  <a:srgbClr val="DAD8E9"/>
                </a:solidFill>
                <a:latin typeface="Trebuchet MS"/>
                <a:cs typeface="Trebuchet MS"/>
              </a:rPr>
              <a:t>leader:</a:t>
            </a:r>
            <a:r>
              <a:rPr spc="-7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pc="-50" dirty="0">
                <a:solidFill>
                  <a:srgbClr val="DAD8E9"/>
                </a:solidFill>
                <a:latin typeface="Trebuchet MS"/>
                <a:cs typeface="Trebuchet MS"/>
              </a:rPr>
              <a:t>Bakshish</a:t>
            </a:r>
            <a:r>
              <a:rPr spc="-7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DAD8E9"/>
                </a:solidFill>
                <a:latin typeface="Trebuchet MS"/>
                <a:cs typeface="Trebuchet MS"/>
              </a:rPr>
              <a:t>Singh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pc="-105" dirty="0">
                <a:solidFill>
                  <a:srgbClr val="DAD8E9"/>
                </a:solidFill>
                <a:latin typeface="Trebuchet MS"/>
                <a:cs typeface="Trebuchet MS"/>
              </a:rPr>
              <a:t>Team</a:t>
            </a:r>
            <a:r>
              <a:rPr spc="-6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DAD8E9"/>
                </a:solidFill>
                <a:latin typeface="Trebuchet MS"/>
                <a:cs typeface="Trebuchet MS"/>
              </a:rPr>
              <a:t>members</a:t>
            </a:r>
            <a:r>
              <a:rPr spc="-6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pc="-120" dirty="0">
                <a:solidFill>
                  <a:srgbClr val="DAD8E9"/>
                </a:solidFill>
                <a:latin typeface="Trebuchet MS"/>
                <a:cs typeface="Trebuchet MS"/>
              </a:rPr>
              <a:t>:Komal,</a:t>
            </a:r>
            <a:r>
              <a:rPr spc="-6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pc="-90" dirty="0">
                <a:solidFill>
                  <a:srgbClr val="DAD8E9"/>
                </a:solidFill>
                <a:latin typeface="Trebuchet MS"/>
                <a:cs typeface="Trebuchet MS"/>
              </a:rPr>
              <a:t>Nidhi,</a:t>
            </a:r>
            <a:r>
              <a:rPr spc="-6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pc="-80" dirty="0">
                <a:solidFill>
                  <a:srgbClr val="DAD8E9"/>
                </a:solidFill>
                <a:latin typeface="Trebuchet MS"/>
                <a:cs typeface="Trebuchet MS"/>
              </a:rPr>
              <a:t>Aishwarya,</a:t>
            </a:r>
            <a:r>
              <a:rPr spc="-6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DAD8E9"/>
                </a:solidFill>
                <a:latin typeface="Trebuchet MS"/>
                <a:cs typeface="Trebuchet MS"/>
              </a:rPr>
              <a:t>Pianshu</a:t>
            </a:r>
            <a:endParaRPr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10706100"/>
          </a:xfrm>
          <a:custGeom>
            <a:avLst/>
            <a:gdLst/>
            <a:ahLst/>
            <a:cxnLst/>
            <a:rect l="l" t="t" r="r" b="b"/>
            <a:pathLst>
              <a:path w="11430000" h="8877300">
                <a:moveTo>
                  <a:pt x="11430000" y="0"/>
                </a:moveTo>
                <a:lnTo>
                  <a:pt x="0" y="0"/>
                </a:lnTo>
                <a:lnTo>
                  <a:pt x="0" y="8877300"/>
                </a:lnTo>
                <a:lnTo>
                  <a:pt x="11430000" y="88773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4104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2385" y="2911475"/>
            <a:ext cx="56559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</a:p>
        </p:txBody>
      </p:sp>
      <p:sp>
        <p:nvSpPr>
          <p:cNvPr id="5" name="object 5"/>
          <p:cNvSpPr/>
          <p:nvPr/>
        </p:nvSpPr>
        <p:spPr>
          <a:xfrm>
            <a:off x="676262" y="4495799"/>
            <a:ext cx="4801235" cy="1524635"/>
          </a:xfrm>
          <a:custGeom>
            <a:avLst/>
            <a:gdLst/>
            <a:ahLst/>
            <a:cxnLst/>
            <a:rect l="l" t="t" r="r" b="b"/>
            <a:pathLst>
              <a:path w="4801235" h="1524635">
                <a:moveTo>
                  <a:pt x="4800612" y="63068"/>
                </a:moveTo>
                <a:lnTo>
                  <a:pt x="4800181" y="58686"/>
                </a:lnTo>
                <a:lnTo>
                  <a:pt x="4799317" y="54343"/>
                </a:lnTo>
                <a:lnTo>
                  <a:pt x="4798453" y="49987"/>
                </a:lnTo>
                <a:lnTo>
                  <a:pt x="4797171" y="45770"/>
                </a:lnTo>
                <a:lnTo>
                  <a:pt x="4793780" y="37579"/>
                </a:lnTo>
                <a:lnTo>
                  <a:pt x="4791684" y="33680"/>
                </a:lnTo>
                <a:lnTo>
                  <a:pt x="4789284" y="30099"/>
                </a:lnTo>
                <a:lnTo>
                  <a:pt x="4789157" y="29921"/>
                </a:lnTo>
                <a:lnTo>
                  <a:pt x="4786769" y="26314"/>
                </a:lnTo>
                <a:lnTo>
                  <a:pt x="4783963" y="22910"/>
                </a:lnTo>
                <a:lnTo>
                  <a:pt x="4780826" y="19786"/>
                </a:lnTo>
                <a:lnTo>
                  <a:pt x="4777702" y="16637"/>
                </a:lnTo>
                <a:lnTo>
                  <a:pt x="4774298" y="13843"/>
                </a:lnTo>
                <a:lnTo>
                  <a:pt x="4770831" y="11544"/>
                </a:lnTo>
                <a:lnTo>
                  <a:pt x="4770615" y="11366"/>
                </a:lnTo>
                <a:lnTo>
                  <a:pt x="4770361" y="11226"/>
                </a:lnTo>
                <a:lnTo>
                  <a:pt x="4766919" y="8915"/>
                </a:lnTo>
                <a:lnTo>
                  <a:pt x="4763033" y="6832"/>
                </a:lnTo>
                <a:lnTo>
                  <a:pt x="4758918" y="5143"/>
                </a:lnTo>
                <a:lnTo>
                  <a:pt x="4754842" y="3441"/>
                </a:lnTo>
                <a:lnTo>
                  <a:pt x="4750625" y="2159"/>
                </a:lnTo>
                <a:lnTo>
                  <a:pt x="4746269" y="1295"/>
                </a:lnTo>
                <a:lnTo>
                  <a:pt x="4741926" y="431"/>
                </a:lnTo>
                <a:lnTo>
                  <a:pt x="4737544" y="0"/>
                </a:lnTo>
                <a:lnTo>
                  <a:pt x="63080" y="0"/>
                </a:lnTo>
                <a:lnTo>
                  <a:pt x="58699" y="431"/>
                </a:lnTo>
                <a:lnTo>
                  <a:pt x="54356" y="1295"/>
                </a:lnTo>
                <a:lnTo>
                  <a:pt x="49999" y="2159"/>
                </a:lnTo>
                <a:lnTo>
                  <a:pt x="45770" y="3441"/>
                </a:lnTo>
                <a:lnTo>
                  <a:pt x="41681" y="5143"/>
                </a:lnTo>
                <a:lnTo>
                  <a:pt x="37592" y="6832"/>
                </a:lnTo>
                <a:lnTo>
                  <a:pt x="33693" y="8915"/>
                </a:lnTo>
                <a:lnTo>
                  <a:pt x="30289" y="11188"/>
                </a:lnTo>
                <a:lnTo>
                  <a:pt x="29997" y="11366"/>
                </a:lnTo>
                <a:lnTo>
                  <a:pt x="29718" y="11582"/>
                </a:lnTo>
                <a:lnTo>
                  <a:pt x="26327" y="13843"/>
                </a:lnTo>
                <a:lnTo>
                  <a:pt x="22910" y="16637"/>
                </a:lnTo>
                <a:lnTo>
                  <a:pt x="19773" y="19786"/>
                </a:lnTo>
                <a:lnTo>
                  <a:pt x="16649" y="22910"/>
                </a:lnTo>
                <a:lnTo>
                  <a:pt x="13843" y="26314"/>
                </a:lnTo>
                <a:lnTo>
                  <a:pt x="11442" y="29921"/>
                </a:lnTo>
                <a:lnTo>
                  <a:pt x="11315" y="30099"/>
                </a:lnTo>
                <a:lnTo>
                  <a:pt x="8928" y="33680"/>
                </a:lnTo>
                <a:lnTo>
                  <a:pt x="6845" y="37579"/>
                </a:lnTo>
                <a:lnTo>
                  <a:pt x="5168" y="41630"/>
                </a:lnTo>
                <a:lnTo>
                  <a:pt x="5118" y="41757"/>
                </a:lnTo>
                <a:lnTo>
                  <a:pt x="3454" y="45770"/>
                </a:lnTo>
                <a:lnTo>
                  <a:pt x="2171" y="49987"/>
                </a:lnTo>
                <a:lnTo>
                  <a:pt x="1346" y="54127"/>
                </a:lnTo>
                <a:lnTo>
                  <a:pt x="1295" y="54343"/>
                </a:lnTo>
                <a:lnTo>
                  <a:pt x="1257" y="54571"/>
                </a:lnTo>
                <a:lnTo>
                  <a:pt x="444" y="58686"/>
                </a:lnTo>
                <a:lnTo>
                  <a:pt x="12" y="63068"/>
                </a:lnTo>
                <a:lnTo>
                  <a:pt x="12" y="67271"/>
                </a:lnTo>
                <a:lnTo>
                  <a:pt x="0" y="67525"/>
                </a:lnTo>
                <a:lnTo>
                  <a:pt x="0" y="1456499"/>
                </a:lnTo>
                <a:lnTo>
                  <a:pt x="12" y="1456766"/>
                </a:lnTo>
                <a:lnTo>
                  <a:pt x="12" y="1460919"/>
                </a:lnTo>
                <a:lnTo>
                  <a:pt x="444" y="1465313"/>
                </a:lnTo>
                <a:lnTo>
                  <a:pt x="1244" y="1469402"/>
                </a:lnTo>
                <a:lnTo>
                  <a:pt x="1295" y="1469669"/>
                </a:lnTo>
                <a:lnTo>
                  <a:pt x="1358" y="1469948"/>
                </a:lnTo>
                <a:lnTo>
                  <a:pt x="2171" y="1474012"/>
                </a:lnTo>
                <a:lnTo>
                  <a:pt x="3454" y="1478241"/>
                </a:lnTo>
                <a:lnTo>
                  <a:pt x="5092" y="1482229"/>
                </a:lnTo>
                <a:lnTo>
                  <a:pt x="5194" y="1482445"/>
                </a:lnTo>
                <a:lnTo>
                  <a:pt x="6845" y="1486420"/>
                </a:lnTo>
                <a:lnTo>
                  <a:pt x="8928" y="1490306"/>
                </a:lnTo>
                <a:lnTo>
                  <a:pt x="11201" y="1493735"/>
                </a:lnTo>
                <a:lnTo>
                  <a:pt x="11379" y="1494015"/>
                </a:lnTo>
                <a:lnTo>
                  <a:pt x="19773" y="1504238"/>
                </a:lnTo>
                <a:lnTo>
                  <a:pt x="19900" y="1504365"/>
                </a:lnTo>
                <a:lnTo>
                  <a:pt x="22910" y="1507363"/>
                </a:lnTo>
                <a:lnTo>
                  <a:pt x="26327" y="1510157"/>
                </a:lnTo>
                <a:lnTo>
                  <a:pt x="29781" y="1512481"/>
                </a:lnTo>
                <a:lnTo>
                  <a:pt x="29997" y="1512633"/>
                </a:lnTo>
                <a:lnTo>
                  <a:pt x="30200" y="1512760"/>
                </a:lnTo>
                <a:lnTo>
                  <a:pt x="33693" y="1515097"/>
                </a:lnTo>
                <a:lnTo>
                  <a:pt x="37592" y="1517167"/>
                </a:lnTo>
                <a:lnTo>
                  <a:pt x="41567" y="1518818"/>
                </a:lnTo>
                <a:lnTo>
                  <a:pt x="41783" y="1518920"/>
                </a:lnTo>
                <a:lnTo>
                  <a:pt x="45770" y="1520558"/>
                </a:lnTo>
                <a:lnTo>
                  <a:pt x="49999" y="1521841"/>
                </a:lnTo>
                <a:lnTo>
                  <a:pt x="54063" y="1522653"/>
                </a:lnTo>
                <a:lnTo>
                  <a:pt x="54343" y="1522717"/>
                </a:lnTo>
                <a:lnTo>
                  <a:pt x="54610" y="1522768"/>
                </a:lnTo>
                <a:lnTo>
                  <a:pt x="58699" y="1523568"/>
                </a:lnTo>
                <a:lnTo>
                  <a:pt x="63080" y="1524012"/>
                </a:lnTo>
                <a:lnTo>
                  <a:pt x="67513" y="1524012"/>
                </a:lnTo>
                <a:lnTo>
                  <a:pt x="4733087" y="1524012"/>
                </a:lnTo>
                <a:lnTo>
                  <a:pt x="4737544" y="1524012"/>
                </a:lnTo>
                <a:lnTo>
                  <a:pt x="4741926" y="1523568"/>
                </a:lnTo>
                <a:lnTo>
                  <a:pt x="4746041" y="1522755"/>
                </a:lnTo>
                <a:lnTo>
                  <a:pt x="4746269" y="1522717"/>
                </a:lnTo>
                <a:lnTo>
                  <a:pt x="4746485" y="1522666"/>
                </a:lnTo>
                <a:lnTo>
                  <a:pt x="4750625" y="1521841"/>
                </a:lnTo>
                <a:lnTo>
                  <a:pt x="4754842" y="1520558"/>
                </a:lnTo>
                <a:lnTo>
                  <a:pt x="4758918" y="1518869"/>
                </a:lnTo>
                <a:lnTo>
                  <a:pt x="4763033" y="1517167"/>
                </a:lnTo>
                <a:lnTo>
                  <a:pt x="4766919" y="1515097"/>
                </a:lnTo>
                <a:lnTo>
                  <a:pt x="4770463" y="1512735"/>
                </a:lnTo>
                <a:lnTo>
                  <a:pt x="4770615" y="1512633"/>
                </a:lnTo>
                <a:lnTo>
                  <a:pt x="4770755" y="1512531"/>
                </a:lnTo>
                <a:lnTo>
                  <a:pt x="4774298" y="1510157"/>
                </a:lnTo>
                <a:lnTo>
                  <a:pt x="4777702" y="1507363"/>
                </a:lnTo>
                <a:lnTo>
                  <a:pt x="4780826" y="1504238"/>
                </a:lnTo>
                <a:lnTo>
                  <a:pt x="4783963" y="1501101"/>
                </a:lnTo>
                <a:lnTo>
                  <a:pt x="4786769" y="1497685"/>
                </a:lnTo>
                <a:lnTo>
                  <a:pt x="4789043" y="1494282"/>
                </a:lnTo>
                <a:lnTo>
                  <a:pt x="4789233" y="1494015"/>
                </a:lnTo>
                <a:lnTo>
                  <a:pt x="4789398" y="1493735"/>
                </a:lnTo>
                <a:lnTo>
                  <a:pt x="4799304" y="1469694"/>
                </a:lnTo>
                <a:lnTo>
                  <a:pt x="4800181" y="1465313"/>
                </a:lnTo>
                <a:lnTo>
                  <a:pt x="4800612" y="1460919"/>
                </a:lnTo>
                <a:lnTo>
                  <a:pt x="4800612" y="63068"/>
                </a:lnTo>
                <a:close/>
              </a:path>
            </a:pathLst>
          </a:custGeom>
          <a:solidFill>
            <a:srgbClr val="1718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5741" y="4597876"/>
            <a:ext cx="210883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95"/>
              </a:spcBef>
            </a:pPr>
            <a:r>
              <a:rPr sz="1500" spc="-30" dirty="0">
                <a:solidFill>
                  <a:srgbClr val="DAD8E9"/>
                </a:solidFill>
                <a:latin typeface="Lucida Sans Unicode"/>
                <a:cs typeface="Lucida Sans Unicode"/>
              </a:rPr>
              <a:t>function</a:t>
            </a:r>
            <a:r>
              <a:rPr sz="1500" spc="-65" dirty="0">
                <a:solidFill>
                  <a:srgbClr val="DAD8E9"/>
                </a:solidFill>
                <a:latin typeface="Lucida Sans Unicode"/>
                <a:cs typeface="Lucida Sans Unicode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Lucida Sans Unicode"/>
                <a:cs typeface="Lucida Sans Unicode"/>
              </a:rPr>
              <a:t>logCampaign() </a:t>
            </a:r>
            <a:r>
              <a:rPr sz="1500" spc="-30" dirty="0">
                <a:solidFill>
                  <a:srgbClr val="DAD8E9"/>
                </a:solidFill>
                <a:latin typeface="Lucida Sans Unicode"/>
                <a:cs typeface="Lucida Sans Unicode"/>
              </a:rPr>
              <a:t>function</a:t>
            </a:r>
            <a:r>
              <a:rPr sz="1500" spc="-65" dirty="0">
                <a:solidFill>
                  <a:srgbClr val="DAD8E9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Lucida Sans Unicode"/>
                <a:cs typeface="Lucida Sans Unicode"/>
              </a:rPr>
              <a:t>logDonation() </a:t>
            </a:r>
            <a:r>
              <a:rPr sz="1500" spc="-30" dirty="0">
                <a:solidFill>
                  <a:srgbClr val="DAD8E9"/>
                </a:solidFill>
                <a:latin typeface="Lucida Sans Unicode"/>
                <a:cs typeface="Lucida Sans Unicode"/>
              </a:rPr>
              <a:t>function</a:t>
            </a:r>
            <a:r>
              <a:rPr sz="1500" spc="-65" dirty="0">
                <a:solidFill>
                  <a:srgbClr val="DAD8E9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Lucida Sans Unicode"/>
                <a:cs typeface="Lucida Sans Unicode"/>
              </a:rPr>
              <a:t>logProof()</a:t>
            </a:r>
            <a:endParaRPr sz="15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385" y="3930650"/>
            <a:ext cx="284988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35" dirty="0">
                <a:solidFill>
                  <a:srgbClr val="F5A2A2"/>
                </a:solidFill>
                <a:latin typeface="Trebuchet MS"/>
                <a:cs typeface="Trebuchet MS"/>
              </a:rPr>
              <a:t>Campaign</a:t>
            </a:r>
            <a:r>
              <a:rPr sz="2000" spc="145" dirty="0">
                <a:solidFill>
                  <a:srgbClr val="F5A2A2"/>
                </a:solidFill>
                <a:latin typeface="Trebuchet MS"/>
                <a:cs typeface="Trebuchet MS"/>
              </a:rPr>
              <a:t> </a:t>
            </a:r>
            <a:r>
              <a:rPr sz="2000" spc="15" dirty="0">
                <a:solidFill>
                  <a:srgbClr val="F5A2A2"/>
                </a:solidFill>
                <a:latin typeface="Trebuchet MS"/>
                <a:cs typeface="Trebuchet MS"/>
              </a:rPr>
              <a:t>Contract.</a:t>
            </a:r>
            <a:r>
              <a:rPr sz="2000" cap="small" spc="15" dirty="0">
                <a:solidFill>
                  <a:srgbClr val="F5A2A2"/>
                </a:solidFill>
                <a:latin typeface="Trebuchet MS"/>
                <a:cs typeface="Trebuchet MS"/>
              </a:rPr>
              <a:t>s</a:t>
            </a:r>
            <a:r>
              <a:rPr sz="2000" spc="15" dirty="0">
                <a:solidFill>
                  <a:srgbClr val="F5A2A2"/>
                </a:solidFill>
                <a:latin typeface="Trebuchet MS"/>
                <a:cs typeface="Trebuchet MS"/>
              </a:rPr>
              <a:t>ol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385" y="6242843"/>
            <a:ext cx="282448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Core</a:t>
            </a: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rebuchet MS"/>
                <a:cs typeface="Trebuchet MS"/>
              </a:rPr>
              <a:t>donation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and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verification</a:t>
            </a: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rebuchet MS"/>
                <a:cs typeface="Trebuchet MS"/>
              </a:rPr>
              <a:t>logic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62637" y="4495799"/>
            <a:ext cx="4801235" cy="915035"/>
          </a:xfrm>
          <a:custGeom>
            <a:avLst/>
            <a:gdLst/>
            <a:ahLst/>
            <a:cxnLst/>
            <a:rect l="l" t="t" r="r" b="b"/>
            <a:pathLst>
              <a:path w="4801234" h="915035">
                <a:moveTo>
                  <a:pt x="4800612" y="63068"/>
                </a:moveTo>
                <a:lnTo>
                  <a:pt x="4800181" y="58686"/>
                </a:lnTo>
                <a:lnTo>
                  <a:pt x="4799330" y="54444"/>
                </a:lnTo>
                <a:lnTo>
                  <a:pt x="4799292" y="54241"/>
                </a:lnTo>
                <a:lnTo>
                  <a:pt x="4798441" y="49987"/>
                </a:lnTo>
                <a:lnTo>
                  <a:pt x="4797171" y="45770"/>
                </a:lnTo>
                <a:lnTo>
                  <a:pt x="4793780" y="37579"/>
                </a:lnTo>
                <a:lnTo>
                  <a:pt x="4791697" y="33680"/>
                </a:lnTo>
                <a:lnTo>
                  <a:pt x="4789233" y="29997"/>
                </a:lnTo>
                <a:lnTo>
                  <a:pt x="4786769" y="26314"/>
                </a:lnTo>
                <a:lnTo>
                  <a:pt x="4783975" y="22910"/>
                </a:lnTo>
                <a:lnTo>
                  <a:pt x="4780826" y="19786"/>
                </a:lnTo>
                <a:lnTo>
                  <a:pt x="4777689" y="16637"/>
                </a:lnTo>
                <a:lnTo>
                  <a:pt x="4774298" y="13843"/>
                </a:lnTo>
                <a:lnTo>
                  <a:pt x="4770882" y="11569"/>
                </a:lnTo>
                <a:lnTo>
                  <a:pt x="4770615" y="11366"/>
                </a:lnTo>
                <a:lnTo>
                  <a:pt x="4770298" y="11188"/>
                </a:lnTo>
                <a:lnTo>
                  <a:pt x="4766907" y="8915"/>
                </a:lnTo>
                <a:lnTo>
                  <a:pt x="4763033" y="6832"/>
                </a:lnTo>
                <a:lnTo>
                  <a:pt x="4758918" y="5143"/>
                </a:lnTo>
                <a:lnTo>
                  <a:pt x="4754829" y="3441"/>
                </a:lnTo>
                <a:lnTo>
                  <a:pt x="4750625" y="2159"/>
                </a:lnTo>
                <a:lnTo>
                  <a:pt x="4746269" y="1295"/>
                </a:lnTo>
                <a:lnTo>
                  <a:pt x="4741926" y="431"/>
                </a:lnTo>
                <a:lnTo>
                  <a:pt x="4737532" y="0"/>
                </a:lnTo>
                <a:lnTo>
                  <a:pt x="63080" y="0"/>
                </a:lnTo>
                <a:lnTo>
                  <a:pt x="58699" y="431"/>
                </a:lnTo>
                <a:lnTo>
                  <a:pt x="54343" y="1295"/>
                </a:lnTo>
                <a:lnTo>
                  <a:pt x="49987" y="2159"/>
                </a:lnTo>
                <a:lnTo>
                  <a:pt x="45783" y="3441"/>
                </a:lnTo>
                <a:lnTo>
                  <a:pt x="41694" y="5143"/>
                </a:lnTo>
                <a:lnTo>
                  <a:pt x="37592" y="6832"/>
                </a:lnTo>
                <a:lnTo>
                  <a:pt x="33705" y="8915"/>
                </a:lnTo>
                <a:lnTo>
                  <a:pt x="30365" y="11150"/>
                </a:lnTo>
                <a:lnTo>
                  <a:pt x="29997" y="11366"/>
                </a:lnTo>
                <a:lnTo>
                  <a:pt x="29654" y="11620"/>
                </a:lnTo>
                <a:lnTo>
                  <a:pt x="26327" y="13843"/>
                </a:lnTo>
                <a:lnTo>
                  <a:pt x="22923" y="16637"/>
                </a:lnTo>
                <a:lnTo>
                  <a:pt x="19773" y="19786"/>
                </a:lnTo>
                <a:lnTo>
                  <a:pt x="16649" y="22910"/>
                </a:lnTo>
                <a:lnTo>
                  <a:pt x="13843" y="26314"/>
                </a:lnTo>
                <a:lnTo>
                  <a:pt x="11442" y="29921"/>
                </a:lnTo>
                <a:lnTo>
                  <a:pt x="11315" y="30099"/>
                </a:lnTo>
                <a:lnTo>
                  <a:pt x="8928" y="33680"/>
                </a:lnTo>
                <a:lnTo>
                  <a:pt x="6845" y="37579"/>
                </a:lnTo>
                <a:lnTo>
                  <a:pt x="5168" y="41630"/>
                </a:lnTo>
                <a:lnTo>
                  <a:pt x="5118" y="41757"/>
                </a:lnTo>
                <a:lnTo>
                  <a:pt x="3454" y="45770"/>
                </a:lnTo>
                <a:lnTo>
                  <a:pt x="2171" y="49987"/>
                </a:lnTo>
                <a:lnTo>
                  <a:pt x="1346" y="54127"/>
                </a:lnTo>
                <a:lnTo>
                  <a:pt x="1295" y="54343"/>
                </a:lnTo>
                <a:lnTo>
                  <a:pt x="1257" y="54571"/>
                </a:lnTo>
                <a:lnTo>
                  <a:pt x="444" y="58686"/>
                </a:lnTo>
                <a:lnTo>
                  <a:pt x="12" y="63068"/>
                </a:lnTo>
                <a:lnTo>
                  <a:pt x="12" y="67271"/>
                </a:lnTo>
                <a:lnTo>
                  <a:pt x="0" y="67525"/>
                </a:lnTo>
                <a:lnTo>
                  <a:pt x="0" y="846899"/>
                </a:lnTo>
                <a:lnTo>
                  <a:pt x="12" y="847166"/>
                </a:lnTo>
                <a:lnTo>
                  <a:pt x="12" y="851319"/>
                </a:lnTo>
                <a:lnTo>
                  <a:pt x="444" y="855713"/>
                </a:lnTo>
                <a:lnTo>
                  <a:pt x="1244" y="859802"/>
                </a:lnTo>
                <a:lnTo>
                  <a:pt x="1295" y="860069"/>
                </a:lnTo>
                <a:lnTo>
                  <a:pt x="1358" y="860348"/>
                </a:lnTo>
                <a:lnTo>
                  <a:pt x="2171" y="864412"/>
                </a:lnTo>
                <a:lnTo>
                  <a:pt x="3454" y="868629"/>
                </a:lnTo>
                <a:lnTo>
                  <a:pt x="5080" y="872578"/>
                </a:lnTo>
                <a:lnTo>
                  <a:pt x="5143" y="872731"/>
                </a:lnTo>
                <a:lnTo>
                  <a:pt x="5207" y="872896"/>
                </a:lnTo>
                <a:lnTo>
                  <a:pt x="6845" y="876820"/>
                </a:lnTo>
                <a:lnTo>
                  <a:pt x="8928" y="880706"/>
                </a:lnTo>
                <a:lnTo>
                  <a:pt x="11201" y="884135"/>
                </a:lnTo>
                <a:lnTo>
                  <a:pt x="11379" y="884415"/>
                </a:lnTo>
                <a:lnTo>
                  <a:pt x="11557" y="884682"/>
                </a:lnTo>
                <a:lnTo>
                  <a:pt x="13843" y="888085"/>
                </a:lnTo>
                <a:lnTo>
                  <a:pt x="16649" y="891489"/>
                </a:lnTo>
                <a:lnTo>
                  <a:pt x="19519" y="894372"/>
                </a:lnTo>
                <a:lnTo>
                  <a:pt x="19773" y="894638"/>
                </a:lnTo>
                <a:lnTo>
                  <a:pt x="20040" y="894892"/>
                </a:lnTo>
                <a:lnTo>
                  <a:pt x="22923" y="897763"/>
                </a:lnTo>
                <a:lnTo>
                  <a:pt x="26327" y="900557"/>
                </a:lnTo>
                <a:lnTo>
                  <a:pt x="29641" y="902779"/>
                </a:lnTo>
                <a:lnTo>
                  <a:pt x="29997" y="903033"/>
                </a:lnTo>
                <a:lnTo>
                  <a:pt x="30365" y="903262"/>
                </a:lnTo>
                <a:lnTo>
                  <a:pt x="33705" y="905484"/>
                </a:lnTo>
                <a:lnTo>
                  <a:pt x="37592" y="907567"/>
                </a:lnTo>
                <a:lnTo>
                  <a:pt x="41414" y="909154"/>
                </a:lnTo>
                <a:lnTo>
                  <a:pt x="41668" y="909269"/>
                </a:lnTo>
                <a:lnTo>
                  <a:pt x="41922" y="909370"/>
                </a:lnTo>
                <a:lnTo>
                  <a:pt x="45783" y="910958"/>
                </a:lnTo>
                <a:lnTo>
                  <a:pt x="49987" y="912241"/>
                </a:lnTo>
                <a:lnTo>
                  <a:pt x="54089" y="913066"/>
                </a:lnTo>
                <a:lnTo>
                  <a:pt x="54343" y="913117"/>
                </a:lnTo>
                <a:lnTo>
                  <a:pt x="54584" y="913155"/>
                </a:lnTo>
                <a:lnTo>
                  <a:pt x="58699" y="913968"/>
                </a:lnTo>
                <a:lnTo>
                  <a:pt x="63080" y="914400"/>
                </a:lnTo>
                <a:lnTo>
                  <a:pt x="67246" y="914400"/>
                </a:lnTo>
                <a:lnTo>
                  <a:pt x="67513" y="914412"/>
                </a:lnTo>
                <a:lnTo>
                  <a:pt x="4733087" y="914412"/>
                </a:lnTo>
                <a:lnTo>
                  <a:pt x="4733341" y="914400"/>
                </a:lnTo>
                <a:lnTo>
                  <a:pt x="4737532" y="914400"/>
                </a:lnTo>
                <a:lnTo>
                  <a:pt x="4741926" y="913968"/>
                </a:lnTo>
                <a:lnTo>
                  <a:pt x="4746041" y="913155"/>
                </a:lnTo>
                <a:lnTo>
                  <a:pt x="4746269" y="913117"/>
                </a:lnTo>
                <a:lnTo>
                  <a:pt x="4746485" y="913066"/>
                </a:lnTo>
                <a:lnTo>
                  <a:pt x="4750625" y="912241"/>
                </a:lnTo>
                <a:lnTo>
                  <a:pt x="4754829" y="910958"/>
                </a:lnTo>
                <a:lnTo>
                  <a:pt x="4758893" y="909281"/>
                </a:lnTo>
                <a:lnTo>
                  <a:pt x="4763033" y="907567"/>
                </a:lnTo>
                <a:lnTo>
                  <a:pt x="4766907" y="905484"/>
                </a:lnTo>
                <a:lnTo>
                  <a:pt x="4770298" y="903224"/>
                </a:lnTo>
                <a:lnTo>
                  <a:pt x="4770615" y="903033"/>
                </a:lnTo>
                <a:lnTo>
                  <a:pt x="4770882" y="902830"/>
                </a:lnTo>
                <a:lnTo>
                  <a:pt x="4774298" y="900557"/>
                </a:lnTo>
                <a:lnTo>
                  <a:pt x="4777689" y="897763"/>
                </a:lnTo>
                <a:lnTo>
                  <a:pt x="4780750" y="894715"/>
                </a:lnTo>
                <a:lnTo>
                  <a:pt x="4780877" y="894575"/>
                </a:lnTo>
                <a:lnTo>
                  <a:pt x="4783975" y="891489"/>
                </a:lnTo>
                <a:lnTo>
                  <a:pt x="4786769" y="888085"/>
                </a:lnTo>
                <a:lnTo>
                  <a:pt x="4789094" y="884593"/>
                </a:lnTo>
                <a:lnTo>
                  <a:pt x="4789233" y="884415"/>
                </a:lnTo>
                <a:lnTo>
                  <a:pt x="4789335" y="884237"/>
                </a:lnTo>
                <a:lnTo>
                  <a:pt x="4791697" y="880706"/>
                </a:lnTo>
                <a:lnTo>
                  <a:pt x="4793780" y="876820"/>
                </a:lnTo>
                <a:lnTo>
                  <a:pt x="4797171" y="868629"/>
                </a:lnTo>
                <a:lnTo>
                  <a:pt x="4798441" y="864412"/>
                </a:lnTo>
                <a:lnTo>
                  <a:pt x="4799279" y="860221"/>
                </a:lnTo>
                <a:lnTo>
                  <a:pt x="4799317" y="860069"/>
                </a:lnTo>
                <a:lnTo>
                  <a:pt x="4799330" y="859929"/>
                </a:lnTo>
                <a:lnTo>
                  <a:pt x="4800181" y="855713"/>
                </a:lnTo>
                <a:lnTo>
                  <a:pt x="4800612" y="851319"/>
                </a:lnTo>
                <a:lnTo>
                  <a:pt x="4800612" y="63068"/>
                </a:lnTo>
                <a:close/>
              </a:path>
            </a:pathLst>
          </a:custGeom>
          <a:solidFill>
            <a:srgbClr val="1718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30480" y="4671218"/>
            <a:ext cx="170053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30" dirty="0">
                <a:solidFill>
                  <a:srgbClr val="DAD8E9"/>
                </a:solidFill>
                <a:latin typeface="Lucida Sans Unicode"/>
                <a:cs typeface="Lucida Sans Unicode"/>
              </a:rPr>
              <a:t>function</a:t>
            </a:r>
            <a:r>
              <a:rPr sz="1500" spc="-65" dirty="0">
                <a:solidFill>
                  <a:srgbClr val="DAD8E9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Lucida Sans Unicode"/>
                <a:cs typeface="Lucida Sans Unicode"/>
              </a:rPr>
              <a:t>mintNFT()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47118" y="3930650"/>
            <a:ext cx="32023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45" dirty="0">
                <a:solidFill>
                  <a:srgbClr val="F5A2A2"/>
                </a:solidFill>
                <a:latin typeface="Trebuchet MS"/>
                <a:cs typeface="Trebuchet MS"/>
              </a:rPr>
              <a:t>NFTContract.</a:t>
            </a:r>
            <a:r>
              <a:rPr sz="2000" cap="small" spc="45" dirty="0">
                <a:solidFill>
                  <a:srgbClr val="F5A2A2"/>
                </a:solidFill>
                <a:latin typeface="Trebuchet MS"/>
                <a:cs typeface="Trebuchet MS"/>
              </a:rPr>
              <a:t>s</a:t>
            </a:r>
            <a:r>
              <a:rPr sz="2000" spc="45" dirty="0">
                <a:solidFill>
                  <a:srgbClr val="F5A2A2"/>
                </a:solidFill>
                <a:latin typeface="Trebuchet MS"/>
                <a:cs typeface="Trebuchet MS"/>
              </a:rPr>
              <a:t>ol</a:t>
            </a:r>
            <a:r>
              <a:rPr sz="2000" spc="300" dirty="0">
                <a:solidFill>
                  <a:srgbClr val="F5A2A2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5A2A2"/>
                </a:solidFill>
                <a:latin typeface="Trebuchet MS"/>
                <a:cs typeface="Trebuchet MS"/>
              </a:rPr>
              <a:t>(ERC-</a:t>
            </a:r>
            <a:r>
              <a:rPr sz="2000" spc="-65" dirty="0">
                <a:solidFill>
                  <a:srgbClr val="F5A2A2"/>
                </a:solidFill>
                <a:latin typeface="Trebuchet MS"/>
                <a:cs typeface="Trebuchet MS"/>
              </a:rPr>
              <a:t>721)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47118" y="5623718"/>
            <a:ext cx="369316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25" dirty="0">
                <a:solidFill>
                  <a:srgbClr val="DAD8E9"/>
                </a:solidFill>
                <a:latin typeface="Trebuchet MS"/>
                <a:cs typeface="Trebuchet MS"/>
              </a:rPr>
              <a:t>Donor</a:t>
            </a: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recognition</a:t>
            </a:r>
            <a:r>
              <a:rPr sz="1500" spc="-6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and</a:t>
            </a:r>
            <a:r>
              <a:rPr sz="1500" spc="-6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proof-</a:t>
            </a:r>
            <a:r>
              <a:rPr sz="1500" spc="-60" dirty="0">
                <a:solidFill>
                  <a:srgbClr val="DAD8E9"/>
                </a:solidFill>
                <a:latin typeface="Trebuchet MS"/>
                <a:cs typeface="Trebuchet MS"/>
              </a:rPr>
              <a:t>of-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impact</a:t>
            </a:r>
            <a:r>
              <a:rPr sz="1500" spc="-6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rebuchet MS"/>
                <a:cs typeface="Trebuchet MS"/>
              </a:rPr>
              <a:t>badges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6275" y="6943725"/>
            <a:ext cx="3228975" cy="1400175"/>
            <a:chOff x="676275" y="6943725"/>
            <a:chExt cx="3228975" cy="1400175"/>
          </a:xfrm>
        </p:grpSpPr>
        <p:sp>
          <p:nvSpPr>
            <p:cNvPr id="14" name="object 14"/>
            <p:cNvSpPr/>
            <p:nvPr/>
          </p:nvSpPr>
          <p:spPr>
            <a:xfrm>
              <a:off x="681037" y="6948487"/>
              <a:ext cx="3219450" cy="1390650"/>
            </a:xfrm>
            <a:custGeom>
              <a:avLst/>
              <a:gdLst/>
              <a:ahLst/>
              <a:cxnLst/>
              <a:rect l="l" t="t" r="r" b="b"/>
              <a:pathLst>
                <a:path w="3219450" h="1390650">
                  <a:moveTo>
                    <a:pt x="3160826" y="0"/>
                  </a:moveTo>
                  <a:lnTo>
                    <a:pt x="58628" y="0"/>
                  </a:lnTo>
                  <a:lnTo>
                    <a:pt x="54545" y="406"/>
                  </a:lnTo>
                  <a:lnTo>
                    <a:pt x="15463" y="21285"/>
                  </a:lnTo>
                  <a:lnTo>
                    <a:pt x="0" y="58623"/>
                  </a:lnTo>
                  <a:lnTo>
                    <a:pt x="0" y="1327905"/>
                  </a:lnTo>
                  <a:lnTo>
                    <a:pt x="0" y="1332023"/>
                  </a:lnTo>
                  <a:lnTo>
                    <a:pt x="15463" y="1369358"/>
                  </a:lnTo>
                  <a:lnTo>
                    <a:pt x="54545" y="1390248"/>
                  </a:lnTo>
                  <a:lnTo>
                    <a:pt x="58628" y="1390651"/>
                  </a:lnTo>
                  <a:lnTo>
                    <a:pt x="3160826" y="1390651"/>
                  </a:lnTo>
                  <a:lnTo>
                    <a:pt x="3198152" y="1375182"/>
                  </a:lnTo>
                  <a:lnTo>
                    <a:pt x="3219043" y="1336100"/>
                  </a:lnTo>
                  <a:lnTo>
                    <a:pt x="3219450" y="1332023"/>
                  </a:lnTo>
                  <a:lnTo>
                    <a:pt x="3219450" y="58623"/>
                  </a:lnTo>
                  <a:lnTo>
                    <a:pt x="3203981" y="21285"/>
                  </a:lnTo>
                  <a:lnTo>
                    <a:pt x="3164903" y="406"/>
                  </a:lnTo>
                  <a:lnTo>
                    <a:pt x="3160826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1037" y="6948487"/>
              <a:ext cx="3219450" cy="1390650"/>
            </a:xfrm>
            <a:custGeom>
              <a:avLst/>
              <a:gdLst/>
              <a:ahLst/>
              <a:cxnLst/>
              <a:rect l="l" t="t" r="r" b="b"/>
              <a:pathLst>
                <a:path w="3219450" h="1390650">
                  <a:moveTo>
                    <a:pt x="0" y="1327905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1" y="54546"/>
                  </a:lnTo>
                  <a:lnTo>
                    <a:pt x="1205" y="50507"/>
                  </a:lnTo>
                  <a:lnTo>
                    <a:pt x="2009" y="46456"/>
                  </a:lnTo>
                  <a:lnTo>
                    <a:pt x="3200" y="42545"/>
                  </a:lnTo>
                  <a:lnTo>
                    <a:pt x="4777" y="38735"/>
                  </a:lnTo>
                  <a:lnTo>
                    <a:pt x="6355" y="34925"/>
                  </a:lnTo>
                  <a:lnTo>
                    <a:pt x="8284" y="31305"/>
                  </a:lnTo>
                  <a:lnTo>
                    <a:pt x="10576" y="27889"/>
                  </a:lnTo>
                  <a:lnTo>
                    <a:pt x="12863" y="24460"/>
                  </a:lnTo>
                  <a:lnTo>
                    <a:pt x="15463" y="21285"/>
                  </a:lnTo>
                  <a:lnTo>
                    <a:pt x="18380" y="18376"/>
                  </a:lnTo>
                  <a:lnTo>
                    <a:pt x="21292" y="15468"/>
                  </a:lnTo>
                  <a:lnTo>
                    <a:pt x="38735" y="4775"/>
                  </a:lnTo>
                  <a:lnTo>
                    <a:pt x="42539" y="3200"/>
                  </a:lnTo>
                  <a:lnTo>
                    <a:pt x="46464" y="2006"/>
                  </a:lnTo>
                  <a:lnTo>
                    <a:pt x="50502" y="1206"/>
                  </a:lnTo>
                  <a:lnTo>
                    <a:pt x="54545" y="406"/>
                  </a:lnTo>
                  <a:lnTo>
                    <a:pt x="58628" y="0"/>
                  </a:lnTo>
                  <a:lnTo>
                    <a:pt x="62745" y="0"/>
                  </a:lnTo>
                  <a:lnTo>
                    <a:pt x="3156699" y="0"/>
                  </a:lnTo>
                  <a:lnTo>
                    <a:pt x="3160826" y="0"/>
                  </a:lnTo>
                  <a:lnTo>
                    <a:pt x="3164903" y="406"/>
                  </a:lnTo>
                  <a:lnTo>
                    <a:pt x="3168942" y="1206"/>
                  </a:lnTo>
                  <a:lnTo>
                    <a:pt x="3172980" y="2006"/>
                  </a:lnTo>
                  <a:lnTo>
                    <a:pt x="3176905" y="3200"/>
                  </a:lnTo>
                  <a:lnTo>
                    <a:pt x="3180715" y="4775"/>
                  </a:lnTo>
                  <a:lnTo>
                    <a:pt x="3184525" y="6350"/>
                  </a:lnTo>
                  <a:lnTo>
                    <a:pt x="3208870" y="27876"/>
                  </a:lnTo>
                  <a:lnTo>
                    <a:pt x="3211169" y="31305"/>
                  </a:lnTo>
                  <a:lnTo>
                    <a:pt x="3213100" y="34925"/>
                  </a:lnTo>
                  <a:lnTo>
                    <a:pt x="3214674" y="38735"/>
                  </a:lnTo>
                  <a:lnTo>
                    <a:pt x="3216249" y="42545"/>
                  </a:lnTo>
                  <a:lnTo>
                    <a:pt x="3217443" y="46456"/>
                  </a:lnTo>
                  <a:lnTo>
                    <a:pt x="3218243" y="50507"/>
                  </a:lnTo>
                  <a:lnTo>
                    <a:pt x="3219043" y="54546"/>
                  </a:lnTo>
                  <a:lnTo>
                    <a:pt x="3219450" y="58623"/>
                  </a:lnTo>
                  <a:lnTo>
                    <a:pt x="3219450" y="62750"/>
                  </a:lnTo>
                  <a:lnTo>
                    <a:pt x="3219450" y="1327905"/>
                  </a:lnTo>
                  <a:lnTo>
                    <a:pt x="3219450" y="1332023"/>
                  </a:lnTo>
                  <a:lnTo>
                    <a:pt x="3219043" y="1336100"/>
                  </a:lnTo>
                  <a:lnTo>
                    <a:pt x="3218243" y="1340143"/>
                  </a:lnTo>
                  <a:lnTo>
                    <a:pt x="3217443" y="1344181"/>
                  </a:lnTo>
                  <a:lnTo>
                    <a:pt x="3216249" y="1348106"/>
                  </a:lnTo>
                  <a:lnTo>
                    <a:pt x="3214674" y="1351911"/>
                  </a:lnTo>
                  <a:lnTo>
                    <a:pt x="3213100" y="1355721"/>
                  </a:lnTo>
                  <a:lnTo>
                    <a:pt x="3211169" y="1359338"/>
                  </a:lnTo>
                  <a:lnTo>
                    <a:pt x="3208870" y="1362760"/>
                  </a:lnTo>
                  <a:lnTo>
                    <a:pt x="3206584" y="1366188"/>
                  </a:lnTo>
                  <a:lnTo>
                    <a:pt x="3172980" y="1388637"/>
                  </a:lnTo>
                  <a:lnTo>
                    <a:pt x="3160826" y="1390651"/>
                  </a:lnTo>
                  <a:lnTo>
                    <a:pt x="3156699" y="1390651"/>
                  </a:lnTo>
                  <a:lnTo>
                    <a:pt x="62745" y="1390651"/>
                  </a:lnTo>
                  <a:lnTo>
                    <a:pt x="58628" y="1390651"/>
                  </a:lnTo>
                  <a:lnTo>
                    <a:pt x="54545" y="1390248"/>
                  </a:lnTo>
                  <a:lnTo>
                    <a:pt x="18380" y="1372270"/>
                  </a:lnTo>
                  <a:lnTo>
                    <a:pt x="15463" y="1369358"/>
                  </a:lnTo>
                  <a:lnTo>
                    <a:pt x="12863" y="1366188"/>
                  </a:lnTo>
                  <a:lnTo>
                    <a:pt x="10576" y="1362760"/>
                  </a:lnTo>
                  <a:lnTo>
                    <a:pt x="8284" y="1359338"/>
                  </a:lnTo>
                  <a:lnTo>
                    <a:pt x="0" y="1332023"/>
                  </a:lnTo>
                  <a:lnTo>
                    <a:pt x="0" y="1327905"/>
                  </a:lnTo>
                  <a:close/>
                </a:path>
              </a:pathLst>
            </a:custGeom>
            <a:ln w="952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4791" y="7126287"/>
            <a:ext cx="2442210" cy="964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0" dirty="0">
                <a:solidFill>
                  <a:srgbClr val="DAD8E9"/>
                </a:solidFill>
                <a:latin typeface="Trebuchet MS"/>
                <a:cs typeface="Trebuchet MS"/>
              </a:rPr>
              <a:t>Immutable</a:t>
            </a:r>
            <a:r>
              <a:rPr sz="1650" spc="12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110" dirty="0">
                <a:solidFill>
                  <a:srgbClr val="DAD8E9"/>
                </a:solidFill>
                <a:latin typeface="Trebuchet MS"/>
                <a:cs typeface="Trebuchet MS"/>
              </a:rPr>
              <a:t>Record</a:t>
            </a:r>
            <a:r>
              <a:rPr sz="1650" cap="small" spc="110" dirty="0">
                <a:solidFill>
                  <a:srgbClr val="DAD8E9"/>
                </a:solidFill>
                <a:latin typeface="Trebuchet MS"/>
                <a:cs typeface="Trebuchet MS"/>
              </a:rPr>
              <a:t>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300"/>
              </a:lnSpc>
              <a:spcBef>
                <a:spcPts val="570"/>
              </a:spcBef>
            </a:pP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Every</a:t>
            </a:r>
            <a:r>
              <a:rPr sz="1500" spc="-60" dirty="0">
                <a:solidFill>
                  <a:srgbClr val="DAD8E9"/>
                </a:solidFill>
                <a:latin typeface="Trebuchet MS"/>
                <a:cs typeface="Trebuchet MS"/>
              </a:rPr>
              <a:t> transaction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 permanently </a:t>
            </a:r>
            <a:r>
              <a:rPr sz="1500" spc="-10" dirty="0">
                <a:solidFill>
                  <a:srgbClr val="DAD8E9"/>
                </a:solidFill>
                <a:latin typeface="Trebuchet MS"/>
                <a:cs typeface="Trebuchet MS"/>
              </a:rPr>
              <a:t>stored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95750" y="6943725"/>
            <a:ext cx="3238500" cy="1400175"/>
            <a:chOff x="4095750" y="6943725"/>
            <a:chExt cx="3238500" cy="1400175"/>
          </a:xfrm>
        </p:grpSpPr>
        <p:sp>
          <p:nvSpPr>
            <p:cNvPr id="18" name="object 18"/>
            <p:cNvSpPr/>
            <p:nvPr/>
          </p:nvSpPr>
          <p:spPr>
            <a:xfrm>
              <a:off x="4100512" y="6948487"/>
              <a:ext cx="3228975" cy="1390650"/>
            </a:xfrm>
            <a:custGeom>
              <a:avLst/>
              <a:gdLst/>
              <a:ahLst/>
              <a:cxnLst/>
              <a:rect l="l" t="t" r="r" b="b"/>
              <a:pathLst>
                <a:path w="3228975" h="1390650">
                  <a:moveTo>
                    <a:pt x="3170351" y="0"/>
                  </a:moveTo>
                  <a:lnTo>
                    <a:pt x="58623" y="0"/>
                  </a:lnTo>
                  <a:lnTo>
                    <a:pt x="54546" y="406"/>
                  </a:lnTo>
                  <a:lnTo>
                    <a:pt x="15468" y="21285"/>
                  </a:lnTo>
                  <a:lnTo>
                    <a:pt x="0" y="58623"/>
                  </a:lnTo>
                  <a:lnTo>
                    <a:pt x="0" y="1327905"/>
                  </a:lnTo>
                  <a:lnTo>
                    <a:pt x="0" y="1332023"/>
                  </a:lnTo>
                  <a:lnTo>
                    <a:pt x="15468" y="1369358"/>
                  </a:lnTo>
                  <a:lnTo>
                    <a:pt x="54546" y="1390248"/>
                  </a:lnTo>
                  <a:lnTo>
                    <a:pt x="58623" y="1390651"/>
                  </a:lnTo>
                  <a:lnTo>
                    <a:pt x="3170351" y="1390651"/>
                  </a:lnTo>
                  <a:lnTo>
                    <a:pt x="3207677" y="1375182"/>
                  </a:lnTo>
                  <a:lnTo>
                    <a:pt x="3228568" y="1336100"/>
                  </a:lnTo>
                  <a:lnTo>
                    <a:pt x="3228975" y="1332023"/>
                  </a:lnTo>
                  <a:lnTo>
                    <a:pt x="3228975" y="58623"/>
                  </a:lnTo>
                  <a:lnTo>
                    <a:pt x="3213506" y="21285"/>
                  </a:lnTo>
                  <a:lnTo>
                    <a:pt x="3174428" y="406"/>
                  </a:lnTo>
                  <a:lnTo>
                    <a:pt x="3170351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00512" y="6948487"/>
              <a:ext cx="3228975" cy="1390650"/>
            </a:xfrm>
            <a:custGeom>
              <a:avLst/>
              <a:gdLst/>
              <a:ahLst/>
              <a:cxnLst/>
              <a:rect l="l" t="t" r="r" b="b"/>
              <a:pathLst>
                <a:path w="3228975" h="1390650">
                  <a:moveTo>
                    <a:pt x="0" y="1327905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6" y="54546"/>
                  </a:lnTo>
                  <a:lnTo>
                    <a:pt x="1206" y="50507"/>
                  </a:lnTo>
                  <a:lnTo>
                    <a:pt x="2006" y="46456"/>
                  </a:lnTo>
                  <a:lnTo>
                    <a:pt x="3200" y="42545"/>
                  </a:lnTo>
                  <a:lnTo>
                    <a:pt x="4775" y="38735"/>
                  </a:lnTo>
                  <a:lnTo>
                    <a:pt x="6350" y="34925"/>
                  </a:lnTo>
                  <a:lnTo>
                    <a:pt x="8280" y="31305"/>
                  </a:lnTo>
                  <a:lnTo>
                    <a:pt x="38735" y="4775"/>
                  </a:lnTo>
                  <a:lnTo>
                    <a:pt x="42545" y="3200"/>
                  </a:lnTo>
                  <a:lnTo>
                    <a:pt x="46469" y="2006"/>
                  </a:lnTo>
                  <a:lnTo>
                    <a:pt x="50507" y="1206"/>
                  </a:lnTo>
                  <a:lnTo>
                    <a:pt x="54546" y="406"/>
                  </a:lnTo>
                  <a:lnTo>
                    <a:pt x="58623" y="0"/>
                  </a:lnTo>
                  <a:lnTo>
                    <a:pt x="62750" y="0"/>
                  </a:lnTo>
                  <a:lnTo>
                    <a:pt x="3166224" y="0"/>
                  </a:lnTo>
                  <a:lnTo>
                    <a:pt x="3170351" y="0"/>
                  </a:lnTo>
                  <a:lnTo>
                    <a:pt x="3174428" y="406"/>
                  </a:lnTo>
                  <a:lnTo>
                    <a:pt x="3178467" y="1206"/>
                  </a:lnTo>
                  <a:lnTo>
                    <a:pt x="3182505" y="2006"/>
                  </a:lnTo>
                  <a:lnTo>
                    <a:pt x="3186430" y="3200"/>
                  </a:lnTo>
                  <a:lnTo>
                    <a:pt x="3190240" y="4775"/>
                  </a:lnTo>
                  <a:lnTo>
                    <a:pt x="3194050" y="6350"/>
                  </a:lnTo>
                  <a:lnTo>
                    <a:pt x="3218395" y="27876"/>
                  </a:lnTo>
                  <a:lnTo>
                    <a:pt x="3220694" y="31305"/>
                  </a:lnTo>
                  <a:lnTo>
                    <a:pt x="3227768" y="50507"/>
                  </a:lnTo>
                  <a:lnTo>
                    <a:pt x="3228568" y="54546"/>
                  </a:lnTo>
                  <a:lnTo>
                    <a:pt x="3228975" y="58623"/>
                  </a:lnTo>
                  <a:lnTo>
                    <a:pt x="3228975" y="62750"/>
                  </a:lnTo>
                  <a:lnTo>
                    <a:pt x="3228975" y="1327905"/>
                  </a:lnTo>
                  <a:lnTo>
                    <a:pt x="3228975" y="1332023"/>
                  </a:lnTo>
                  <a:lnTo>
                    <a:pt x="3228568" y="1336100"/>
                  </a:lnTo>
                  <a:lnTo>
                    <a:pt x="3227768" y="1340143"/>
                  </a:lnTo>
                  <a:lnTo>
                    <a:pt x="3226968" y="1344181"/>
                  </a:lnTo>
                  <a:lnTo>
                    <a:pt x="3225774" y="1348106"/>
                  </a:lnTo>
                  <a:lnTo>
                    <a:pt x="3224199" y="1351911"/>
                  </a:lnTo>
                  <a:lnTo>
                    <a:pt x="3222625" y="1355721"/>
                  </a:lnTo>
                  <a:lnTo>
                    <a:pt x="3220694" y="1359338"/>
                  </a:lnTo>
                  <a:lnTo>
                    <a:pt x="3218395" y="1362760"/>
                  </a:lnTo>
                  <a:lnTo>
                    <a:pt x="3216109" y="1366188"/>
                  </a:lnTo>
                  <a:lnTo>
                    <a:pt x="3182505" y="1388637"/>
                  </a:lnTo>
                  <a:lnTo>
                    <a:pt x="3170351" y="1390651"/>
                  </a:lnTo>
                  <a:lnTo>
                    <a:pt x="3166224" y="1390651"/>
                  </a:lnTo>
                  <a:lnTo>
                    <a:pt x="62750" y="1390651"/>
                  </a:lnTo>
                  <a:lnTo>
                    <a:pt x="58623" y="1390651"/>
                  </a:lnTo>
                  <a:lnTo>
                    <a:pt x="54546" y="1390248"/>
                  </a:lnTo>
                  <a:lnTo>
                    <a:pt x="18376" y="1372270"/>
                  </a:lnTo>
                  <a:lnTo>
                    <a:pt x="406" y="1336100"/>
                  </a:lnTo>
                  <a:lnTo>
                    <a:pt x="0" y="1332023"/>
                  </a:lnTo>
                  <a:lnTo>
                    <a:pt x="0" y="1327905"/>
                  </a:lnTo>
                  <a:close/>
                </a:path>
              </a:pathLst>
            </a:custGeom>
            <a:ln w="952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89031" y="7126287"/>
            <a:ext cx="2682875" cy="964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5" dirty="0">
                <a:solidFill>
                  <a:srgbClr val="DAD8E9"/>
                </a:solidFill>
                <a:latin typeface="Trebuchet MS"/>
                <a:cs typeface="Trebuchet MS"/>
              </a:rPr>
              <a:t>Automated</a:t>
            </a:r>
            <a:r>
              <a:rPr sz="1650" spc="14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45" dirty="0">
                <a:solidFill>
                  <a:srgbClr val="DAD8E9"/>
                </a:solidFill>
                <a:latin typeface="Trebuchet MS"/>
                <a:cs typeface="Trebuchet MS"/>
              </a:rPr>
              <a:t>Verification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300"/>
              </a:lnSpc>
              <a:spcBef>
                <a:spcPts val="570"/>
              </a:spcBef>
            </a:pPr>
            <a:r>
              <a:rPr sz="1500" spc="-35" dirty="0">
                <a:solidFill>
                  <a:srgbClr val="DAD8E9"/>
                </a:solidFill>
                <a:latin typeface="Trebuchet MS"/>
                <a:cs typeface="Trebuchet MS"/>
              </a:rPr>
              <a:t>Smart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contract</a:t>
            </a: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validation</a:t>
            </a: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rebuchet MS"/>
                <a:cs typeface="Trebuchet MS"/>
              </a:rPr>
              <a:t>ensures </a:t>
            </a:r>
            <a:r>
              <a:rPr sz="1500" spc="-10" dirty="0">
                <a:solidFill>
                  <a:srgbClr val="DAD8E9"/>
                </a:solidFill>
                <a:latin typeface="Trebuchet MS"/>
                <a:cs typeface="Trebuchet MS"/>
              </a:rPr>
              <a:t>authenticity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24750" y="6943725"/>
            <a:ext cx="3228975" cy="1400175"/>
            <a:chOff x="7524750" y="6943725"/>
            <a:chExt cx="3228975" cy="1400175"/>
          </a:xfrm>
        </p:grpSpPr>
        <p:sp>
          <p:nvSpPr>
            <p:cNvPr id="22" name="object 22"/>
            <p:cNvSpPr/>
            <p:nvPr/>
          </p:nvSpPr>
          <p:spPr>
            <a:xfrm>
              <a:off x="7529512" y="6948487"/>
              <a:ext cx="3219450" cy="1390650"/>
            </a:xfrm>
            <a:custGeom>
              <a:avLst/>
              <a:gdLst/>
              <a:ahLst/>
              <a:cxnLst/>
              <a:rect l="l" t="t" r="r" b="b"/>
              <a:pathLst>
                <a:path w="3219450" h="1390650">
                  <a:moveTo>
                    <a:pt x="3160826" y="0"/>
                  </a:moveTo>
                  <a:lnTo>
                    <a:pt x="58623" y="0"/>
                  </a:lnTo>
                  <a:lnTo>
                    <a:pt x="54546" y="406"/>
                  </a:lnTo>
                  <a:lnTo>
                    <a:pt x="15468" y="21285"/>
                  </a:lnTo>
                  <a:lnTo>
                    <a:pt x="0" y="58623"/>
                  </a:lnTo>
                  <a:lnTo>
                    <a:pt x="0" y="1327905"/>
                  </a:lnTo>
                  <a:lnTo>
                    <a:pt x="0" y="1332023"/>
                  </a:lnTo>
                  <a:lnTo>
                    <a:pt x="15468" y="1369358"/>
                  </a:lnTo>
                  <a:lnTo>
                    <a:pt x="54546" y="1390248"/>
                  </a:lnTo>
                  <a:lnTo>
                    <a:pt x="58623" y="1390651"/>
                  </a:lnTo>
                  <a:lnTo>
                    <a:pt x="3160826" y="1390651"/>
                  </a:lnTo>
                  <a:lnTo>
                    <a:pt x="3198152" y="1375182"/>
                  </a:lnTo>
                  <a:lnTo>
                    <a:pt x="3219043" y="1336100"/>
                  </a:lnTo>
                  <a:lnTo>
                    <a:pt x="3219450" y="1332023"/>
                  </a:lnTo>
                  <a:lnTo>
                    <a:pt x="3219450" y="58623"/>
                  </a:lnTo>
                  <a:lnTo>
                    <a:pt x="3203981" y="21285"/>
                  </a:lnTo>
                  <a:lnTo>
                    <a:pt x="3164903" y="406"/>
                  </a:lnTo>
                  <a:lnTo>
                    <a:pt x="3160826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29512" y="6948487"/>
              <a:ext cx="3219450" cy="1390650"/>
            </a:xfrm>
            <a:custGeom>
              <a:avLst/>
              <a:gdLst/>
              <a:ahLst/>
              <a:cxnLst/>
              <a:rect l="l" t="t" r="r" b="b"/>
              <a:pathLst>
                <a:path w="3219450" h="1390650">
                  <a:moveTo>
                    <a:pt x="0" y="1327905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6" y="54546"/>
                  </a:lnTo>
                  <a:lnTo>
                    <a:pt x="1206" y="50507"/>
                  </a:lnTo>
                  <a:lnTo>
                    <a:pt x="2006" y="46456"/>
                  </a:lnTo>
                  <a:lnTo>
                    <a:pt x="3200" y="42545"/>
                  </a:lnTo>
                  <a:lnTo>
                    <a:pt x="27889" y="10566"/>
                  </a:lnTo>
                  <a:lnTo>
                    <a:pt x="38735" y="4775"/>
                  </a:lnTo>
                  <a:lnTo>
                    <a:pt x="42545" y="3200"/>
                  </a:lnTo>
                  <a:lnTo>
                    <a:pt x="46469" y="2006"/>
                  </a:lnTo>
                  <a:lnTo>
                    <a:pt x="50507" y="1206"/>
                  </a:lnTo>
                  <a:lnTo>
                    <a:pt x="54546" y="406"/>
                  </a:lnTo>
                  <a:lnTo>
                    <a:pt x="58623" y="0"/>
                  </a:lnTo>
                  <a:lnTo>
                    <a:pt x="62750" y="0"/>
                  </a:lnTo>
                  <a:lnTo>
                    <a:pt x="3156699" y="0"/>
                  </a:lnTo>
                  <a:lnTo>
                    <a:pt x="3160826" y="0"/>
                  </a:lnTo>
                  <a:lnTo>
                    <a:pt x="3164903" y="406"/>
                  </a:lnTo>
                  <a:lnTo>
                    <a:pt x="3168942" y="1206"/>
                  </a:lnTo>
                  <a:lnTo>
                    <a:pt x="3172980" y="2006"/>
                  </a:lnTo>
                  <a:lnTo>
                    <a:pt x="3176905" y="3200"/>
                  </a:lnTo>
                  <a:lnTo>
                    <a:pt x="3180715" y="4775"/>
                  </a:lnTo>
                  <a:lnTo>
                    <a:pt x="3184525" y="6350"/>
                  </a:lnTo>
                  <a:lnTo>
                    <a:pt x="3208870" y="27876"/>
                  </a:lnTo>
                  <a:lnTo>
                    <a:pt x="3211169" y="31305"/>
                  </a:lnTo>
                  <a:lnTo>
                    <a:pt x="3218243" y="50507"/>
                  </a:lnTo>
                  <a:lnTo>
                    <a:pt x="3219043" y="54546"/>
                  </a:lnTo>
                  <a:lnTo>
                    <a:pt x="3219450" y="58623"/>
                  </a:lnTo>
                  <a:lnTo>
                    <a:pt x="3219450" y="62750"/>
                  </a:lnTo>
                  <a:lnTo>
                    <a:pt x="3219450" y="1327905"/>
                  </a:lnTo>
                  <a:lnTo>
                    <a:pt x="3219450" y="1332023"/>
                  </a:lnTo>
                  <a:lnTo>
                    <a:pt x="3219043" y="1336100"/>
                  </a:lnTo>
                  <a:lnTo>
                    <a:pt x="3218243" y="1340143"/>
                  </a:lnTo>
                  <a:lnTo>
                    <a:pt x="3217443" y="1344181"/>
                  </a:lnTo>
                  <a:lnTo>
                    <a:pt x="3216249" y="1348106"/>
                  </a:lnTo>
                  <a:lnTo>
                    <a:pt x="3214674" y="1351911"/>
                  </a:lnTo>
                  <a:lnTo>
                    <a:pt x="3213100" y="1355721"/>
                  </a:lnTo>
                  <a:lnTo>
                    <a:pt x="3211156" y="1359338"/>
                  </a:lnTo>
                  <a:lnTo>
                    <a:pt x="3208870" y="1362760"/>
                  </a:lnTo>
                  <a:lnTo>
                    <a:pt x="3206584" y="1366188"/>
                  </a:lnTo>
                  <a:lnTo>
                    <a:pt x="3172980" y="1388637"/>
                  </a:lnTo>
                  <a:lnTo>
                    <a:pt x="3160826" y="1390651"/>
                  </a:lnTo>
                  <a:lnTo>
                    <a:pt x="3156699" y="1390651"/>
                  </a:lnTo>
                  <a:lnTo>
                    <a:pt x="62750" y="1390651"/>
                  </a:lnTo>
                  <a:lnTo>
                    <a:pt x="58623" y="1390651"/>
                  </a:lnTo>
                  <a:lnTo>
                    <a:pt x="54546" y="1390248"/>
                  </a:lnTo>
                  <a:lnTo>
                    <a:pt x="18376" y="1372270"/>
                  </a:lnTo>
                  <a:lnTo>
                    <a:pt x="406" y="1336100"/>
                  </a:lnTo>
                  <a:lnTo>
                    <a:pt x="0" y="1332023"/>
                  </a:lnTo>
                  <a:lnTo>
                    <a:pt x="0" y="1327905"/>
                  </a:lnTo>
                  <a:close/>
                </a:path>
              </a:pathLst>
            </a:custGeom>
            <a:ln w="952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713268" y="7126287"/>
            <a:ext cx="2389505" cy="964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DAD8E9"/>
                </a:solidFill>
                <a:latin typeface="Trebuchet MS"/>
                <a:cs typeface="Trebuchet MS"/>
              </a:rPr>
              <a:t>Tran</a:t>
            </a:r>
            <a:r>
              <a:rPr sz="1650" cap="small" spc="70" dirty="0">
                <a:solidFill>
                  <a:srgbClr val="DAD8E9"/>
                </a:solidFill>
                <a:latin typeface="Trebuchet MS"/>
                <a:cs typeface="Trebuchet MS"/>
              </a:rPr>
              <a:t>s</a:t>
            </a:r>
            <a:r>
              <a:rPr sz="1650" spc="70" dirty="0">
                <a:solidFill>
                  <a:srgbClr val="DAD8E9"/>
                </a:solidFill>
                <a:latin typeface="Trebuchet MS"/>
                <a:cs typeface="Trebuchet MS"/>
              </a:rPr>
              <a:t>parent</a:t>
            </a:r>
            <a:r>
              <a:rPr sz="1650" spc="14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90" dirty="0">
                <a:solidFill>
                  <a:srgbClr val="DAD8E9"/>
                </a:solidFill>
                <a:latin typeface="Trebuchet MS"/>
                <a:cs typeface="Trebuchet MS"/>
              </a:rPr>
              <a:t>Reward</a:t>
            </a:r>
            <a:r>
              <a:rPr sz="1650" cap="small" spc="90" dirty="0">
                <a:solidFill>
                  <a:srgbClr val="DAD8E9"/>
                </a:solidFill>
                <a:latin typeface="Trebuchet MS"/>
                <a:cs typeface="Trebuchet MS"/>
              </a:rPr>
              <a:t>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300"/>
              </a:lnSpc>
              <a:spcBef>
                <a:spcPts val="570"/>
              </a:spcBef>
            </a:pP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NFT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rebuchet MS"/>
                <a:cs typeface="Trebuchet MS"/>
              </a:rPr>
              <a:t>minting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creates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verifiable </a:t>
            </a:r>
            <a:r>
              <a:rPr sz="1500" spc="-50" dirty="0">
                <a:solidFill>
                  <a:srgbClr val="DAD8E9"/>
                </a:solidFill>
                <a:latin typeface="Trebuchet MS"/>
                <a:cs typeface="Trebuchet MS"/>
              </a:rPr>
              <a:t>donation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rebuchet MS"/>
                <a:cs typeface="Trebuchet MS"/>
              </a:rPr>
              <a:t>proof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-250884"/>
            <a:ext cx="11734800" cy="7880961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67000" y="560387"/>
            <a:ext cx="7162800" cy="52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125" dirty="0"/>
              <a:t>Revolutionizing</a:t>
            </a:r>
            <a:r>
              <a:rPr spc="210" dirty="0"/>
              <a:t> </a:t>
            </a:r>
            <a:r>
              <a:rPr spc="110" dirty="0"/>
              <a:t>Charitable </a:t>
            </a:r>
            <a:r>
              <a:rPr spc="175" dirty="0"/>
              <a:t>Giving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019639" y="1898650"/>
            <a:ext cx="3859933" cy="1409700"/>
            <a:chOff x="676275" y="2133599"/>
            <a:chExt cx="2800350" cy="1409700"/>
          </a:xfrm>
        </p:grpSpPr>
        <p:sp>
          <p:nvSpPr>
            <p:cNvPr id="10" name="object 10"/>
            <p:cNvSpPr/>
            <p:nvPr/>
          </p:nvSpPr>
          <p:spPr>
            <a:xfrm>
              <a:off x="681037" y="2138362"/>
              <a:ext cx="2790825" cy="1400175"/>
            </a:xfrm>
            <a:custGeom>
              <a:avLst/>
              <a:gdLst/>
              <a:ahLst/>
              <a:cxnLst/>
              <a:rect l="l" t="t" r="r" b="b"/>
              <a:pathLst>
                <a:path w="2790825" h="1400175">
                  <a:moveTo>
                    <a:pt x="2732201" y="0"/>
                  </a:moveTo>
                  <a:lnTo>
                    <a:pt x="58628" y="0"/>
                  </a:lnTo>
                  <a:lnTo>
                    <a:pt x="54545" y="406"/>
                  </a:lnTo>
                  <a:lnTo>
                    <a:pt x="15463" y="21285"/>
                  </a:lnTo>
                  <a:lnTo>
                    <a:pt x="0" y="58623"/>
                  </a:lnTo>
                  <a:lnTo>
                    <a:pt x="0" y="1337424"/>
                  </a:lnTo>
                  <a:lnTo>
                    <a:pt x="0" y="1341551"/>
                  </a:lnTo>
                  <a:lnTo>
                    <a:pt x="15463" y="1378889"/>
                  </a:lnTo>
                  <a:lnTo>
                    <a:pt x="54545" y="1399768"/>
                  </a:lnTo>
                  <a:lnTo>
                    <a:pt x="58628" y="1400175"/>
                  </a:lnTo>
                  <a:lnTo>
                    <a:pt x="2732201" y="1400175"/>
                  </a:lnTo>
                  <a:lnTo>
                    <a:pt x="2769527" y="1384706"/>
                  </a:lnTo>
                  <a:lnTo>
                    <a:pt x="2790418" y="1345628"/>
                  </a:lnTo>
                  <a:lnTo>
                    <a:pt x="2790825" y="1341551"/>
                  </a:lnTo>
                  <a:lnTo>
                    <a:pt x="2790825" y="58623"/>
                  </a:lnTo>
                  <a:lnTo>
                    <a:pt x="2775356" y="21285"/>
                  </a:lnTo>
                  <a:lnTo>
                    <a:pt x="2736278" y="406"/>
                  </a:lnTo>
                  <a:lnTo>
                    <a:pt x="2732201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1037" y="2138362"/>
              <a:ext cx="2790825" cy="1400175"/>
            </a:xfrm>
            <a:custGeom>
              <a:avLst/>
              <a:gdLst/>
              <a:ahLst/>
              <a:cxnLst/>
              <a:rect l="l" t="t" r="r" b="b"/>
              <a:pathLst>
                <a:path w="2790825" h="1400175">
                  <a:moveTo>
                    <a:pt x="0" y="1337424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1" y="54546"/>
                  </a:lnTo>
                  <a:lnTo>
                    <a:pt x="10576" y="27889"/>
                  </a:lnTo>
                  <a:lnTo>
                    <a:pt x="12863" y="24460"/>
                  </a:lnTo>
                  <a:lnTo>
                    <a:pt x="15463" y="21285"/>
                  </a:lnTo>
                  <a:lnTo>
                    <a:pt x="18380" y="18376"/>
                  </a:lnTo>
                  <a:lnTo>
                    <a:pt x="21292" y="15468"/>
                  </a:lnTo>
                  <a:lnTo>
                    <a:pt x="58628" y="0"/>
                  </a:lnTo>
                  <a:lnTo>
                    <a:pt x="62745" y="0"/>
                  </a:lnTo>
                  <a:lnTo>
                    <a:pt x="2728074" y="0"/>
                  </a:lnTo>
                  <a:lnTo>
                    <a:pt x="2732201" y="0"/>
                  </a:lnTo>
                  <a:lnTo>
                    <a:pt x="2736278" y="406"/>
                  </a:lnTo>
                  <a:lnTo>
                    <a:pt x="2740317" y="1206"/>
                  </a:lnTo>
                  <a:lnTo>
                    <a:pt x="2744355" y="2006"/>
                  </a:lnTo>
                  <a:lnTo>
                    <a:pt x="2777959" y="24460"/>
                  </a:lnTo>
                  <a:lnTo>
                    <a:pt x="2780245" y="27889"/>
                  </a:lnTo>
                  <a:lnTo>
                    <a:pt x="2782544" y="31305"/>
                  </a:lnTo>
                  <a:lnTo>
                    <a:pt x="2784475" y="34925"/>
                  </a:lnTo>
                  <a:lnTo>
                    <a:pt x="2786049" y="38735"/>
                  </a:lnTo>
                  <a:lnTo>
                    <a:pt x="2787624" y="42545"/>
                  </a:lnTo>
                  <a:lnTo>
                    <a:pt x="2788818" y="46469"/>
                  </a:lnTo>
                  <a:lnTo>
                    <a:pt x="2789618" y="50507"/>
                  </a:lnTo>
                  <a:lnTo>
                    <a:pt x="2790418" y="54546"/>
                  </a:lnTo>
                  <a:lnTo>
                    <a:pt x="2790825" y="58623"/>
                  </a:lnTo>
                  <a:lnTo>
                    <a:pt x="2790825" y="62750"/>
                  </a:lnTo>
                  <a:lnTo>
                    <a:pt x="2790825" y="1337424"/>
                  </a:lnTo>
                  <a:lnTo>
                    <a:pt x="2790825" y="1341551"/>
                  </a:lnTo>
                  <a:lnTo>
                    <a:pt x="2790418" y="1345628"/>
                  </a:lnTo>
                  <a:lnTo>
                    <a:pt x="2789618" y="1349667"/>
                  </a:lnTo>
                  <a:lnTo>
                    <a:pt x="2788818" y="1353705"/>
                  </a:lnTo>
                  <a:lnTo>
                    <a:pt x="2787624" y="1357630"/>
                  </a:lnTo>
                  <a:lnTo>
                    <a:pt x="2786049" y="1361440"/>
                  </a:lnTo>
                  <a:lnTo>
                    <a:pt x="2784475" y="1365250"/>
                  </a:lnTo>
                  <a:lnTo>
                    <a:pt x="2782544" y="1368856"/>
                  </a:lnTo>
                  <a:lnTo>
                    <a:pt x="2780245" y="1372285"/>
                  </a:lnTo>
                  <a:lnTo>
                    <a:pt x="2777959" y="1375714"/>
                  </a:lnTo>
                  <a:lnTo>
                    <a:pt x="2762935" y="1389595"/>
                  </a:lnTo>
                  <a:lnTo>
                    <a:pt x="2759506" y="1391881"/>
                  </a:lnTo>
                  <a:lnTo>
                    <a:pt x="2755900" y="1393825"/>
                  </a:lnTo>
                  <a:lnTo>
                    <a:pt x="2752090" y="1395399"/>
                  </a:lnTo>
                  <a:lnTo>
                    <a:pt x="2748280" y="1396974"/>
                  </a:lnTo>
                  <a:lnTo>
                    <a:pt x="2744355" y="1398168"/>
                  </a:lnTo>
                  <a:lnTo>
                    <a:pt x="2740317" y="1398968"/>
                  </a:lnTo>
                  <a:lnTo>
                    <a:pt x="2736278" y="1399768"/>
                  </a:lnTo>
                  <a:lnTo>
                    <a:pt x="2732201" y="1400175"/>
                  </a:lnTo>
                  <a:lnTo>
                    <a:pt x="2728074" y="1400175"/>
                  </a:lnTo>
                  <a:lnTo>
                    <a:pt x="62745" y="1400175"/>
                  </a:lnTo>
                  <a:lnTo>
                    <a:pt x="58628" y="1400175"/>
                  </a:lnTo>
                  <a:lnTo>
                    <a:pt x="54545" y="1399768"/>
                  </a:lnTo>
                  <a:lnTo>
                    <a:pt x="50502" y="1398968"/>
                  </a:lnTo>
                  <a:lnTo>
                    <a:pt x="46464" y="1398168"/>
                  </a:lnTo>
                  <a:lnTo>
                    <a:pt x="42539" y="1396974"/>
                  </a:lnTo>
                  <a:lnTo>
                    <a:pt x="38735" y="1395399"/>
                  </a:lnTo>
                  <a:lnTo>
                    <a:pt x="34930" y="1393825"/>
                  </a:lnTo>
                  <a:lnTo>
                    <a:pt x="18380" y="1381798"/>
                  </a:lnTo>
                  <a:lnTo>
                    <a:pt x="15463" y="1378889"/>
                  </a:lnTo>
                  <a:lnTo>
                    <a:pt x="12863" y="1375714"/>
                  </a:lnTo>
                  <a:lnTo>
                    <a:pt x="10576" y="1372285"/>
                  </a:lnTo>
                  <a:lnTo>
                    <a:pt x="8284" y="1368856"/>
                  </a:lnTo>
                  <a:lnTo>
                    <a:pt x="0" y="1341551"/>
                  </a:lnTo>
                  <a:lnTo>
                    <a:pt x="0" y="1337424"/>
                  </a:lnTo>
                  <a:close/>
                </a:path>
              </a:pathLst>
            </a:custGeom>
            <a:ln w="952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17027" y="1985883"/>
            <a:ext cx="214693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0" dirty="0">
                <a:solidFill>
                  <a:srgbClr val="DAD8E9"/>
                </a:solidFill>
                <a:latin typeface="Trebuchet MS"/>
                <a:cs typeface="Trebuchet MS"/>
              </a:rPr>
              <a:t>Single</a:t>
            </a:r>
            <a:r>
              <a:rPr sz="1650" spc="114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150" dirty="0">
                <a:solidFill>
                  <a:srgbClr val="DAD8E9"/>
                </a:solidFill>
                <a:latin typeface="Trebuchet MS"/>
                <a:cs typeface="Trebuchet MS"/>
              </a:rPr>
              <a:t>Web</a:t>
            </a:r>
            <a:r>
              <a:rPr sz="1650" spc="12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DAD8E9"/>
                </a:solidFill>
                <a:latin typeface="Trebuchet MS"/>
                <a:cs typeface="Trebuchet MS"/>
              </a:rPr>
              <a:t>Platform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317" y="2455764"/>
            <a:ext cx="2742883" cy="593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95"/>
              </a:spcBef>
            </a:pP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Unified </a:t>
            </a:r>
            <a:r>
              <a:rPr sz="1500" spc="-50" dirty="0">
                <a:solidFill>
                  <a:srgbClr val="DAD8E9"/>
                </a:solidFill>
                <a:latin typeface="Trebuchet MS"/>
                <a:cs typeface="Trebuchet MS"/>
              </a:rPr>
              <a:t>donation</a:t>
            </a: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experience </a:t>
            </a:r>
            <a:r>
              <a:rPr sz="1500" spc="-50" dirty="0">
                <a:solidFill>
                  <a:srgbClr val="DAD8E9"/>
                </a:solidFill>
                <a:latin typeface="Trebuchet MS"/>
                <a:cs typeface="Trebuchet MS"/>
              </a:rPr>
              <a:t>across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rebuchet MS"/>
                <a:cs typeface="Trebuchet MS"/>
              </a:rPr>
              <a:t>India</a:t>
            </a:r>
            <a:endParaRPr sz="1500" dirty="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32892" y="1893887"/>
            <a:ext cx="3873107" cy="1409700"/>
            <a:chOff x="3667125" y="2133599"/>
            <a:chExt cx="2800350" cy="1409700"/>
          </a:xfrm>
        </p:grpSpPr>
        <p:sp>
          <p:nvSpPr>
            <p:cNvPr id="15" name="object 15"/>
            <p:cNvSpPr/>
            <p:nvPr/>
          </p:nvSpPr>
          <p:spPr>
            <a:xfrm>
              <a:off x="3671887" y="2138362"/>
              <a:ext cx="2790825" cy="1400175"/>
            </a:xfrm>
            <a:custGeom>
              <a:avLst/>
              <a:gdLst/>
              <a:ahLst/>
              <a:cxnLst/>
              <a:rect l="l" t="t" r="r" b="b"/>
              <a:pathLst>
                <a:path w="2790825" h="1400175">
                  <a:moveTo>
                    <a:pt x="2732201" y="0"/>
                  </a:moveTo>
                  <a:lnTo>
                    <a:pt x="58623" y="0"/>
                  </a:lnTo>
                  <a:lnTo>
                    <a:pt x="54546" y="406"/>
                  </a:lnTo>
                  <a:lnTo>
                    <a:pt x="15468" y="21285"/>
                  </a:lnTo>
                  <a:lnTo>
                    <a:pt x="0" y="58623"/>
                  </a:lnTo>
                  <a:lnTo>
                    <a:pt x="0" y="1337424"/>
                  </a:lnTo>
                  <a:lnTo>
                    <a:pt x="0" y="1341551"/>
                  </a:lnTo>
                  <a:lnTo>
                    <a:pt x="15468" y="1378889"/>
                  </a:lnTo>
                  <a:lnTo>
                    <a:pt x="54546" y="1399768"/>
                  </a:lnTo>
                  <a:lnTo>
                    <a:pt x="58623" y="1400175"/>
                  </a:lnTo>
                  <a:lnTo>
                    <a:pt x="2732201" y="1400175"/>
                  </a:lnTo>
                  <a:lnTo>
                    <a:pt x="2769527" y="1384706"/>
                  </a:lnTo>
                  <a:lnTo>
                    <a:pt x="2790418" y="1345628"/>
                  </a:lnTo>
                  <a:lnTo>
                    <a:pt x="2790825" y="1341551"/>
                  </a:lnTo>
                  <a:lnTo>
                    <a:pt x="2790825" y="58623"/>
                  </a:lnTo>
                  <a:lnTo>
                    <a:pt x="2775356" y="21285"/>
                  </a:lnTo>
                  <a:lnTo>
                    <a:pt x="2736278" y="406"/>
                  </a:lnTo>
                  <a:lnTo>
                    <a:pt x="2732201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71887" y="2138362"/>
              <a:ext cx="2790825" cy="1400175"/>
            </a:xfrm>
            <a:custGeom>
              <a:avLst/>
              <a:gdLst/>
              <a:ahLst/>
              <a:cxnLst/>
              <a:rect l="l" t="t" r="r" b="b"/>
              <a:pathLst>
                <a:path w="2790825" h="1400175">
                  <a:moveTo>
                    <a:pt x="0" y="1337424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6" y="54546"/>
                  </a:lnTo>
                  <a:lnTo>
                    <a:pt x="1206" y="50507"/>
                  </a:lnTo>
                  <a:lnTo>
                    <a:pt x="2006" y="46469"/>
                  </a:lnTo>
                  <a:lnTo>
                    <a:pt x="3200" y="42545"/>
                  </a:lnTo>
                  <a:lnTo>
                    <a:pt x="4775" y="38735"/>
                  </a:lnTo>
                  <a:lnTo>
                    <a:pt x="6350" y="34925"/>
                  </a:lnTo>
                  <a:lnTo>
                    <a:pt x="8280" y="31305"/>
                  </a:lnTo>
                  <a:lnTo>
                    <a:pt x="10579" y="27889"/>
                  </a:lnTo>
                  <a:lnTo>
                    <a:pt x="12865" y="24460"/>
                  </a:lnTo>
                  <a:lnTo>
                    <a:pt x="15468" y="21285"/>
                  </a:lnTo>
                  <a:lnTo>
                    <a:pt x="50507" y="1206"/>
                  </a:lnTo>
                  <a:lnTo>
                    <a:pt x="54546" y="406"/>
                  </a:lnTo>
                  <a:lnTo>
                    <a:pt x="58623" y="0"/>
                  </a:lnTo>
                  <a:lnTo>
                    <a:pt x="62750" y="0"/>
                  </a:lnTo>
                  <a:lnTo>
                    <a:pt x="2728074" y="0"/>
                  </a:lnTo>
                  <a:lnTo>
                    <a:pt x="2732201" y="0"/>
                  </a:lnTo>
                  <a:lnTo>
                    <a:pt x="2736278" y="406"/>
                  </a:lnTo>
                  <a:lnTo>
                    <a:pt x="2740317" y="1206"/>
                  </a:lnTo>
                  <a:lnTo>
                    <a:pt x="2744355" y="2006"/>
                  </a:lnTo>
                  <a:lnTo>
                    <a:pt x="2777959" y="24460"/>
                  </a:lnTo>
                  <a:lnTo>
                    <a:pt x="2780245" y="27889"/>
                  </a:lnTo>
                  <a:lnTo>
                    <a:pt x="2782544" y="31305"/>
                  </a:lnTo>
                  <a:lnTo>
                    <a:pt x="2784475" y="34925"/>
                  </a:lnTo>
                  <a:lnTo>
                    <a:pt x="2786049" y="38735"/>
                  </a:lnTo>
                  <a:lnTo>
                    <a:pt x="2787624" y="42545"/>
                  </a:lnTo>
                  <a:lnTo>
                    <a:pt x="2788818" y="46469"/>
                  </a:lnTo>
                  <a:lnTo>
                    <a:pt x="2789618" y="50507"/>
                  </a:lnTo>
                  <a:lnTo>
                    <a:pt x="2790418" y="54546"/>
                  </a:lnTo>
                  <a:lnTo>
                    <a:pt x="2790825" y="58623"/>
                  </a:lnTo>
                  <a:lnTo>
                    <a:pt x="2790825" y="62750"/>
                  </a:lnTo>
                  <a:lnTo>
                    <a:pt x="2790825" y="1337424"/>
                  </a:lnTo>
                  <a:lnTo>
                    <a:pt x="2790825" y="1341551"/>
                  </a:lnTo>
                  <a:lnTo>
                    <a:pt x="2790418" y="1345628"/>
                  </a:lnTo>
                  <a:lnTo>
                    <a:pt x="2789618" y="1349667"/>
                  </a:lnTo>
                  <a:lnTo>
                    <a:pt x="2788818" y="1353705"/>
                  </a:lnTo>
                  <a:lnTo>
                    <a:pt x="2787624" y="1357630"/>
                  </a:lnTo>
                  <a:lnTo>
                    <a:pt x="2786049" y="1361440"/>
                  </a:lnTo>
                  <a:lnTo>
                    <a:pt x="2784475" y="1365250"/>
                  </a:lnTo>
                  <a:lnTo>
                    <a:pt x="2782544" y="1368856"/>
                  </a:lnTo>
                  <a:lnTo>
                    <a:pt x="2780245" y="1372285"/>
                  </a:lnTo>
                  <a:lnTo>
                    <a:pt x="2777959" y="1375714"/>
                  </a:lnTo>
                  <a:lnTo>
                    <a:pt x="2762935" y="1389595"/>
                  </a:lnTo>
                  <a:lnTo>
                    <a:pt x="2759506" y="1391881"/>
                  </a:lnTo>
                  <a:lnTo>
                    <a:pt x="2755900" y="1393825"/>
                  </a:lnTo>
                  <a:lnTo>
                    <a:pt x="2752090" y="1395399"/>
                  </a:lnTo>
                  <a:lnTo>
                    <a:pt x="2748280" y="1396974"/>
                  </a:lnTo>
                  <a:lnTo>
                    <a:pt x="2744355" y="1398168"/>
                  </a:lnTo>
                  <a:lnTo>
                    <a:pt x="2740317" y="1398968"/>
                  </a:lnTo>
                  <a:lnTo>
                    <a:pt x="2736278" y="1399768"/>
                  </a:lnTo>
                  <a:lnTo>
                    <a:pt x="2732201" y="1400175"/>
                  </a:lnTo>
                  <a:lnTo>
                    <a:pt x="2728074" y="1400175"/>
                  </a:lnTo>
                  <a:lnTo>
                    <a:pt x="62750" y="1400175"/>
                  </a:lnTo>
                  <a:lnTo>
                    <a:pt x="58623" y="1400175"/>
                  </a:lnTo>
                  <a:lnTo>
                    <a:pt x="54546" y="1399768"/>
                  </a:lnTo>
                  <a:lnTo>
                    <a:pt x="50507" y="1398968"/>
                  </a:lnTo>
                  <a:lnTo>
                    <a:pt x="46469" y="1398168"/>
                  </a:lnTo>
                  <a:lnTo>
                    <a:pt x="42545" y="1396974"/>
                  </a:lnTo>
                  <a:lnTo>
                    <a:pt x="38735" y="1395399"/>
                  </a:lnTo>
                  <a:lnTo>
                    <a:pt x="34925" y="1393825"/>
                  </a:lnTo>
                  <a:lnTo>
                    <a:pt x="31318" y="1391881"/>
                  </a:lnTo>
                  <a:lnTo>
                    <a:pt x="27889" y="1389595"/>
                  </a:lnTo>
                  <a:lnTo>
                    <a:pt x="24460" y="1387309"/>
                  </a:lnTo>
                  <a:lnTo>
                    <a:pt x="10579" y="1372285"/>
                  </a:lnTo>
                  <a:lnTo>
                    <a:pt x="8280" y="1368856"/>
                  </a:lnTo>
                  <a:lnTo>
                    <a:pt x="6350" y="1365250"/>
                  </a:lnTo>
                  <a:lnTo>
                    <a:pt x="4775" y="1361440"/>
                  </a:lnTo>
                  <a:lnTo>
                    <a:pt x="3200" y="1357630"/>
                  </a:lnTo>
                  <a:lnTo>
                    <a:pt x="2006" y="1353705"/>
                  </a:lnTo>
                  <a:lnTo>
                    <a:pt x="1206" y="1349667"/>
                  </a:lnTo>
                  <a:lnTo>
                    <a:pt x="406" y="1345628"/>
                  </a:lnTo>
                  <a:lnTo>
                    <a:pt x="0" y="1341551"/>
                  </a:lnTo>
                  <a:lnTo>
                    <a:pt x="0" y="1337424"/>
                  </a:lnTo>
                  <a:close/>
                </a:path>
              </a:pathLst>
            </a:custGeom>
            <a:ln w="952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934200" y="2033587"/>
            <a:ext cx="18053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5" dirty="0">
                <a:solidFill>
                  <a:srgbClr val="DAD8E9"/>
                </a:solidFill>
                <a:latin typeface="Trebuchet MS"/>
                <a:cs typeface="Trebuchet MS"/>
              </a:rPr>
              <a:t>Blockchain</a:t>
            </a:r>
            <a:r>
              <a:rPr sz="1650" spc="4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DAD8E9"/>
                </a:solidFill>
                <a:latin typeface="Trebuchet MS"/>
                <a:cs typeface="Trebuchet MS"/>
              </a:rPr>
              <a:t>+</a:t>
            </a:r>
            <a:r>
              <a:rPr sz="1650" spc="4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50" dirty="0">
                <a:solidFill>
                  <a:srgbClr val="DAD8E9"/>
                </a:solidFill>
                <a:latin typeface="Trebuchet MS"/>
                <a:cs typeface="Trebuchet MS"/>
              </a:rPr>
              <a:t>IPFS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8000" y="2402965"/>
            <a:ext cx="2729540" cy="5936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95"/>
              </a:spcBef>
            </a:pP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Immutable</a:t>
            </a:r>
            <a:r>
              <a:rPr sz="1500" spc="3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proof-</a:t>
            </a:r>
            <a:r>
              <a:rPr sz="1500" spc="-60" dirty="0">
                <a:solidFill>
                  <a:srgbClr val="DAD8E9"/>
                </a:solidFill>
                <a:latin typeface="Trebuchet MS"/>
                <a:cs typeface="Trebuchet MS"/>
              </a:rPr>
              <a:t>of-impact </a:t>
            </a:r>
            <a:r>
              <a:rPr sz="1500" spc="-10" dirty="0">
                <a:solidFill>
                  <a:srgbClr val="DAD8E9"/>
                </a:solidFill>
                <a:latin typeface="Trebuchet MS"/>
                <a:cs typeface="Trebuchet MS"/>
              </a:rPr>
              <a:t>records</a:t>
            </a:r>
            <a:endParaRPr sz="1500" dirty="0">
              <a:latin typeface="Trebuchet MS"/>
              <a:cs typeface="Trebuchet M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36333" y="3680587"/>
            <a:ext cx="6102830" cy="2072513"/>
            <a:chOff x="676275" y="3733800"/>
            <a:chExt cx="5791200" cy="1095375"/>
          </a:xfrm>
        </p:grpSpPr>
        <p:sp>
          <p:nvSpPr>
            <p:cNvPr id="20" name="object 20"/>
            <p:cNvSpPr/>
            <p:nvPr/>
          </p:nvSpPr>
          <p:spPr>
            <a:xfrm>
              <a:off x="681037" y="3738562"/>
              <a:ext cx="5781675" cy="1085850"/>
            </a:xfrm>
            <a:custGeom>
              <a:avLst/>
              <a:gdLst/>
              <a:ahLst/>
              <a:cxnLst/>
              <a:rect l="l" t="t" r="r" b="b"/>
              <a:pathLst>
                <a:path w="5781675" h="1085850">
                  <a:moveTo>
                    <a:pt x="5723051" y="0"/>
                  </a:moveTo>
                  <a:lnTo>
                    <a:pt x="58628" y="0"/>
                  </a:lnTo>
                  <a:lnTo>
                    <a:pt x="54545" y="406"/>
                  </a:lnTo>
                  <a:lnTo>
                    <a:pt x="15463" y="21285"/>
                  </a:lnTo>
                  <a:lnTo>
                    <a:pt x="0" y="58623"/>
                  </a:lnTo>
                  <a:lnTo>
                    <a:pt x="0" y="1023099"/>
                  </a:lnTo>
                  <a:lnTo>
                    <a:pt x="0" y="1027226"/>
                  </a:lnTo>
                  <a:lnTo>
                    <a:pt x="15463" y="1064564"/>
                  </a:lnTo>
                  <a:lnTo>
                    <a:pt x="54545" y="1085443"/>
                  </a:lnTo>
                  <a:lnTo>
                    <a:pt x="58628" y="1085850"/>
                  </a:lnTo>
                  <a:lnTo>
                    <a:pt x="5723051" y="1085850"/>
                  </a:lnTo>
                  <a:lnTo>
                    <a:pt x="5760377" y="1070381"/>
                  </a:lnTo>
                  <a:lnTo>
                    <a:pt x="5781268" y="1031303"/>
                  </a:lnTo>
                  <a:lnTo>
                    <a:pt x="5781675" y="1027226"/>
                  </a:lnTo>
                  <a:lnTo>
                    <a:pt x="5781675" y="58623"/>
                  </a:lnTo>
                  <a:lnTo>
                    <a:pt x="5766206" y="21285"/>
                  </a:lnTo>
                  <a:lnTo>
                    <a:pt x="5727128" y="406"/>
                  </a:lnTo>
                  <a:lnTo>
                    <a:pt x="5723051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1037" y="3738562"/>
              <a:ext cx="5781675" cy="1085850"/>
            </a:xfrm>
            <a:custGeom>
              <a:avLst/>
              <a:gdLst/>
              <a:ahLst/>
              <a:cxnLst/>
              <a:rect l="l" t="t" r="r" b="b"/>
              <a:pathLst>
                <a:path w="5781675" h="1085850">
                  <a:moveTo>
                    <a:pt x="0" y="1023099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1" y="54546"/>
                  </a:lnTo>
                  <a:lnTo>
                    <a:pt x="10576" y="27889"/>
                  </a:lnTo>
                  <a:lnTo>
                    <a:pt x="12863" y="24460"/>
                  </a:lnTo>
                  <a:lnTo>
                    <a:pt x="15463" y="21285"/>
                  </a:lnTo>
                  <a:lnTo>
                    <a:pt x="18380" y="18376"/>
                  </a:lnTo>
                  <a:lnTo>
                    <a:pt x="21292" y="15468"/>
                  </a:lnTo>
                  <a:lnTo>
                    <a:pt x="38735" y="4775"/>
                  </a:lnTo>
                  <a:lnTo>
                    <a:pt x="42539" y="3200"/>
                  </a:lnTo>
                  <a:lnTo>
                    <a:pt x="46464" y="2006"/>
                  </a:lnTo>
                  <a:lnTo>
                    <a:pt x="50502" y="1206"/>
                  </a:lnTo>
                  <a:lnTo>
                    <a:pt x="54545" y="406"/>
                  </a:lnTo>
                  <a:lnTo>
                    <a:pt x="58628" y="0"/>
                  </a:lnTo>
                  <a:lnTo>
                    <a:pt x="62745" y="0"/>
                  </a:lnTo>
                  <a:lnTo>
                    <a:pt x="5718924" y="0"/>
                  </a:lnTo>
                  <a:lnTo>
                    <a:pt x="5723051" y="0"/>
                  </a:lnTo>
                  <a:lnTo>
                    <a:pt x="5727128" y="406"/>
                  </a:lnTo>
                  <a:lnTo>
                    <a:pt x="5731167" y="1206"/>
                  </a:lnTo>
                  <a:lnTo>
                    <a:pt x="5735205" y="2006"/>
                  </a:lnTo>
                  <a:lnTo>
                    <a:pt x="5739130" y="3200"/>
                  </a:lnTo>
                  <a:lnTo>
                    <a:pt x="5742940" y="4775"/>
                  </a:lnTo>
                  <a:lnTo>
                    <a:pt x="5746750" y="6350"/>
                  </a:lnTo>
                  <a:lnTo>
                    <a:pt x="5771095" y="27889"/>
                  </a:lnTo>
                  <a:lnTo>
                    <a:pt x="5773394" y="31305"/>
                  </a:lnTo>
                  <a:lnTo>
                    <a:pt x="5775325" y="34925"/>
                  </a:lnTo>
                  <a:lnTo>
                    <a:pt x="5776899" y="38735"/>
                  </a:lnTo>
                  <a:lnTo>
                    <a:pt x="5778474" y="42545"/>
                  </a:lnTo>
                  <a:lnTo>
                    <a:pt x="5779668" y="46469"/>
                  </a:lnTo>
                  <a:lnTo>
                    <a:pt x="5780468" y="50507"/>
                  </a:lnTo>
                  <a:lnTo>
                    <a:pt x="5781268" y="54546"/>
                  </a:lnTo>
                  <a:lnTo>
                    <a:pt x="5781675" y="58623"/>
                  </a:lnTo>
                  <a:lnTo>
                    <a:pt x="5781675" y="62750"/>
                  </a:lnTo>
                  <a:lnTo>
                    <a:pt x="5781675" y="1023099"/>
                  </a:lnTo>
                  <a:lnTo>
                    <a:pt x="5781675" y="1027226"/>
                  </a:lnTo>
                  <a:lnTo>
                    <a:pt x="5781268" y="1031303"/>
                  </a:lnTo>
                  <a:lnTo>
                    <a:pt x="5780468" y="1035342"/>
                  </a:lnTo>
                  <a:lnTo>
                    <a:pt x="5779668" y="1039380"/>
                  </a:lnTo>
                  <a:lnTo>
                    <a:pt x="5778474" y="1043305"/>
                  </a:lnTo>
                  <a:lnTo>
                    <a:pt x="5776899" y="1047115"/>
                  </a:lnTo>
                  <a:lnTo>
                    <a:pt x="5775325" y="1050925"/>
                  </a:lnTo>
                  <a:lnTo>
                    <a:pt x="5773394" y="1054531"/>
                  </a:lnTo>
                  <a:lnTo>
                    <a:pt x="5771095" y="1057960"/>
                  </a:lnTo>
                  <a:lnTo>
                    <a:pt x="5768809" y="1061389"/>
                  </a:lnTo>
                  <a:lnTo>
                    <a:pt x="5742940" y="1081074"/>
                  </a:lnTo>
                  <a:lnTo>
                    <a:pt x="5739130" y="1082649"/>
                  </a:lnTo>
                  <a:lnTo>
                    <a:pt x="5735205" y="1083843"/>
                  </a:lnTo>
                  <a:lnTo>
                    <a:pt x="5731167" y="1084643"/>
                  </a:lnTo>
                  <a:lnTo>
                    <a:pt x="5727128" y="1085443"/>
                  </a:lnTo>
                  <a:lnTo>
                    <a:pt x="5723051" y="1085850"/>
                  </a:lnTo>
                  <a:lnTo>
                    <a:pt x="5718924" y="1085850"/>
                  </a:lnTo>
                  <a:lnTo>
                    <a:pt x="62745" y="1085850"/>
                  </a:lnTo>
                  <a:lnTo>
                    <a:pt x="58628" y="1085850"/>
                  </a:lnTo>
                  <a:lnTo>
                    <a:pt x="54545" y="1085443"/>
                  </a:lnTo>
                  <a:lnTo>
                    <a:pt x="50502" y="1084643"/>
                  </a:lnTo>
                  <a:lnTo>
                    <a:pt x="46464" y="1083843"/>
                  </a:lnTo>
                  <a:lnTo>
                    <a:pt x="42539" y="1082649"/>
                  </a:lnTo>
                  <a:lnTo>
                    <a:pt x="38735" y="1081074"/>
                  </a:lnTo>
                  <a:lnTo>
                    <a:pt x="34930" y="1079500"/>
                  </a:lnTo>
                  <a:lnTo>
                    <a:pt x="18380" y="1067473"/>
                  </a:lnTo>
                  <a:lnTo>
                    <a:pt x="15463" y="1064564"/>
                  </a:lnTo>
                  <a:lnTo>
                    <a:pt x="12863" y="1061389"/>
                  </a:lnTo>
                  <a:lnTo>
                    <a:pt x="10576" y="1057960"/>
                  </a:lnTo>
                  <a:lnTo>
                    <a:pt x="8284" y="1054531"/>
                  </a:lnTo>
                  <a:lnTo>
                    <a:pt x="0" y="1027226"/>
                  </a:lnTo>
                  <a:lnTo>
                    <a:pt x="0" y="1023099"/>
                  </a:lnTo>
                  <a:close/>
                </a:path>
              </a:pathLst>
            </a:custGeom>
            <a:ln w="952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95599" y="3906056"/>
            <a:ext cx="5638544" cy="16994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35"/>
              </a:spcBef>
            </a:pPr>
            <a:r>
              <a:rPr sz="1650" spc="65" dirty="0">
                <a:solidFill>
                  <a:srgbClr val="DAD8E9"/>
                </a:solidFill>
                <a:latin typeface="Trebuchet MS"/>
                <a:cs typeface="Trebuchet MS"/>
              </a:rPr>
              <a:t>NFT</a:t>
            </a:r>
            <a:r>
              <a:rPr sz="1650" spc="114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90" dirty="0">
                <a:solidFill>
                  <a:srgbClr val="DAD8E9"/>
                </a:solidFill>
                <a:latin typeface="Trebuchet MS"/>
                <a:cs typeface="Trebuchet MS"/>
              </a:rPr>
              <a:t>Reward</a:t>
            </a:r>
            <a:r>
              <a:rPr sz="1650" cap="small" spc="90" dirty="0">
                <a:solidFill>
                  <a:srgbClr val="DAD8E9"/>
                </a:solidFill>
                <a:latin typeface="Trebuchet MS"/>
                <a:cs typeface="Trebuchet MS"/>
              </a:rPr>
              <a:t>s</a:t>
            </a:r>
            <a:endParaRPr sz="1650" dirty="0">
              <a:latin typeface="Trebuchet MS"/>
              <a:cs typeface="Trebuchet MS"/>
            </a:endParaRPr>
          </a:p>
          <a:p>
            <a:pPr marL="214629">
              <a:lnSpc>
                <a:spcPct val="100000"/>
              </a:lnSpc>
              <a:spcBef>
                <a:spcPts val="1170"/>
              </a:spcBef>
            </a:pP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Verifiable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rebuchet MS"/>
                <a:cs typeface="Trebuchet MS"/>
              </a:rPr>
              <a:t>donation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rebuchet MS"/>
                <a:cs typeface="Trebuchet MS"/>
              </a:rPr>
              <a:t>certificates</a:t>
            </a:r>
            <a:endParaRPr sz="15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1500" dirty="0">
              <a:latin typeface="Trebuchet MS"/>
              <a:cs typeface="Trebuchet MS"/>
            </a:endParaRPr>
          </a:p>
          <a:p>
            <a:pPr marL="12700" marR="5080">
              <a:lnSpc>
                <a:spcPct val="133300"/>
              </a:lnSpc>
            </a:pPr>
            <a:r>
              <a:rPr sz="1500" spc="-50" dirty="0">
                <a:solidFill>
                  <a:srgbClr val="DAD8E9"/>
                </a:solidFill>
                <a:latin typeface="Trebuchet MS"/>
                <a:cs typeface="Trebuchet MS"/>
              </a:rPr>
              <a:t>Connecting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NGOs, 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donors,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and</a:t>
            </a: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communities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rebuchet MS"/>
                <a:cs typeface="Trebuchet MS"/>
              </a:rPr>
              <a:t>through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trust, </a:t>
            </a: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accountability,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and</a:t>
            </a:r>
            <a:r>
              <a:rPr sz="1500" spc="-11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rebuchet MS"/>
                <a:cs typeface="Trebuchet MS"/>
              </a:rPr>
              <a:t>transparency</a:t>
            </a:r>
            <a:endParaRPr sz="1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743825"/>
          </a:xfrm>
          <a:custGeom>
            <a:avLst/>
            <a:gdLst/>
            <a:ahLst/>
            <a:cxnLst/>
            <a:rect l="l" t="t" r="r" b="b"/>
            <a:pathLst>
              <a:path w="11430000" h="7743825">
                <a:moveTo>
                  <a:pt x="11430000" y="0"/>
                </a:moveTo>
                <a:lnTo>
                  <a:pt x="0" y="0"/>
                </a:lnTo>
                <a:lnTo>
                  <a:pt x="0" y="7743825"/>
                </a:lnTo>
                <a:lnTo>
                  <a:pt x="11430000" y="77438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45" dirty="0"/>
              <a:t>The</a:t>
            </a:r>
            <a:r>
              <a:rPr spc="204" dirty="0"/>
              <a:t> </a:t>
            </a:r>
            <a:r>
              <a:rPr spc="60" dirty="0"/>
              <a:t>Tru</a:t>
            </a:r>
            <a:r>
              <a:rPr cap="small" spc="60" dirty="0"/>
              <a:t>s</a:t>
            </a:r>
            <a:r>
              <a:rPr spc="60" dirty="0"/>
              <a:t>t</a:t>
            </a:r>
            <a:r>
              <a:rPr spc="215" dirty="0"/>
              <a:t> </a:t>
            </a:r>
            <a:r>
              <a:rPr spc="160" dirty="0"/>
              <a:t>Cri</a:t>
            </a:r>
            <a:r>
              <a:rPr cap="small" spc="160" dirty="0"/>
              <a:t>s</a:t>
            </a:r>
            <a:r>
              <a:rPr spc="160" dirty="0"/>
              <a:t>i</a:t>
            </a:r>
            <a:r>
              <a:rPr cap="small" spc="160" dirty="0"/>
              <a:t>s</a:t>
            </a:r>
            <a:r>
              <a:rPr spc="215" dirty="0"/>
              <a:t> </a:t>
            </a:r>
            <a:r>
              <a:rPr spc="80" dirty="0"/>
              <a:t>in</a:t>
            </a:r>
            <a:r>
              <a:rPr spc="215" dirty="0"/>
              <a:t> </a:t>
            </a:r>
            <a:r>
              <a:rPr spc="120" dirty="0"/>
              <a:t>Charitable</a:t>
            </a:r>
            <a:r>
              <a:rPr spc="215" dirty="0"/>
              <a:t> </a:t>
            </a:r>
            <a:r>
              <a:rPr spc="160" dirty="0"/>
              <a:t>Giving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1571625"/>
            <a:ext cx="4800599" cy="48101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962650" y="1571625"/>
            <a:ext cx="4800600" cy="1209675"/>
            <a:chOff x="5962650" y="1571625"/>
            <a:chExt cx="4800600" cy="1209675"/>
          </a:xfrm>
        </p:grpSpPr>
        <p:sp>
          <p:nvSpPr>
            <p:cNvPr id="6" name="object 6"/>
            <p:cNvSpPr/>
            <p:nvPr/>
          </p:nvSpPr>
          <p:spPr>
            <a:xfrm>
              <a:off x="5976937" y="1585912"/>
              <a:ext cx="4772025" cy="1181100"/>
            </a:xfrm>
            <a:custGeom>
              <a:avLst/>
              <a:gdLst/>
              <a:ahLst/>
              <a:cxnLst/>
              <a:rect l="l" t="t" r="r" b="b"/>
              <a:pathLst>
                <a:path w="4772025" h="1181100">
                  <a:moveTo>
                    <a:pt x="4722291" y="0"/>
                  </a:moveTo>
                  <a:lnTo>
                    <a:pt x="49733" y="0"/>
                  </a:lnTo>
                  <a:lnTo>
                    <a:pt x="46266" y="342"/>
                  </a:lnTo>
                  <a:lnTo>
                    <a:pt x="10909" y="20751"/>
                  </a:lnTo>
                  <a:lnTo>
                    <a:pt x="0" y="49733"/>
                  </a:lnTo>
                  <a:lnTo>
                    <a:pt x="0" y="1127874"/>
                  </a:lnTo>
                  <a:lnTo>
                    <a:pt x="0" y="1131379"/>
                  </a:lnTo>
                  <a:lnTo>
                    <a:pt x="18059" y="1167980"/>
                  </a:lnTo>
                  <a:lnTo>
                    <a:pt x="49733" y="1181100"/>
                  </a:lnTo>
                  <a:lnTo>
                    <a:pt x="4722291" y="1181100"/>
                  </a:lnTo>
                  <a:lnTo>
                    <a:pt x="4758905" y="1163040"/>
                  </a:lnTo>
                  <a:lnTo>
                    <a:pt x="4772025" y="1131379"/>
                  </a:lnTo>
                  <a:lnTo>
                    <a:pt x="4772025" y="49733"/>
                  </a:lnTo>
                  <a:lnTo>
                    <a:pt x="4753965" y="13119"/>
                  </a:lnTo>
                  <a:lnTo>
                    <a:pt x="4725758" y="342"/>
                  </a:lnTo>
                  <a:lnTo>
                    <a:pt x="4722291" y="0"/>
                  </a:lnTo>
                  <a:close/>
                </a:path>
              </a:pathLst>
            </a:custGeom>
            <a:solidFill>
              <a:srgbClr val="0A0C22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76937" y="1585912"/>
              <a:ext cx="4772025" cy="1181100"/>
            </a:xfrm>
            <a:custGeom>
              <a:avLst/>
              <a:gdLst/>
              <a:ahLst/>
              <a:cxnLst/>
              <a:rect l="l" t="t" r="r" b="b"/>
              <a:pathLst>
                <a:path w="4772025" h="1181100">
                  <a:moveTo>
                    <a:pt x="0" y="1127874"/>
                  </a:moveTo>
                  <a:lnTo>
                    <a:pt x="0" y="53225"/>
                  </a:lnTo>
                  <a:lnTo>
                    <a:pt x="0" y="49733"/>
                  </a:lnTo>
                  <a:lnTo>
                    <a:pt x="342" y="46266"/>
                  </a:lnTo>
                  <a:lnTo>
                    <a:pt x="20751" y="10909"/>
                  </a:lnTo>
                  <a:lnTo>
                    <a:pt x="23660" y="8966"/>
                  </a:lnTo>
                  <a:lnTo>
                    <a:pt x="26555" y="7023"/>
                  </a:lnTo>
                  <a:lnTo>
                    <a:pt x="29629" y="5384"/>
                  </a:lnTo>
                  <a:lnTo>
                    <a:pt x="32854" y="4051"/>
                  </a:lnTo>
                  <a:lnTo>
                    <a:pt x="36080" y="2717"/>
                  </a:lnTo>
                  <a:lnTo>
                    <a:pt x="39408" y="1701"/>
                  </a:lnTo>
                  <a:lnTo>
                    <a:pt x="42837" y="1016"/>
                  </a:lnTo>
                  <a:lnTo>
                    <a:pt x="46266" y="342"/>
                  </a:lnTo>
                  <a:lnTo>
                    <a:pt x="49733" y="0"/>
                  </a:lnTo>
                  <a:lnTo>
                    <a:pt x="53225" y="0"/>
                  </a:lnTo>
                  <a:lnTo>
                    <a:pt x="4718799" y="0"/>
                  </a:lnTo>
                  <a:lnTo>
                    <a:pt x="4722291" y="0"/>
                  </a:lnTo>
                  <a:lnTo>
                    <a:pt x="4725758" y="342"/>
                  </a:lnTo>
                  <a:lnTo>
                    <a:pt x="4729187" y="1016"/>
                  </a:lnTo>
                  <a:lnTo>
                    <a:pt x="4732616" y="1701"/>
                  </a:lnTo>
                  <a:lnTo>
                    <a:pt x="4735944" y="2717"/>
                  </a:lnTo>
                  <a:lnTo>
                    <a:pt x="4739170" y="4051"/>
                  </a:lnTo>
                  <a:lnTo>
                    <a:pt x="4742395" y="5384"/>
                  </a:lnTo>
                  <a:lnTo>
                    <a:pt x="4769307" y="36080"/>
                  </a:lnTo>
                  <a:lnTo>
                    <a:pt x="4772025" y="49733"/>
                  </a:lnTo>
                  <a:lnTo>
                    <a:pt x="4772025" y="53225"/>
                  </a:lnTo>
                  <a:lnTo>
                    <a:pt x="4772025" y="1127874"/>
                  </a:lnTo>
                  <a:lnTo>
                    <a:pt x="4772025" y="1131379"/>
                  </a:lnTo>
                  <a:lnTo>
                    <a:pt x="4771682" y="1134833"/>
                  </a:lnTo>
                  <a:lnTo>
                    <a:pt x="4751273" y="1170190"/>
                  </a:lnTo>
                  <a:lnTo>
                    <a:pt x="4739170" y="1177048"/>
                  </a:lnTo>
                  <a:lnTo>
                    <a:pt x="4735944" y="1178382"/>
                  </a:lnTo>
                  <a:lnTo>
                    <a:pt x="4732616" y="1179398"/>
                  </a:lnTo>
                  <a:lnTo>
                    <a:pt x="4729187" y="1180071"/>
                  </a:lnTo>
                  <a:lnTo>
                    <a:pt x="4725758" y="1180757"/>
                  </a:lnTo>
                  <a:lnTo>
                    <a:pt x="4722291" y="1181100"/>
                  </a:lnTo>
                  <a:lnTo>
                    <a:pt x="4718799" y="1181100"/>
                  </a:lnTo>
                  <a:lnTo>
                    <a:pt x="53225" y="1181100"/>
                  </a:lnTo>
                  <a:lnTo>
                    <a:pt x="49733" y="1181100"/>
                  </a:lnTo>
                  <a:lnTo>
                    <a:pt x="46266" y="1180757"/>
                  </a:lnTo>
                  <a:lnTo>
                    <a:pt x="42837" y="1180071"/>
                  </a:lnTo>
                  <a:lnTo>
                    <a:pt x="39408" y="1179398"/>
                  </a:lnTo>
                  <a:lnTo>
                    <a:pt x="23660" y="1172133"/>
                  </a:lnTo>
                  <a:lnTo>
                    <a:pt x="20751" y="1170190"/>
                  </a:lnTo>
                  <a:lnTo>
                    <a:pt x="8966" y="1157439"/>
                  </a:lnTo>
                  <a:lnTo>
                    <a:pt x="7023" y="1154544"/>
                  </a:lnTo>
                  <a:lnTo>
                    <a:pt x="0" y="1131379"/>
                  </a:lnTo>
                  <a:lnTo>
                    <a:pt x="0" y="1127874"/>
                  </a:lnTo>
                  <a:close/>
                </a:path>
              </a:pathLst>
            </a:custGeom>
            <a:ln w="2857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68580" y="1773237"/>
            <a:ext cx="3903345" cy="745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95" dirty="0">
                <a:solidFill>
                  <a:srgbClr val="DAD8E9"/>
                </a:solidFill>
                <a:latin typeface="Trebuchet MS"/>
                <a:cs typeface="Trebuchet MS"/>
              </a:rPr>
              <a:t>Lack</a:t>
            </a:r>
            <a:r>
              <a:rPr sz="1650" spc="12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65" dirty="0">
                <a:solidFill>
                  <a:srgbClr val="DAD8E9"/>
                </a:solidFill>
                <a:latin typeface="Trebuchet MS"/>
                <a:cs typeface="Trebuchet MS"/>
              </a:rPr>
              <a:t>of</a:t>
            </a:r>
            <a:r>
              <a:rPr sz="1650" spc="12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75" dirty="0">
                <a:solidFill>
                  <a:srgbClr val="DAD8E9"/>
                </a:solidFill>
                <a:latin typeface="Trebuchet MS"/>
                <a:cs typeface="Trebuchet MS"/>
              </a:rPr>
              <a:t>Tran</a:t>
            </a:r>
            <a:r>
              <a:rPr sz="1650" cap="small" spc="75" dirty="0">
                <a:solidFill>
                  <a:srgbClr val="DAD8E9"/>
                </a:solidFill>
                <a:latin typeface="Trebuchet MS"/>
                <a:cs typeface="Trebuchet MS"/>
              </a:rPr>
              <a:t>s</a:t>
            </a:r>
            <a:r>
              <a:rPr sz="1650" spc="75" dirty="0">
                <a:solidFill>
                  <a:srgbClr val="DAD8E9"/>
                </a:solidFill>
                <a:latin typeface="Trebuchet MS"/>
                <a:cs typeface="Trebuchet MS"/>
              </a:rPr>
              <a:t>parency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Existing</a:t>
            </a: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platforms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offer </a:t>
            </a:r>
            <a:r>
              <a:rPr sz="1500" spc="-30" dirty="0">
                <a:solidFill>
                  <a:srgbClr val="DAD8E9"/>
                </a:solidFill>
                <a:latin typeface="Trebuchet MS"/>
                <a:cs typeface="Trebuchet MS"/>
              </a:rPr>
              <a:t>no</a:t>
            </a: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fund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rebuchet MS"/>
                <a:cs typeface="Trebuchet MS"/>
              </a:rPr>
              <a:t>tracking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rebuchet MS"/>
                <a:cs typeface="Trebuchet MS"/>
              </a:rPr>
              <a:t>visibility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62650" y="2981325"/>
            <a:ext cx="4800600" cy="1209675"/>
            <a:chOff x="5962650" y="2981325"/>
            <a:chExt cx="4800600" cy="1209675"/>
          </a:xfrm>
        </p:grpSpPr>
        <p:sp>
          <p:nvSpPr>
            <p:cNvPr id="10" name="object 10"/>
            <p:cNvSpPr/>
            <p:nvPr/>
          </p:nvSpPr>
          <p:spPr>
            <a:xfrm>
              <a:off x="5976937" y="2995612"/>
              <a:ext cx="4772025" cy="1181100"/>
            </a:xfrm>
            <a:custGeom>
              <a:avLst/>
              <a:gdLst/>
              <a:ahLst/>
              <a:cxnLst/>
              <a:rect l="l" t="t" r="r" b="b"/>
              <a:pathLst>
                <a:path w="4772025" h="1181100">
                  <a:moveTo>
                    <a:pt x="4722291" y="0"/>
                  </a:moveTo>
                  <a:lnTo>
                    <a:pt x="49733" y="0"/>
                  </a:lnTo>
                  <a:lnTo>
                    <a:pt x="46266" y="342"/>
                  </a:lnTo>
                  <a:lnTo>
                    <a:pt x="10909" y="20751"/>
                  </a:lnTo>
                  <a:lnTo>
                    <a:pt x="0" y="49733"/>
                  </a:lnTo>
                  <a:lnTo>
                    <a:pt x="0" y="1127874"/>
                  </a:lnTo>
                  <a:lnTo>
                    <a:pt x="0" y="1131379"/>
                  </a:lnTo>
                  <a:lnTo>
                    <a:pt x="18059" y="1167980"/>
                  </a:lnTo>
                  <a:lnTo>
                    <a:pt x="49733" y="1181100"/>
                  </a:lnTo>
                  <a:lnTo>
                    <a:pt x="4722291" y="1181100"/>
                  </a:lnTo>
                  <a:lnTo>
                    <a:pt x="4758905" y="1163040"/>
                  </a:lnTo>
                  <a:lnTo>
                    <a:pt x="4772025" y="1131379"/>
                  </a:lnTo>
                  <a:lnTo>
                    <a:pt x="4772025" y="49733"/>
                  </a:lnTo>
                  <a:lnTo>
                    <a:pt x="4753965" y="13119"/>
                  </a:lnTo>
                  <a:lnTo>
                    <a:pt x="4725758" y="342"/>
                  </a:lnTo>
                  <a:lnTo>
                    <a:pt x="4722291" y="0"/>
                  </a:lnTo>
                  <a:close/>
                </a:path>
              </a:pathLst>
            </a:custGeom>
            <a:solidFill>
              <a:srgbClr val="0A0C22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76937" y="2995612"/>
              <a:ext cx="4772025" cy="1181100"/>
            </a:xfrm>
            <a:custGeom>
              <a:avLst/>
              <a:gdLst/>
              <a:ahLst/>
              <a:cxnLst/>
              <a:rect l="l" t="t" r="r" b="b"/>
              <a:pathLst>
                <a:path w="4772025" h="1181100">
                  <a:moveTo>
                    <a:pt x="0" y="1127874"/>
                  </a:moveTo>
                  <a:lnTo>
                    <a:pt x="0" y="53225"/>
                  </a:lnTo>
                  <a:lnTo>
                    <a:pt x="0" y="49733"/>
                  </a:lnTo>
                  <a:lnTo>
                    <a:pt x="342" y="46266"/>
                  </a:lnTo>
                  <a:lnTo>
                    <a:pt x="20751" y="10909"/>
                  </a:lnTo>
                  <a:lnTo>
                    <a:pt x="23660" y="8966"/>
                  </a:lnTo>
                  <a:lnTo>
                    <a:pt x="26555" y="7023"/>
                  </a:lnTo>
                  <a:lnTo>
                    <a:pt x="29629" y="5384"/>
                  </a:lnTo>
                  <a:lnTo>
                    <a:pt x="32854" y="4051"/>
                  </a:lnTo>
                  <a:lnTo>
                    <a:pt x="36080" y="2717"/>
                  </a:lnTo>
                  <a:lnTo>
                    <a:pt x="39408" y="1701"/>
                  </a:lnTo>
                  <a:lnTo>
                    <a:pt x="42837" y="1016"/>
                  </a:lnTo>
                  <a:lnTo>
                    <a:pt x="46266" y="342"/>
                  </a:lnTo>
                  <a:lnTo>
                    <a:pt x="49733" y="0"/>
                  </a:lnTo>
                  <a:lnTo>
                    <a:pt x="53225" y="0"/>
                  </a:lnTo>
                  <a:lnTo>
                    <a:pt x="4718799" y="0"/>
                  </a:lnTo>
                  <a:lnTo>
                    <a:pt x="4722291" y="0"/>
                  </a:lnTo>
                  <a:lnTo>
                    <a:pt x="4725758" y="342"/>
                  </a:lnTo>
                  <a:lnTo>
                    <a:pt x="4729187" y="1016"/>
                  </a:lnTo>
                  <a:lnTo>
                    <a:pt x="4732616" y="1701"/>
                  </a:lnTo>
                  <a:lnTo>
                    <a:pt x="4735944" y="2717"/>
                  </a:lnTo>
                  <a:lnTo>
                    <a:pt x="4739170" y="4051"/>
                  </a:lnTo>
                  <a:lnTo>
                    <a:pt x="4742395" y="5384"/>
                  </a:lnTo>
                  <a:lnTo>
                    <a:pt x="4769307" y="36080"/>
                  </a:lnTo>
                  <a:lnTo>
                    <a:pt x="4772025" y="49733"/>
                  </a:lnTo>
                  <a:lnTo>
                    <a:pt x="4772025" y="53225"/>
                  </a:lnTo>
                  <a:lnTo>
                    <a:pt x="4772025" y="1127874"/>
                  </a:lnTo>
                  <a:lnTo>
                    <a:pt x="4772025" y="1131379"/>
                  </a:lnTo>
                  <a:lnTo>
                    <a:pt x="4771682" y="1134833"/>
                  </a:lnTo>
                  <a:lnTo>
                    <a:pt x="4751273" y="1170190"/>
                  </a:lnTo>
                  <a:lnTo>
                    <a:pt x="4739170" y="1177048"/>
                  </a:lnTo>
                  <a:lnTo>
                    <a:pt x="4735944" y="1178382"/>
                  </a:lnTo>
                  <a:lnTo>
                    <a:pt x="4732616" y="1179398"/>
                  </a:lnTo>
                  <a:lnTo>
                    <a:pt x="4729187" y="1180071"/>
                  </a:lnTo>
                  <a:lnTo>
                    <a:pt x="4725758" y="1180757"/>
                  </a:lnTo>
                  <a:lnTo>
                    <a:pt x="4722291" y="1181100"/>
                  </a:lnTo>
                  <a:lnTo>
                    <a:pt x="4718799" y="1181100"/>
                  </a:lnTo>
                  <a:lnTo>
                    <a:pt x="53225" y="1181100"/>
                  </a:lnTo>
                  <a:lnTo>
                    <a:pt x="49733" y="1181100"/>
                  </a:lnTo>
                  <a:lnTo>
                    <a:pt x="46266" y="1180757"/>
                  </a:lnTo>
                  <a:lnTo>
                    <a:pt x="42837" y="1180071"/>
                  </a:lnTo>
                  <a:lnTo>
                    <a:pt x="39408" y="1179398"/>
                  </a:lnTo>
                  <a:lnTo>
                    <a:pt x="8966" y="1157439"/>
                  </a:lnTo>
                  <a:lnTo>
                    <a:pt x="7023" y="1154544"/>
                  </a:lnTo>
                  <a:lnTo>
                    <a:pt x="0" y="1131379"/>
                  </a:lnTo>
                  <a:lnTo>
                    <a:pt x="0" y="1127874"/>
                  </a:lnTo>
                  <a:close/>
                </a:path>
              </a:pathLst>
            </a:custGeom>
            <a:ln w="2857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68580" y="3182937"/>
            <a:ext cx="3603625" cy="735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5" dirty="0">
                <a:solidFill>
                  <a:srgbClr val="DAD8E9"/>
                </a:solidFill>
                <a:latin typeface="Trebuchet MS"/>
                <a:cs typeface="Trebuchet MS"/>
              </a:rPr>
              <a:t>Verification</a:t>
            </a:r>
            <a:r>
              <a:rPr sz="1650" spc="12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100" dirty="0">
                <a:solidFill>
                  <a:srgbClr val="DAD8E9"/>
                </a:solidFill>
                <a:latin typeface="Trebuchet MS"/>
                <a:cs typeface="Trebuchet MS"/>
              </a:rPr>
              <a:t>Gap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1500" spc="-25" dirty="0">
                <a:solidFill>
                  <a:srgbClr val="DAD8E9"/>
                </a:solidFill>
                <a:latin typeface="Trebuchet MS"/>
                <a:cs typeface="Trebuchet MS"/>
              </a:rPr>
              <a:t>Donors</a:t>
            </a: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cannot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rebuchet MS"/>
                <a:cs typeface="Trebuchet MS"/>
              </a:rPr>
              <a:t>confirm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actual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fund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rebuchet MS"/>
                <a:cs typeface="Trebuchet MS"/>
              </a:rPr>
              <a:t>utilization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962650" y="4381500"/>
            <a:ext cx="4800600" cy="1209675"/>
            <a:chOff x="5962650" y="4381500"/>
            <a:chExt cx="4800600" cy="1209675"/>
          </a:xfrm>
        </p:grpSpPr>
        <p:sp>
          <p:nvSpPr>
            <p:cNvPr id="14" name="object 14"/>
            <p:cNvSpPr/>
            <p:nvPr/>
          </p:nvSpPr>
          <p:spPr>
            <a:xfrm>
              <a:off x="5976937" y="4395787"/>
              <a:ext cx="4772025" cy="1181100"/>
            </a:xfrm>
            <a:custGeom>
              <a:avLst/>
              <a:gdLst/>
              <a:ahLst/>
              <a:cxnLst/>
              <a:rect l="l" t="t" r="r" b="b"/>
              <a:pathLst>
                <a:path w="4772025" h="1181100">
                  <a:moveTo>
                    <a:pt x="4722291" y="0"/>
                  </a:moveTo>
                  <a:lnTo>
                    <a:pt x="49733" y="0"/>
                  </a:lnTo>
                  <a:lnTo>
                    <a:pt x="46266" y="342"/>
                  </a:lnTo>
                  <a:lnTo>
                    <a:pt x="10909" y="20751"/>
                  </a:lnTo>
                  <a:lnTo>
                    <a:pt x="0" y="49733"/>
                  </a:lnTo>
                  <a:lnTo>
                    <a:pt x="0" y="1127874"/>
                  </a:lnTo>
                  <a:lnTo>
                    <a:pt x="0" y="1131366"/>
                  </a:lnTo>
                  <a:lnTo>
                    <a:pt x="18059" y="1167980"/>
                  </a:lnTo>
                  <a:lnTo>
                    <a:pt x="49733" y="1181100"/>
                  </a:lnTo>
                  <a:lnTo>
                    <a:pt x="4722291" y="1181100"/>
                  </a:lnTo>
                  <a:lnTo>
                    <a:pt x="4758905" y="1163040"/>
                  </a:lnTo>
                  <a:lnTo>
                    <a:pt x="4772025" y="1131366"/>
                  </a:lnTo>
                  <a:lnTo>
                    <a:pt x="4772025" y="49733"/>
                  </a:lnTo>
                  <a:lnTo>
                    <a:pt x="4753965" y="13119"/>
                  </a:lnTo>
                  <a:lnTo>
                    <a:pt x="4725758" y="342"/>
                  </a:lnTo>
                  <a:lnTo>
                    <a:pt x="4722291" y="0"/>
                  </a:lnTo>
                  <a:close/>
                </a:path>
              </a:pathLst>
            </a:custGeom>
            <a:solidFill>
              <a:srgbClr val="0A0C22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6937" y="4395787"/>
              <a:ext cx="4772025" cy="1181100"/>
            </a:xfrm>
            <a:custGeom>
              <a:avLst/>
              <a:gdLst/>
              <a:ahLst/>
              <a:cxnLst/>
              <a:rect l="l" t="t" r="r" b="b"/>
              <a:pathLst>
                <a:path w="4772025" h="1181100">
                  <a:moveTo>
                    <a:pt x="0" y="1127874"/>
                  </a:moveTo>
                  <a:lnTo>
                    <a:pt x="0" y="53225"/>
                  </a:lnTo>
                  <a:lnTo>
                    <a:pt x="0" y="49733"/>
                  </a:lnTo>
                  <a:lnTo>
                    <a:pt x="342" y="46266"/>
                  </a:lnTo>
                  <a:lnTo>
                    <a:pt x="20751" y="10909"/>
                  </a:lnTo>
                  <a:lnTo>
                    <a:pt x="23660" y="8966"/>
                  </a:lnTo>
                  <a:lnTo>
                    <a:pt x="26555" y="7023"/>
                  </a:lnTo>
                  <a:lnTo>
                    <a:pt x="29629" y="5384"/>
                  </a:lnTo>
                  <a:lnTo>
                    <a:pt x="32854" y="4051"/>
                  </a:lnTo>
                  <a:lnTo>
                    <a:pt x="36080" y="2717"/>
                  </a:lnTo>
                  <a:lnTo>
                    <a:pt x="39408" y="1701"/>
                  </a:lnTo>
                  <a:lnTo>
                    <a:pt x="42837" y="1016"/>
                  </a:lnTo>
                  <a:lnTo>
                    <a:pt x="46266" y="342"/>
                  </a:lnTo>
                  <a:lnTo>
                    <a:pt x="49733" y="0"/>
                  </a:lnTo>
                  <a:lnTo>
                    <a:pt x="53225" y="0"/>
                  </a:lnTo>
                  <a:lnTo>
                    <a:pt x="4718799" y="0"/>
                  </a:lnTo>
                  <a:lnTo>
                    <a:pt x="4722291" y="0"/>
                  </a:lnTo>
                  <a:lnTo>
                    <a:pt x="4725758" y="342"/>
                  </a:lnTo>
                  <a:lnTo>
                    <a:pt x="4729187" y="1016"/>
                  </a:lnTo>
                  <a:lnTo>
                    <a:pt x="4732616" y="1701"/>
                  </a:lnTo>
                  <a:lnTo>
                    <a:pt x="4735944" y="2717"/>
                  </a:lnTo>
                  <a:lnTo>
                    <a:pt x="4739170" y="4051"/>
                  </a:lnTo>
                  <a:lnTo>
                    <a:pt x="4742395" y="5384"/>
                  </a:lnTo>
                  <a:lnTo>
                    <a:pt x="4769307" y="36080"/>
                  </a:lnTo>
                  <a:lnTo>
                    <a:pt x="4772025" y="49733"/>
                  </a:lnTo>
                  <a:lnTo>
                    <a:pt x="4772025" y="53225"/>
                  </a:lnTo>
                  <a:lnTo>
                    <a:pt x="4772025" y="1127874"/>
                  </a:lnTo>
                  <a:lnTo>
                    <a:pt x="4772025" y="1131366"/>
                  </a:lnTo>
                  <a:lnTo>
                    <a:pt x="4771682" y="1134833"/>
                  </a:lnTo>
                  <a:lnTo>
                    <a:pt x="4751273" y="1170190"/>
                  </a:lnTo>
                  <a:lnTo>
                    <a:pt x="4739170" y="1177048"/>
                  </a:lnTo>
                  <a:lnTo>
                    <a:pt x="4735944" y="1178382"/>
                  </a:lnTo>
                  <a:lnTo>
                    <a:pt x="4732616" y="1179398"/>
                  </a:lnTo>
                  <a:lnTo>
                    <a:pt x="4729187" y="1180071"/>
                  </a:lnTo>
                  <a:lnTo>
                    <a:pt x="4725758" y="1180757"/>
                  </a:lnTo>
                  <a:lnTo>
                    <a:pt x="4722291" y="1181100"/>
                  </a:lnTo>
                  <a:lnTo>
                    <a:pt x="4718799" y="1181100"/>
                  </a:lnTo>
                  <a:lnTo>
                    <a:pt x="53225" y="1181100"/>
                  </a:lnTo>
                  <a:lnTo>
                    <a:pt x="49733" y="1181100"/>
                  </a:lnTo>
                  <a:lnTo>
                    <a:pt x="46266" y="1180757"/>
                  </a:lnTo>
                  <a:lnTo>
                    <a:pt x="42837" y="1180071"/>
                  </a:lnTo>
                  <a:lnTo>
                    <a:pt x="39408" y="1179398"/>
                  </a:lnTo>
                  <a:lnTo>
                    <a:pt x="36080" y="1178382"/>
                  </a:lnTo>
                  <a:lnTo>
                    <a:pt x="32854" y="1177048"/>
                  </a:lnTo>
                  <a:lnTo>
                    <a:pt x="29629" y="1175715"/>
                  </a:lnTo>
                  <a:lnTo>
                    <a:pt x="8966" y="1157439"/>
                  </a:lnTo>
                  <a:lnTo>
                    <a:pt x="7023" y="1154544"/>
                  </a:lnTo>
                  <a:lnTo>
                    <a:pt x="0" y="1131366"/>
                  </a:lnTo>
                  <a:lnTo>
                    <a:pt x="0" y="1127874"/>
                  </a:lnTo>
                  <a:close/>
                </a:path>
              </a:pathLst>
            </a:custGeom>
            <a:ln w="2857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68580" y="4583112"/>
            <a:ext cx="4003040" cy="745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DAD8E9"/>
                </a:solidFill>
                <a:latin typeface="Trebuchet MS"/>
                <a:cs typeface="Trebuchet MS"/>
              </a:rPr>
              <a:t>Tru</a:t>
            </a:r>
            <a:r>
              <a:rPr sz="1650" cap="small" dirty="0">
                <a:solidFill>
                  <a:srgbClr val="DAD8E9"/>
                </a:solidFill>
                <a:latin typeface="Trebuchet MS"/>
                <a:cs typeface="Trebuchet MS"/>
              </a:rPr>
              <a:t>s</a:t>
            </a:r>
            <a:r>
              <a:rPr sz="1650" dirty="0">
                <a:solidFill>
                  <a:srgbClr val="DAD8E9"/>
                </a:solidFill>
                <a:latin typeface="Trebuchet MS"/>
                <a:cs typeface="Trebuchet MS"/>
              </a:rPr>
              <a:t>t</a:t>
            </a:r>
            <a:r>
              <a:rPr sz="1650" spc="23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95" dirty="0">
                <a:solidFill>
                  <a:srgbClr val="DAD8E9"/>
                </a:solidFill>
                <a:latin typeface="Trebuchet MS"/>
                <a:cs typeface="Trebuchet MS"/>
              </a:rPr>
              <a:t>Building</a:t>
            </a:r>
            <a:r>
              <a:rPr sz="1650" spc="24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105" dirty="0">
                <a:solidFill>
                  <a:srgbClr val="DAD8E9"/>
                </a:solidFill>
                <a:latin typeface="Trebuchet MS"/>
                <a:cs typeface="Trebuchet MS"/>
              </a:rPr>
              <a:t>Challenge</a:t>
            </a:r>
            <a:r>
              <a:rPr sz="1650" cap="small" spc="105" dirty="0">
                <a:solidFill>
                  <a:srgbClr val="DAD8E9"/>
                </a:solidFill>
                <a:latin typeface="Trebuchet MS"/>
                <a:cs typeface="Trebuchet MS"/>
              </a:rPr>
              <a:t>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500" spc="-35" dirty="0">
                <a:solidFill>
                  <a:srgbClr val="DAD8E9"/>
                </a:solidFill>
                <a:latin typeface="Trebuchet MS"/>
                <a:cs typeface="Trebuchet MS"/>
              </a:rPr>
              <a:t>NGOs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rebuchet MS"/>
                <a:cs typeface="Trebuchet MS"/>
              </a:rPr>
              <a:t>struggle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rebuchet MS"/>
                <a:cs typeface="Trebuchet MS"/>
              </a:rPr>
              <a:t>to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demonstrate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measurable </a:t>
            </a:r>
            <a:r>
              <a:rPr sz="1500" spc="-20" dirty="0">
                <a:solidFill>
                  <a:srgbClr val="DAD8E9"/>
                </a:solidFill>
                <a:latin typeface="Trebuchet MS"/>
                <a:cs typeface="Trebuchet MS"/>
              </a:rPr>
              <a:t>impact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62650" y="5791200"/>
            <a:ext cx="4800600" cy="1209675"/>
            <a:chOff x="5962650" y="5791200"/>
            <a:chExt cx="4800600" cy="1209675"/>
          </a:xfrm>
        </p:grpSpPr>
        <p:sp>
          <p:nvSpPr>
            <p:cNvPr id="18" name="object 18"/>
            <p:cNvSpPr/>
            <p:nvPr/>
          </p:nvSpPr>
          <p:spPr>
            <a:xfrm>
              <a:off x="5976937" y="5805487"/>
              <a:ext cx="4772025" cy="1181100"/>
            </a:xfrm>
            <a:custGeom>
              <a:avLst/>
              <a:gdLst/>
              <a:ahLst/>
              <a:cxnLst/>
              <a:rect l="l" t="t" r="r" b="b"/>
              <a:pathLst>
                <a:path w="4772025" h="1181100">
                  <a:moveTo>
                    <a:pt x="4722291" y="0"/>
                  </a:moveTo>
                  <a:lnTo>
                    <a:pt x="49733" y="0"/>
                  </a:lnTo>
                  <a:lnTo>
                    <a:pt x="46266" y="342"/>
                  </a:lnTo>
                  <a:lnTo>
                    <a:pt x="10909" y="20751"/>
                  </a:lnTo>
                  <a:lnTo>
                    <a:pt x="0" y="49733"/>
                  </a:lnTo>
                  <a:lnTo>
                    <a:pt x="0" y="1127878"/>
                  </a:lnTo>
                  <a:lnTo>
                    <a:pt x="0" y="1131370"/>
                  </a:lnTo>
                  <a:lnTo>
                    <a:pt x="18059" y="1167982"/>
                  </a:lnTo>
                  <a:lnTo>
                    <a:pt x="49733" y="1181098"/>
                  </a:lnTo>
                  <a:lnTo>
                    <a:pt x="4722291" y="1181098"/>
                  </a:lnTo>
                  <a:lnTo>
                    <a:pt x="4758905" y="1163040"/>
                  </a:lnTo>
                  <a:lnTo>
                    <a:pt x="4772025" y="1131370"/>
                  </a:lnTo>
                  <a:lnTo>
                    <a:pt x="4772025" y="49733"/>
                  </a:lnTo>
                  <a:lnTo>
                    <a:pt x="4753965" y="13119"/>
                  </a:lnTo>
                  <a:lnTo>
                    <a:pt x="4725758" y="342"/>
                  </a:lnTo>
                  <a:lnTo>
                    <a:pt x="4722291" y="0"/>
                  </a:lnTo>
                  <a:close/>
                </a:path>
              </a:pathLst>
            </a:custGeom>
            <a:solidFill>
              <a:srgbClr val="0A0C22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76937" y="5805487"/>
              <a:ext cx="4772025" cy="1181100"/>
            </a:xfrm>
            <a:custGeom>
              <a:avLst/>
              <a:gdLst/>
              <a:ahLst/>
              <a:cxnLst/>
              <a:rect l="l" t="t" r="r" b="b"/>
              <a:pathLst>
                <a:path w="4772025" h="1181100">
                  <a:moveTo>
                    <a:pt x="0" y="1127878"/>
                  </a:moveTo>
                  <a:lnTo>
                    <a:pt x="0" y="53225"/>
                  </a:lnTo>
                  <a:lnTo>
                    <a:pt x="0" y="49733"/>
                  </a:lnTo>
                  <a:lnTo>
                    <a:pt x="342" y="46266"/>
                  </a:lnTo>
                  <a:lnTo>
                    <a:pt x="20751" y="10909"/>
                  </a:lnTo>
                  <a:lnTo>
                    <a:pt x="23660" y="8966"/>
                  </a:lnTo>
                  <a:lnTo>
                    <a:pt x="26555" y="7023"/>
                  </a:lnTo>
                  <a:lnTo>
                    <a:pt x="29629" y="5384"/>
                  </a:lnTo>
                  <a:lnTo>
                    <a:pt x="32854" y="4051"/>
                  </a:lnTo>
                  <a:lnTo>
                    <a:pt x="36080" y="2717"/>
                  </a:lnTo>
                  <a:lnTo>
                    <a:pt x="39408" y="1701"/>
                  </a:lnTo>
                  <a:lnTo>
                    <a:pt x="42837" y="1016"/>
                  </a:lnTo>
                  <a:lnTo>
                    <a:pt x="46266" y="342"/>
                  </a:lnTo>
                  <a:lnTo>
                    <a:pt x="49733" y="0"/>
                  </a:lnTo>
                  <a:lnTo>
                    <a:pt x="53225" y="0"/>
                  </a:lnTo>
                  <a:lnTo>
                    <a:pt x="4718799" y="0"/>
                  </a:lnTo>
                  <a:lnTo>
                    <a:pt x="4722291" y="0"/>
                  </a:lnTo>
                  <a:lnTo>
                    <a:pt x="4725758" y="342"/>
                  </a:lnTo>
                  <a:lnTo>
                    <a:pt x="4729187" y="1016"/>
                  </a:lnTo>
                  <a:lnTo>
                    <a:pt x="4732616" y="1701"/>
                  </a:lnTo>
                  <a:lnTo>
                    <a:pt x="4735944" y="2717"/>
                  </a:lnTo>
                  <a:lnTo>
                    <a:pt x="4739170" y="4051"/>
                  </a:lnTo>
                  <a:lnTo>
                    <a:pt x="4742395" y="5384"/>
                  </a:lnTo>
                  <a:lnTo>
                    <a:pt x="4769307" y="36080"/>
                  </a:lnTo>
                  <a:lnTo>
                    <a:pt x="4772025" y="49733"/>
                  </a:lnTo>
                  <a:lnTo>
                    <a:pt x="4772025" y="53225"/>
                  </a:lnTo>
                  <a:lnTo>
                    <a:pt x="4772025" y="1127878"/>
                  </a:lnTo>
                  <a:lnTo>
                    <a:pt x="4772025" y="1131370"/>
                  </a:lnTo>
                  <a:lnTo>
                    <a:pt x="4771682" y="1134833"/>
                  </a:lnTo>
                  <a:lnTo>
                    <a:pt x="4751273" y="1170189"/>
                  </a:lnTo>
                  <a:lnTo>
                    <a:pt x="4739170" y="1177046"/>
                  </a:lnTo>
                  <a:lnTo>
                    <a:pt x="4735944" y="1178384"/>
                  </a:lnTo>
                  <a:lnTo>
                    <a:pt x="4732616" y="1179391"/>
                  </a:lnTo>
                  <a:lnTo>
                    <a:pt x="4729187" y="1180077"/>
                  </a:lnTo>
                  <a:lnTo>
                    <a:pt x="4725758" y="1180757"/>
                  </a:lnTo>
                  <a:lnTo>
                    <a:pt x="4722291" y="1181098"/>
                  </a:lnTo>
                  <a:lnTo>
                    <a:pt x="4718799" y="1181098"/>
                  </a:lnTo>
                  <a:lnTo>
                    <a:pt x="53225" y="1181098"/>
                  </a:lnTo>
                  <a:lnTo>
                    <a:pt x="49733" y="1181098"/>
                  </a:lnTo>
                  <a:lnTo>
                    <a:pt x="46266" y="1180757"/>
                  </a:lnTo>
                  <a:lnTo>
                    <a:pt x="42837" y="1180077"/>
                  </a:lnTo>
                  <a:lnTo>
                    <a:pt x="39408" y="1179391"/>
                  </a:lnTo>
                  <a:lnTo>
                    <a:pt x="36080" y="1178384"/>
                  </a:lnTo>
                  <a:lnTo>
                    <a:pt x="32854" y="1177046"/>
                  </a:lnTo>
                  <a:lnTo>
                    <a:pt x="29629" y="1175711"/>
                  </a:lnTo>
                  <a:lnTo>
                    <a:pt x="26555" y="1174069"/>
                  </a:lnTo>
                  <a:lnTo>
                    <a:pt x="23660" y="1172130"/>
                  </a:lnTo>
                  <a:lnTo>
                    <a:pt x="20751" y="1170189"/>
                  </a:lnTo>
                  <a:lnTo>
                    <a:pt x="8966" y="1157444"/>
                  </a:lnTo>
                  <a:lnTo>
                    <a:pt x="7023" y="1154537"/>
                  </a:lnTo>
                  <a:lnTo>
                    <a:pt x="5384" y="1151472"/>
                  </a:lnTo>
                  <a:lnTo>
                    <a:pt x="4051" y="1148242"/>
                  </a:lnTo>
                  <a:lnTo>
                    <a:pt x="2717" y="1145018"/>
                  </a:lnTo>
                  <a:lnTo>
                    <a:pt x="1701" y="1141689"/>
                  </a:lnTo>
                  <a:lnTo>
                    <a:pt x="1016" y="1138261"/>
                  </a:lnTo>
                  <a:lnTo>
                    <a:pt x="342" y="1134833"/>
                  </a:lnTo>
                  <a:lnTo>
                    <a:pt x="0" y="1131370"/>
                  </a:lnTo>
                  <a:lnTo>
                    <a:pt x="0" y="1127878"/>
                  </a:lnTo>
                  <a:close/>
                </a:path>
              </a:pathLst>
            </a:custGeom>
            <a:ln w="2857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168580" y="5992812"/>
            <a:ext cx="3347720" cy="735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35" dirty="0">
                <a:solidFill>
                  <a:srgbClr val="DAD8E9"/>
                </a:solidFill>
                <a:latin typeface="Trebuchet MS"/>
                <a:cs typeface="Trebuchet MS"/>
              </a:rPr>
              <a:t>Mi</a:t>
            </a:r>
            <a:r>
              <a:rPr sz="1650" cap="small" spc="135" dirty="0">
                <a:solidFill>
                  <a:srgbClr val="DAD8E9"/>
                </a:solidFill>
                <a:latin typeface="Trebuchet MS"/>
                <a:cs typeface="Trebuchet MS"/>
              </a:rPr>
              <a:t>ss</a:t>
            </a:r>
            <a:r>
              <a:rPr sz="1650" spc="135" dirty="0">
                <a:solidFill>
                  <a:srgbClr val="DAD8E9"/>
                </a:solidFill>
                <a:latin typeface="Trebuchet MS"/>
                <a:cs typeface="Trebuchet MS"/>
              </a:rPr>
              <a:t>ing</a:t>
            </a:r>
            <a:r>
              <a:rPr sz="1650" spc="12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100" dirty="0">
                <a:solidFill>
                  <a:srgbClr val="DAD8E9"/>
                </a:solidFill>
                <a:latin typeface="Trebuchet MS"/>
                <a:cs typeface="Trebuchet MS"/>
              </a:rPr>
              <a:t>Connection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1500" dirty="0">
                <a:solidFill>
                  <a:srgbClr val="DAD8E9"/>
                </a:solidFill>
                <a:latin typeface="Trebuchet MS"/>
                <a:cs typeface="Trebuchet MS"/>
              </a:rPr>
              <a:t>No</a:t>
            </a: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verifiable </a:t>
            </a:r>
            <a:r>
              <a:rPr sz="1500" spc="-50" dirty="0">
                <a:solidFill>
                  <a:srgbClr val="DAD8E9"/>
                </a:solidFill>
                <a:latin typeface="Trebuchet MS"/>
                <a:cs typeface="Trebuchet MS"/>
              </a:rPr>
              <a:t>bridge</a:t>
            </a: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between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rebuchet MS"/>
                <a:cs typeface="Trebuchet MS"/>
              </a:rPr>
              <a:t>stakeholders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06200" cy="8724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385" y="1339850"/>
            <a:ext cx="25050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65" dirty="0"/>
              <a:t>Our</a:t>
            </a:r>
            <a:r>
              <a:rPr spc="215" dirty="0"/>
              <a:t> </a:t>
            </a:r>
            <a:r>
              <a:rPr spc="160" dirty="0"/>
              <a:t>Mi</a:t>
            </a:r>
            <a:r>
              <a:rPr cap="small" spc="160" dirty="0"/>
              <a:t>ss</a:t>
            </a:r>
            <a:r>
              <a:rPr spc="160" dirty="0"/>
              <a:t>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0896" y="2261393"/>
            <a:ext cx="2216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40" dirty="0">
                <a:solidFill>
                  <a:srgbClr val="DAD8E9"/>
                </a:solidFill>
                <a:latin typeface="Arial MT"/>
                <a:cs typeface="Arial MT"/>
              </a:rPr>
              <a:t>01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6275" y="2590799"/>
            <a:ext cx="3228975" cy="28575"/>
          </a:xfrm>
          <a:custGeom>
            <a:avLst/>
            <a:gdLst/>
            <a:ahLst/>
            <a:cxnLst/>
            <a:rect l="l" t="t" r="r" b="b"/>
            <a:pathLst>
              <a:path w="3228975" h="28575">
                <a:moveTo>
                  <a:pt x="3228975" y="0"/>
                </a:moveTo>
                <a:lnTo>
                  <a:pt x="0" y="0"/>
                </a:lnTo>
                <a:lnTo>
                  <a:pt x="0" y="28575"/>
                </a:lnTo>
                <a:lnTo>
                  <a:pt x="3228975" y="28575"/>
                </a:lnTo>
                <a:lnTo>
                  <a:pt x="3228975" y="0"/>
                </a:lnTo>
                <a:close/>
              </a:path>
            </a:pathLst>
          </a:custGeom>
          <a:solidFill>
            <a:srgbClr val="A85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2385" y="2725737"/>
            <a:ext cx="22180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DAD8E9"/>
                </a:solidFill>
                <a:latin typeface="Trebuchet MS"/>
                <a:cs typeface="Trebuchet MS"/>
              </a:rPr>
              <a:t>Tran</a:t>
            </a:r>
            <a:r>
              <a:rPr sz="1650" cap="small" spc="70" dirty="0">
                <a:solidFill>
                  <a:srgbClr val="DAD8E9"/>
                </a:solidFill>
                <a:latin typeface="Trebuchet MS"/>
                <a:cs typeface="Trebuchet MS"/>
              </a:rPr>
              <a:t>s</a:t>
            </a:r>
            <a:r>
              <a:rPr sz="1650" spc="70" dirty="0">
                <a:solidFill>
                  <a:srgbClr val="DAD8E9"/>
                </a:solidFill>
                <a:latin typeface="Trebuchet MS"/>
                <a:cs typeface="Trebuchet MS"/>
              </a:rPr>
              <a:t>parent</a:t>
            </a:r>
            <a:r>
              <a:rPr sz="1650" spc="14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20" dirty="0">
                <a:solidFill>
                  <a:srgbClr val="DAD8E9"/>
                </a:solidFill>
                <a:latin typeface="Trebuchet MS"/>
                <a:cs typeface="Trebuchet MS"/>
              </a:rPr>
              <a:t>Tracking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385" y="3137693"/>
            <a:ext cx="296100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Every</a:t>
            </a:r>
            <a:r>
              <a:rPr sz="1500" spc="-9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rebuchet MS"/>
                <a:cs typeface="Trebuchet MS"/>
              </a:rPr>
              <a:t>donation</a:t>
            </a: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verified</a:t>
            </a:r>
            <a:r>
              <a:rPr sz="1500" spc="-9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rebuchet MS"/>
                <a:cs typeface="Trebuchet MS"/>
              </a:rPr>
              <a:t>on</a:t>
            </a: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rebuchet MS"/>
                <a:cs typeface="Trebuchet MS"/>
              </a:rPr>
              <a:t>blockchain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3407" y="2261393"/>
            <a:ext cx="26479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75" dirty="0">
                <a:solidFill>
                  <a:srgbClr val="DAD8E9"/>
                </a:solidFill>
                <a:latin typeface="Arial MT"/>
                <a:cs typeface="Arial MT"/>
              </a:rPr>
              <a:t>02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95750" y="2590799"/>
            <a:ext cx="3238500" cy="28575"/>
          </a:xfrm>
          <a:custGeom>
            <a:avLst/>
            <a:gdLst/>
            <a:ahLst/>
            <a:cxnLst/>
            <a:rect l="l" t="t" r="r" b="b"/>
            <a:pathLst>
              <a:path w="3238500" h="28575">
                <a:moveTo>
                  <a:pt x="3238500" y="0"/>
                </a:moveTo>
                <a:lnTo>
                  <a:pt x="0" y="0"/>
                </a:lnTo>
                <a:lnTo>
                  <a:pt x="0" y="28575"/>
                </a:lnTo>
                <a:lnTo>
                  <a:pt x="3238500" y="28575"/>
                </a:lnTo>
                <a:lnTo>
                  <a:pt x="3238500" y="0"/>
                </a:lnTo>
                <a:close/>
              </a:path>
            </a:pathLst>
          </a:custGeom>
          <a:solidFill>
            <a:srgbClr val="A85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86618" y="2725737"/>
            <a:ext cx="231013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5" dirty="0">
                <a:solidFill>
                  <a:srgbClr val="DAD8E9"/>
                </a:solidFill>
                <a:latin typeface="Trebuchet MS"/>
                <a:cs typeface="Trebuchet MS"/>
              </a:rPr>
              <a:t>Blockchain</a:t>
            </a:r>
            <a:r>
              <a:rPr sz="1650" spc="15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130" dirty="0">
                <a:solidFill>
                  <a:srgbClr val="DAD8E9"/>
                </a:solidFill>
                <a:latin typeface="Trebuchet MS"/>
                <a:cs typeface="Trebuchet MS"/>
              </a:rPr>
              <a:t>Anchoring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6618" y="3137693"/>
            <a:ext cx="245173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Immutable</a:t>
            </a:r>
            <a:r>
              <a:rPr sz="1500" spc="-4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rebuchet MS"/>
                <a:cs typeface="Trebuchet MS"/>
              </a:rPr>
              <a:t>transaction</a:t>
            </a:r>
            <a:r>
              <a:rPr sz="1500" spc="-4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rebuchet MS"/>
                <a:cs typeface="Trebuchet MS"/>
              </a:rPr>
              <a:t>records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88529" y="2261393"/>
            <a:ext cx="26289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65" dirty="0">
                <a:solidFill>
                  <a:srgbClr val="DAD8E9"/>
                </a:solidFill>
                <a:latin typeface="Arial MT"/>
                <a:cs typeface="Arial MT"/>
              </a:rPr>
              <a:t>03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24750" y="2590799"/>
            <a:ext cx="3228975" cy="28575"/>
          </a:xfrm>
          <a:custGeom>
            <a:avLst/>
            <a:gdLst/>
            <a:ahLst/>
            <a:cxnLst/>
            <a:rect l="l" t="t" r="r" b="b"/>
            <a:pathLst>
              <a:path w="3228975" h="28575">
                <a:moveTo>
                  <a:pt x="3228975" y="0"/>
                </a:moveTo>
                <a:lnTo>
                  <a:pt x="0" y="0"/>
                </a:lnTo>
                <a:lnTo>
                  <a:pt x="0" y="28575"/>
                </a:lnTo>
                <a:lnTo>
                  <a:pt x="3228975" y="28575"/>
                </a:lnTo>
                <a:lnTo>
                  <a:pt x="3228975" y="0"/>
                </a:lnTo>
                <a:close/>
              </a:path>
            </a:pathLst>
          </a:custGeom>
          <a:solidFill>
            <a:srgbClr val="A85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10856" y="2725737"/>
            <a:ext cx="191643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5" dirty="0">
                <a:solidFill>
                  <a:srgbClr val="DAD8E9"/>
                </a:solidFill>
                <a:latin typeface="Trebuchet MS"/>
                <a:cs typeface="Trebuchet MS"/>
              </a:rPr>
              <a:t>NFT</a:t>
            </a:r>
            <a:r>
              <a:rPr sz="1650" spc="114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80" dirty="0">
                <a:solidFill>
                  <a:srgbClr val="DAD8E9"/>
                </a:solidFill>
                <a:latin typeface="Trebuchet MS"/>
                <a:cs typeface="Trebuchet MS"/>
              </a:rPr>
              <a:t>Proof</a:t>
            </a:r>
            <a:r>
              <a:rPr sz="1650" spc="120" dirty="0">
                <a:solidFill>
                  <a:srgbClr val="DAD8E9"/>
                </a:solidFill>
                <a:latin typeface="Trebuchet MS"/>
                <a:cs typeface="Trebuchet MS"/>
              </a:rPr>
              <a:t> Badge</a:t>
            </a:r>
            <a:r>
              <a:rPr sz="1650" cap="small" spc="120" dirty="0">
                <a:solidFill>
                  <a:srgbClr val="DAD8E9"/>
                </a:solidFill>
                <a:latin typeface="Trebuchet MS"/>
                <a:cs typeface="Trebuchet MS"/>
              </a:rPr>
              <a:t>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10856" y="3137693"/>
            <a:ext cx="310578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Reward</a:t>
            </a:r>
            <a:r>
              <a:rPr sz="1500" spc="-9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rebuchet MS"/>
                <a:cs typeface="Trebuchet MS"/>
              </a:rPr>
              <a:t>donors</a:t>
            </a: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with</a:t>
            </a: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impact</a:t>
            </a: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rebuchet MS"/>
                <a:cs typeface="Trebuchet MS"/>
              </a:rPr>
              <a:t>certificates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819" y="3747293"/>
            <a:ext cx="26797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80" dirty="0">
                <a:solidFill>
                  <a:srgbClr val="DAD8E9"/>
                </a:solidFill>
                <a:latin typeface="Arial MT"/>
                <a:cs typeface="Arial MT"/>
              </a:rPr>
              <a:t>04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6275" y="4076700"/>
            <a:ext cx="4943475" cy="28575"/>
          </a:xfrm>
          <a:custGeom>
            <a:avLst/>
            <a:gdLst/>
            <a:ahLst/>
            <a:cxnLst/>
            <a:rect l="l" t="t" r="r" b="b"/>
            <a:pathLst>
              <a:path w="4943475" h="28575">
                <a:moveTo>
                  <a:pt x="4943475" y="0"/>
                </a:moveTo>
                <a:lnTo>
                  <a:pt x="0" y="0"/>
                </a:lnTo>
                <a:lnTo>
                  <a:pt x="0" y="28575"/>
                </a:lnTo>
                <a:lnTo>
                  <a:pt x="4943475" y="28575"/>
                </a:lnTo>
                <a:lnTo>
                  <a:pt x="4943475" y="0"/>
                </a:lnTo>
                <a:close/>
              </a:path>
            </a:pathLst>
          </a:custGeom>
          <a:solidFill>
            <a:srgbClr val="A85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62385" y="4211637"/>
            <a:ext cx="15824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5" dirty="0">
                <a:solidFill>
                  <a:srgbClr val="DAD8E9"/>
                </a:solidFill>
                <a:latin typeface="Trebuchet MS"/>
                <a:cs typeface="Trebuchet MS"/>
              </a:rPr>
              <a:t>UPI</a:t>
            </a:r>
            <a:r>
              <a:rPr sz="1650" spc="114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60" dirty="0">
                <a:solidFill>
                  <a:srgbClr val="DAD8E9"/>
                </a:solidFill>
                <a:latin typeface="Trebuchet MS"/>
                <a:cs typeface="Trebuchet MS"/>
              </a:rPr>
              <a:t>Integration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2385" y="4614068"/>
            <a:ext cx="305371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85" dirty="0">
                <a:solidFill>
                  <a:srgbClr val="DAD8E9"/>
                </a:solidFill>
                <a:latin typeface="Trebuchet MS"/>
                <a:cs typeface="Trebuchet MS"/>
              </a:rPr>
              <a:t>Localized</a:t>
            </a: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rebuchet MS"/>
                <a:cs typeface="Trebuchet MS"/>
              </a:rPr>
              <a:t>payment</a:t>
            </a: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simulation</a:t>
            </a:r>
            <a:r>
              <a:rPr sz="1500" spc="-7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for</a:t>
            </a:r>
            <a:r>
              <a:rPr sz="1500" spc="-7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rebuchet MS"/>
                <a:cs typeface="Trebuchet MS"/>
              </a:rPr>
              <a:t>India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7017" y="3747293"/>
            <a:ext cx="26225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65" dirty="0">
                <a:solidFill>
                  <a:srgbClr val="DAD8E9"/>
                </a:solidFill>
                <a:latin typeface="Arial MT"/>
                <a:cs typeface="Arial MT"/>
              </a:rPr>
              <a:t>05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10250" y="4076700"/>
            <a:ext cx="4943475" cy="28575"/>
          </a:xfrm>
          <a:custGeom>
            <a:avLst/>
            <a:gdLst/>
            <a:ahLst/>
            <a:cxnLst/>
            <a:rect l="l" t="t" r="r" b="b"/>
            <a:pathLst>
              <a:path w="4943475" h="28575">
                <a:moveTo>
                  <a:pt x="4943475" y="0"/>
                </a:moveTo>
                <a:lnTo>
                  <a:pt x="0" y="0"/>
                </a:lnTo>
                <a:lnTo>
                  <a:pt x="0" y="28575"/>
                </a:lnTo>
                <a:lnTo>
                  <a:pt x="4943475" y="28575"/>
                </a:lnTo>
                <a:lnTo>
                  <a:pt x="4943475" y="0"/>
                </a:lnTo>
                <a:close/>
              </a:path>
            </a:pathLst>
          </a:custGeom>
          <a:solidFill>
            <a:srgbClr val="A85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98743" y="4211637"/>
            <a:ext cx="18491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0" dirty="0">
                <a:solidFill>
                  <a:srgbClr val="DAD8E9"/>
                </a:solidFill>
                <a:latin typeface="Trebuchet MS"/>
                <a:cs typeface="Trebuchet MS"/>
              </a:rPr>
              <a:t>Public</a:t>
            </a:r>
            <a:r>
              <a:rPr sz="1650" spc="114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650" spc="85" dirty="0">
                <a:solidFill>
                  <a:srgbClr val="DAD8E9"/>
                </a:solidFill>
                <a:latin typeface="Trebuchet MS"/>
                <a:cs typeface="Trebuchet MS"/>
              </a:rPr>
              <a:t>Da</a:t>
            </a:r>
            <a:r>
              <a:rPr sz="1650" cap="small" spc="85" dirty="0">
                <a:solidFill>
                  <a:srgbClr val="DAD8E9"/>
                </a:solidFill>
                <a:latin typeface="Trebuchet MS"/>
                <a:cs typeface="Trebuchet MS"/>
              </a:rPr>
              <a:t>s</a:t>
            </a:r>
            <a:r>
              <a:rPr sz="1650" spc="85" dirty="0">
                <a:solidFill>
                  <a:srgbClr val="DAD8E9"/>
                </a:solidFill>
                <a:latin typeface="Trebuchet MS"/>
                <a:cs typeface="Trebuchet MS"/>
              </a:rPr>
              <a:t>hboard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98743" y="4614068"/>
            <a:ext cx="305816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50" dirty="0">
                <a:solidFill>
                  <a:srgbClr val="DAD8E9"/>
                </a:solidFill>
                <a:latin typeface="Trebuchet MS"/>
                <a:cs typeface="Trebuchet MS"/>
              </a:rPr>
              <a:t>Open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rebuchet MS"/>
                <a:cs typeface="Trebuchet MS"/>
              </a:rPr>
              <a:t>transparency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rebuchet MS"/>
                <a:cs typeface="Trebuchet MS"/>
              </a:rPr>
              <a:t>for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DAD8E9"/>
                </a:solidFill>
                <a:latin typeface="Trebuchet MS"/>
                <a:cs typeface="Trebuchet MS"/>
              </a:rPr>
              <a:t>all</a:t>
            </a:r>
            <a:r>
              <a:rPr sz="1500" spc="-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rebuchet MS"/>
                <a:cs typeface="Trebuchet MS"/>
              </a:rPr>
              <a:t>stakeholders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430000" cy="10287001"/>
          </a:xfrm>
          <a:custGeom>
            <a:avLst/>
            <a:gdLst/>
            <a:ahLst/>
            <a:cxnLst/>
            <a:rect l="l" t="t" r="r" b="b"/>
            <a:pathLst>
              <a:path w="11430000" h="8924925">
                <a:moveTo>
                  <a:pt x="11430000" y="0"/>
                </a:moveTo>
                <a:lnTo>
                  <a:pt x="0" y="0"/>
                </a:lnTo>
                <a:lnTo>
                  <a:pt x="0" y="8924925"/>
                </a:lnTo>
                <a:lnTo>
                  <a:pt x="11430000" y="89249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24098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06875" y="2821940"/>
            <a:ext cx="3860725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b="1" spc="2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</a:t>
            </a:r>
            <a:r>
              <a:rPr b="1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</a:t>
            </a:r>
            <a:r>
              <a:rPr b="1" spc="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b="1" cap="small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247" y="3756347"/>
            <a:ext cx="976467" cy="46459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19668" y="3944937"/>
            <a:ext cx="4809732" cy="43236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1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</a:t>
            </a:r>
            <a:r>
              <a:rPr sz="1600" spc="114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9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600" cap="small" spc="9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00" spc="114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spc="-4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16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milestones</a:t>
            </a:r>
            <a:r>
              <a:rPr sz="16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funding</a:t>
            </a:r>
            <a:r>
              <a:rPr sz="16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13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</a:t>
            </a:r>
            <a:r>
              <a:rPr sz="1600" spc="1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Contribute</a:t>
            </a:r>
            <a:r>
              <a:rPr sz="1600" cap="small" spc="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spc="-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UPI</a:t>
            </a:r>
            <a:r>
              <a:rPr sz="1600" spc="-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sz="16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³</a:t>
            </a:r>
            <a:r>
              <a:rPr sz="1600" spc="1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</a:t>
            </a:r>
            <a:r>
              <a:rPr sz="16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NFT</a:t>
            </a:r>
            <a:r>
              <a:rPr sz="1600" spc="-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badge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600" spc="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sz="1600" spc="1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10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Geo-</a:t>
            </a:r>
            <a:r>
              <a:rPr sz="16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tagged</a:t>
            </a:r>
            <a:r>
              <a:rPr sz="1600" spc="-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images/videos</a:t>
            </a:r>
            <a:r>
              <a:rPr sz="1600" spc="-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6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evidence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600" spc="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1600" spc="12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4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16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600" spc="-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sz="1600" spc="-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sz="1600" spc="-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25832"/>
            <a:ext cx="11430000" cy="10727132"/>
          </a:xfrm>
          <a:custGeom>
            <a:avLst/>
            <a:gdLst/>
            <a:ahLst/>
            <a:cxnLst/>
            <a:rect l="l" t="t" r="r" b="b"/>
            <a:pathLst>
              <a:path w="11430000" h="10287000">
                <a:moveTo>
                  <a:pt x="11430000" y="0"/>
                </a:moveTo>
                <a:lnTo>
                  <a:pt x="0" y="0"/>
                </a:lnTo>
                <a:lnTo>
                  <a:pt x="0" y="10287000"/>
                </a:lnTo>
                <a:lnTo>
                  <a:pt x="11430000" y="102870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98315">
              <a:lnSpc>
                <a:spcPct val="100000"/>
              </a:lnSpc>
              <a:spcBef>
                <a:spcPts val="125"/>
              </a:spcBef>
            </a:pPr>
            <a:r>
              <a:rPr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</a:t>
            </a:r>
            <a:r>
              <a:rPr cap="small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4607" y="1352549"/>
            <a:ext cx="981075" cy="4191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17401" y="1388668"/>
            <a:ext cx="1219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345" dirty="0">
                <a:solidFill>
                  <a:srgbClr val="DAD8E9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0028" y="1401765"/>
            <a:ext cx="2034539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650" spc="1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  <a:r>
              <a:rPr lang="en-IN" sz="1650" spc="14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50" spc="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endParaRPr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0028" y="1813721"/>
            <a:ext cx="2433320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1500" spc="-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5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Blockchain </a:t>
            </a:r>
            <a:r>
              <a:rPr sz="15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0324" y="2531668"/>
            <a:ext cx="1758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75" dirty="0">
                <a:solidFill>
                  <a:srgbClr val="DAD8E9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0038" y="2544765"/>
            <a:ext cx="2174875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Donation</a:t>
            </a:r>
            <a:r>
              <a:rPr sz="1650" spc="14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50" spc="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</a:t>
            </a:r>
            <a:r>
              <a:rPr sz="1650" cap="small" spc="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1650" spc="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endParaRPr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30038" y="2956721"/>
            <a:ext cx="2820035" cy="2455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NFT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minting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90909" y="3674668"/>
            <a:ext cx="1746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65" dirty="0">
                <a:solidFill>
                  <a:srgbClr val="DAD8E9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30026" y="3697290"/>
            <a:ext cx="2437130" cy="659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sz="1650" spc="1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50" spc="10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</a:t>
            </a:r>
            <a:r>
              <a:rPr sz="1650" cap="small" spc="10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1650" spc="10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ion</a:t>
            </a:r>
            <a:endParaRPr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500" spc="-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IPFS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sz="1500" spc="-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7188" y="4817668"/>
            <a:ext cx="1822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25" dirty="0">
                <a:solidFill>
                  <a:srgbClr val="DAD8E9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30026" y="4840290"/>
            <a:ext cx="2430780" cy="6597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2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sz="1650" cap="small" spc="12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50" spc="12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hboard</a:t>
            </a:r>
            <a:r>
              <a:rPr sz="1650" spc="1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50" spc="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5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500" spc="-4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  <a:r>
              <a:rPr sz="1500" spc="-4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8510" y="6963453"/>
            <a:ext cx="5382123" cy="180796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183695" y="8223984"/>
            <a:ext cx="143129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90" dirty="0">
                <a:solidFill>
                  <a:srgbClr val="DAD8E9"/>
                </a:solidFill>
                <a:latin typeface="Trebuchet MS"/>
                <a:cs typeface="Trebuchet MS"/>
              </a:rPr>
              <a:t>Campaign</a:t>
            </a:r>
            <a:r>
              <a:rPr sz="1150" spc="11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150" spc="45" dirty="0">
                <a:solidFill>
                  <a:srgbClr val="DAD8E9"/>
                </a:solidFill>
                <a:latin typeface="Trebuchet MS"/>
                <a:cs typeface="Trebuchet MS"/>
              </a:rPr>
              <a:t>Creation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9631" y="6574368"/>
            <a:ext cx="114935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95" dirty="0">
                <a:solidFill>
                  <a:srgbClr val="DAD8E9"/>
                </a:solidFill>
                <a:latin typeface="Trebuchet MS"/>
                <a:cs typeface="Trebuchet MS"/>
              </a:rPr>
              <a:t>Donor</a:t>
            </a:r>
            <a:r>
              <a:rPr sz="1150" spc="7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150" spc="55" dirty="0">
                <a:solidFill>
                  <a:srgbClr val="DAD8E9"/>
                </a:solidFill>
                <a:latin typeface="Trebuchet MS"/>
                <a:cs typeface="Trebuchet MS"/>
              </a:rPr>
              <a:t>Payment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50733" y="8718864"/>
            <a:ext cx="98996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55" dirty="0">
                <a:solidFill>
                  <a:srgbClr val="DAD8E9"/>
                </a:solidFill>
                <a:latin typeface="Trebuchet MS"/>
                <a:cs typeface="Trebuchet MS"/>
              </a:rPr>
              <a:t>Proof</a:t>
            </a:r>
            <a:r>
              <a:rPr sz="1150" spc="95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150" spc="75" dirty="0">
                <a:solidFill>
                  <a:srgbClr val="DAD8E9"/>
                </a:solidFill>
                <a:latin typeface="Trebuchet MS"/>
                <a:cs typeface="Trebuchet MS"/>
              </a:rPr>
              <a:t>Upload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52559" y="7016772"/>
            <a:ext cx="139700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95" dirty="0">
                <a:solidFill>
                  <a:srgbClr val="DAD8E9"/>
                </a:solidFill>
                <a:latin typeface="Trebuchet MS"/>
                <a:cs typeface="Trebuchet MS"/>
              </a:rPr>
              <a:t>Da</a:t>
            </a:r>
            <a:r>
              <a:rPr sz="1150" cap="small" spc="95" dirty="0">
                <a:solidFill>
                  <a:srgbClr val="DAD8E9"/>
                </a:solidFill>
                <a:latin typeface="Trebuchet MS"/>
                <a:cs typeface="Trebuchet MS"/>
              </a:rPr>
              <a:t>s</a:t>
            </a:r>
            <a:r>
              <a:rPr sz="1150" spc="95" dirty="0">
                <a:solidFill>
                  <a:srgbClr val="DAD8E9"/>
                </a:solidFill>
                <a:latin typeface="Trebuchet MS"/>
                <a:cs typeface="Trebuchet MS"/>
              </a:rPr>
              <a:t>hboard</a:t>
            </a:r>
            <a:r>
              <a:rPr sz="1150" spc="80" dirty="0">
                <a:solidFill>
                  <a:srgbClr val="DAD8E9"/>
                </a:solidFill>
                <a:latin typeface="Trebuchet MS"/>
                <a:cs typeface="Trebuchet MS"/>
              </a:rPr>
              <a:t> </a:t>
            </a:r>
            <a:r>
              <a:rPr sz="1150" spc="30" dirty="0">
                <a:solidFill>
                  <a:srgbClr val="DAD8E9"/>
                </a:solidFill>
                <a:latin typeface="Trebuchet MS"/>
                <a:cs typeface="Trebuchet MS"/>
              </a:rPr>
              <a:t>Update</a:t>
            </a:r>
            <a:endParaRPr sz="1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00150"/>
            <a:ext cx="11430000" cy="12363450"/>
          </a:xfrm>
          <a:custGeom>
            <a:avLst/>
            <a:gdLst/>
            <a:ahLst/>
            <a:cxnLst/>
            <a:rect l="l" t="t" r="r" b="b"/>
            <a:pathLst>
              <a:path w="11430000" h="8810625">
                <a:moveTo>
                  <a:pt x="11430000" y="0"/>
                </a:moveTo>
                <a:lnTo>
                  <a:pt x="0" y="0"/>
                </a:lnTo>
                <a:lnTo>
                  <a:pt x="0" y="8810625"/>
                </a:lnTo>
                <a:lnTo>
                  <a:pt x="11430000" y="88106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Core</a:t>
            </a:r>
            <a:r>
              <a:rPr spc="210" dirty="0"/>
              <a:t> </a:t>
            </a:r>
            <a:r>
              <a:rPr spc="65" dirty="0"/>
              <a:t>Feature</a:t>
            </a:r>
            <a:r>
              <a:rPr cap="small" spc="65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460" y="1488414"/>
            <a:ext cx="604272" cy="4974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2128" y="1601787"/>
            <a:ext cx="2317750" cy="964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</a:t>
            </a:r>
            <a:r>
              <a:rPr sz="1650" spc="114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50" spc="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50" spc="1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50" spc="4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</a:t>
            </a:r>
            <a:endParaRPr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33300"/>
              </a:lnSpc>
              <a:spcBef>
                <a:spcPts val="570"/>
              </a:spcBef>
            </a:pPr>
            <a:r>
              <a:rPr sz="15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sz="15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5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9869" y="1434985"/>
            <a:ext cx="428498" cy="60426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22443" y="1601787"/>
            <a:ext cx="2119630" cy="964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3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</a:t>
            </a:r>
            <a:r>
              <a:rPr sz="1650" spc="1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50" spc="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33300"/>
              </a:lnSpc>
              <a:spcBef>
                <a:spcPts val="570"/>
              </a:spcBef>
            </a:pPr>
            <a:r>
              <a:rPr sz="1500" spc="-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</a:t>
            </a:r>
            <a:r>
              <a:rPr sz="15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campaigns,</a:t>
            </a:r>
            <a:r>
              <a:rPr sz="15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donate </a:t>
            </a:r>
            <a:r>
              <a:rPr sz="1500" spc="-1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easily,</a:t>
            </a:r>
            <a:r>
              <a:rPr sz="1500" spc="-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sz="15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NFTs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40511" y="1515808"/>
            <a:ext cx="604278" cy="4426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62746" y="1601787"/>
            <a:ext cx="2274570" cy="964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</a:t>
            </a:r>
            <a:r>
              <a:rPr sz="1650" cap="small" spc="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650" spc="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parency</a:t>
            </a:r>
            <a:r>
              <a:rPr sz="1650" spc="1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50" spc="1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endParaRPr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33300"/>
              </a:lnSpc>
              <a:spcBef>
                <a:spcPts val="570"/>
              </a:spcBef>
            </a:pPr>
            <a:r>
              <a:rPr sz="15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15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scoring,</a:t>
            </a:r>
            <a:r>
              <a:rPr sz="15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geo-</a:t>
            </a:r>
            <a:r>
              <a:rPr sz="15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mapping, </a:t>
            </a:r>
            <a:r>
              <a:rPr sz="15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sz="1500" spc="-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275" y="3048000"/>
            <a:ext cx="5010149" cy="501967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1250" y="3114675"/>
            <a:ext cx="76200" cy="762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1250" y="3486150"/>
            <a:ext cx="76200" cy="762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1250" y="3867150"/>
            <a:ext cx="76200" cy="762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1250" y="4238625"/>
            <a:ext cx="76200" cy="762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466535" y="3013869"/>
            <a:ext cx="4231005" cy="13811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75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sz="1500" spc="-55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65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sz="1500" spc="-55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sz="15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donation</a:t>
            </a:r>
            <a:r>
              <a:rPr sz="15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500" spc="-70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NFT</a:t>
            </a:r>
            <a:r>
              <a:rPr sz="1500" spc="-90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95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Rewards:</a:t>
            </a:r>
            <a:r>
              <a:rPr sz="1500" spc="-90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15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sz="1500" spc="-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00" spc="-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500" spc="-95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Geo-</a:t>
            </a:r>
            <a:r>
              <a:rPr sz="1500" spc="-85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verification:</a:t>
            </a:r>
            <a:r>
              <a:rPr sz="1500" spc="-40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Location-</a:t>
            </a:r>
            <a:r>
              <a:rPr sz="1500" spc="-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500" spc="-3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sz="1500" spc="-3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500" spc="-60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UPI</a:t>
            </a:r>
            <a:r>
              <a:rPr sz="1500" spc="-70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Simulation:</a:t>
            </a:r>
            <a:r>
              <a:rPr sz="1500" spc="-65" dirty="0">
                <a:solidFill>
                  <a:srgbClr val="F5A2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sz="15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500" spc="-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donation</a:t>
            </a:r>
            <a:r>
              <a:rPr sz="15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11544300"/>
          </a:xfrm>
          <a:custGeom>
            <a:avLst/>
            <a:gdLst/>
            <a:ahLst/>
            <a:cxnLst/>
            <a:rect l="l" t="t" r="r" b="b"/>
            <a:pathLst>
              <a:path w="11430000" h="9258300">
                <a:moveTo>
                  <a:pt x="11430000" y="0"/>
                </a:moveTo>
                <a:lnTo>
                  <a:pt x="0" y="0"/>
                </a:lnTo>
                <a:lnTo>
                  <a:pt x="0" y="9258300"/>
                </a:lnTo>
                <a:lnTo>
                  <a:pt x="11430000" y="92583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0928" y="0"/>
            <a:ext cx="4286250" cy="107823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76275" y="1352549"/>
            <a:ext cx="5791200" cy="6029325"/>
            <a:chOff x="676275" y="1352549"/>
            <a:chExt cx="5791200" cy="6029325"/>
          </a:xfrm>
        </p:grpSpPr>
        <p:sp>
          <p:nvSpPr>
            <p:cNvPr id="8" name="object 8"/>
            <p:cNvSpPr/>
            <p:nvPr/>
          </p:nvSpPr>
          <p:spPr>
            <a:xfrm>
              <a:off x="681037" y="1357312"/>
              <a:ext cx="5781675" cy="6019800"/>
            </a:xfrm>
            <a:custGeom>
              <a:avLst/>
              <a:gdLst/>
              <a:ahLst/>
              <a:cxnLst/>
              <a:rect l="l" t="t" r="r" b="b"/>
              <a:pathLst>
                <a:path w="5781675" h="6019800">
                  <a:moveTo>
                    <a:pt x="5723051" y="0"/>
                  </a:moveTo>
                  <a:lnTo>
                    <a:pt x="58628" y="0"/>
                  </a:lnTo>
                  <a:lnTo>
                    <a:pt x="54545" y="406"/>
                  </a:lnTo>
                  <a:lnTo>
                    <a:pt x="15463" y="21285"/>
                  </a:lnTo>
                  <a:lnTo>
                    <a:pt x="0" y="58623"/>
                  </a:lnTo>
                  <a:lnTo>
                    <a:pt x="0" y="5957049"/>
                  </a:lnTo>
                  <a:lnTo>
                    <a:pt x="0" y="5961176"/>
                  </a:lnTo>
                  <a:lnTo>
                    <a:pt x="15463" y="5998514"/>
                  </a:lnTo>
                  <a:lnTo>
                    <a:pt x="54545" y="6019393"/>
                  </a:lnTo>
                  <a:lnTo>
                    <a:pt x="58628" y="6019800"/>
                  </a:lnTo>
                  <a:lnTo>
                    <a:pt x="5723051" y="6019800"/>
                  </a:lnTo>
                  <a:lnTo>
                    <a:pt x="5760377" y="6004331"/>
                  </a:lnTo>
                  <a:lnTo>
                    <a:pt x="5781268" y="5965253"/>
                  </a:lnTo>
                  <a:lnTo>
                    <a:pt x="5781675" y="5961176"/>
                  </a:lnTo>
                  <a:lnTo>
                    <a:pt x="5781675" y="58623"/>
                  </a:lnTo>
                  <a:lnTo>
                    <a:pt x="5766206" y="21285"/>
                  </a:lnTo>
                  <a:lnTo>
                    <a:pt x="5727128" y="406"/>
                  </a:lnTo>
                  <a:lnTo>
                    <a:pt x="5723051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037" y="1357312"/>
              <a:ext cx="5781675" cy="6019800"/>
            </a:xfrm>
            <a:custGeom>
              <a:avLst/>
              <a:gdLst/>
              <a:ahLst/>
              <a:cxnLst/>
              <a:rect l="l" t="t" r="r" b="b"/>
              <a:pathLst>
                <a:path w="5781675" h="6019800">
                  <a:moveTo>
                    <a:pt x="0" y="5957049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1" y="54546"/>
                  </a:lnTo>
                  <a:lnTo>
                    <a:pt x="10576" y="27889"/>
                  </a:lnTo>
                  <a:lnTo>
                    <a:pt x="12863" y="24460"/>
                  </a:lnTo>
                  <a:lnTo>
                    <a:pt x="15463" y="21285"/>
                  </a:lnTo>
                  <a:lnTo>
                    <a:pt x="18380" y="18376"/>
                  </a:lnTo>
                  <a:lnTo>
                    <a:pt x="21292" y="15468"/>
                  </a:lnTo>
                  <a:lnTo>
                    <a:pt x="38735" y="4775"/>
                  </a:lnTo>
                  <a:lnTo>
                    <a:pt x="42539" y="3200"/>
                  </a:lnTo>
                  <a:lnTo>
                    <a:pt x="46464" y="2006"/>
                  </a:lnTo>
                  <a:lnTo>
                    <a:pt x="50502" y="1206"/>
                  </a:lnTo>
                  <a:lnTo>
                    <a:pt x="54545" y="406"/>
                  </a:lnTo>
                  <a:lnTo>
                    <a:pt x="58628" y="0"/>
                  </a:lnTo>
                  <a:lnTo>
                    <a:pt x="62745" y="0"/>
                  </a:lnTo>
                  <a:lnTo>
                    <a:pt x="5718924" y="0"/>
                  </a:lnTo>
                  <a:lnTo>
                    <a:pt x="5723051" y="0"/>
                  </a:lnTo>
                  <a:lnTo>
                    <a:pt x="5727128" y="406"/>
                  </a:lnTo>
                  <a:lnTo>
                    <a:pt x="5731167" y="1206"/>
                  </a:lnTo>
                  <a:lnTo>
                    <a:pt x="5735205" y="2006"/>
                  </a:lnTo>
                  <a:lnTo>
                    <a:pt x="5739130" y="3200"/>
                  </a:lnTo>
                  <a:lnTo>
                    <a:pt x="5742940" y="4775"/>
                  </a:lnTo>
                  <a:lnTo>
                    <a:pt x="5746750" y="6350"/>
                  </a:lnTo>
                  <a:lnTo>
                    <a:pt x="5771095" y="27889"/>
                  </a:lnTo>
                  <a:lnTo>
                    <a:pt x="5773394" y="31305"/>
                  </a:lnTo>
                  <a:lnTo>
                    <a:pt x="5775325" y="34925"/>
                  </a:lnTo>
                  <a:lnTo>
                    <a:pt x="5776899" y="38735"/>
                  </a:lnTo>
                  <a:lnTo>
                    <a:pt x="5778474" y="42545"/>
                  </a:lnTo>
                  <a:lnTo>
                    <a:pt x="5779668" y="46469"/>
                  </a:lnTo>
                  <a:lnTo>
                    <a:pt x="5780468" y="50507"/>
                  </a:lnTo>
                  <a:lnTo>
                    <a:pt x="5781268" y="54546"/>
                  </a:lnTo>
                  <a:lnTo>
                    <a:pt x="5781675" y="58623"/>
                  </a:lnTo>
                  <a:lnTo>
                    <a:pt x="5781675" y="62750"/>
                  </a:lnTo>
                  <a:lnTo>
                    <a:pt x="5781675" y="5957049"/>
                  </a:lnTo>
                  <a:lnTo>
                    <a:pt x="5781675" y="5961176"/>
                  </a:lnTo>
                  <a:lnTo>
                    <a:pt x="5781268" y="5965253"/>
                  </a:lnTo>
                  <a:lnTo>
                    <a:pt x="5780468" y="5969292"/>
                  </a:lnTo>
                  <a:lnTo>
                    <a:pt x="5779668" y="5973330"/>
                  </a:lnTo>
                  <a:lnTo>
                    <a:pt x="5778474" y="5977255"/>
                  </a:lnTo>
                  <a:lnTo>
                    <a:pt x="5776899" y="5981065"/>
                  </a:lnTo>
                  <a:lnTo>
                    <a:pt x="5775325" y="5984875"/>
                  </a:lnTo>
                  <a:lnTo>
                    <a:pt x="5773394" y="5988481"/>
                  </a:lnTo>
                  <a:lnTo>
                    <a:pt x="5771095" y="5991910"/>
                  </a:lnTo>
                  <a:lnTo>
                    <a:pt x="5768809" y="5995339"/>
                  </a:lnTo>
                  <a:lnTo>
                    <a:pt x="5753785" y="6009220"/>
                  </a:lnTo>
                  <a:lnTo>
                    <a:pt x="5750356" y="6011506"/>
                  </a:lnTo>
                  <a:lnTo>
                    <a:pt x="5746750" y="6013450"/>
                  </a:lnTo>
                  <a:lnTo>
                    <a:pt x="5742940" y="6015024"/>
                  </a:lnTo>
                  <a:lnTo>
                    <a:pt x="5739130" y="6016599"/>
                  </a:lnTo>
                  <a:lnTo>
                    <a:pt x="5735205" y="6017780"/>
                  </a:lnTo>
                  <a:lnTo>
                    <a:pt x="5731167" y="6018593"/>
                  </a:lnTo>
                  <a:lnTo>
                    <a:pt x="5727128" y="6019393"/>
                  </a:lnTo>
                  <a:lnTo>
                    <a:pt x="5723051" y="6019800"/>
                  </a:lnTo>
                  <a:lnTo>
                    <a:pt x="5718924" y="6019800"/>
                  </a:lnTo>
                  <a:lnTo>
                    <a:pt x="62745" y="6019800"/>
                  </a:lnTo>
                  <a:lnTo>
                    <a:pt x="58628" y="6019800"/>
                  </a:lnTo>
                  <a:lnTo>
                    <a:pt x="54545" y="6019393"/>
                  </a:lnTo>
                  <a:lnTo>
                    <a:pt x="50502" y="6018593"/>
                  </a:lnTo>
                  <a:lnTo>
                    <a:pt x="46464" y="6017780"/>
                  </a:lnTo>
                  <a:lnTo>
                    <a:pt x="42539" y="6016599"/>
                  </a:lnTo>
                  <a:lnTo>
                    <a:pt x="38735" y="6015024"/>
                  </a:lnTo>
                  <a:lnTo>
                    <a:pt x="34930" y="6013450"/>
                  </a:lnTo>
                  <a:lnTo>
                    <a:pt x="18380" y="6001423"/>
                  </a:lnTo>
                  <a:lnTo>
                    <a:pt x="15463" y="5998514"/>
                  </a:lnTo>
                  <a:lnTo>
                    <a:pt x="12863" y="5995339"/>
                  </a:lnTo>
                  <a:lnTo>
                    <a:pt x="10576" y="5991910"/>
                  </a:lnTo>
                  <a:lnTo>
                    <a:pt x="8284" y="5988481"/>
                  </a:lnTo>
                  <a:lnTo>
                    <a:pt x="0" y="5961176"/>
                  </a:lnTo>
                  <a:lnTo>
                    <a:pt x="0" y="5957049"/>
                  </a:lnTo>
                  <a:close/>
                </a:path>
              </a:pathLst>
            </a:custGeom>
            <a:ln w="952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800" y="1362074"/>
              <a:ext cx="5772150" cy="3009900"/>
            </a:xfrm>
            <a:custGeom>
              <a:avLst/>
              <a:gdLst/>
              <a:ahLst/>
              <a:cxnLst/>
              <a:rect l="l" t="t" r="r" b="b"/>
              <a:pathLst>
                <a:path w="5772150" h="3009900">
                  <a:moveTo>
                    <a:pt x="5772150" y="63068"/>
                  </a:moveTo>
                  <a:lnTo>
                    <a:pt x="5758307" y="26314"/>
                  </a:lnTo>
                  <a:lnTo>
                    <a:pt x="5726379" y="3441"/>
                  </a:lnTo>
                  <a:lnTo>
                    <a:pt x="5709069" y="0"/>
                  </a:lnTo>
                  <a:lnTo>
                    <a:pt x="63068" y="0"/>
                  </a:lnTo>
                  <a:lnTo>
                    <a:pt x="26314" y="13843"/>
                  </a:lnTo>
                  <a:lnTo>
                    <a:pt x="3441" y="45770"/>
                  </a:lnTo>
                  <a:lnTo>
                    <a:pt x="0" y="63068"/>
                  </a:lnTo>
                  <a:lnTo>
                    <a:pt x="0" y="1504950"/>
                  </a:lnTo>
                  <a:lnTo>
                    <a:pt x="0" y="3009900"/>
                  </a:lnTo>
                  <a:lnTo>
                    <a:pt x="5772150" y="3009900"/>
                  </a:lnTo>
                  <a:lnTo>
                    <a:pt x="5772150" y="1504950"/>
                  </a:lnTo>
                  <a:lnTo>
                    <a:pt x="5772150" y="63068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800" y="2867024"/>
              <a:ext cx="5772150" cy="28575"/>
            </a:xfrm>
            <a:custGeom>
              <a:avLst/>
              <a:gdLst/>
              <a:ahLst/>
              <a:cxnLst/>
              <a:rect l="l" t="t" r="r" b="b"/>
              <a:pathLst>
                <a:path w="5772150" h="28575">
                  <a:moveTo>
                    <a:pt x="5759754" y="0"/>
                  </a:moveTo>
                  <a:lnTo>
                    <a:pt x="12392" y="0"/>
                  </a:lnTo>
                  <a:lnTo>
                    <a:pt x="10571" y="368"/>
                  </a:lnTo>
                  <a:lnTo>
                    <a:pt x="0" y="12395"/>
                  </a:lnTo>
                  <a:lnTo>
                    <a:pt x="0" y="14287"/>
                  </a:lnTo>
                  <a:lnTo>
                    <a:pt x="0" y="16179"/>
                  </a:lnTo>
                  <a:lnTo>
                    <a:pt x="12392" y="28575"/>
                  </a:lnTo>
                  <a:lnTo>
                    <a:pt x="5759754" y="28575"/>
                  </a:lnTo>
                  <a:lnTo>
                    <a:pt x="5772150" y="16179"/>
                  </a:lnTo>
                  <a:lnTo>
                    <a:pt x="5772150" y="12395"/>
                  </a:lnTo>
                  <a:lnTo>
                    <a:pt x="5761583" y="368"/>
                  </a:lnTo>
                  <a:lnTo>
                    <a:pt x="5759754" y="0"/>
                  </a:lnTo>
                  <a:close/>
                </a:path>
              </a:pathLst>
            </a:custGeom>
            <a:solidFill>
              <a:srgbClr val="6D4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5800" y="4371974"/>
              <a:ext cx="5772150" cy="1495425"/>
            </a:xfrm>
            <a:custGeom>
              <a:avLst/>
              <a:gdLst/>
              <a:ahLst/>
              <a:cxnLst/>
              <a:rect l="l" t="t" r="r" b="b"/>
              <a:pathLst>
                <a:path w="5772150" h="1495425">
                  <a:moveTo>
                    <a:pt x="5772150" y="0"/>
                  </a:moveTo>
                  <a:lnTo>
                    <a:pt x="0" y="0"/>
                  </a:lnTo>
                  <a:lnTo>
                    <a:pt x="0" y="1495425"/>
                  </a:lnTo>
                  <a:lnTo>
                    <a:pt x="5772150" y="1495425"/>
                  </a:lnTo>
                  <a:lnTo>
                    <a:pt x="5772150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5800" y="4371974"/>
              <a:ext cx="5772150" cy="28575"/>
            </a:xfrm>
            <a:custGeom>
              <a:avLst/>
              <a:gdLst/>
              <a:ahLst/>
              <a:cxnLst/>
              <a:rect l="l" t="t" r="r" b="b"/>
              <a:pathLst>
                <a:path w="5772150" h="28575">
                  <a:moveTo>
                    <a:pt x="5759754" y="0"/>
                  </a:moveTo>
                  <a:lnTo>
                    <a:pt x="12392" y="0"/>
                  </a:lnTo>
                  <a:lnTo>
                    <a:pt x="10571" y="368"/>
                  </a:lnTo>
                  <a:lnTo>
                    <a:pt x="0" y="12395"/>
                  </a:lnTo>
                  <a:lnTo>
                    <a:pt x="0" y="14287"/>
                  </a:lnTo>
                  <a:lnTo>
                    <a:pt x="0" y="16179"/>
                  </a:lnTo>
                  <a:lnTo>
                    <a:pt x="12392" y="28575"/>
                  </a:lnTo>
                  <a:lnTo>
                    <a:pt x="5759754" y="28575"/>
                  </a:lnTo>
                  <a:lnTo>
                    <a:pt x="5772150" y="16179"/>
                  </a:lnTo>
                  <a:lnTo>
                    <a:pt x="5772150" y="12395"/>
                  </a:lnTo>
                  <a:lnTo>
                    <a:pt x="5761583" y="368"/>
                  </a:lnTo>
                  <a:lnTo>
                    <a:pt x="5759754" y="0"/>
                  </a:lnTo>
                  <a:close/>
                </a:path>
              </a:pathLst>
            </a:custGeom>
            <a:solidFill>
              <a:srgbClr val="6D4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800" y="5867399"/>
              <a:ext cx="5772150" cy="1504950"/>
            </a:xfrm>
            <a:custGeom>
              <a:avLst/>
              <a:gdLst/>
              <a:ahLst/>
              <a:cxnLst/>
              <a:rect l="l" t="t" r="r" b="b"/>
              <a:pathLst>
                <a:path w="5772150" h="1504950">
                  <a:moveTo>
                    <a:pt x="5772150" y="0"/>
                  </a:moveTo>
                  <a:lnTo>
                    <a:pt x="0" y="0"/>
                  </a:lnTo>
                  <a:lnTo>
                    <a:pt x="0" y="1437436"/>
                  </a:lnTo>
                  <a:lnTo>
                    <a:pt x="0" y="1441869"/>
                  </a:lnTo>
                  <a:lnTo>
                    <a:pt x="13840" y="1478635"/>
                  </a:lnTo>
                  <a:lnTo>
                    <a:pt x="45769" y="1501508"/>
                  </a:lnTo>
                  <a:lnTo>
                    <a:pt x="63073" y="1504950"/>
                  </a:lnTo>
                  <a:lnTo>
                    <a:pt x="5709069" y="1504950"/>
                  </a:lnTo>
                  <a:lnTo>
                    <a:pt x="5745835" y="1491107"/>
                  </a:lnTo>
                  <a:lnTo>
                    <a:pt x="5768708" y="1459179"/>
                  </a:lnTo>
                  <a:lnTo>
                    <a:pt x="5772150" y="1441869"/>
                  </a:lnTo>
                  <a:lnTo>
                    <a:pt x="5772150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5800" y="5867399"/>
              <a:ext cx="5772150" cy="28575"/>
            </a:xfrm>
            <a:custGeom>
              <a:avLst/>
              <a:gdLst/>
              <a:ahLst/>
              <a:cxnLst/>
              <a:rect l="l" t="t" r="r" b="b"/>
              <a:pathLst>
                <a:path w="5772150" h="28575">
                  <a:moveTo>
                    <a:pt x="5759754" y="0"/>
                  </a:moveTo>
                  <a:lnTo>
                    <a:pt x="12392" y="0"/>
                  </a:lnTo>
                  <a:lnTo>
                    <a:pt x="10571" y="368"/>
                  </a:lnTo>
                  <a:lnTo>
                    <a:pt x="0" y="12395"/>
                  </a:lnTo>
                  <a:lnTo>
                    <a:pt x="0" y="14287"/>
                  </a:lnTo>
                  <a:lnTo>
                    <a:pt x="0" y="16179"/>
                  </a:lnTo>
                  <a:lnTo>
                    <a:pt x="12392" y="28575"/>
                  </a:lnTo>
                  <a:lnTo>
                    <a:pt x="5759754" y="28575"/>
                  </a:lnTo>
                  <a:lnTo>
                    <a:pt x="5772150" y="16179"/>
                  </a:lnTo>
                  <a:lnTo>
                    <a:pt x="5772150" y="12395"/>
                  </a:lnTo>
                  <a:lnTo>
                    <a:pt x="5761583" y="368"/>
                  </a:lnTo>
                  <a:lnTo>
                    <a:pt x="5759754" y="0"/>
                  </a:lnTo>
                  <a:close/>
                </a:path>
              </a:pathLst>
            </a:custGeom>
            <a:solidFill>
              <a:srgbClr val="6D4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4404" y="1544637"/>
            <a:ext cx="2640796" cy="578895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68275">
              <a:lnSpc>
                <a:spcPts val="3300"/>
              </a:lnSpc>
              <a:spcBef>
                <a:spcPts val="30"/>
              </a:spcBef>
            </a:pPr>
            <a:r>
              <a:rPr sz="1600" spc="-10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React,</a:t>
            </a:r>
            <a:r>
              <a:rPr sz="1600" spc="-9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TailwindCSS </a:t>
            </a:r>
            <a:r>
              <a:rPr sz="16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Recharts,</a:t>
            </a:r>
            <a:r>
              <a:rPr sz="16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Leaflet.js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425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pc="1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30504">
              <a:lnSpc>
                <a:spcPts val="3300"/>
              </a:lnSpc>
              <a:spcBef>
                <a:spcPts val="105"/>
              </a:spcBef>
            </a:pPr>
            <a:r>
              <a:rPr sz="1600" spc="-114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Node.js,</a:t>
            </a:r>
            <a:r>
              <a:rPr sz="16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Express.js </a:t>
            </a:r>
            <a:r>
              <a:rPr sz="160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sz="1600" spc="-12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Atlas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r>
              <a:rPr sz="1600" spc="-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Testnet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1600" spc="-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Hardhat,</a:t>
            </a:r>
            <a:r>
              <a:rPr sz="16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Ethers.js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pc="1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</a:t>
            </a:r>
            <a:r>
              <a:rPr spc="1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114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5250">
              <a:lnSpc>
                <a:spcPts val="3300"/>
              </a:lnSpc>
            </a:pPr>
            <a:r>
              <a:rPr sz="1600" spc="-114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IPFS,</a:t>
            </a:r>
            <a:r>
              <a:rPr sz="1600" spc="-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NFT.Storage </a:t>
            </a:r>
            <a:r>
              <a:rPr sz="1600" spc="-1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  <a:r>
              <a:rPr sz="1600" spc="-1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6275" y="7600950"/>
            <a:ext cx="5791200" cy="1123950"/>
            <a:chOff x="676275" y="7600950"/>
            <a:chExt cx="5791200" cy="1123950"/>
          </a:xfrm>
        </p:grpSpPr>
        <p:sp>
          <p:nvSpPr>
            <p:cNvPr id="18" name="object 18"/>
            <p:cNvSpPr/>
            <p:nvPr/>
          </p:nvSpPr>
          <p:spPr>
            <a:xfrm>
              <a:off x="676275" y="7600950"/>
              <a:ext cx="5791200" cy="1123950"/>
            </a:xfrm>
            <a:custGeom>
              <a:avLst/>
              <a:gdLst/>
              <a:ahLst/>
              <a:cxnLst/>
              <a:rect l="l" t="t" r="r" b="b"/>
              <a:pathLst>
                <a:path w="5791200" h="1123950">
                  <a:moveTo>
                    <a:pt x="5728119" y="0"/>
                  </a:moveTo>
                  <a:lnTo>
                    <a:pt x="63073" y="0"/>
                  </a:lnTo>
                  <a:lnTo>
                    <a:pt x="58687" y="431"/>
                  </a:lnTo>
                  <a:lnTo>
                    <a:pt x="22904" y="16637"/>
                  </a:lnTo>
                  <a:lnTo>
                    <a:pt x="2162" y="49987"/>
                  </a:lnTo>
                  <a:lnTo>
                    <a:pt x="0" y="63068"/>
                  </a:lnTo>
                  <a:lnTo>
                    <a:pt x="0" y="1056443"/>
                  </a:lnTo>
                  <a:lnTo>
                    <a:pt x="0" y="1060872"/>
                  </a:lnTo>
                  <a:lnTo>
                    <a:pt x="13840" y="1097627"/>
                  </a:lnTo>
                  <a:lnTo>
                    <a:pt x="45769" y="1120503"/>
                  </a:lnTo>
                  <a:lnTo>
                    <a:pt x="63073" y="1123946"/>
                  </a:lnTo>
                  <a:lnTo>
                    <a:pt x="5728119" y="1123946"/>
                  </a:lnTo>
                  <a:lnTo>
                    <a:pt x="5764885" y="1110104"/>
                  </a:lnTo>
                  <a:lnTo>
                    <a:pt x="5787758" y="1078176"/>
                  </a:lnTo>
                  <a:lnTo>
                    <a:pt x="5791200" y="1060872"/>
                  </a:lnTo>
                  <a:lnTo>
                    <a:pt x="5791200" y="63068"/>
                  </a:lnTo>
                  <a:lnTo>
                    <a:pt x="5777357" y="26314"/>
                  </a:lnTo>
                  <a:lnTo>
                    <a:pt x="5745429" y="3441"/>
                  </a:lnTo>
                  <a:lnTo>
                    <a:pt x="5732513" y="431"/>
                  </a:lnTo>
                  <a:lnTo>
                    <a:pt x="5728119" y="0"/>
                  </a:lnTo>
                  <a:close/>
                </a:path>
              </a:pathLst>
            </a:custGeom>
            <a:solidFill>
              <a:srgbClr val="311A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940" y="7889227"/>
              <a:ext cx="168770" cy="1687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289253" y="7760177"/>
            <a:ext cx="4876165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95"/>
              </a:spcBef>
            </a:pPr>
            <a:r>
              <a:rPr sz="1500" b="1" spc="-40" dirty="0">
                <a:solidFill>
                  <a:srgbClr val="FFFFFF"/>
                </a:solidFill>
                <a:latin typeface="Trebuchet MS"/>
                <a:cs typeface="Trebuchet MS"/>
              </a:rPr>
              <a:t>Payment</a:t>
            </a:r>
            <a:r>
              <a:rPr sz="15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b="1" spc="-40" dirty="0">
                <a:solidFill>
                  <a:srgbClr val="FFFFFF"/>
                </a:solidFill>
                <a:latin typeface="Trebuchet MS"/>
                <a:cs typeface="Trebuchet MS"/>
              </a:rPr>
              <a:t>Integration:</a:t>
            </a:r>
            <a:r>
              <a:rPr sz="1500" b="1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Simulated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UPI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Trebuchet MS"/>
                <a:cs typeface="Trebuchet MS"/>
              </a:rPr>
              <a:t>QR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Trebuchet MS"/>
                <a:cs typeface="Trebuchet MS"/>
              </a:rPr>
              <a:t>designed</a:t>
            </a:r>
            <a:r>
              <a:rPr sz="15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1500" spc="-60" dirty="0">
                <a:solidFill>
                  <a:srgbClr val="FFFFFF"/>
                </a:solidFill>
                <a:latin typeface="Trebuchet MS"/>
                <a:cs typeface="Trebuchet MS"/>
              </a:rPr>
              <a:t>Indian</a:t>
            </a:r>
            <a:r>
              <a:rPr sz="15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r>
              <a:rPr sz="15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rebuchet MS"/>
                <a:cs typeface="Trebuchet MS"/>
              </a:rPr>
              <a:t>adoption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11620500"/>
          </a:xfrm>
          <a:custGeom>
            <a:avLst/>
            <a:gdLst/>
            <a:ahLst/>
            <a:cxnLst/>
            <a:rect l="l" t="t" r="r" b="b"/>
            <a:pathLst>
              <a:path w="11430000" h="7743825">
                <a:moveTo>
                  <a:pt x="11430000" y="0"/>
                </a:moveTo>
                <a:lnTo>
                  <a:pt x="0" y="0"/>
                </a:lnTo>
                <a:lnTo>
                  <a:pt x="0" y="7743825"/>
                </a:lnTo>
                <a:lnTo>
                  <a:pt x="11430000" y="77438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1571625"/>
            <a:ext cx="5857875" cy="12096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55368" y="1773237"/>
            <a:ext cx="2947670" cy="771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cap="small" spc="10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10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spc="12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600" spc="-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NGO/Donor</a:t>
            </a:r>
            <a:r>
              <a:rPr sz="16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profiles,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wallet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3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2981325"/>
            <a:ext cx="5857875" cy="1209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55368" y="3182937"/>
            <a:ext cx="3320415" cy="771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Campaign</a:t>
            </a:r>
            <a:r>
              <a:rPr spc="14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1600" spc="-10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Goals,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milestones, blockchain</a:t>
            </a:r>
            <a:r>
              <a:rPr sz="1600" spc="-6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4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4381500"/>
            <a:ext cx="5857875" cy="12096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55368" y="4583112"/>
            <a:ext cx="2926080" cy="771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Donation</a:t>
            </a:r>
            <a:r>
              <a:rPr spc="14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cap="small" spc="1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600" spc="-2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Donor</a:t>
            </a:r>
            <a:r>
              <a:rPr sz="1600" spc="-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links,</a:t>
            </a:r>
            <a:r>
              <a:rPr sz="16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amounts,</a:t>
            </a:r>
            <a:r>
              <a:rPr sz="1600" spc="-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NFT</a:t>
            </a:r>
            <a:r>
              <a:rPr sz="16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6275" y="5791200"/>
            <a:ext cx="5857875" cy="1209675"/>
            <a:chOff x="676275" y="5791200"/>
            <a:chExt cx="5857875" cy="1209675"/>
          </a:xfrm>
        </p:grpSpPr>
        <p:sp>
          <p:nvSpPr>
            <p:cNvPr id="11" name="object 11"/>
            <p:cNvSpPr/>
            <p:nvPr/>
          </p:nvSpPr>
          <p:spPr>
            <a:xfrm>
              <a:off x="690562" y="5805487"/>
              <a:ext cx="5829300" cy="1181100"/>
            </a:xfrm>
            <a:custGeom>
              <a:avLst/>
              <a:gdLst/>
              <a:ahLst/>
              <a:cxnLst/>
              <a:rect l="l" t="t" r="r" b="b"/>
              <a:pathLst>
                <a:path w="5829300" h="1181100">
                  <a:moveTo>
                    <a:pt x="5779566" y="0"/>
                  </a:moveTo>
                  <a:lnTo>
                    <a:pt x="49728" y="0"/>
                  </a:lnTo>
                  <a:lnTo>
                    <a:pt x="46266" y="342"/>
                  </a:lnTo>
                  <a:lnTo>
                    <a:pt x="10909" y="20751"/>
                  </a:lnTo>
                  <a:lnTo>
                    <a:pt x="0" y="49733"/>
                  </a:lnTo>
                  <a:lnTo>
                    <a:pt x="0" y="1127878"/>
                  </a:lnTo>
                  <a:lnTo>
                    <a:pt x="0" y="1131370"/>
                  </a:lnTo>
                  <a:lnTo>
                    <a:pt x="18058" y="1167982"/>
                  </a:lnTo>
                  <a:lnTo>
                    <a:pt x="49728" y="1181098"/>
                  </a:lnTo>
                  <a:lnTo>
                    <a:pt x="5779566" y="1181098"/>
                  </a:lnTo>
                  <a:lnTo>
                    <a:pt x="5816180" y="1163040"/>
                  </a:lnTo>
                  <a:lnTo>
                    <a:pt x="5829300" y="1131370"/>
                  </a:lnTo>
                  <a:lnTo>
                    <a:pt x="5829300" y="49733"/>
                  </a:lnTo>
                  <a:lnTo>
                    <a:pt x="5811240" y="13119"/>
                  </a:lnTo>
                  <a:lnTo>
                    <a:pt x="5783033" y="342"/>
                  </a:lnTo>
                  <a:lnTo>
                    <a:pt x="5779566" y="0"/>
                  </a:lnTo>
                  <a:close/>
                </a:path>
              </a:pathLst>
            </a:custGeom>
            <a:solidFill>
              <a:srgbClr val="0A0C22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0562" y="5805487"/>
              <a:ext cx="5829300" cy="1181100"/>
            </a:xfrm>
            <a:custGeom>
              <a:avLst/>
              <a:gdLst/>
              <a:ahLst/>
              <a:cxnLst/>
              <a:rect l="l" t="t" r="r" b="b"/>
              <a:pathLst>
                <a:path w="5829300" h="1181100">
                  <a:moveTo>
                    <a:pt x="0" y="1127878"/>
                  </a:moveTo>
                  <a:lnTo>
                    <a:pt x="0" y="53225"/>
                  </a:lnTo>
                  <a:lnTo>
                    <a:pt x="0" y="49733"/>
                  </a:lnTo>
                  <a:lnTo>
                    <a:pt x="342" y="46266"/>
                  </a:lnTo>
                  <a:lnTo>
                    <a:pt x="1022" y="42837"/>
                  </a:lnTo>
                  <a:lnTo>
                    <a:pt x="1706" y="39408"/>
                  </a:lnTo>
                  <a:lnTo>
                    <a:pt x="2713" y="36080"/>
                  </a:lnTo>
                  <a:lnTo>
                    <a:pt x="4052" y="32854"/>
                  </a:lnTo>
                  <a:lnTo>
                    <a:pt x="5387" y="29629"/>
                  </a:lnTo>
                  <a:lnTo>
                    <a:pt x="23653" y="8966"/>
                  </a:lnTo>
                  <a:lnTo>
                    <a:pt x="26560" y="7023"/>
                  </a:lnTo>
                  <a:lnTo>
                    <a:pt x="29626" y="5384"/>
                  </a:lnTo>
                  <a:lnTo>
                    <a:pt x="32856" y="4051"/>
                  </a:lnTo>
                  <a:lnTo>
                    <a:pt x="36080" y="2717"/>
                  </a:lnTo>
                  <a:lnTo>
                    <a:pt x="39409" y="1701"/>
                  </a:lnTo>
                  <a:lnTo>
                    <a:pt x="42837" y="1016"/>
                  </a:lnTo>
                  <a:lnTo>
                    <a:pt x="46266" y="342"/>
                  </a:lnTo>
                  <a:lnTo>
                    <a:pt x="49728" y="0"/>
                  </a:lnTo>
                  <a:lnTo>
                    <a:pt x="53220" y="0"/>
                  </a:lnTo>
                  <a:lnTo>
                    <a:pt x="5776074" y="0"/>
                  </a:lnTo>
                  <a:lnTo>
                    <a:pt x="5779566" y="0"/>
                  </a:lnTo>
                  <a:lnTo>
                    <a:pt x="5783033" y="342"/>
                  </a:lnTo>
                  <a:lnTo>
                    <a:pt x="5786462" y="1016"/>
                  </a:lnTo>
                  <a:lnTo>
                    <a:pt x="5789891" y="1701"/>
                  </a:lnTo>
                  <a:lnTo>
                    <a:pt x="5793219" y="2717"/>
                  </a:lnTo>
                  <a:lnTo>
                    <a:pt x="5796445" y="4051"/>
                  </a:lnTo>
                  <a:lnTo>
                    <a:pt x="5799670" y="5384"/>
                  </a:lnTo>
                  <a:lnTo>
                    <a:pt x="5826582" y="36080"/>
                  </a:lnTo>
                  <a:lnTo>
                    <a:pt x="5829300" y="49733"/>
                  </a:lnTo>
                  <a:lnTo>
                    <a:pt x="5829300" y="53225"/>
                  </a:lnTo>
                  <a:lnTo>
                    <a:pt x="5829300" y="1127878"/>
                  </a:lnTo>
                  <a:lnTo>
                    <a:pt x="5829300" y="1131370"/>
                  </a:lnTo>
                  <a:lnTo>
                    <a:pt x="5828957" y="1134833"/>
                  </a:lnTo>
                  <a:lnTo>
                    <a:pt x="5828284" y="1138261"/>
                  </a:lnTo>
                  <a:lnTo>
                    <a:pt x="5827598" y="1141689"/>
                  </a:lnTo>
                  <a:lnTo>
                    <a:pt x="5826582" y="1145018"/>
                  </a:lnTo>
                  <a:lnTo>
                    <a:pt x="5825248" y="1148242"/>
                  </a:lnTo>
                  <a:lnTo>
                    <a:pt x="5823915" y="1151472"/>
                  </a:lnTo>
                  <a:lnTo>
                    <a:pt x="5796445" y="1177046"/>
                  </a:lnTo>
                  <a:lnTo>
                    <a:pt x="5793219" y="1178384"/>
                  </a:lnTo>
                  <a:lnTo>
                    <a:pt x="5789891" y="1179391"/>
                  </a:lnTo>
                  <a:lnTo>
                    <a:pt x="5786462" y="1180077"/>
                  </a:lnTo>
                  <a:lnTo>
                    <a:pt x="5783033" y="1180757"/>
                  </a:lnTo>
                  <a:lnTo>
                    <a:pt x="5779566" y="1181098"/>
                  </a:lnTo>
                  <a:lnTo>
                    <a:pt x="5776074" y="1181098"/>
                  </a:lnTo>
                  <a:lnTo>
                    <a:pt x="53220" y="1181098"/>
                  </a:lnTo>
                  <a:lnTo>
                    <a:pt x="49728" y="1181098"/>
                  </a:lnTo>
                  <a:lnTo>
                    <a:pt x="46266" y="1180757"/>
                  </a:lnTo>
                  <a:lnTo>
                    <a:pt x="42837" y="1180077"/>
                  </a:lnTo>
                  <a:lnTo>
                    <a:pt x="39409" y="1179391"/>
                  </a:lnTo>
                  <a:lnTo>
                    <a:pt x="36080" y="1178384"/>
                  </a:lnTo>
                  <a:lnTo>
                    <a:pt x="32856" y="1177046"/>
                  </a:lnTo>
                  <a:lnTo>
                    <a:pt x="29626" y="1175711"/>
                  </a:lnTo>
                  <a:lnTo>
                    <a:pt x="8970" y="1157444"/>
                  </a:lnTo>
                  <a:lnTo>
                    <a:pt x="7029" y="1154537"/>
                  </a:lnTo>
                  <a:lnTo>
                    <a:pt x="5387" y="1151472"/>
                  </a:lnTo>
                  <a:lnTo>
                    <a:pt x="4052" y="1148242"/>
                  </a:lnTo>
                  <a:lnTo>
                    <a:pt x="2713" y="1145018"/>
                  </a:lnTo>
                  <a:lnTo>
                    <a:pt x="1706" y="1141689"/>
                  </a:lnTo>
                  <a:lnTo>
                    <a:pt x="1022" y="1138261"/>
                  </a:lnTo>
                  <a:lnTo>
                    <a:pt x="342" y="1134833"/>
                  </a:lnTo>
                  <a:lnTo>
                    <a:pt x="0" y="1131370"/>
                  </a:lnTo>
                  <a:lnTo>
                    <a:pt x="0" y="1127878"/>
                  </a:lnTo>
                  <a:close/>
                </a:path>
              </a:pathLst>
            </a:custGeom>
            <a:ln w="2857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4850" y="5819775"/>
              <a:ext cx="767080" cy="1152525"/>
            </a:xfrm>
            <a:custGeom>
              <a:avLst/>
              <a:gdLst/>
              <a:ahLst/>
              <a:cxnLst/>
              <a:rect l="l" t="t" r="r" b="b"/>
              <a:pathLst>
                <a:path w="767080" h="1152525">
                  <a:moveTo>
                    <a:pt x="766762" y="0"/>
                  </a:moveTo>
                  <a:lnTo>
                    <a:pt x="33769" y="0"/>
                  </a:lnTo>
                  <a:lnTo>
                    <a:pt x="28803" y="990"/>
                  </a:lnTo>
                  <a:lnTo>
                    <a:pt x="986" y="28803"/>
                  </a:lnTo>
                  <a:lnTo>
                    <a:pt x="0" y="33769"/>
                  </a:lnTo>
                  <a:lnTo>
                    <a:pt x="0" y="1113590"/>
                  </a:lnTo>
                  <a:lnTo>
                    <a:pt x="0" y="1118754"/>
                  </a:lnTo>
                  <a:lnTo>
                    <a:pt x="28803" y="1151536"/>
                  </a:lnTo>
                  <a:lnTo>
                    <a:pt x="33769" y="1152523"/>
                  </a:lnTo>
                  <a:lnTo>
                    <a:pt x="766762" y="1152523"/>
                  </a:lnTo>
                  <a:lnTo>
                    <a:pt x="766762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66850" y="5819773"/>
              <a:ext cx="9525" cy="1152525"/>
            </a:xfrm>
            <a:custGeom>
              <a:avLst/>
              <a:gdLst/>
              <a:ahLst/>
              <a:cxnLst/>
              <a:rect l="l" t="t" r="r" b="b"/>
              <a:pathLst>
                <a:path w="9525" h="1152525">
                  <a:moveTo>
                    <a:pt x="9525" y="0"/>
                  </a:moveTo>
                  <a:lnTo>
                    <a:pt x="0" y="0"/>
                  </a:lnTo>
                  <a:lnTo>
                    <a:pt x="0" y="1152525"/>
                  </a:lnTo>
                  <a:lnTo>
                    <a:pt x="9525" y="115252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6D4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1939" y="6241992"/>
              <a:ext cx="291391" cy="30213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655368" y="5992812"/>
            <a:ext cx="3607435" cy="7713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</a:t>
            </a:r>
            <a:r>
              <a:rPr cap="small" spc="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9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spc="1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cap="small" spc="8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1600" spc="-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IPFS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hashes,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6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coordinates,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blockchain </a:t>
            </a:r>
            <a:r>
              <a:rPr sz="1600" spc="-1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10400" y="1571625"/>
            <a:ext cx="3752849" cy="37528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002170" y="5547518"/>
            <a:ext cx="3234690" cy="2609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sz="1600" spc="-7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8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5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7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0" dirty="0">
                <a:solidFill>
                  <a:srgbClr val="DAD8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418</Words>
  <Application>Microsoft Office PowerPoint</Application>
  <PresentationFormat>Custom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MT</vt:lpstr>
      <vt:lpstr>Calibri</vt:lpstr>
      <vt:lpstr>Lucida Sans Unicode</vt:lpstr>
      <vt:lpstr>Tahoma</vt:lpstr>
      <vt:lpstr>Times New Roman</vt:lpstr>
      <vt:lpstr>Trebuchet MS</vt:lpstr>
      <vt:lpstr>Office Theme</vt:lpstr>
      <vt:lpstr>Transparent Donation System</vt:lpstr>
      <vt:lpstr>Revolutionizing Charitable Giving</vt:lpstr>
      <vt:lpstr>The Trust Crisis in Charitable Giving</vt:lpstr>
      <vt:lpstr>Our Mission</vt:lpstr>
      <vt:lpstr>How It Works</vt:lpstr>
      <vt:lpstr>System Architecture</vt:lpstr>
      <vt:lpstr>Core Features</vt:lpstr>
      <vt:lpstr>Technology Stack</vt:lpstr>
      <vt:lpstr>Data Architecture</vt:lpstr>
      <vt:lpstr>Smart Contract Foundation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PC</dc:creator>
  <cp:lastModifiedBy>Aishwarya aish</cp:lastModifiedBy>
  <cp:revision>5</cp:revision>
  <dcterms:created xsi:type="dcterms:W3CDTF">2025-10-04T01:53:23Z</dcterms:created>
  <dcterms:modified xsi:type="dcterms:W3CDTF">2025-10-04T02:29:54Z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2025-10-04T00:00:00Z</vt:filetime>
  </property>
  <property fmtid="{D5CDD505-2E9C-101B-9397-08002B2CF9AE}" pid="5" name="Producer">
    <vt:lpwstr>GPL Ghostscript 9.56.1</vt:lpwstr>
  </property>
</Properties>
</file>