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89"/>
  </p:notesMasterIdLst>
  <p:handoutMasterIdLst>
    <p:handoutMasterId r:id="rId90"/>
  </p:handoutMasterIdLst>
  <p:sldIdLst>
    <p:sldId id="1759" r:id="rId2"/>
    <p:sldId id="1760" r:id="rId3"/>
    <p:sldId id="1819" r:id="rId4"/>
    <p:sldId id="1764" r:id="rId5"/>
    <p:sldId id="1816" r:id="rId6"/>
    <p:sldId id="1875" r:id="rId7"/>
    <p:sldId id="1876" r:id="rId8"/>
    <p:sldId id="1877" r:id="rId9"/>
    <p:sldId id="1878" r:id="rId10"/>
    <p:sldId id="1879" r:id="rId11"/>
    <p:sldId id="1861" r:id="rId12"/>
    <p:sldId id="1862" r:id="rId13"/>
    <p:sldId id="1863" r:id="rId14"/>
    <p:sldId id="1864" r:id="rId15"/>
    <p:sldId id="1865" r:id="rId16"/>
    <p:sldId id="1866" r:id="rId17"/>
    <p:sldId id="1867" r:id="rId18"/>
    <p:sldId id="1868" r:id="rId19"/>
    <p:sldId id="1869" r:id="rId20"/>
    <p:sldId id="1870" r:id="rId21"/>
    <p:sldId id="1871" r:id="rId22"/>
    <p:sldId id="1872" r:id="rId23"/>
    <p:sldId id="1873" r:id="rId24"/>
    <p:sldId id="1874" r:id="rId25"/>
    <p:sldId id="1880" r:id="rId26"/>
    <p:sldId id="1777" r:id="rId27"/>
    <p:sldId id="1778" r:id="rId28"/>
    <p:sldId id="1779" r:id="rId29"/>
    <p:sldId id="1780" r:id="rId30"/>
    <p:sldId id="1781" r:id="rId31"/>
    <p:sldId id="1782" r:id="rId32"/>
    <p:sldId id="1900" r:id="rId33"/>
    <p:sldId id="1784" r:id="rId34"/>
    <p:sldId id="1859" r:id="rId35"/>
    <p:sldId id="1817" r:id="rId36"/>
    <p:sldId id="1787" r:id="rId37"/>
    <p:sldId id="1788" r:id="rId38"/>
    <p:sldId id="1789" r:id="rId39"/>
    <p:sldId id="1790" r:id="rId40"/>
    <p:sldId id="1791" r:id="rId41"/>
    <p:sldId id="1792" r:id="rId42"/>
    <p:sldId id="1793" r:id="rId43"/>
    <p:sldId id="1893" r:id="rId44"/>
    <p:sldId id="1894" r:id="rId45"/>
    <p:sldId id="1896" r:id="rId46"/>
    <p:sldId id="1895" r:id="rId47"/>
    <p:sldId id="1897" r:id="rId48"/>
    <p:sldId id="1898" r:id="rId49"/>
    <p:sldId id="1899" r:id="rId50"/>
    <p:sldId id="1794" r:id="rId51"/>
    <p:sldId id="1795" r:id="rId52"/>
    <p:sldId id="1881" r:id="rId53"/>
    <p:sldId id="1882" r:id="rId54"/>
    <p:sldId id="1883" r:id="rId55"/>
    <p:sldId id="1885" r:id="rId56"/>
    <p:sldId id="1886" r:id="rId57"/>
    <p:sldId id="1887" r:id="rId58"/>
    <p:sldId id="1888" r:id="rId59"/>
    <p:sldId id="1889" r:id="rId60"/>
    <p:sldId id="1890" r:id="rId61"/>
    <p:sldId id="1891" r:id="rId62"/>
    <p:sldId id="1892" r:id="rId63"/>
    <p:sldId id="1818" r:id="rId64"/>
    <p:sldId id="1834" r:id="rId65"/>
    <p:sldId id="1835" r:id="rId66"/>
    <p:sldId id="1837" r:id="rId67"/>
    <p:sldId id="1839" r:id="rId68"/>
    <p:sldId id="1840" r:id="rId69"/>
    <p:sldId id="1841" r:id="rId70"/>
    <p:sldId id="1842" r:id="rId71"/>
    <p:sldId id="1843" r:id="rId72"/>
    <p:sldId id="1844" r:id="rId73"/>
    <p:sldId id="1848" r:id="rId74"/>
    <p:sldId id="1847" r:id="rId75"/>
    <p:sldId id="1797" r:id="rId76"/>
    <p:sldId id="1845" r:id="rId77"/>
    <p:sldId id="1796" r:id="rId78"/>
    <p:sldId id="1851" r:id="rId79"/>
    <p:sldId id="1852" r:id="rId80"/>
    <p:sldId id="1853" r:id="rId81"/>
    <p:sldId id="1854" r:id="rId82"/>
    <p:sldId id="1855" r:id="rId83"/>
    <p:sldId id="1856" r:id="rId84"/>
    <p:sldId id="1857" r:id="rId85"/>
    <p:sldId id="1849" r:id="rId86"/>
    <p:sldId id="1850" r:id="rId87"/>
    <p:sldId id="1765" r:id="rId88"/>
  </p:sldIdLst>
  <p:sldSz cx="9144000" cy="6858000" type="screen4x3"/>
  <p:notesSz cx="7315200" cy="9601200"/>
  <p:custDataLst>
    <p:tags r:id="rId91"/>
  </p:custDataLst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12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CC"/>
    <a:srgbClr val="99FFCC"/>
    <a:srgbClr val="14663B"/>
    <a:srgbClr val="097542"/>
    <a:srgbClr val="000099"/>
    <a:srgbClr val="085823"/>
    <a:srgbClr val="333333"/>
    <a:srgbClr val="CC0000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31" autoAdjust="0"/>
  </p:normalViewPr>
  <p:slideViewPr>
    <p:cSldViewPr>
      <p:cViewPr varScale="1">
        <p:scale>
          <a:sx n="76" d="100"/>
          <a:sy n="76" d="100"/>
        </p:scale>
        <p:origin x="330" y="60"/>
      </p:cViewPr>
      <p:guideLst>
        <p:guide orient="horz" pos="2112"/>
        <p:guide pos="1248"/>
      </p:guideLst>
    </p:cSldViewPr>
  </p:slideViewPr>
  <p:outlineViewPr>
    <p:cViewPr>
      <p:scale>
        <a:sx n="33" d="100"/>
        <a:sy n="33" d="100"/>
      </p:scale>
      <p:origin x="0" y="123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746"/>
    </p:cViewPr>
  </p:sorterViewPr>
  <p:notesViewPr>
    <p:cSldViewPr>
      <p:cViewPr>
        <p:scale>
          <a:sx n="150" d="100"/>
          <a:sy n="150" d="100"/>
        </p:scale>
        <p:origin x="-336" y="558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C96ED-BAD3-46F3-95D2-440E38F15177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E8A5C7EF-0A9E-42DE-A83C-3C9C831E03BE}">
      <dgm:prSet phldrT="[Text]"/>
      <dgm:spPr/>
      <dgm:t>
        <a:bodyPr/>
        <a:lstStyle/>
        <a:p>
          <a:r>
            <a:rPr lang="id-ID" dirty="0" smtClean="0"/>
            <a:t>1. Pengantar Data Mining</a:t>
          </a:r>
          <a:endParaRPr lang="id-ID" dirty="0"/>
        </a:p>
      </dgm:t>
    </dgm:pt>
    <dgm:pt modelId="{8F91E072-D972-4094-8F08-F1EDAD19D4F8}" type="parTrans" cxnId="{DB5FDBC7-6985-47AB-B116-0C76DD7A6A3F}">
      <dgm:prSet/>
      <dgm:spPr/>
      <dgm:t>
        <a:bodyPr/>
        <a:lstStyle/>
        <a:p>
          <a:endParaRPr lang="id-ID"/>
        </a:p>
      </dgm:t>
    </dgm:pt>
    <dgm:pt modelId="{003C4003-59C0-401F-BA1B-4A1CCAFFF152}" type="sibTrans" cxnId="{DB5FDBC7-6985-47AB-B116-0C76DD7A6A3F}">
      <dgm:prSet/>
      <dgm:spPr/>
      <dgm:t>
        <a:bodyPr/>
        <a:lstStyle/>
        <a:p>
          <a:endParaRPr lang="id-ID"/>
        </a:p>
      </dgm:t>
    </dgm:pt>
    <dgm:pt modelId="{3908B85F-A099-4E2E-AFBC-9B6745AB3627}">
      <dgm:prSet phldrT="[Text]"/>
      <dgm:spPr/>
      <dgm:t>
        <a:bodyPr/>
        <a:lstStyle/>
        <a:p>
          <a:r>
            <a:rPr lang="en-US" dirty="0" smtClean="0"/>
            <a:t>3. </a:t>
          </a:r>
          <a:r>
            <a:rPr lang="en-US" dirty="0" err="1" smtClean="0"/>
            <a:t>Persiapan</a:t>
          </a:r>
          <a:r>
            <a:rPr lang="en-US" smtClean="0"/>
            <a:t> Data</a:t>
          </a:r>
          <a:endParaRPr lang="id-ID" dirty="0"/>
        </a:p>
      </dgm:t>
    </dgm:pt>
    <dgm:pt modelId="{D3AF622D-96DB-414C-B450-856776290412}" type="parTrans" cxnId="{385A9F33-C660-4FB2-80D2-1DB127BAC681}">
      <dgm:prSet/>
      <dgm:spPr/>
      <dgm:t>
        <a:bodyPr/>
        <a:lstStyle/>
        <a:p>
          <a:endParaRPr lang="id-ID"/>
        </a:p>
      </dgm:t>
    </dgm:pt>
    <dgm:pt modelId="{A851BDDE-FCFF-42DD-9D8D-9C38879F31AD}" type="sibTrans" cxnId="{385A9F33-C660-4FB2-80D2-1DB127BAC681}">
      <dgm:prSet/>
      <dgm:spPr/>
      <dgm:t>
        <a:bodyPr/>
        <a:lstStyle/>
        <a:p>
          <a:endParaRPr lang="id-ID"/>
        </a:p>
      </dgm:t>
    </dgm:pt>
    <dgm:pt modelId="{60C747CA-134E-41D9-91D0-E56F3F5A021E}">
      <dgm:prSet phldrT="[Text]"/>
      <dgm:spPr/>
      <dgm:t>
        <a:bodyPr/>
        <a:lstStyle/>
        <a:p>
          <a:r>
            <a:rPr lang="en-US" b="1" dirty="0" smtClean="0"/>
            <a:t>4. </a:t>
          </a:r>
          <a:r>
            <a:rPr lang="en-US" b="1" dirty="0" err="1" smtClean="0"/>
            <a:t>Algoritma</a:t>
          </a:r>
          <a:r>
            <a:rPr lang="en-US" b="1" dirty="0" smtClean="0"/>
            <a:t> </a:t>
          </a:r>
          <a:r>
            <a:rPr lang="en-US" b="1" dirty="0" err="1" smtClean="0"/>
            <a:t>Klasifikasi</a:t>
          </a:r>
          <a:endParaRPr lang="id-ID" b="1" dirty="0"/>
        </a:p>
      </dgm:t>
    </dgm:pt>
    <dgm:pt modelId="{CC6CE861-4F7A-49B8-95BE-6A6DB329F872}" type="parTrans" cxnId="{A2BCE18E-F86F-445D-981B-81CEFBB5B2F7}">
      <dgm:prSet/>
      <dgm:spPr/>
      <dgm:t>
        <a:bodyPr/>
        <a:lstStyle/>
        <a:p>
          <a:endParaRPr lang="id-ID"/>
        </a:p>
      </dgm:t>
    </dgm:pt>
    <dgm:pt modelId="{AFC74817-E7CD-472E-961B-40BEE3F307FD}" type="sibTrans" cxnId="{A2BCE18E-F86F-445D-981B-81CEFBB5B2F7}">
      <dgm:prSet/>
      <dgm:spPr/>
      <dgm:t>
        <a:bodyPr/>
        <a:lstStyle/>
        <a:p>
          <a:endParaRPr lang="id-ID"/>
        </a:p>
      </dgm:t>
    </dgm:pt>
    <dgm:pt modelId="{943306AB-DB85-41FB-94DC-F164D5C72878}">
      <dgm:prSet/>
      <dgm:spPr/>
      <dgm:t>
        <a:bodyPr/>
        <a:lstStyle/>
        <a:p>
          <a:r>
            <a:rPr lang="en-US" dirty="0" smtClean="0"/>
            <a:t>2. Proses Data Mining</a:t>
          </a:r>
          <a:endParaRPr lang="id-ID" dirty="0"/>
        </a:p>
      </dgm:t>
    </dgm:pt>
    <dgm:pt modelId="{2E74471C-3D0F-4562-9246-AFA51D5D59D6}" type="parTrans" cxnId="{EE7E2004-9FF8-41D9-BFC7-6F4829CA7383}">
      <dgm:prSet/>
      <dgm:spPr/>
      <dgm:t>
        <a:bodyPr/>
        <a:lstStyle/>
        <a:p>
          <a:endParaRPr lang="id-ID"/>
        </a:p>
      </dgm:t>
    </dgm:pt>
    <dgm:pt modelId="{423FDC63-B425-4AA8-ADAF-9B59D89324E1}" type="sibTrans" cxnId="{EE7E2004-9FF8-41D9-BFC7-6F4829CA7383}">
      <dgm:prSet/>
      <dgm:spPr/>
      <dgm:t>
        <a:bodyPr/>
        <a:lstStyle/>
        <a:p>
          <a:endParaRPr lang="id-ID"/>
        </a:p>
      </dgm:t>
    </dgm:pt>
    <dgm:pt modelId="{086DB8FF-3EB2-41BB-9EE2-9F7AD45F544E}">
      <dgm:prSet phldrT="[Text]"/>
      <dgm:spPr/>
      <dgm:t>
        <a:bodyPr/>
        <a:lstStyle/>
        <a:p>
          <a:r>
            <a:rPr lang="en-US" dirty="0" smtClean="0"/>
            <a:t>5. </a:t>
          </a:r>
          <a:r>
            <a:rPr lang="en-US" dirty="0" err="1" smtClean="0"/>
            <a:t>Algoritma</a:t>
          </a:r>
          <a:r>
            <a:rPr lang="en-US" dirty="0" smtClean="0"/>
            <a:t> </a:t>
          </a:r>
          <a:r>
            <a:rPr lang="en-US" dirty="0" err="1" smtClean="0"/>
            <a:t>Klastering</a:t>
          </a:r>
          <a:endParaRPr lang="id-ID" dirty="0"/>
        </a:p>
      </dgm:t>
    </dgm:pt>
    <dgm:pt modelId="{AB724DD3-D8E8-4D97-B0E6-374BC3C05C62}" type="parTrans" cxnId="{AC8394CF-3F7F-48AE-AE14-3E4F2531CCA3}">
      <dgm:prSet/>
      <dgm:spPr/>
      <dgm:t>
        <a:bodyPr/>
        <a:lstStyle/>
        <a:p>
          <a:endParaRPr lang="id-ID"/>
        </a:p>
      </dgm:t>
    </dgm:pt>
    <dgm:pt modelId="{53B4CEEA-B82C-4E41-9D39-2046F0108A15}" type="sibTrans" cxnId="{AC8394CF-3F7F-48AE-AE14-3E4F2531CCA3}">
      <dgm:prSet/>
      <dgm:spPr/>
      <dgm:t>
        <a:bodyPr/>
        <a:lstStyle/>
        <a:p>
          <a:endParaRPr lang="id-ID"/>
        </a:p>
      </dgm:t>
    </dgm:pt>
    <dgm:pt modelId="{0DE119A1-F24E-474D-8E6C-6510557195AD}">
      <dgm:prSet phldrT="[Text]"/>
      <dgm:spPr/>
      <dgm:t>
        <a:bodyPr/>
        <a:lstStyle/>
        <a:p>
          <a:r>
            <a:rPr lang="en-US" dirty="0" smtClean="0"/>
            <a:t>7. </a:t>
          </a:r>
          <a:r>
            <a:rPr lang="en-US" dirty="0" err="1" smtClean="0"/>
            <a:t>Algoritma</a:t>
          </a:r>
          <a:r>
            <a:rPr lang="en-US" dirty="0" smtClean="0"/>
            <a:t> </a:t>
          </a:r>
          <a:r>
            <a:rPr lang="en-US" smtClean="0"/>
            <a:t>Estimasi</a:t>
          </a:r>
          <a:endParaRPr lang="id-ID" dirty="0"/>
        </a:p>
      </dgm:t>
    </dgm:pt>
    <dgm:pt modelId="{D7A17B3D-6CA6-4703-AC07-CE9273F373FA}" type="parTrans" cxnId="{24A64B4C-A754-4C83-B3B1-A531066EC976}">
      <dgm:prSet/>
      <dgm:spPr/>
      <dgm:t>
        <a:bodyPr/>
        <a:lstStyle/>
        <a:p>
          <a:endParaRPr lang="id-ID"/>
        </a:p>
      </dgm:t>
    </dgm:pt>
    <dgm:pt modelId="{CD8E78A8-A9FD-4E52-9509-3D0C3F2141AB}" type="sibTrans" cxnId="{24A64B4C-A754-4C83-B3B1-A531066EC976}">
      <dgm:prSet/>
      <dgm:spPr/>
      <dgm:t>
        <a:bodyPr/>
        <a:lstStyle/>
        <a:p>
          <a:endParaRPr lang="id-ID"/>
        </a:p>
      </dgm:t>
    </dgm:pt>
    <dgm:pt modelId="{473F475D-4517-47E1-9774-607701B39E63}">
      <dgm:prSet phldrT="[Text]"/>
      <dgm:spPr/>
      <dgm:t>
        <a:bodyPr/>
        <a:lstStyle/>
        <a:p>
          <a:r>
            <a:rPr lang="en-US" dirty="0" smtClean="0"/>
            <a:t>6. </a:t>
          </a:r>
          <a:r>
            <a:rPr lang="en-US" dirty="0" err="1" smtClean="0"/>
            <a:t>Algoritma</a:t>
          </a:r>
          <a:r>
            <a:rPr lang="en-US" dirty="0" smtClean="0"/>
            <a:t> </a:t>
          </a:r>
          <a:r>
            <a:rPr lang="en-US" dirty="0" err="1" smtClean="0"/>
            <a:t>Asosiasi</a:t>
          </a:r>
          <a:endParaRPr lang="id-ID" dirty="0"/>
        </a:p>
      </dgm:t>
    </dgm:pt>
    <dgm:pt modelId="{ADDA4094-2EC4-4036-881E-DE6759866920}" type="parTrans" cxnId="{6460BC6A-A85E-4EA9-A1F6-278D8BFC59EF}">
      <dgm:prSet/>
      <dgm:spPr/>
    </dgm:pt>
    <dgm:pt modelId="{343F6F9E-E1F0-42D7-98A5-B971944E2B7F}" type="sibTrans" cxnId="{6460BC6A-A85E-4EA9-A1F6-278D8BFC59EF}">
      <dgm:prSet/>
      <dgm:spPr/>
    </dgm:pt>
    <dgm:pt modelId="{2A527F5A-66C9-4C36-AE75-5837B13D2786}" type="pres">
      <dgm:prSet presAssocID="{374C96ED-BAD3-46F3-95D2-440E38F1517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F43A784C-4F6A-4513-A0B6-BEC1E56F7F02}" type="pres">
      <dgm:prSet presAssocID="{374C96ED-BAD3-46F3-95D2-440E38F15177}" presName="Name1" presStyleCnt="0"/>
      <dgm:spPr/>
    </dgm:pt>
    <dgm:pt modelId="{523DDA46-6875-484F-B99B-49ABAB93EF7B}" type="pres">
      <dgm:prSet presAssocID="{374C96ED-BAD3-46F3-95D2-440E38F15177}" presName="cycle" presStyleCnt="0"/>
      <dgm:spPr/>
    </dgm:pt>
    <dgm:pt modelId="{BEE169C3-FC3B-4ED0-BB66-CC1BF82B1333}" type="pres">
      <dgm:prSet presAssocID="{374C96ED-BAD3-46F3-95D2-440E38F15177}" presName="srcNode" presStyleLbl="node1" presStyleIdx="0" presStyleCnt="7"/>
      <dgm:spPr/>
    </dgm:pt>
    <dgm:pt modelId="{3FB60D6B-89EF-4799-8C67-702ECEAA6A79}" type="pres">
      <dgm:prSet presAssocID="{374C96ED-BAD3-46F3-95D2-440E38F15177}" presName="conn" presStyleLbl="parChTrans1D2" presStyleIdx="0" presStyleCnt="1"/>
      <dgm:spPr/>
      <dgm:t>
        <a:bodyPr/>
        <a:lstStyle/>
        <a:p>
          <a:endParaRPr lang="id-ID"/>
        </a:p>
      </dgm:t>
    </dgm:pt>
    <dgm:pt modelId="{DBB3ED6D-18A8-48B3-96F9-FF1BCC8E1E42}" type="pres">
      <dgm:prSet presAssocID="{374C96ED-BAD3-46F3-95D2-440E38F15177}" presName="extraNode" presStyleLbl="node1" presStyleIdx="0" presStyleCnt="7"/>
      <dgm:spPr/>
    </dgm:pt>
    <dgm:pt modelId="{F6FAE6D7-D153-4F76-ACF2-3E9EE9B2A835}" type="pres">
      <dgm:prSet presAssocID="{374C96ED-BAD3-46F3-95D2-440E38F15177}" presName="dstNode" presStyleLbl="node1" presStyleIdx="0" presStyleCnt="7"/>
      <dgm:spPr/>
    </dgm:pt>
    <dgm:pt modelId="{DA6D0782-E66B-4B95-B131-725F3D394D63}" type="pres">
      <dgm:prSet presAssocID="{E8A5C7EF-0A9E-42DE-A83C-3C9C831E03BE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74B7995-7F39-4FD2-A949-A5938681B2A2}" type="pres">
      <dgm:prSet presAssocID="{E8A5C7EF-0A9E-42DE-A83C-3C9C831E03BE}" presName="accent_1" presStyleCnt="0"/>
      <dgm:spPr/>
    </dgm:pt>
    <dgm:pt modelId="{7FF07FF5-8F94-489B-8DBE-3709C45E72BE}" type="pres">
      <dgm:prSet presAssocID="{E8A5C7EF-0A9E-42DE-A83C-3C9C831E03BE}" presName="accentRepeatNode" presStyleLbl="solidFgAcc1" presStyleIdx="0" presStyleCnt="7"/>
      <dgm:spPr/>
    </dgm:pt>
    <dgm:pt modelId="{F2B831F9-3A91-4A3E-A94B-8C5A29CCC0E6}" type="pres">
      <dgm:prSet presAssocID="{943306AB-DB85-41FB-94DC-F164D5C72878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ABB71C9-1A92-45CA-A90F-BD404EFCA9D3}" type="pres">
      <dgm:prSet presAssocID="{943306AB-DB85-41FB-94DC-F164D5C72878}" presName="accent_2" presStyleCnt="0"/>
      <dgm:spPr/>
    </dgm:pt>
    <dgm:pt modelId="{3803CB00-50DE-4F50-961A-C7BFA56BA28A}" type="pres">
      <dgm:prSet presAssocID="{943306AB-DB85-41FB-94DC-F164D5C72878}" presName="accentRepeatNode" presStyleLbl="solidFgAcc1" presStyleIdx="1" presStyleCnt="7"/>
      <dgm:spPr/>
    </dgm:pt>
    <dgm:pt modelId="{97BB894D-31E6-4E8C-B84E-BDD469187349}" type="pres">
      <dgm:prSet presAssocID="{3908B85F-A099-4E2E-AFBC-9B6745AB3627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4B2E07E-040D-4427-BF61-C8D6505DDF26}" type="pres">
      <dgm:prSet presAssocID="{3908B85F-A099-4E2E-AFBC-9B6745AB3627}" presName="accent_3" presStyleCnt="0"/>
      <dgm:spPr/>
    </dgm:pt>
    <dgm:pt modelId="{DAF29A68-601F-41D8-9BE6-F47E2F0D4663}" type="pres">
      <dgm:prSet presAssocID="{3908B85F-A099-4E2E-AFBC-9B6745AB3627}" presName="accentRepeatNode" presStyleLbl="solidFgAcc1" presStyleIdx="2" presStyleCnt="7"/>
      <dgm:spPr/>
    </dgm:pt>
    <dgm:pt modelId="{136D6EB5-35FB-4939-8C4E-D997F4373689}" type="pres">
      <dgm:prSet presAssocID="{60C747CA-134E-41D9-91D0-E56F3F5A021E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E54DA1A-3CB9-4919-8EC4-EABF3736FC09}" type="pres">
      <dgm:prSet presAssocID="{60C747CA-134E-41D9-91D0-E56F3F5A021E}" presName="accent_4" presStyleCnt="0"/>
      <dgm:spPr/>
    </dgm:pt>
    <dgm:pt modelId="{C8E599DD-1504-404D-A589-37389B6FD185}" type="pres">
      <dgm:prSet presAssocID="{60C747CA-134E-41D9-91D0-E56F3F5A021E}" presName="accentRepeatNode" presStyleLbl="solidFgAcc1" presStyleIdx="3" presStyleCnt="7"/>
      <dgm:spPr/>
    </dgm:pt>
    <dgm:pt modelId="{074AE1F5-F57D-4D5B-9F8B-98FAAA0E56A4}" type="pres">
      <dgm:prSet presAssocID="{086DB8FF-3EB2-41BB-9EE2-9F7AD45F544E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1C41E6E-0417-4B1D-BDA5-500EBA33873C}" type="pres">
      <dgm:prSet presAssocID="{086DB8FF-3EB2-41BB-9EE2-9F7AD45F544E}" presName="accent_5" presStyleCnt="0"/>
      <dgm:spPr/>
    </dgm:pt>
    <dgm:pt modelId="{CC3223EB-5DCC-4E6D-9498-D37F3E191DD1}" type="pres">
      <dgm:prSet presAssocID="{086DB8FF-3EB2-41BB-9EE2-9F7AD45F544E}" presName="accentRepeatNode" presStyleLbl="solidFgAcc1" presStyleIdx="4" presStyleCnt="7"/>
      <dgm:spPr/>
    </dgm:pt>
    <dgm:pt modelId="{93667EAD-13D4-4AED-BB59-7CDF060E29F0}" type="pres">
      <dgm:prSet presAssocID="{473F475D-4517-47E1-9774-607701B39E6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246DD55-B52D-4F09-B835-561DEE25BDED}" type="pres">
      <dgm:prSet presAssocID="{473F475D-4517-47E1-9774-607701B39E63}" presName="accent_6" presStyleCnt="0"/>
      <dgm:spPr/>
    </dgm:pt>
    <dgm:pt modelId="{4B9615BF-778D-4E5C-81F1-EE6E716652B6}" type="pres">
      <dgm:prSet presAssocID="{473F475D-4517-47E1-9774-607701B39E63}" presName="accentRepeatNode" presStyleLbl="solidFgAcc1" presStyleIdx="5" presStyleCnt="7"/>
      <dgm:spPr/>
    </dgm:pt>
    <dgm:pt modelId="{08367169-5D12-486E-B661-E6F6A01DCD3F}" type="pres">
      <dgm:prSet presAssocID="{0DE119A1-F24E-474D-8E6C-6510557195A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B1687D9-DAF2-4235-A632-51D87DEF73FF}" type="pres">
      <dgm:prSet presAssocID="{0DE119A1-F24E-474D-8E6C-6510557195AD}" presName="accent_7" presStyleCnt="0"/>
      <dgm:spPr/>
    </dgm:pt>
    <dgm:pt modelId="{BD5E99B8-7498-46DB-9912-4A8376E3292C}" type="pres">
      <dgm:prSet presAssocID="{0DE119A1-F24E-474D-8E6C-6510557195AD}" presName="accentRepeatNode" presStyleLbl="solidFgAcc1" presStyleIdx="6" presStyleCnt="7"/>
      <dgm:spPr/>
    </dgm:pt>
  </dgm:ptLst>
  <dgm:cxnLst>
    <dgm:cxn modelId="{22C97FC9-49A4-456C-BAF1-3CC480E49077}" type="presOf" srcId="{E8A5C7EF-0A9E-42DE-A83C-3C9C831E03BE}" destId="{DA6D0782-E66B-4B95-B131-725F3D394D63}" srcOrd="0" destOrd="0" presId="urn:microsoft.com/office/officeart/2008/layout/VerticalCurvedList"/>
    <dgm:cxn modelId="{0F6B3FDC-9B68-4299-8691-02763C264DB7}" type="presOf" srcId="{3908B85F-A099-4E2E-AFBC-9B6745AB3627}" destId="{97BB894D-31E6-4E8C-B84E-BDD469187349}" srcOrd="0" destOrd="0" presId="urn:microsoft.com/office/officeart/2008/layout/VerticalCurvedList"/>
    <dgm:cxn modelId="{6460BC6A-A85E-4EA9-A1F6-278D8BFC59EF}" srcId="{374C96ED-BAD3-46F3-95D2-440E38F15177}" destId="{473F475D-4517-47E1-9774-607701B39E63}" srcOrd="5" destOrd="0" parTransId="{ADDA4094-2EC4-4036-881E-DE6759866920}" sibTransId="{343F6F9E-E1F0-42D7-98A5-B971944E2B7F}"/>
    <dgm:cxn modelId="{8BB19C72-1476-4795-AA0F-E2ADE07B8D5B}" type="presOf" srcId="{60C747CA-134E-41D9-91D0-E56F3F5A021E}" destId="{136D6EB5-35FB-4939-8C4E-D997F4373689}" srcOrd="0" destOrd="0" presId="urn:microsoft.com/office/officeart/2008/layout/VerticalCurvedList"/>
    <dgm:cxn modelId="{2CDE92F0-88E8-4F89-B201-05D0C78095C6}" type="presOf" srcId="{374C96ED-BAD3-46F3-95D2-440E38F15177}" destId="{2A527F5A-66C9-4C36-AE75-5837B13D2786}" srcOrd="0" destOrd="0" presId="urn:microsoft.com/office/officeart/2008/layout/VerticalCurvedList"/>
    <dgm:cxn modelId="{EE7E2004-9FF8-41D9-BFC7-6F4829CA7383}" srcId="{374C96ED-BAD3-46F3-95D2-440E38F15177}" destId="{943306AB-DB85-41FB-94DC-F164D5C72878}" srcOrd="1" destOrd="0" parTransId="{2E74471C-3D0F-4562-9246-AFA51D5D59D6}" sibTransId="{423FDC63-B425-4AA8-ADAF-9B59D89324E1}"/>
    <dgm:cxn modelId="{3DAD06F2-BD82-4D68-978F-208E78CEF08E}" type="presOf" srcId="{473F475D-4517-47E1-9774-607701B39E63}" destId="{93667EAD-13D4-4AED-BB59-7CDF060E29F0}" srcOrd="0" destOrd="0" presId="urn:microsoft.com/office/officeart/2008/layout/VerticalCurvedList"/>
    <dgm:cxn modelId="{DB5FDBC7-6985-47AB-B116-0C76DD7A6A3F}" srcId="{374C96ED-BAD3-46F3-95D2-440E38F15177}" destId="{E8A5C7EF-0A9E-42DE-A83C-3C9C831E03BE}" srcOrd="0" destOrd="0" parTransId="{8F91E072-D972-4094-8F08-F1EDAD19D4F8}" sibTransId="{003C4003-59C0-401F-BA1B-4A1CCAFFF152}"/>
    <dgm:cxn modelId="{28337ABC-58A9-45A9-A1C3-9CF58A6A0B49}" type="presOf" srcId="{003C4003-59C0-401F-BA1B-4A1CCAFFF152}" destId="{3FB60D6B-89EF-4799-8C67-702ECEAA6A79}" srcOrd="0" destOrd="0" presId="urn:microsoft.com/office/officeart/2008/layout/VerticalCurvedList"/>
    <dgm:cxn modelId="{A2BCE18E-F86F-445D-981B-81CEFBB5B2F7}" srcId="{374C96ED-BAD3-46F3-95D2-440E38F15177}" destId="{60C747CA-134E-41D9-91D0-E56F3F5A021E}" srcOrd="3" destOrd="0" parTransId="{CC6CE861-4F7A-49B8-95BE-6A6DB329F872}" sibTransId="{AFC74817-E7CD-472E-961B-40BEE3F307FD}"/>
    <dgm:cxn modelId="{385A9F33-C660-4FB2-80D2-1DB127BAC681}" srcId="{374C96ED-BAD3-46F3-95D2-440E38F15177}" destId="{3908B85F-A099-4E2E-AFBC-9B6745AB3627}" srcOrd="2" destOrd="0" parTransId="{D3AF622D-96DB-414C-B450-856776290412}" sibTransId="{A851BDDE-FCFF-42DD-9D8D-9C38879F31AD}"/>
    <dgm:cxn modelId="{AC8394CF-3F7F-48AE-AE14-3E4F2531CCA3}" srcId="{374C96ED-BAD3-46F3-95D2-440E38F15177}" destId="{086DB8FF-3EB2-41BB-9EE2-9F7AD45F544E}" srcOrd="4" destOrd="0" parTransId="{AB724DD3-D8E8-4D97-B0E6-374BC3C05C62}" sibTransId="{53B4CEEA-B82C-4E41-9D39-2046F0108A15}"/>
    <dgm:cxn modelId="{F682B760-04E9-42A8-8F81-19151AF503DA}" type="presOf" srcId="{943306AB-DB85-41FB-94DC-F164D5C72878}" destId="{F2B831F9-3A91-4A3E-A94B-8C5A29CCC0E6}" srcOrd="0" destOrd="0" presId="urn:microsoft.com/office/officeart/2008/layout/VerticalCurvedList"/>
    <dgm:cxn modelId="{1BE1F113-0B09-4ACC-9FFD-C1EA7EEC7920}" type="presOf" srcId="{0DE119A1-F24E-474D-8E6C-6510557195AD}" destId="{08367169-5D12-486E-B661-E6F6A01DCD3F}" srcOrd="0" destOrd="0" presId="urn:microsoft.com/office/officeart/2008/layout/VerticalCurvedList"/>
    <dgm:cxn modelId="{7A5DAC0A-4C34-443B-AB7E-7D29D9F43AC7}" type="presOf" srcId="{086DB8FF-3EB2-41BB-9EE2-9F7AD45F544E}" destId="{074AE1F5-F57D-4D5B-9F8B-98FAAA0E56A4}" srcOrd="0" destOrd="0" presId="urn:microsoft.com/office/officeart/2008/layout/VerticalCurvedList"/>
    <dgm:cxn modelId="{24A64B4C-A754-4C83-B3B1-A531066EC976}" srcId="{374C96ED-BAD3-46F3-95D2-440E38F15177}" destId="{0DE119A1-F24E-474D-8E6C-6510557195AD}" srcOrd="6" destOrd="0" parTransId="{D7A17B3D-6CA6-4703-AC07-CE9273F373FA}" sibTransId="{CD8E78A8-A9FD-4E52-9509-3D0C3F2141AB}"/>
    <dgm:cxn modelId="{67B49F8F-8AF4-4095-84A9-C963387BEB83}" type="presParOf" srcId="{2A527F5A-66C9-4C36-AE75-5837B13D2786}" destId="{F43A784C-4F6A-4513-A0B6-BEC1E56F7F02}" srcOrd="0" destOrd="0" presId="urn:microsoft.com/office/officeart/2008/layout/VerticalCurvedList"/>
    <dgm:cxn modelId="{5D6DE27E-7902-4CA6-90A6-D985FE11E03E}" type="presParOf" srcId="{F43A784C-4F6A-4513-A0B6-BEC1E56F7F02}" destId="{523DDA46-6875-484F-B99B-49ABAB93EF7B}" srcOrd="0" destOrd="0" presId="urn:microsoft.com/office/officeart/2008/layout/VerticalCurvedList"/>
    <dgm:cxn modelId="{DC510186-471F-497E-9500-54CC8891CDF6}" type="presParOf" srcId="{523DDA46-6875-484F-B99B-49ABAB93EF7B}" destId="{BEE169C3-FC3B-4ED0-BB66-CC1BF82B1333}" srcOrd="0" destOrd="0" presId="urn:microsoft.com/office/officeart/2008/layout/VerticalCurvedList"/>
    <dgm:cxn modelId="{3FF85821-86A0-45C0-9F4A-F22BA7CB0D8D}" type="presParOf" srcId="{523DDA46-6875-484F-B99B-49ABAB93EF7B}" destId="{3FB60D6B-89EF-4799-8C67-702ECEAA6A79}" srcOrd="1" destOrd="0" presId="urn:microsoft.com/office/officeart/2008/layout/VerticalCurvedList"/>
    <dgm:cxn modelId="{A46E3D6A-3178-4FE9-9A84-4E3E2663E539}" type="presParOf" srcId="{523DDA46-6875-484F-B99B-49ABAB93EF7B}" destId="{DBB3ED6D-18A8-48B3-96F9-FF1BCC8E1E42}" srcOrd="2" destOrd="0" presId="urn:microsoft.com/office/officeart/2008/layout/VerticalCurvedList"/>
    <dgm:cxn modelId="{3EE43ABB-E80E-4D2B-8429-207F9FE229E6}" type="presParOf" srcId="{523DDA46-6875-484F-B99B-49ABAB93EF7B}" destId="{F6FAE6D7-D153-4F76-ACF2-3E9EE9B2A835}" srcOrd="3" destOrd="0" presId="urn:microsoft.com/office/officeart/2008/layout/VerticalCurvedList"/>
    <dgm:cxn modelId="{FB9F8130-3280-4B67-9175-96C45476AE3E}" type="presParOf" srcId="{F43A784C-4F6A-4513-A0B6-BEC1E56F7F02}" destId="{DA6D0782-E66B-4B95-B131-725F3D394D63}" srcOrd="1" destOrd="0" presId="urn:microsoft.com/office/officeart/2008/layout/VerticalCurvedList"/>
    <dgm:cxn modelId="{54AF130D-B97A-4E24-B8BA-4812C5B6523A}" type="presParOf" srcId="{F43A784C-4F6A-4513-A0B6-BEC1E56F7F02}" destId="{B74B7995-7F39-4FD2-A949-A5938681B2A2}" srcOrd="2" destOrd="0" presId="urn:microsoft.com/office/officeart/2008/layout/VerticalCurvedList"/>
    <dgm:cxn modelId="{C5FE87D1-69B6-4434-B365-F7D95F999ED8}" type="presParOf" srcId="{B74B7995-7F39-4FD2-A949-A5938681B2A2}" destId="{7FF07FF5-8F94-489B-8DBE-3709C45E72BE}" srcOrd="0" destOrd="0" presId="urn:microsoft.com/office/officeart/2008/layout/VerticalCurvedList"/>
    <dgm:cxn modelId="{41C213D4-8115-4836-86F2-9BA47CAAEC27}" type="presParOf" srcId="{F43A784C-4F6A-4513-A0B6-BEC1E56F7F02}" destId="{F2B831F9-3A91-4A3E-A94B-8C5A29CCC0E6}" srcOrd="3" destOrd="0" presId="urn:microsoft.com/office/officeart/2008/layout/VerticalCurvedList"/>
    <dgm:cxn modelId="{AA696C6C-0FE5-4975-A7C5-7448991E80AA}" type="presParOf" srcId="{F43A784C-4F6A-4513-A0B6-BEC1E56F7F02}" destId="{2ABB71C9-1A92-45CA-A90F-BD404EFCA9D3}" srcOrd="4" destOrd="0" presId="urn:microsoft.com/office/officeart/2008/layout/VerticalCurvedList"/>
    <dgm:cxn modelId="{BE1C080A-9E6E-467D-A910-D26FA7776458}" type="presParOf" srcId="{2ABB71C9-1A92-45CA-A90F-BD404EFCA9D3}" destId="{3803CB00-50DE-4F50-961A-C7BFA56BA28A}" srcOrd="0" destOrd="0" presId="urn:microsoft.com/office/officeart/2008/layout/VerticalCurvedList"/>
    <dgm:cxn modelId="{62EE2938-C32C-4544-8258-2D4CFE8A99C8}" type="presParOf" srcId="{F43A784C-4F6A-4513-A0B6-BEC1E56F7F02}" destId="{97BB894D-31E6-4E8C-B84E-BDD469187349}" srcOrd="5" destOrd="0" presId="urn:microsoft.com/office/officeart/2008/layout/VerticalCurvedList"/>
    <dgm:cxn modelId="{32952634-6F8F-44BF-93B5-B3F6BFD55B74}" type="presParOf" srcId="{F43A784C-4F6A-4513-A0B6-BEC1E56F7F02}" destId="{D4B2E07E-040D-4427-BF61-C8D6505DDF26}" srcOrd="6" destOrd="0" presId="urn:microsoft.com/office/officeart/2008/layout/VerticalCurvedList"/>
    <dgm:cxn modelId="{DE9CBBD6-4911-4FBD-B3DD-75BAD55C7F36}" type="presParOf" srcId="{D4B2E07E-040D-4427-BF61-C8D6505DDF26}" destId="{DAF29A68-601F-41D8-9BE6-F47E2F0D4663}" srcOrd="0" destOrd="0" presId="urn:microsoft.com/office/officeart/2008/layout/VerticalCurvedList"/>
    <dgm:cxn modelId="{EDADB824-ADE2-4C35-85EB-FCBF668D17D5}" type="presParOf" srcId="{F43A784C-4F6A-4513-A0B6-BEC1E56F7F02}" destId="{136D6EB5-35FB-4939-8C4E-D997F4373689}" srcOrd="7" destOrd="0" presId="urn:microsoft.com/office/officeart/2008/layout/VerticalCurvedList"/>
    <dgm:cxn modelId="{E755A5F0-14B1-4B3F-933A-CDD8A807C118}" type="presParOf" srcId="{F43A784C-4F6A-4513-A0B6-BEC1E56F7F02}" destId="{BE54DA1A-3CB9-4919-8EC4-EABF3736FC09}" srcOrd="8" destOrd="0" presId="urn:microsoft.com/office/officeart/2008/layout/VerticalCurvedList"/>
    <dgm:cxn modelId="{538498E9-181E-4FC5-8887-444B050C13A2}" type="presParOf" srcId="{BE54DA1A-3CB9-4919-8EC4-EABF3736FC09}" destId="{C8E599DD-1504-404D-A589-37389B6FD185}" srcOrd="0" destOrd="0" presId="urn:microsoft.com/office/officeart/2008/layout/VerticalCurvedList"/>
    <dgm:cxn modelId="{C022F468-6E77-43EE-9A7E-0E6EBA828E33}" type="presParOf" srcId="{F43A784C-4F6A-4513-A0B6-BEC1E56F7F02}" destId="{074AE1F5-F57D-4D5B-9F8B-98FAAA0E56A4}" srcOrd="9" destOrd="0" presId="urn:microsoft.com/office/officeart/2008/layout/VerticalCurvedList"/>
    <dgm:cxn modelId="{9636937C-9FAB-43CA-9F4C-7CC802BE1D51}" type="presParOf" srcId="{F43A784C-4F6A-4513-A0B6-BEC1E56F7F02}" destId="{01C41E6E-0417-4B1D-BDA5-500EBA33873C}" srcOrd="10" destOrd="0" presId="urn:microsoft.com/office/officeart/2008/layout/VerticalCurvedList"/>
    <dgm:cxn modelId="{7551CB87-5437-47C5-AA86-997C65E140F0}" type="presParOf" srcId="{01C41E6E-0417-4B1D-BDA5-500EBA33873C}" destId="{CC3223EB-5DCC-4E6D-9498-D37F3E191DD1}" srcOrd="0" destOrd="0" presId="urn:microsoft.com/office/officeart/2008/layout/VerticalCurvedList"/>
    <dgm:cxn modelId="{D8C457A4-7008-4B1D-ADD2-C46EB6460887}" type="presParOf" srcId="{F43A784C-4F6A-4513-A0B6-BEC1E56F7F02}" destId="{93667EAD-13D4-4AED-BB59-7CDF060E29F0}" srcOrd="11" destOrd="0" presId="urn:microsoft.com/office/officeart/2008/layout/VerticalCurvedList"/>
    <dgm:cxn modelId="{F642394D-19B4-4FF3-9DC6-AE6437A121B1}" type="presParOf" srcId="{F43A784C-4F6A-4513-A0B6-BEC1E56F7F02}" destId="{7246DD55-B52D-4F09-B835-561DEE25BDED}" srcOrd="12" destOrd="0" presId="urn:microsoft.com/office/officeart/2008/layout/VerticalCurvedList"/>
    <dgm:cxn modelId="{5DD848B2-6090-472C-BBF6-8636007D2105}" type="presParOf" srcId="{7246DD55-B52D-4F09-B835-561DEE25BDED}" destId="{4B9615BF-778D-4E5C-81F1-EE6E716652B6}" srcOrd="0" destOrd="0" presId="urn:microsoft.com/office/officeart/2008/layout/VerticalCurvedList"/>
    <dgm:cxn modelId="{03BD31AA-B31B-4F4B-951A-9F3BBFEA8A65}" type="presParOf" srcId="{F43A784C-4F6A-4513-A0B6-BEC1E56F7F02}" destId="{08367169-5D12-486E-B661-E6F6A01DCD3F}" srcOrd="13" destOrd="0" presId="urn:microsoft.com/office/officeart/2008/layout/VerticalCurvedList"/>
    <dgm:cxn modelId="{3B6171FE-B9A1-4CED-BE25-0D263E77AF77}" type="presParOf" srcId="{F43A784C-4F6A-4513-A0B6-BEC1E56F7F02}" destId="{DB1687D9-DAF2-4235-A632-51D87DEF73FF}" srcOrd="14" destOrd="0" presId="urn:microsoft.com/office/officeart/2008/layout/VerticalCurvedList"/>
    <dgm:cxn modelId="{791AD053-C8B2-4044-AAD8-E0BDCCE82BB3}" type="presParOf" srcId="{DB1687D9-DAF2-4235-A632-51D87DEF73FF}" destId="{BD5E99B8-7498-46DB-9912-4A8376E3292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60D6B-89EF-4799-8C67-702ECEAA6A79}">
      <dsp:nvSpPr>
        <dsp:cNvPr id="0" name=""/>
        <dsp:cNvSpPr/>
      </dsp:nvSpPr>
      <dsp:spPr>
        <a:xfrm>
          <a:off x="-5247551" y="-804071"/>
          <a:ext cx="6251579" cy="6251579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D0782-E66B-4B95-B131-725F3D394D63}">
      <dsp:nvSpPr>
        <dsp:cNvPr id="0" name=""/>
        <dsp:cNvSpPr/>
      </dsp:nvSpPr>
      <dsp:spPr>
        <a:xfrm>
          <a:off x="325737" y="211090"/>
          <a:ext cx="7498973" cy="4219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495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1. Pengantar Data Mining</a:t>
          </a:r>
          <a:endParaRPr lang="id-ID" sz="2200" kern="1200" dirty="0"/>
        </a:p>
      </dsp:txBody>
      <dsp:txXfrm>
        <a:off x="325737" y="211090"/>
        <a:ext cx="7498973" cy="421995"/>
      </dsp:txXfrm>
    </dsp:sp>
    <dsp:sp modelId="{7FF07FF5-8F94-489B-8DBE-3709C45E72BE}">
      <dsp:nvSpPr>
        <dsp:cNvPr id="0" name=""/>
        <dsp:cNvSpPr/>
      </dsp:nvSpPr>
      <dsp:spPr>
        <a:xfrm>
          <a:off x="61989" y="158341"/>
          <a:ext cx="527494" cy="52749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2B831F9-3A91-4A3E-A94B-8C5A29CCC0E6}">
      <dsp:nvSpPr>
        <dsp:cNvPr id="0" name=""/>
        <dsp:cNvSpPr/>
      </dsp:nvSpPr>
      <dsp:spPr>
        <a:xfrm>
          <a:off x="707891" y="844455"/>
          <a:ext cx="7116818" cy="4219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495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2. Proses Data Mining</a:t>
          </a:r>
          <a:endParaRPr lang="id-ID" sz="2200" kern="1200" dirty="0"/>
        </a:p>
      </dsp:txBody>
      <dsp:txXfrm>
        <a:off x="707891" y="844455"/>
        <a:ext cx="7116818" cy="421995"/>
      </dsp:txXfrm>
    </dsp:sp>
    <dsp:sp modelId="{3803CB00-50DE-4F50-961A-C7BFA56BA28A}">
      <dsp:nvSpPr>
        <dsp:cNvPr id="0" name=""/>
        <dsp:cNvSpPr/>
      </dsp:nvSpPr>
      <dsp:spPr>
        <a:xfrm>
          <a:off x="444144" y="791706"/>
          <a:ext cx="527494" cy="52749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7BB894D-31E6-4E8C-B84E-BDD469187349}">
      <dsp:nvSpPr>
        <dsp:cNvPr id="0" name=""/>
        <dsp:cNvSpPr/>
      </dsp:nvSpPr>
      <dsp:spPr>
        <a:xfrm>
          <a:off x="917310" y="1477355"/>
          <a:ext cx="6907399" cy="4219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495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3. </a:t>
          </a:r>
          <a:r>
            <a:rPr lang="en-US" sz="2200" kern="1200" dirty="0" err="1" smtClean="0"/>
            <a:t>Persiapan</a:t>
          </a:r>
          <a:r>
            <a:rPr lang="en-US" sz="2200" kern="1200" smtClean="0"/>
            <a:t> Data</a:t>
          </a:r>
          <a:endParaRPr lang="id-ID" sz="2200" kern="1200" dirty="0"/>
        </a:p>
      </dsp:txBody>
      <dsp:txXfrm>
        <a:off x="917310" y="1477355"/>
        <a:ext cx="6907399" cy="421995"/>
      </dsp:txXfrm>
    </dsp:sp>
    <dsp:sp modelId="{DAF29A68-601F-41D8-9BE6-F47E2F0D4663}">
      <dsp:nvSpPr>
        <dsp:cNvPr id="0" name=""/>
        <dsp:cNvSpPr/>
      </dsp:nvSpPr>
      <dsp:spPr>
        <a:xfrm>
          <a:off x="653563" y="1424606"/>
          <a:ext cx="527494" cy="52749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36D6EB5-35FB-4939-8C4E-D997F4373689}">
      <dsp:nvSpPr>
        <dsp:cNvPr id="0" name=""/>
        <dsp:cNvSpPr/>
      </dsp:nvSpPr>
      <dsp:spPr>
        <a:xfrm>
          <a:off x="984176" y="2110720"/>
          <a:ext cx="6840533" cy="42199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495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4. </a:t>
          </a:r>
          <a:r>
            <a:rPr lang="en-US" sz="2200" b="1" kern="1200" dirty="0" err="1" smtClean="0"/>
            <a:t>Algoritma</a:t>
          </a:r>
          <a:r>
            <a:rPr lang="en-US" sz="2200" b="1" kern="1200" dirty="0" smtClean="0"/>
            <a:t> </a:t>
          </a:r>
          <a:r>
            <a:rPr lang="en-US" sz="2200" b="1" kern="1200" dirty="0" err="1" smtClean="0"/>
            <a:t>Klasifikasi</a:t>
          </a:r>
          <a:endParaRPr lang="id-ID" sz="2200" b="1" kern="1200" dirty="0"/>
        </a:p>
      </dsp:txBody>
      <dsp:txXfrm>
        <a:off x="984176" y="2110720"/>
        <a:ext cx="6840533" cy="421995"/>
      </dsp:txXfrm>
    </dsp:sp>
    <dsp:sp modelId="{C8E599DD-1504-404D-A589-37389B6FD185}">
      <dsp:nvSpPr>
        <dsp:cNvPr id="0" name=""/>
        <dsp:cNvSpPr/>
      </dsp:nvSpPr>
      <dsp:spPr>
        <a:xfrm>
          <a:off x="720429" y="2057971"/>
          <a:ext cx="527494" cy="52749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74AE1F5-F57D-4D5B-9F8B-98FAAA0E56A4}">
      <dsp:nvSpPr>
        <dsp:cNvPr id="0" name=""/>
        <dsp:cNvSpPr/>
      </dsp:nvSpPr>
      <dsp:spPr>
        <a:xfrm>
          <a:off x="917310" y="2744085"/>
          <a:ext cx="6907399" cy="4219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495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5. </a:t>
          </a:r>
          <a:r>
            <a:rPr lang="en-US" sz="2200" kern="1200" dirty="0" err="1" smtClean="0"/>
            <a:t>Algoritma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Klastering</a:t>
          </a:r>
          <a:endParaRPr lang="id-ID" sz="2200" kern="1200" dirty="0"/>
        </a:p>
      </dsp:txBody>
      <dsp:txXfrm>
        <a:off x="917310" y="2744085"/>
        <a:ext cx="6907399" cy="421995"/>
      </dsp:txXfrm>
    </dsp:sp>
    <dsp:sp modelId="{CC3223EB-5DCC-4E6D-9498-D37F3E191DD1}">
      <dsp:nvSpPr>
        <dsp:cNvPr id="0" name=""/>
        <dsp:cNvSpPr/>
      </dsp:nvSpPr>
      <dsp:spPr>
        <a:xfrm>
          <a:off x="653563" y="2691336"/>
          <a:ext cx="527494" cy="52749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3667EAD-13D4-4AED-BB59-7CDF060E29F0}">
      <dsp:nvSpPr>
        <dsp:cNvPr id="0" name=""/>
        <dsp:cNvSpPr/>
      </dsp:nvSpPr>
      <dsp:spPr>
        <a:xfrm>
          <a:off x="707891" y="3376985"/>
          <a:ext cx="7116818" cy="4219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495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6. </a:t>
          </a:r>
          <a:r>
            <a:rPr lang="en-US" sz="2200" kern="1200" dirty="0" err="1" smtClean="0"/>
            <a:t>Algoritma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Asosiasi</a:t>
          </a:r>
          <a:endParaRPr lang="id-ID" sz="2200" kern="1200" dirty="0"/>
        </a:p>
      </dsp:txBody>
      <dsp:txXfrm>
        <a:off x="707891" y="3376985"/>
        <a:ext cx="7116818" cy="421995"/>
      </dsp:txXfrm>
    </dsp:sp>
    <dsp:sp modelId="{4B9615BF-778D-4E5C-81F1-EE6E716652B6}">
      <dsp:nvSpPr>
        <dsp:cNvPr id="0" name=""/>
        <dsp:cNvSpPr/>
      </dsp:nvSpPr>
      <dsp:spPr>
        <a:xfrm>
          <a:off x="444144" y="3324236"/>
          <a:ext cx="527494" cy="52749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8367169-5D12-486E-B661-E6F6A01DCD3F}">
      <dsp:nvSpPr>
        <dsp:cNvPr id="0" name=""/>
        <dsp:cNvSpPr/>
      </dsp:nvSpPr>
      <dsp:spPr>
        <a:xfrm>
          <a:off x="325737" y="4010350"/>
          <a:ext cx="7498973" cy="4219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495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7. </a:t>
          </a:r>
          <a:r>
            <a:rPr lang="en-US" sz="2200" kern="1200" dirty="0" err="1" smtClean="0"/>
            <a:t>Algoritma</a:t>
          </a:r>
          <a:r>
            <a:rPr lang="en-US" sz="2200" kern="1200" dirty="0" smtClean="0"/>
            <a:t> </a:t>
          </a:r>
          <a:r>
            <a:rPr lang="en-US" sz="2200" kern="1200" smtClean="0"/>
            <a:t>Estimasi</a:t>
          </a:r>
          <a:endParaRPr lang="id-ID" sz="2200" kern="1200" dirty="0"/>
        </a:p>
      </dsp:txBody>
      <dsp:txXfrm>
        <a:off x="325737" y="4010350"/>
        <a:ext cx="7498973" cy="421995"/>
      </dsp:txXfrm>
    </dsp:sp>
    <dsp:sp modelId="{BD5E99B8-7498-46DB-9912-4A8376E3292C}">
      <dsp:nvSpPr>
        <dsp:cNvPr id="0" name=""/>
        <dsp:cNvSpPr/>
      </dsp:nvSpPr>
      <dsp:spPr>
        <a:xfrm>
          <a:off x="61989" y="3957601"/>
          <a:ext cx="527494" cy="52749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emf"/><Relationship Id="rId6" Type="http://schemas.openxmlformats.org/officeDocument/2006/relationships/image" Target="../media/image14.wmf"/><Relationship Id="rId5" Type="http://schemas.openxmlformats.org/officeDocument/2006/relationships/image" Target="../media/image13.e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581400" y="9224965"/>
            <a:ext cx="3200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t" anchorCtr="0" compatLnSpc="1">
            <a:prstTxWarp prst="textNoShape">
              <a:avLst/>
            </a:prstTxWarp>
          </a:bodyPr>
          <a:lstStyle>
            <a:lvl1pPr algn="r" defTabSz="954018">
              <a:defRPr sz="700" i="1" dirty="0">
                <a:effectLst/>
              </a:defRPr>
            </a:lvl1pPr>
          </a:lstStyle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11189" y="180975"/>
            <a:ext cx="61642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t" anchorCtr="0" compatLnSpc="1">
            <a:prstTxWarp prst="textNoShape">
              <a:avLst/>
            </a:prstTxWarp>
          </a:bodyPr>
          <a:lstStyle>
            <a:lvl1pPr algn="r" defTabSz="954018">
              <a:defRPr sz="700" i="1" dirty="0" smtClean="0">
                <a:effectLst/>
              </a:defRPr>
            </a:lvl1pPr>
          </a:lstStyle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27659" name="Rectangle 11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95301" y="9101138"/>
            <a:ext cx="3314701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b" anchorCtr="0" compatLnSpc="1">
            <a:prstTxWarp prst="textNoShape">
              <a:avLst/>
            </a:prstTxWarp>
          </a:bodyPr>
          <a:lstStyle>
            <a:lvl1pPr algn="l" defTabSz="954018">
              <a:defRPr sz="700" i="1" dirty="0">
                <a:effectLst/>
              </a:defRPr>
            </a:lvl1pPr>
          </a:lstStyle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611191" y="381000"/>
            <a:ext cx="6096000" cy="0"/>
          </a:xfrm>
          <a:prstGeom prst="line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3" tIns="45716" rIns="91433" bIns="45716"/>
          <a:lstStyle/>
          <a:p>
            <a:pPr>
              <a:defRPr/>
            </a:pPr>
            <a:endParaRPr lang="id-ID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611191" y="9220200"/>
            <a:ext cx="6096000" cy="0"/>
          </a:xfrm>
          <a:prstGeom prst="line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3" tIns="45716" rIns="91433" bIns="45716"/>
          <a:lstStyle/>
          <a:p>
            <a:pPr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1370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t" anchorCtr="0" compatLnSpc="1">
            <a:prstTxWarp prst="textNoShape">
              <a:avLst/>
            </a:prstTxWarp>
          </a:bodyPr>
          <a:lstStyle>
            <a:lvl1pPr algn="l" defTabSz="954018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6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t" anchorCtr="0" compatLnSpc="1">
            <a:prstTxWarp prst="textNoShape">
              <a:avLst/>
            </a:prstTxWarp>
          </a:bodyPr>
          <a:lstStyle>
            <a:lvl1pPr algn="r" defTabSz="954018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3650" y="720725"/>
            <a:ext cx="4799013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59303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b" anchorCtr="0" compatLnSpc="1">
            <a:prstTxWarp prst="textNoShape">
              <a:avLst/>
            </a:prstTxWarp>
          </a:bodyPr>
          <a:lstStyle>
            <a:lvl1pPr algn="l" defTabSz="954018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6" y="9121778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b" anchorCtr="0" compatLnSpc="1">
            <a:prstTxWarp prst="textNoShape">
              <a:avLst/>
            </a:prstTxWarp>
          </a:bodyPr>
          <a:lstStyle>
            <a:lvl1pPr algn="r" defTabSz="954018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38C9D2B2-F8A0-41B1-8482-D108E1D20E7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492785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romi@romisatriawahono.net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http://romisatriawahono.net</a:t>
            </a: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82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4DE5D-4095-4917-B3BC-EA2D7883FF6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9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9491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87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50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93528"/>
            <a:ext cx="6858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63856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39"/>
            <a:ext cx="62865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8517030" y="2053939"/>
            <a:ext cx="62865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1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485461"/>
            <a:ext cx="62865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5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466975"/>
            <a:ext cx="78867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6"/>
            <a:ext cx="62865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77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43050"/>
            <a:ext cx="3886200" cy="4633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43050"/>
            <a:ext cx="3886200" cy="4633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6" name="squares"/>
          <p:cNvGrpSpPr/>
          <p:nvPr userDrawn="1"/>
        </p:nvGrpSpPr>
        <p:grpSpPr>
          <a:xfrm>
            <a:off x="1" y="485461"/>
            <a:ext cx="628650" cy="524183"/>
            <a:chOff x="0" y="452558"/>
            <a:chExt cx="914400" cy="524182"/>
          </a:xfrm>
        </p:grpSpPr>
        <p:sp>
          <p:nvSpPr>
            <p:cNvPr id="17" name="Rounded Rectangle 16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57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0817"/>
            <a:ext cx="7886700" cy="121221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squares"/>
          <p:cNvGrpSpPr/>
          <p:nvPr userDrawn="1"/>
        </p:nvGrpSpPr>
        <p:grpSpPr>
          <a:xfrm>
            <a:off x="1" y="485461"/>
            <a:ext cx="628650" cy="524183"/>
            <a:chOff x="0" y="452558"/>
            <a:chExt cx="914400" cy="524182"/>
          </a:xfrm>
        </p:grpSpPr>
        <p:sp>
          <p:nvSpPr>
            <p:cNvPr id="15" name="Rounded Rectangle 14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7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485461"/>
            <a:ext cx="62865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9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200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9104"/>
            <a:ext cx="7886700" cy="464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7989" y="64765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546E0E4-908A-4724-B308-E4F6AE4FA0DD}" type="slidenum">
              <a:rPr kumimoji="0"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84" y="6593288"/>
            <a:ext cx="850100" cy="2017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" y="6593288"/>
            <a:ext cx="1019247" cy="20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6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6.jpeg"/><Relationship Id="rId4" Type="http://schemas.openxmlformats.org/officeDocument/2006/relationships/image" Target="../media/image4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5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5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5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5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60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4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5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2.png"/><Relationship Id="rId4" Type="http://schemas.openxmlformats.org/officeDocument/2006/relationships/image" Target="../media/image71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jpeg"/><Relationship Id="rId4" Type="http://schemas.openxmlformats.org/officeDocument/2006/relationships/image" Target="../media/image75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wmf"/><Relationship Id="rId5" Type="http://schemas.openxmlformats.org/officeDocument/2006/relationships/image" Target="../media/image81.png"/><Relationship Id="rId4" Type="http://schemas.openxmlformats.org/officeDocument/2006/relationships/image" Target="../media/image78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87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305800" cy="14843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d-ID" dirty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id-ID" dirty="0" smtClean="0">
                <a:solidFill>
                  <a:schemeClr val="bg1">
                    <a:lumMod val="50000"/>
                  </a:schemeClr>
                </a:solidFill>
              </a:rPr>
              <a:t>Mining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sz="6600" b="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828800" y="4267200"/>
            <a:ext cx="5486400" cy="16002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id-ID" sz="3600" dirty="0" smtClean="0"/>
              <a:t>Romi Satria Wahon</a:t>
            </a:r>
            <a:r>
              <a:rPr lang="en-US" sz="3600" dirty="0" smtClean="0"/>
              <a:t>o</a:t>
            </a:r>
            <a:br>
              <a:rPr lang="en-US" sz="3600" dirty="0" smtClean="0"/>
            </a:br>
            <a:r>
              <a:rPr lang="en-US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romi@romisatriawahono.net</a:t>
            </a:r>
            <a:br>
              <a:rPr lang="en-US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http://romisatriawahono.net/dm</a:t>
            </a:r>
            <a:br>
              <a:rPr lang="en-US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WA/SMS</a:t>
            </a:r>
            <a:r>
              <a:rPr lang="id-ID" sz="2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+6281586220090</a:t>
            </a:r>
            <a:r>
              <a:rPr lang="id-ID" sz="2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id-ID" sz="2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1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Information-Gain for Continuous-Valued Attributes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9104"/>
            <a:ext cx="7886700" cy="494744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sz="2400" dirty="0"/>
              <a:t>Let attribute </a:t>
            </a:r>
            <a:r>
              <a:rPr lang="en-US" sz="2400" i="1" dirty="0"/>
              <a:t>A</a:t>
            </a:r>
            <a:r>
              <a:rPr lang="en-US" sz="2400" dirty="0"/>
              <a:t> be a continuous-valued attribute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sz="2400" dirty="0"/>
              <a:t>Must determine the </a:t>
            </a:r>
            <a:r>
              <a:rPr lang="en-US" sz="2400" dirty="0">
                <a:solidFill>
                  <a:srgbClr val="C00000"/>
                </a:solidFill>
              </a:rPr>
              <a:t>best split point </a:t>
            </a:r>
            <a:r>
              <a:rPr lang="en-US" sz="2400" dirty="0"/>
              <a:t>for </a:t>
            </a:r>
            <a:r>
              <a:rPr lang="en-US" sz="2400" i="1" dirty="0"/>
              <a:t>A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dirty="0"/>
              <a:t>Sort the value </a:t>
            </a:r>
            <a:r>
              <a:rPr lang="en-US" i="1" dirty="0"/>
              <a:t>A</a:t>
            </a:r>
            <a:r>
              <a:rPr lang="en-US" dirty="0"/>
              <a:t> in increasing order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dirty="0"/>
              <a:t>Typically, the midpoint between each pair of adjacent values is considered as a possible </a:t>
            </a:r>
            <a:r>
              <a:rPr lang="en-US" i="1" dirty="0"/>
              <a:t>split point</a:t>
            </a:r>
          </a:p>
          <a:p>
            <a:pPr lvl="2">
              <a:lnSpc>
                <a:spcPct val="115000"/>
              </a:lnSpc>
              <a:spcBef>
                <a:spcPct val="25000"/>
              </a:spcBef>
            </a:pPr>
            <a:r>
              <a:rPr lang="en-US" i="1" dirty="0"/>
              <a:t>(a</a:t>
            </a:r>
            <a:r>
              <a:rPr lang="en-US" i="1" baseline="-25000" dirty="0"/>
              <a:t>i</a:t>
            </a:r>
            <a:r>
              <a:rPr lang="en-US" i="1" dirty="0"/>
              <a:t>+a</a:t>
            </a:r>
            <a:r>
              <a:rPr lang="en-US" i="1" baseline="-25000" dirty="0"/>
              <a:t>i+1</a:t>
            </a:r>
            <a:r>
              <a:rPr lang="en-US" i="1" dirty="0"/>
              <a:t>)/2 </a:t>
            </a:r>
            <a:r>
              <a:rPr lang="en-US" dirty="0"/>
              <a:t>is the midpoint between the values of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a</a:t>
            </a:r>
            <a:r>
              <a:rPr lang="en-US" i="1" baseline="-25000" dirty="0"/>
              <a:t>i+1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dirty="0"/>
              <a:t>The point with the </a:t>
            </a:r>
            <a:r>
              <a:rPr lang="en-US" i="1" dirty="0"/>
              <a:t>minimum expected information requirement</a:t>
            </a:r>
            <a:r>
              <a:rPr lang="en-US" dirty="0"/>
              <a:t> for </a:t>
            </a:r>
            <a:r>
              <a:rPr lang="en-US" i="1" dirty="0"/>
              <a:t>A</a:t>
            </a:r>
            <a:r>
              <a:rPr lang="en-US" dirty="0"/>
              <a:t> is selected as the split-point for </a:t>
            </a:r>
            <a:r>
              <a:rPr lang="en-US" i="1" dirty="0"/>
              <a:t>A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C00000"/>
                </a:solidFill>
              </a:rPr>
              <a:t>Split</a:t>
            </a:r>
            <a:r>
              <a:rPr lang="en-US" sz="2400" dirty="0"/>
              <a:t>:</a:t>
            </a:r>
          </a:p>
          <a:p>
            <a:pPr lvl="1">
              <a:lnSpc>
                <a:spcPct val="115000"/>
              </a:lnSpc>
            </a:pP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dirty="0"/>
              <a:t> is the set of tuples in </a:t>
            </a:r>
            <a:r>
              <a:rPr lang="en-US" i="1" dirty="0"/>
              <a:t>D</a:t>
            </a:r>
            <a:r>
              <a:rPr lang="en-US" dirty="0"/>
              <a:t> satisfying </a:t>
            </a:r>
            <a:r>
              <a:rPr lang="en-US" i="1" dirty="0"/>
              <a:t>A</a:t>
            </a:r>
            <a:r>
              <a:rPr lang="en-US" dirty="0"/>
              <a:t> ≤ split-point, and </a:t>
            </a:r>
            <a:r>
              <a:rPr lang="en-US" i="1" dirty="0" smtClean="0"/>
              <a:t>D</a:t>
            </a:r>
            <a:r>
              <a:rPr lang="en-US" i="1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is the set of tuples in </a:t>
            </a:r>
            <a:r>
              <a:rPr lang="en-US" i="1" dirty="0"/>
              <a:t>D</a:t>
            </a:r>
            <a:r>
              <a:rPr lang="en-US" dirty="0"/>
              <a:t> satisfying </a:t>
            </a:r>
            <a:r>
              <a:rPr lang="en-US" i="1" dirty="0"/>
              <a:t>A</a:t>
            </a:r>
            <a:r>
              <a:rPr lang="en-US" dirty="0"/>
              <a:t> &gt; split-point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Tahap</a:t>
            </a:r>
            <a:r>
              <a:rPr lang="en-US" dirty="0" smtClean="0"/>
              <a:t>an</a:t>
            </a:r>
            <a:r>
              <a:rPr lang="id-ID" dirty="0" smtClean="0"/>
              <a:t> Algoritma </a:t>
            </a:r>
            <a:r>
              <a:rPr lang="en-US" dirty="0" smtClean="0"/>
              <a:t>Decision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8134350" cy="54292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Siapkan</a:t>
            </a:r>
            <a:r>
              <a:rPr lang="en-US" sz="3200" dirty="0" smtClean="0"/>
              <a:t> </a:t>
            </a:r>
            <a:r>
              <a:rPr lang="id-ID" sz="3200" dirty="0" smtClean="0">
                <a:solidFill>
                  <a:srgbClr val="C00000"/>
                </a:solidFill>
              </a:rPr>
              <a:t>data training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Pilih </a:t>
            </a:r>
            <a:r>
              <a:rPr lang="id-ID" sz="3200" dirty="0">
                <a:solidFill>
                  <a:srgbClr val="C00000"/>
                </a:solidFill>
              </a:rPr>
              <a:t>atribut sebagai akar</a:t>
            </a:r>
          </a:p>
          <a:p>
            <a:pPr marL="914400" lvl="1" indent="-514350">
              <a:buNone/>
            </a:pPr>
            <a:endParaRPr lang="id-ID" sz="2800" dirty="0" smtClean="0"/>
          </a:p>
          <a:p>
            <a:pPr marL="914400" lvl="1" indent="-514350">
              <a:buNone/>
            </a:pPr>
            <a:endParaRPr lang="id-ID" sz="2800" dirty="0" smtClean="0"/>
          </a:p>
          <a:p>
            <a:pPr marL="914400" lvl="1" indent="-514350">
              <a:buNone/>
            </a:pPr>
            <a:endParaRPr lang="id-ID" sz="2800" dirty="0" smtClean="0"/>
          </a:p>
          <a:p>
            <a:pPr marL="514350" indent="-514350">
              <a:buFontTx/>
              <a:buAutoNum type="arabicPeriod"/>
              <a:defRPr/>
            </a:pPr>
            <a:endParaRPr lang="en-US" sz="3200" dirty="0" smtClean="0">
              <a:cs typeface="Times New Roman" pitchFamily="18" charset="0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id-ID" sz="3200" dirty="0" smtClean="0">
                <a:cs typeface="Times New Roman" pitchFamily="18" charset="0"/>
              </a:rPr>
              <a:t>Buat </a:t>
            </a:r>
            <a:r>
              <a:rPr lang="id-ID" sz="3200" dirty="0">
                <a:solidFill>
                  <a:srgbClr val="C00000"/>
                </a:solidFill>
                <a:cs typeface="Times New Roman" pitchFamily="18" charset="0"/>
              </a:rPr>
              <a:t>cabang untuk tiap-tiap nilai</a:t>
            </a:r>
          </a:p>
          <a:p>
            <a:pPr marL="514350" indent="-514350">
              <a:buFontTx/>
              <a:buAutoNum type="arabicPeriod"/>
              <a:defRPr/>
            </a:pPr>
            <a:r>
              <a:rPr lang="id-ID" sz="3200" dirty="0">
                <a:solidFill>
                  <a:srgbClr val="C00000"/>
                </a:solidFill>
                <a:cs typeface="Times New Roman" pitchFamily="18" charset="0"/>
              </a:rPr>
              <a:t>Ulangi </a:t>
            </a:r>
            <a:r>
              <a:rPr lang="en-US" sz="3200" dirty="0" smtClean="0">
                <a:solidFill>
                  <a:srgbClr val="C00000"/>
                </a:solidFill>
                <a:cs typeface="Times New Roman" pitchFamily="18" charset="0"/>
              </a:rPr>
              <a:t>p</a:t>
            </a:r>
            <a:r>
              <a:rPr lang="id-ID" sz="3200" dirty="0" err="1" smtClean="0">
                <a:solidFill>
                  <a:srgbClr val="C00000"/>
                </a:solidFill>
                <a:cs typeface="Times New Roman" pitchFamily="18" charset="0"/>
              </a:rPr>
              <a:t>roses</a:t>
            </a:r>
            <a:r>
              <a:rPr lang="id-ID" sz="3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id-ID" sz="3200" dirty="0">
                <a:cs typeface="Times New Roman" pitchFamily="18" charset="0"/>
              </a:rPr>
              <a:t>untuk setiap cabang sampai </a:t>
            </a:r>
            <a:r>
              <a:rPr lang="id-ID" sz="3200" dirty="0">
                <a:solidFill>
                  <a:srgbClr val="C00000"/>
                </a:solidFill>
                <a:cs typeface="Times New Roman" pitchFamily="18" charset="0"/>
              </a:rPr>
              <a:t>semua kasus pada cabang memiliki kelas </a:t>
            </a:r>
            <a:r>
              <a:rPr lang="en-US" sz="3200" dirty="0" err="1" smtClean="0">
                <a:solidFill>
                  <a:srgbClr val="C00000"/>
                </a:solidFill>
                <a:cs typeface="Times New Roman" pitchFamily="18" charset="0"/>
              </a:rPr>
              <a:t>yg</a:t>
            </a:r>
            <a:r>
              <a:rPr lang="en-US" sz="3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id-ID" sz="3200" dirty="0" smtClean="0">
                <a:solidFill>
                  <a:srgbClr val="C00000"/>
                </a:solidFill>
                <a:cs typeface="Times New Roman" pitchFamily="18" charset="0"/>
              </a:rPr>
              <a:t>sama</a:t>
            </a:r>
            <a:endParaRPr lang="id-ID" sz="3200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/>
          </p:nvPr>
        </p:nvGraphicFramePr>
        <p:xfrm>
          <a:off x="1219174" y="2474823"/>
          <a:ext cx="3581426" cy="805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4" name="Equation" r:id="rId3" imgW="1905000" imgH="431800" progId="Equation.3">
                  <p:embed/>
                </p:oleObj>
              </mc:Choice>
              <mc:Fallback>
                <p:oleObj name="Equation" r:id="rId3" imgW="1905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74" y="2474823"/>
                        <a:ext cx="3581426" cy="8058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>
            <p:extLst/>
          </p:nvPr>
        </p:nvGraphicFramePr>
        <p:xfrm>
          <a:off x="1252891" y="3236823"/>
          <a:ext cx="5683709" cy="80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5" name="Equation" r:id="rId5" imgW="3035300" imgH="431800" progId="Equation.3">
                  <p:embed/>
                </p:oleObj>
              </mc:Choice>
              <mc:Fallback>
                <p:oleObj name="Equation" r:id="rId5" imgW="3035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891" y="3236823"/>
                        <a:ext cx="5683709" cy="8017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7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/>
              <a:t>S</a:t>
            </a:r>
            <a:r>
              <a:rPr lang="id-ID" dirty="0" err="1" smtClean="0"/>
              <a:t>iapkan</a:t>
            </a:r>
            <a:r>
              <a:rPr lang="id-ID" dirty="0" smtClean="0"/>
              <a:t> </a:t>
            </a:r>
            <a:r>
              <a:rPr lang="id-ID" dirty="0"/>
              <a:t>data </a:t>
            </a:r>
            <a:r>
              <a:rPr lang="id-ID" dirty="0" err="1" smtClean="0"/>
              <a:t>training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2" descr="D:\My Lightscreen\My Screenshots\screenshot.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2549"/>
            <a:ext cx="9144000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</a:t>
            </a:r>
            <a:r>
              <a:rPr lang="id-ID" dirty="0" smtClean="0"/>
              <a:t>Pilih </a:t>
            </a:r>
            <a:r>
              <a:rPr lang="id-ID" dirty="0"/>
              <a:t>atribut sebagai </a:t>
            </a:r>
            <a:r>
              <a:rPr lang="id-ID" dirty="0" smtClean="0"/>
              <a:t>akar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5489124"/>
          </a:xfrm>
        </p:spPr>
        <p:txBody>
          <a:bodyPr>
            <a:normAutofit/>
          </a:bodyPr>
          <a:lstStyle/>
          <a:p>
            <a:r>
              <a:rPr lang="id-ID" sz="2400" dirty="0"/>
              <a:t>Untuk memilih atribut akar, didasarkan pada nilai </a:t>
            </a:r>
            <a:r>
              <a:rPr lang="en-US" sz="2400" dirty="0">
                <a:solidFill>
                  <a:srgbClr val="C00000"/>
                </a:solidFill>
              </a:rPr>
              <a:t>G</a:t>
            </a:r>
            <a:r>
              <a:rPr lang="en-US" sz="2400" dirty="0" smtClean="0">
                <a:solidFill>
                  <a:srgbClr val="C00000"/>
                </a:solidFill>
              </a:rPr>
              <a:t>ain </a:t>
            </a:r>
            <a:r>
              <a:rPr lang="id-ID" sz="2400" dirty="0" smtClean="0">
                <a:solidFill>
                  <a:srgbClr val="C00000"/>
                </a:solidFill>
              </a:rPr>
              <a:t>tertinggi </a:t>
            </a:r>
            <a:r>
              <a:rPr lang="id-ID" sz="2400" dirty="0"/>
              <a:t>dari atribut-atribut yang ada. Untuk mendapatkan nilai </a:t>
            </a:r>
            <a:r>
              <a:rPr lang="en-US" sz="2400" dirty="0"/>
              <a:t>G</a:t>
            </a:r>
            <a:r>
              <a:rPr lang="en-US" sz="2400" dirty="0" smtClean="0"/>
              <a:t>ain</a:t>
            </a:r>
            <a:r>
              <a:rPr lang="id-ID" sz="2400" dirty="0" smtClean="0"/>
              <a:t>, </a:t>
            </a:r>
            <a:r>
              <a:rPr lang="id-ID" sz="2400" dirty="0"/>
              <a:t>harus ditentukan terlebih dahulu nilai </a:t>
            </a:r>
            <a:r>
              <a:rPr lang="en-US" sz="2400" dirty="0" smtClean="0"/>
              <a:t>Entropy</a:t>
            </a:r>
            <a:endParaRPr lang="id-ID" sz="2400" dirty="0"/>
          </a:p>
          <a:p>
            <a:endParaRPr lang="en-US" sz="1200" dirty="0" smtClean="0"/>
          </a:p>
          <a:p>
            <a:r>
              <a:rPr lang="en-US" sz="2400" dirty="0" err="1" smtClean="0"/>
              <a:t>Rumus</a:t>
            </a:r>
            <a:r>
              <a:rPr lang="en-US" sz="2400" dirty="0" smtClean="0"/>
              <a:t> Entropy:</a:t>
            </a:r>
          </a:p>
          <a:p>
            <a:pPr lvl="1"/>
            <a:endParaRPr lang="en-US" sz="1600" dirty="0" smtClean="0"/>
          </a:p>
          <a:p>
            <a:pPr lvl="1"/>
            <a:r>
              <a:rPr lang="id-ID" sz="1600" i="1" dirty="0" smtClean="0"/>
              <a:t>S</a:t>
            </a:r>
            <a:r>
              <a:rPr lang="id-ID" sz="1600" dirty="0" smtClean="0"/>
              <a:t>	</a:t>
            </a:r>
            <a:r>
              <a:rPr lang="en-US" sz="1600" dirty="0" smtClean="0"/>
              <a:t> </a:t>
            </a:r>
            <a:r>
              <a:rPr lang="id-ID" sz="1600" dirty="0" smtClean="0"/>
              <a:t>=  Himpunan Kasus</a:t>
            </a:r>
          </a:p>
          <a:p>
            <a:pPr lvl="1"/>
            <a:r>
              <a:rPr lang="id-ID" sz="1600" i="1" dirty="0" smtClean="0"/>
              <a:t>n</a:t>
            </a:r>
            <a:r>
              <a:rPr lang="id-ID" sz="1600" dirty="0" smtClean="0"/>
              <a:t>	</a:t>
            </a:r>
            <a:r>
              <a:rPr lang="en-US" sz="1600" dirty="0" smtClean="0"/>
              <a:t> </a:t>
            </a:r>
            <a:r>
              <a:rPr lang="id-ID" sz="1600" dirty="0" smtClean="0"/>
              <a:t>=  Jumlah Partisi </a:t>
            </a:r>
            <a:r>
              <a:rPr lang="id-ID" sz="1600" i="1" dirty="0" smtClean="0"/>
              <a:t>S</a:t>
            </a:r>
          </a:p>
          <a:p>
            <a:pPr lvl="1"/>
            <a:r>
              <a:rPr lang="id-ID" sz="1600" i="1" dirty="0" err="1" smtClean="0"/>
              <a:t>pi</a:t>
            </a:r>
            <a:r>
              <a:rPr lang="id-ID" sz="1600" dirty="0" smtClean="0"/>
              <a:t> </a:t>
            </a:r>
            <a:r>
              <a:rPr lang="en-US" sz="1600" dirty="0" smtClean="0"/>
              <a:t> </a:t>
            </a:r>
            <a:r>
              <a:rPr lang="id-ID" sz="1600" dirty="0" smtClean="0"/>
              <a:t>=  Proporsi dari </a:t>
            </a:r>
            <a:r>
              <a:rPr lang="id-ID" sz="1600" i="1" dirty="0" smtClean="0"/>
              <a:t>Si</a:t>
            </a:r>
            <a:r>
              <a:rPr lang="id-ID" sz="1600" dirty="0" smtClean="0"/>
              <a:t> terhadap </a:t>
            </a:r>
            <a:r>
              <a:rPr lang="id-ID" sz="1600" i="1" dirty="0" smtClean="0"/>
              <a:t>S</a:t>
            </a:r>
          </a:p>
          <a:p>
            <a:pPr>
              <a:spcBef>
                <a:spcPct val="0"/>
              </a:spcBef>
              <a:defRPr/>
            </a:pPr>
            <a:endParaRPr lang="en-US" altLang="en-US" sz="2400" dirty="0" smtClean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en-US" altLang="en-US" sz="1800" dirty="0" smtClean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en-US" sz="2400" dirty="0" err="1" smtClean="0">
                <a:cs typeface="Times New Roman" panose="02020603050405020304" pitchFamily="18" charset="0"/>
              </a:rPr>
              <a:t>Rumus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Gain:</a:t>
            </a:r>
          </a:p>
          <a:p>
            <a:pPr lvl="1">
              <a:spcBef>
                <a:spcPct val="0"/>
              </a:spcBef>
              <a:defRPr/>
            </a:pPr>
            <a:endParaRPr lang="en-US" altLang="en-US" sz="1600" dirty="0" smtClean="0"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id-ID" altLang="en-US" sz="1600" i="1" dirty="0" smtClean="0">
                <a:cs typeface="Times New Roman" panose="02020603050405020304" pitchFamily="18" charset="0"/>
              </a:rPr>
              <a:t>S</a:t>
            </a:r>
            <a:r>
              <a:rPr lang="id-ID" altLang="en-US" sz="1600" dirty="0">
                <a:cs typeface="Times New Roman" panose="02020603050405020304" pitchFamily="18" charset="0"/>
              </a:rPr>
              <a:t>	=  Himpunan </a:t>
            </a:r>
            <a:r>
              <a:rPr lang="id-ID" altLang="en-US" sz="1600" dirty="0" smtClean="0">
                <a:cs typeface="Times New Roman" panose="02020603050405020304" pitchFamily="18" charset="0"/>
              </a:rPr>
              <a:t>Kasus</a:t>
            </a:r>
            <a:endParaRPr lang="en-US" altLang="en-US" sz="1600" dirty="0" smtClean="0"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id-ID" altLang="en-US" sz="1600" i="1" dirty="0" smtClean="0">
                <a:cs typeface="Times New Roman" panose="02020603050405020304" pitchFamily="18" charset="0"/>
              </a:rPr>
              <a:t>A</a:t>
            </a:r>
            <a:r>
              <a:rPr lang="id-ID" altLang="en-US" sz="1600" dirty="0">
                <a:cs typeface="Times New Roman" panose="02020603050405020304" pitchFamily="18" charset="0"/>
              </a:rPr>
              <a:t>	=  </a:t>
            </a:r>
            <a:r>
              <a:rPr lang="id-ID" altLang="en-US" sz="1600" dirty="0" smtClean="0">
                <a:cs typeface="Times New Roman" panose="02020603050405020304" pitchFamily="18" charset="0"/>
              </a:rPr>
              <a:t>Atribut</a:t>
            </a:r>
            <a:endParaRPr lang="en-US" altLang="en-US" sz="1600" dirty="0" smtClean="0"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id-ID" altLang="en-US" sz="1600" i="1" dirty="0" smtClean="0">
                <a:cs typeface="Times New Roman" panose="02020603050405020304" pitchFamily="18" charset="0"/>
              </a:rPr>
              <a:t>n</a:t>
            </a:r>
            <a:r>
              <a:rPr lang="id-ID" altLang="en-US" sz="1600" dirty="0">
                <a:cs typeface="Times New Roman" panose="02020603050405020304" pitchFamily="18" charset="0"/>
              </a:rPr>
              <a:t>	=  Jumlah Partisi Atribut </a:t>
            </a:r>
            <a:r>
              <a:rPr lang="id-ID" altLang="en-US" sz="1600" i="1" dirty="0" smtClean="0">
                <a:cs typeface="Times New Roman" panose="02020603050405020304" pitchFamily="18" charset="0"/>
              </a:rPr>
              <a:t>A</a:t>
            </a:r>
            <a:endParaRPr lang="en-US" altLang="en-US" sz="1600" i="1" dirty="0" smtClean="0"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id-ID" altLang="en-US" sz="1600" dirty="0" smtClean="0">
                <a:cs typeface="Times New Roman" panose="02020603050405020304" pitchFamily="18" charset="0"/>
              </a:rPr>
              <a:t>| </a:t>
            </a:r>
            <a:r>
              <a:rPr lang="id-ID" altLang="en-US" sz="1600" dirty="0">
                <a:cs typeface="Times New Roman" panose="02020603050405020304" pitchFamily="18" charset="0"/>
              </a:rPr>
              <a:t>Si | </a:t>
            </a:r>
            <a:r>
              <a:rPr lang="id-ID" altLang="en-US" sz="1600" dirty="0" smtClean="0">
                <a:cs typeface="Times New Roman" panose="02020603050405020304" pitchFamily="18" charset="0"/>
              </a:rPr>
              <a:t>=  </a:t>
            </a:r>
            <a:r>
              <a:rPr lang="id-ID" altLang="en-US" sz="1600" dirty="0">
                <a:cs typeface="Times New Roman" panose="02020603050405020304" pitchFamily="18" charset="0"/>
              </a:rPr>
              <a:t>Jumlah Kasus pada partisi </a:t>
            </a:r>
            <a:r>
              <a:rPr lang="id-ID" altLang="en-US" sz="1600" dirty="0" smtClean="0">
                <a:cs typeface="Times New Roman" panose="02020603050405020304" pitchFamily="18" charset="0"/>
              </a:rPr>
              <a:t>ke-</a:t>
            </a:r>
            <a:r>
              <a:rPr lang="id-ID" altLang="en-US" sz="1600" i="1" dirty="0" smtClean="0">
                <a:cs typeface="Times New Roman" panose="02020603050405020304" pitchFamily="18" charset="0"/>
              </a:rPr>
              <a:t>i</a:t>
            </a:r>
            <a:endParaRPr lang="en-US" altLang="en-US" sz="1600" i="1" dirty="0" smtClean="0"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id-ID" altLang="en-US" sz="1600" dirty="0" smtClean="0">
                <a:cs typeface="Times New Roman" panose="02020603050405020304" pitchFamily="18" charset="0"/>
              </a:rPr>
              <a:t>| </a:t>
            </a:r>
            <a:r>
              <a:rPr lang="id-ID" altLang="en-US" sz="1600" dirty="0">
                <a:cs typeface="Times New Roman" panose="02020603050405020304" pitchFamily="18" charset="0"/>
              </a:rPr>
              <a:t>S </a:t>
            </a:r>
            <a:r>
              <a:rPr lang="id-ID" altLang="en-US" sz="1600" dirty="0" smtClean="0">
                <a:cs typeface="Times New Roman" panose="02020603050405020304" pitchFamily="18" charset="0"/>
              </a:rPr>
              <a:t>|</a:t>
            </a:r>
            <a:r>
              <a:rPr lang="en-US" altLang="en-US" sz="1600" dirty="0" smtClean="0">
                <a:cs typeface="Times New Roman" panose="02020603050405020304" pitchFamily="18" charset="0"/>
              </a:rPr>
              <a:t>  </a:t>
            </a:r>
            <a:r>
              <a:rPr lang="id-ID" altLang="en-US" sz="1600" dirty="0" smtClean="0">
                <a:cs typeface="Times New Roman" panose="02020603050405020304" pitchFamily="18" charset="0"/>
              </a:rPr>
              <a:t>=  </a:t>
            </a:r>
            <a:r>
              <a:rPr lang="id-ID" altLang="en-US" sz="1600" dirty="0">
                <a:cs typeface="Times New Roman" panose="02020603050405020304" pitchFamily="18" charset="0"/>
              </a:rPr>
              <a:t>Jumlah Kasus dalam </a:t>
            </a:r>
            <a:r>
              <a:rPr lang="id-ID" altLang="en-US" sz="1600" i="1" dirty="0" smtClean="0">
                <a:cs typeface="Times New Roman" panose="02020603050405020304" pitchFamily="18" charset="0"/>
              </a:rPr>
              <a:t>S</a:t>
            </a:r>
            <a:endParaRPr lang="id-ID" altLang="en-US" sz="1600" i="1" dirty="0"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3733800" y="2591753"/>
          <a:ext cx="3632199" cy="81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8" name="Equation" r:id="rId3" imgW="1905000" imgH="431800" progId="Equation.3">
                  <p:embed/>
                </p:oleObj>
              </mc:Choice>
              <mc:Fallback>
                <p:oleObj name="Equation" r:id="rId3" imgW="1905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591753"/>
                        <a:ext cx="3632199" cy="8172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356494"/>
              </p:ext>
            </p:extLst>
          </p:nvPr>
        </p:nvGraphicFramePr>
        <p:xfrm>
          <a:off x="3208867" y="4648200"/>
          <a:ext cx="540173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9" name="Equation" r:id="rId5" imgW="3035300" imgH="431800" progId="Equation.3">
                  <p:embed/>
                </p:oleObj>
              </mc:Choice>
              <mc:Fallback>
                <p:oleObj name="Equation" r:id="rId5" imgW="3035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867" y="4648200"/>
                        <a:ext cx="5401733" cy="762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98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8502650" cy="1200149"/>
          </a:xfrm>
        </p:spPr>
        <p:txBody>
          <a:bodyPr>
            <a:normAutofit/>
          </a:bodyPr>
          <a:lstStyle/>
          <a:p>
            <a:r>
              <a:rPr lang="en-US" altLang="en-US" dirty="0" err="1" smtClean="0">
                <a:cs typeface="Times New Roman" panose="02020603050405020304" pitchFamily="18" charset="0"/>
              </a:rPr>
              <a:t>Perhitungan</a:t>
            </a:r>
            <a:r>
              <a:rPr lang="en-US" altLang="en-US" dirty="0" smtClean="0">
                <a:cs typeface="Times New Roman" panose="02020603050405020304" pitchFamily="18" charset="0"/>
              </a:rPr>
              <a:t> Entropy </a:t>
            </a:r>
            <a:r>
              <a:rPr lang="en-US" altLang="en-US" dirty="0" err="1">
                <a:cs typeface="Times New Roman" panose="02020603050405020304" pitchFamily="18" charset="0"/>
              </a:rPr>
              <a:t>dan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cs typeface="Times New Roman" panose="02020603050405020304" pitchFamily="18" charset="0"/>
              </a:rPr>
              <a:t>Gain </a:t>
            </a:r>
            <a:r>
              <a:rPr lang="en-US" altLang="en-US" dirty="0" err="1" smtClean="0">
                <a:cs typeface="Times New Roman" panose="02020603050405020304" pitchFamily="18" charset="0"/>
              </a:rPr>
              <a:t>Akar</a:t>
            </a:r>
            <a:endParaRPr lang="id-ID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7" descr="D:\My Lightscreen\My Screenshots\screenshot.1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0675"/>
            <a:ext cx="9131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58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Penghitungan</a:t>
            </a:r>
            <a:r>
              <a:rPr lang="en-US" dirty="0" smtClean="0"/>
              <a:t> Entropy </a:t>
            </a:r>
            <a:r>
              <a:rPr lang="en-US" altLang="en-US" dirty="0" err="1">
                <a:cs typeface="Times New Roman" panose="02020603050405020304" pitchFamily="18" charset="0"/>
              </a:rPr>
              <a:t>Akar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5622474"/>
          </a:xfrm>
        </p:spPr>
        <p:txBody>
          <a:bodyPr>
            <a:noAutofit/>
          </a:bodyPr>
          <a:lstStyle/>
          <a:p>
            <a:r>
              <a:rPr lang="en-US" sz="2400" dirty="0" smtClean="0"/>
              <a:t>Entropy </a:t>
            </a:r>
            <a:r>
              <a:rPr lang="en-US" sz="2400" dirty="0" smtClean="0">
                <a:solidFill>
                  <a:srgbClr val="C00000"/>
                </a:solidFill>
              </a:rPr>
              <a:t>Total</a:t>
            </a:r>
          </a:p>
          <a:p>
            <a:endParaRPr lang="en-US" dirty="0" smtClean="0"/>
          </a:p>
          <a:p>
            <a:r>
              <a:rPr lang="en-US" sz="2400" dirty="0" smtClean="0"/>
              <a:t>Entropy (</a:t>
            </a:r>
            <a:r>
              <a:rPr lang="en-US" sz="2400" dirty="0" smtClean="0">
                <a:solidFill>
                  <a:srgbClr val="C00000"/>
                </a:solidFill>
              </a:rPr>
              <a:t>Outlook</a:t>
            </a:r>
            <a:r>
              <a:rPr lang="en-US" sz="2400" dirty="0" smtClean="0"/>
              <a:t>)</a:t>
            </a:r>
          </a:p>
          <a:p>
            <a:endParaRPr lang="en-US" sz="3200" dirty="0" smtClean="0"/>
          </a:p>
          <a:p>
            <a:endParaRPr lang="en-US" dirty="0" smtClean="0"/>
          </a:p>
          <a:p>
            <a:r>
              <a:rPr lang="en-US" sz="2400" dirty="0" smtClean="0"/>
              <a:t>Entropy (</a:t>
            </a:r>
            <a:r>
              <a:rPr lang="en-US" sz="2400" dirty="0" smtClean="0">
                <a:solidFill>
                  <a:srgbClr val="C00000"/>
                </a:solidFill>
              </a:rPr>
              <a:t>Temperature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400" dirty="0" smtClean="0"/>
          </a:p>
          <a:p>
            <a:endParaRPr lang="en-US" sz="1100" dirty="0" smtClean="0"/>
          </a:p>
          <a:p>
            <a:r>
              <a:rPr lang="en-US" sz="2400" dirty="0" smtClean="0"/>
              <a:t>Entropy (</a:t>
            </a:r>
            <a:r>
              <a:rPr lang="en-US" sz="2400" dirty="0" smtClean="0">
                <a:solidFill>
                  <a:srgbClr val="C00000"/>
                </a:solidFill>
              </a:rPr>
              <a:t>Humidity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Entropy (</a:t>
            </a:r>
            <a:r>
              <a:rPr lang="en-US" sz="2400" dirty="0" smtClean="0">
                <a:solidFill>
                  <a:srgbClr val="C00000"/>
                </a:solidFill>
              </a:rPr>
              <a:t>Windy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1066800"/>
            <a:ext cx="3733800" cy="34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316" y="1481963"/>
            <a:ext cx="2045683" cy="18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1905000"/>
            <a:ext cx="4087476" cy="30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2298835"/>
            <a:ext cx="4057651" cy="30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2691392"/>
            <a:ext cx="4309683" cy="3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089" y="3352800"/>
            <a:ext cx="4093464" cy="31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089" y="3758404"/>
            <a:ext cx="4051554" cy="31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4144826"/>
            <a:ext cx="4114800" cy="31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316" y="4724400"/>
            <a:ext cx="4227750" cy="32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316" y="5121088"/>
            <a:ext cx="4407884" cy="32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941" y="5715000"/>
            <a:ext cx="4417259" cy="33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816" y="6138234"/>
            <a:ext cx="4371975" cy="33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3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Penghitungan</a:t>
            </a:r>
            <a:r>
              <a:rPr lang="en-US" dirty="0" smtClean="0"/>
              <a:t> Entropy </a:t>
            </a:r>
            <a:r>
              <a:rPr lang="en-US" altLang="en-US" dirty="0" err="1">
                <a:cs typeface="Times New Roman" panose="02020603050405020304" pitchFamily="18" charset="0"/>
              </a:rPr>
              <a:t>Akar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19150" y="1447800"/>
          <a:ext cx="7505700" cy="4808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012"/>
                <a:gridCol w="1501820"/>
                <a:gridCol w="767579"/>
                <a:gridCol w="987855"/>
                <a:gridCol w="760916"/>
                <a:gridCol w="640771"/>
                <a:gridCol w="894410"/>
                <a:gridCol w="1111337"/>
              </a:tblGrid>
              <a:tr h="527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ATRIBUT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JML KASUS (S)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YA (Si)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TIDAK (Si)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ENTROPY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GAIN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0,86312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CLOUDY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0,72193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0,97095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286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0,91830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HUMADITY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0,98523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0,81128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0,91830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13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Penghitungan</a:t>
            </a:r>
            <a:r>
              <a:rPr lang="en-US" dirty="0" smtClean="0"/>
              <a:t> Gain </a:t>
            </a:r>
            <a:r>
              <a:rPr lang="en-US" altLang="en-US" dirty="0" err="1">
                <a:cs typeface="Times New Roman" panose="02020603050405020304" pitchFamily="18" charset="0"/>
              </a:rPr>
              <a:t>Akar</a:t>
            </a:r>
            <a:endParaRPr lang="id-ID" dirty="0"/>
          </a:p>
        </p:txBody>
      </p:sp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2" y="1189690"/>
            <a:ext cx="4419375" cy="40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1" y="1600200"/>
            <a:ext cx="6047279" cy="38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2" y="1981200"/>
            <a:ext cx="2100978" cy="15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2" y="2542240"/>
            <a:ext cx="5179792" cy="39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2" y="2924760"/>
            <a:ext cx="6145608" cy="33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1" y="3355521"/>
            <a:ext cx="2327137" cy="14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4" y="3950074"/>
            <a:ext cx="4859454" cy="42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4" y="4331073"/>
            <a:ext cx="5033332" cy="34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4712073"/>
            <a:ext cx="2260423" cy="16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4" y="5315572"/>
            <a:ext cx="4472040" cy="43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4" y="5715579"/>
            <a:ext cx="5033332" cy="3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6153772"/>
            <a:ext cx="2159758" cy="17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32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Penghitungan</a:t>
            </a:r>
            <a:r>
              <a:rPr lang="en-US" dirty="0"/>
              <a:t> </a:t>
            </a:r>
            <a:r>
              <a:rPr lang="en-US" dirty="0" smtClean="0"/>
              <a:t>Gain </a:t>
            </a:r>
            <a:r>
              <a:rPr lang="en-US" altLang="en-US" dirty="0" err="1">
                <a:cs typeface="Times New Roman" panose="02020603050405020304" pitchFamily="18" charset="0"/>
              </a:rPr>
              <a:t>Akar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0825" y="1447800"/>
          <a:ext cx="8699499" cy="4630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777"/>
                <a:gridCol w="1501723"/>
                <a:gridCol w="1128628"/>
                <a:gridCol w="1144976"/>
                <a:gridCol w="881941"/>
                <a:gridCol w="742687"/>
                <a:gridCol w="1036668"/>
                <a:gridCol w="1288099"/>
              </a:tblGrid>
              <a:tr h="5367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ATRIBUT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JML KASUS (S)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YA (Si)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TIDAK (Si)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ENTROPY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GAIN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0,86312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0,25852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CLOUDY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0,72193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0,97095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0,18385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0,91830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HUMADITY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0,37051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0,98523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0,00598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0,81128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0,91830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6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13268"/>
            <a:ext cx="5257800" cy="4064046"/>
          </a:xfrm>
        </p:spPr>
        <p:txBody>
          <a:bodyPr>
            <a:normAutofit lnSpcReduction="10000"/>
          </a:bodyPr>
          <a:lstStyle/>
          <a:p>
            <a:r>
              <a:rPr lang="id-ID" sz="2200" dirty="0"/>
              <a:t>Dari hasil pada </a:t>
            </a:r>
            <a:r>
              <a:rPr lang="id-ID" sz="2200" dirty="0" err="1"/>
              <a:t>Node</a:t>
            </a:r>
            <a:r>
              <a:rPr lang="id-ID" sz="2200" dirty="0"/>
              <a:t> 1, dapat diketahui bahwa atribut  dengan  </a:t>
            </a:r>
            <a:r>
              <a:rPr lang="id-ID" sz="2200" dirty="0" err="1"/>
              <a:t>Gain</a:t>
            </a:r>
            <a:r>
              <a:rPr lang="id-ID" sz="2200" dirty="0"/>
              <a:t>  tertinggi  adalah  </a:t>
            </a:r>
            <a:r>
              <a:rPr lang="id-ID" sz="2200" dirty="0">
                <a:solidFill>
                  <a:srgbClr val="C00000"/>
                </a:solidFill>
              </a:rPr>
              <a:t>HUMIDITY yaitu sebesar </a:t>
            </a:r>
            <a:r>
              <a:rPr lang="id-ID" sz="2200" dirty="0" smtClean="0">
                <a:solidFill>
                  <a:srgbClr val="C00000"/>
                </a:solidFill>
              </a:rPr>
              <a:t>0.37051</a:t>
            </a:r>
            <a:endParaRPr lang="en-US" sz="2200" dirty="0" smtClean="0">
              <a:solidFill>
                <a:srgbClr val="C00000"/>
              </a:solidFill>
            </a:endParaRPr>
          </a:p>
          <a:p>
            <a:pPr lvl="1"/>
            <a:r>
              <a:rPr lang="id-ID" sz="1800" dirty="0" smtClean="0"/>
              <a:t>Dengan </a:t>
            </a:r>
            <a:r>
              <a:rPr lang="id-ID" sz="1800" dirty="0"/>
              <a:t>demikian </a:t>
            </a:r>
            <a:r>
              <a:rPr lang="id-ID" sz="1800" dirty="0">
                <a:solidFill>
                  <a:srgbClr val="0070C0"/>
                </a:solidFill>
              </a:rPr>
              <a:t>HUMIDITY dapat menjadi </a:t>
            </a:r>
            <a:r>
              <a:rPr lang="id-ID" sz="1800" dirty="0" err="1">
                <a:solidFill>
                  <a:srgbClr val="0070C0"/>
                </a:solidFill>
              </a:rPr>
              <a:t>node</a:t>
            </a:r>
            <a:r>
              <a:rPr lang="id-ID" sz="1800" dirty="0">
                <a:solidFill>
                  <a:srgbClr val="0070C0"/>
                </a:solidFill>
              </a:rPr>
              <a:t> </a:t>
            </a:r>
            <a:r>
              <a:rPr lang="id-ID" sz="1800" dirty="0" smtClean="0">
                <a:solidFill>
                  <a:srgbClr val="0070C0"/>
                </a:solidFill>
              </a:rPr>
              <a:t>akar </a:t>
            </a:r>
            <a:endParaRPr lang="id-ID" sz="1800" dirty="0">
              <a:solidFill>
                <a:srgbClr val="0070C0"/>
              </a:solidFill>
            </a:endParaRPr>
          </a:p>
          <a:p>
            <a:endParaRPr lang="en-US" sz="2000" dirty="0" smtClean="0"/>
          </a:p>
          <a:p>
            <a:r>
              <a:rPr lang="id-ID" sz="2200" dirty="0" smtClean="0"/>
              <a:t>Ada </a:t>
            </a:r>
            <a:r>
              <a:rPr lang="id-ID" sz="2200" dirty="0"/>
              <a:t>2 nilai atribut dari HUMIDITY yaitu HIGH dan NORMAL. Dari kedua nilai atribut tersebut, nilai atribut NORMAL sudah </a:t>
            </a:r>
            <a:r>
              <a:rPr lang="id-ID" sz="2200" dirty="0">
                <a:solidFill>
                  <a:srgbClr val="C00000"/>
                </a:solidFill>
              </a:rPr>
              <a:t>mengklasifikasikan  kasus  menjadi  1  yaitu </a:t>
            </a:r>
            <a:r>
              <a:rPr lang="id-ID" sz="2200" dirty="0" err="1">
                <a:solidFill>
                  <a:srgbClr val="C00000"/>
                </a:solidFill>
              </a:rPr>
              <a:t>keputusan-nya</a:t>
            </a:r>
            <a:r>
              <a:rPr lang="id-ID" sz="2200" dirty="0">
                <a:solidFill>
                  <a:srgbClr val="C00000"/>
                </a:solidFill>
              </a:rPr>
              <a:t> </a:t>
            </a:r>
            <a:r>
              <a:rPr lang="id-ID" sz="2200" dirty="0" err="1" smtClean="0">
                <a:solidFill>
                  <a:srgbClr val="C00000"/>
                </a:solidFill>
              </a:rPr>
              <a:t>Yes</a:t>
            </a:r>
            <a:r>
              <a:rPr lang="en-US" sz="2200" dirty="0" smtClean="0"/>
              <a:t>, s</a:t>
            </a:r>
            <a:r>
              <a:rPr lang="id-ID" sz="2200" dirty="0" err="1" smtClean="0"/>
              <a:t>ehingga</a:t>
            </a:r>
            <a:r>
              <a:rPr lang="id-ID" sz="2200" dirty="0" smtClean="0"/>
              <a:t> </a:t>
            </a:r>
            <a:r>
              <a:rPr lang="id-ID" sz="2200" dirty="0"/>
              <a:t>tidak perlu dilakukan perhitungan lebih </a:t>
            </a:r>
            <a:r>
              <a:rPr lang="id-ID" sz="2200" dirty="0" smtClean="0"/>
              <a:t>lanjut</a:t>
            </a:r>
            <a:endParaRPr lang="en-US" sz="2200" dirty="0" smtClean="0"/>
          </a:p>
          <a:p>
            <a:pPr lvl="1"/>
            <a:r>
              <a:rPr lang="en-US" sz="1700" dirty="0" smtClean="0"/>
              <a:t>T</a:t>
            </a:r>
            <a:r>
              <a:rPr lang="id-ID" sz="1700" dirty="0" err="1" smtClean="0"/>
              <a:t>etapi</a:t>
            </a:r>
            <a:r>
              <a:rPr lang="id-ID" sz="1700" dirty="0" smtClean="0"/>
              <a:t> </a:t>
            </a:r>
            <a:r>
              <a:rPr lang="id-ID" sz="1700" dirty="0"/>
              <a:t>untuk nilai </a:t>
            </a:r>
            <a:r>
              <a:rPr lang="id-ID" sz="1700" dirty="0">
                <a:solidFill>
                  <a:srgbClr val="0070C0"/>
                </a:solidFill>
              </a:rPr>
              <a:t>atribut HIGH masih perlu dilakukan perhitungan </a:t>
            </a:r>
            <a:r>
              <a:rPr lang="id-ID" sz="1700" dirty="0" smtClean="0">
                <a:solidFill>
                  <a:srgbClr val="0070C0"/>
                </a:solidFill>
              </a:rPr>
              <a:t>lagi</a:t>
            </a:r>
            <a:endParaRPr lang="id-ID" sz="1700" dirty="0">
              <a:solidFill>
                <a:srgbClr val="0070C0"/>
              </a:solidFill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787900" y="3716338"/>
            <a:ext cx="3857625" cy="3000375"/>
            <a:chOff x="2143125" y="3571875"/>
            <a:chExt cx="3857625" cy="3000375"/>
          </a:xfrm>
        </p:grpSpPr>
        <p:sp>
          <p:nvSpPr>
            <p:cNvPr id="6" name="Oval 5"/>
            <p:cNvSpPr/>
            <p:nvPr/>
          </p:nvSpPr>
          <p:spPr>
            <a:xfrm>
              <a:off x="3500438" y="3571875"/>
              <a:ext cx="1214437" cy="12144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200" b="1" dirty="0">
                  <a:solidFill>
                    <a:srgbClr val="0070C0"/>
                  </a:solidFill>
                  <a:effectLst/>
                </a:rPr>
                <a:t>1. HUMIDITY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143125" y="5357812"/>
              <a:ext cx="1214438" cy="121443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200" b="1" dirty="0">
                  <a:solidFill>
                    <a:srgbClr val="0070C0"/>
                  </a:solidFill>
                  <a:effectLst/>
                </a:rPr>
                <a:t>1.1</a:t>
              </a:r>
            </a:p>
            <a:p>
              <a:pPr algn="ctr" eaLnBrk="1" hangingPunct="1">
                <a:defRPr/>
              </a:pPr>
              <a:r>
                <a:rPr lang="id-ID" sz="1200" b="1" dirty="0">
                  <a:solidFill>
                    <a:srgbClr val="0070C0"/>
                  </a:solidFill>
                  <a:effectLst/>
                </a:rPr>
                <a:t>?????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29188" y="5429250"/>
              <a:ext cx="1071562" cy="107156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600" dirty="0">
                  <a:solidFill>
                    <a:schemeClr val="tx1"/>
                  </a:solidFill>
                  <a:effectLst/>
                </a:rPr>
                <a:t>Yes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0"/>
            </p:cNvCxnSpPr>
            <p:nvPr/>
          </p:nvCxnSpPr>
          <p:spPr>
            <a:xfrm rot="5400000">
              <a:off x="2839244" y="4518818"/>
              <a:ext cx="749300" cy="9286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5"/>
              <a:endCxn id="8" idx="0"/>
            </p:cNvCxnSpPr>
            <p:nvPr/>
          </p:nvCxnSpPr>
          <p:spPr>
            <a:xfrm rot="16200000" flipH="1">
              <a:off x="4591050" y="4554537"/>
              <a:ext cx="820738" cy="9286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2585847" y="4786313"/>
              <a:ext cx="4988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 dirty="0">
                  <a:effectLst/>
                  <a:latin typeface="Arial" panose="020B0604020202020204" pitchFamily="34" charset="0"/>
                </a:rPr>
                <a:t>High</a:t>
              </a:r>
            </a:p>
          </p:txBody>
        </p:sp>
        <p:sp>
          <p:nvSpPr>
            <p:cNvPr id="12" name="TextBox 15"/>
            <p:cNvSpPr txBox="1">
              <a:spLocks noChangeArrowheads="1"/>
            </p:cNvSpPr>
            <p:nvPr/>
          </p:nvSpPr>
          <p:spPr bwMode="auto">
            <a:xfrm>
              <a:off x="5090055" y="4857750"/>
              <a:ext cx="6783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Normal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Romi Satria Wahono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lum bright="30000"/>
          </a:blip>
          <a:srcRect l="4478" t="3448" r="8186" b="6897"/>
          <a:stretch>
            <a:fillRect/>
          </a:stretch>
        </p:blipFill>
        <p:spPr bwMode="auto">
          <a:xfrm>
            <a:off x="5867400" y="0"/>
            <a:ext cx="3208565" cy="427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6500"/>
            <a:ext cx="7886700" cy="4871696"/>
          </a:xfrm>
        </p:spPr>
        <p:txBody>
          <a:bodyPr>
            <a:normAutofit fontScale="92500" lnSpcReduction="10000"/>
          </a:bodyPr>
          <a:lstStyle/>
          <a:p>
            <a:r>
              <a:rPr lang="id-ID" dirty="0">
                <a:solidFill>
                  <a:srgbClr val="C00000"/>
                </a:solidFill>
              </a:rPr>
              <a:t>SD Sompok </a:t>
            </a:r>
            <a:r>
              <a:rPr lang="id-ID" dirty="0"/>
              <a:t>Semarang (1987)</a:t>
            </a:r>
          </a:p>
          <a:p>
            <a:r>
              <a:rPr lang="id-ID" dirty="0">
                <a:solidFill>
                  <a:srgbClr val="C00000"/>
                </a:solidFill>
              </a:rPr>
              <a:t>SMPN 8</a:t>
            </a:r>
            <a:r>
              <a:rPr lang="id-ID" dirty="0"/>
              <a:t> Semarang (1990)</a:t>
            </a:r>
          </a:p>
          <a:p>
            <a:r>
              <a:rPr lang="id-ID" dirty="0">
                <a:solidFill>
                  <a:srgbClr val="C00000"/>
                </a:solidFill>
              </a:rPr>
              <a:t>SMA Taruna </a:t>
            </a:r>
            <a:r>
              <a:rPr lang="id-ID" dirty="0" smtClean="0">
                <a:solidFill>
                  <a:srgbClr val="C00000"/>
                </a:solidFill>
              </a:rPr>
              <a:t>Nusantara</a:t>
            </a:r>
            <a:r>
              <a:rPr lang="en-US" dirty="0"/>
              <a:t> </a:t>
            </a:r>
            <a:r>
              <a:rPr lang="id-ID" dirty="0" smtClean="0"/>
              <a:t>Magelang </a:t>
            </a:r>
            <a:r>
              <a:rPr lang="id-ID" dirty="0"/>
              <a:t>(1993)</a:t>
            </a:r>
          </a:p>
          <a:p>
            <a:r>
              <a:rPr lang="id-ID" dirty="0">
                <a:solidFill>
                  <a:srgbClr val="C00000"/>
                </a:solidFill>
              </a:rPr>
              <a:t>B.Eng</a:t>
            </a:r>
            <a:r>
              <a:rPr lang="id-ID" dirty="0"/>
              <a:t>, </a:t>
            </a:r>
            <a:r>
              <a:rPr lang="id-ID" dirty="0">
                <a:solidFill>
                  <a:srgbClr val="C00000"/>
                </a:solidFill>
              </a:rPr>
              <a:t>M.Eng</a:t>
            </a:r>
            <a:r>
              <a:rPr lang="id-ID" dirty="0"/>
              <a:t> and </a:t>
            </a:r>
            <a:r>
              <a:rPr lang="id-ID" dirty="0">
                <a:solidFill>
                  <a:srgbClr val="C00000"/>
                </a:solidFill>
              </a:rPr>
              <a:t>Ph.D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id-ID" dirty="0"/>
              <a:t>in Software Engineering from</a:t>
            </a:r>
            <a:br>
              <a:rPr lang="id-ID" dirty="0"/>
            </a:br>
            <a:r>
              <a:rPr lang="id-ID" dirty="0"/>
              <a:t>Saitama University Japan (1994-2004)</a:t>
            </a:r>
            <a:br>
              <a:rPr lang="id-ID" dirty="0"/>
            </a:br>
            <a:r>
              <a:rPr lang="id-ID" dirty="0"/>
              <a:t>Universiti Teknikal Malaysia Melaka (2014)</a:t>
            </a:r>
          </a:p>
          <a:p>
            <a:r>
              <a:rPr lang="id-ID" dirty="0"/>
              <a:t>Research Interests: </a:t>
            </a:r>
            <a:r>
              <a:rPr lang="en-US" dirty="0">
                <a:solidFill>
                  <a:srgbClr val="C00000"/>
                </a:solidFill>
              </a:rPr>
              <a:t>Software Engineering</a:t>
            </a:r>
            <a:r>
              <a:rPr lang="en-US" dirty="0"/>
              <a:t>,</a:t>
            </a:r>
            <a:r>
              <a:rPr lang="id-ID" dirty="0"/>
              <a:t/>
            </a:r>
            <a:br>
              <a:rPr lang="id-ID" dirty="0"/>
            </a:br>
            <a:r>
              <a:rPr lang="en-US" dirty="0" smtClean="0"/>
              <a:t>Machine Learning</a:t>
            </a:r>
            <a:endParaRPr lang="en-US" dirty="0"/>
          </a:p>
          <a:p>
            <a:r>
              <a:rPr lang="en-US" dirty="0"/>
              <a:t>Founder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Koordinator</a:t>
            </a:r>
            <a:r>
              <a:rPr lang="en-US" dirty="0"/>
              <a:t> </a:t>
            </a:r>
            <a:r>
              <a:rPr lang="en-US" dirty="0" err="1">
                <a:solidFill>
                  <a:srgbClr val="CC0000"/>
                </a:solidFill>
              </a:rPr>
              <a:t>IlmuKomputer.Com</a:t>
            </a:r>
            <a:endParaRPr lang="id-ID" dirty="0">
              <a:solidFill>
                <a:srgbClr val="CC0000"/>
              </a:solidFill>
            </a:endParaRPr>
          </a:p>
          <a:p>
            <a:r>
              <a:rPr lang="id-ID" dirty="0"/>
              <a:t>Peneliti LIPI (2004-2007)</a:t>
            </a:r>
          </a:p>
          <a:p>
            <a:r>
              <a:rPr lang="id-ID" dirty="0"/>
              <a:t>Founder dan CEO </a:t>
            </a:r>
            <a:r>
              <a:rPr lang="id-ID" dirty="0">
                <a:solidFill>
                  <a:srgbClr val="CC0000"/>
                </a:solidFill>
              </a:rPr>
              <a:t>PT Brainmatics Cipta Informatika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9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</a:t>
            </a:r>
            <a:r>
              <a:rPr lang="en-US" dirty="0" err="1" smtClean="0"/>
              <a:t>nilai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Untuk </a:t>
            </a:r>
            <a:r>
              <a:rPr lang="en-US" dirty="0" smtClean="0"/>
              <a:t>m</a:t>
            </a:r>
            <a:r>
              <a:rPr lang="id-ID" dirty="0" err="1" smtClean="0"/>
              <a:t>emudahkan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id-ID" dirty="0" err="1"/>
              <a:t>dataset</a:t>
            </a:r>
            <a:r>
              <a:rPr lang="id-ID" dirty="0"/>
              <a:t> di </a:t>
            </a:r>
            <a:r>
              <a:rPr lang="id-ID" dirty="0" smtClean="0"/>
              <a:t>filter</a:t>
            </a:r>
            <a:r>
              <a:rPr lang="en-US" dirty="0" smtClean="0"/>
              <a:t> </a:t>
            </a:r>
            <a:r>
              <a:rPr lang="id-ID" dirty="0" smtClean="0"/>
              <a:t>dengan </a:t>
            </a:r>
            <a:r>
              <a:rPr lang="id-ID" dirty="0"/>
              <a:t>mengambil data yang memiliki kelembaban HUMADITY=HIGH untuk membuat </a:t>
            </a:r>
            <a:r>
              <a:rPr lang="id-ID" dirty="0" err="1"/>
              <a:t>table</a:t>
            </a:r>
            <a:r>
              <a:rPr lang="id-ID" dirty="0"/>
              <a:t> </a:t>
            </a:r>
            <a:r>
              <a:rPr lang="id-ID" dirty="0" err="1" smtClean="0"/>
              <a:t>Node</a:t>
            </a:r>
            <a:r>
              <a:rPr lang="en-US" dirty="0" smtClean="0"/>
              <a:t> </a:t>
            </a:r>
            <a:r>
              <a:rPr lang="id-ID" dirty="0" smtClean="0"/>
              <a:t>1.1</a:t>
            </a:r>
          </a:p>
          <a:p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3200400"/>
          <a:ext cx="7129462" cy="2270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9761"/>
                <a:gridCol w="1502894"/>
                <a:gridCol w="1391566"/>
                <a:gridCol w="1280241"/>
                <a:gridCol w="1155000"/>
              </a:tblGrid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OUTLOOK  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TEMPERATURE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HUMIDITY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WINDY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PLAY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Sunny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Hot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3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Sunny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Hot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3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Cloudy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Hot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3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Rainy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Mild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3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Sunny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Mild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3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Cloudy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Mild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3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Rainy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Mild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3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4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Perhitungan</a:t>
            </a:r>
            <a:r>
              <a:rPr lang="es-ES" dirty="0"/>
              <a:t> </a:t>
            </a:r>
            <a:r>
              <a:rPr lang="es-ES" dirty="0" err="1"/>
              <a:t>Entropi</a:t>
            </a:r>
            <a:r>
              <a:rPr lang="es-ES" dirty="0"/>
              <a:t> Dan </a:t>
            </a:r>
            <a:r>
              <a:rPr lang="es-ES" dirty="0" err="1"/>
              <a:t>Gain</a:t>
            </a:r>
            <a:r>
              <a:rPr lang="es-ES" dirty="0"/>
              <a:t> </a:t>
            </a:r>
            <a:r>
              <a:rPr lang="es-ES" dirty="0" err="1" smtClean="0"/>
              <a:t>Cabang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752600"/>
          <a:ext cx="8501063" cy="3538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1980"/>
                <a:gridCol w="1442384"/>
                <a:gridCol w="730026"/>
                <a:gridCol w="1082475"/>
                <a:gridCol w="580777"/>
                <a:gridCol w="724137"/>
                <a:gridCol w="1734911"/>
                <a:gridCol w="984373"/>
              </a:tblGrid>
              <a:tr h="497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ATRIBUT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JML KASUS (S)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YA (Si)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TIDAK (Si)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ENTROPY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GAIN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u="none" strike="noStrike" dirty="0">
                          <a:effectLst/>
                        </a:rPr>
                        <a:t>HUMADITY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0,98523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OUTLOOK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0,69951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CLOUDY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RAINY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SUNNY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TEMPERATURE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0,02024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COOL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0,91830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MILD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WINDY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0,02024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TRUE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0,91830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7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Node 1.1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68" y="1467815"/>
            <a:ext cx="4611639" cy="4643095"/>
          </a:xfrm>
        </p:spPr>
        <p:txBody>
          <a:bodyPr>
            <a:normAutofit/>
          </a:bodyPr>
          <a:lstStyle/>
          <a:p>
            <a:pPr marL="285750" indent="-285750">
              <a:spcBef>
                <a:spcPct val="0"/>
              </a:spcBef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Dari </a:t>
            </a:r>
            <a:r>
              <a:rPr lang="en-US" altLang="en-US" sz="2000" dirty="0" err="1">
                <a:cs typeface="Times New Roman" panose="02020603050405020304" pitchFamily="18" charset="0"/>
              </a:rPr>
              <a:t>hasil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pada</a:t>
            </a:r>
            <a:r>
              <a:rPr lang="en-US" altLang="en-US" sz="2000" dirty="0">
                <a:cs typeface="Times New Roman" panose="02020603050405020304" pitchFamily="18" charset="0"/>
              </a:rPr>
              <a:t>  </a:t>
            </a:r>
            <a:r>
              <a:rPr lang="en-US" altLang="en-US" sz="2000" dirty="0" err="1">
                <a:cs typeface="Times New Roman" panose="02020603050405020304" pitchFamily="18" charset="0"/>
              </a:rPr>
              <a:t>Tabel</a:t>
            </a:r>
            <a:r>
              <a:rPr lang="en-US" altLang="en-US" sz="2000" dirty="0">
                <a:cs typeface="Times New Roman" panose="02020603050405020304" pitchFamily="18" charset="0"/>
              </a:rPr>
              <a:t> Node 1.1, </a:t>
            </a:r>
            <a:r>
              <a:rPr lang="en-US" altLang="en-US" sz="2000" dirty="0" err="1">
                <a:cs typeface="Times New Roman" panose="02020603050405020304" pitchFamily="18" charset="0"/>
              </a:rPr>
              <a:t>dapat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diketahui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bahwa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atribut</a:t>
            </a:r>
            <a:r>
              <a:rPr lang="en-US" altLang="en-US" sz="2000" dirty="0">
                <a:cs typeface="Times New Roman" panose="02020603050405020304" pitchFamily="18" charset="0"/>
              </a:rPr>
              <a:t>  </a:t>
            </a:r>
            <a:r>
              <a:rPr lang="en-US" altLang="en-US" sz="2000" dirty="0" err="1">
                <a:cs typeface="Times New Roman" panose="02020603050405020304" pitchFamily="18" charset="0"/>
              </a:rPr>
              <a:t>dengan</a:t>
            </a:r>
            <a:r>
              <a:rPr lang="en-US" altLang="en-US" sz="2000" dirty="0">
                <a:cs typeface="Times New Roman" panose="02020603050405020304" pitchFamily="18" charset="0"/>
              </a:rPr>
              <a:t>  Gain  </a:t>
            </a:r>
            <a:r>
              <a:rPr lang="en-US" altLang="en-US" sz="2000" dirty="0" err="1">
                <a:cs typeface="Times New Roman" panose="02020603050405020304" pitchFamily="18" charset="0"/>
              </a:rPr>
              <a:t>tertinggi</a:t>
            </a:r>
            <a:r>
              <a:rPr lang="en-US" altLang="en-US" sz="2000" dirty="0">
                <a:cs typeface="Times New Roman" panose="02020603050405020304" pitchFamily="18" charset="0"/>
              </a:rPr>
              <a:t>  </a:t>
            </a:r>
            <a:r>
              <a:rPr lang="en-US" altLang="en-US" sz="2000" dirty="0" err="1">
                <a:cs typeface="Times New Roman" panose="02020603050405020304" pitchFamily="18" charset="0"/>
              </a:rPr>
              <a:t>adalah</a:t>
            </a:r>
            <a:r>
              <a:rPr lang="en-US" altLang="en-US" sz="2000" dirty="0">
                <a:cs typeface="Times New Roman" panose="02020603050405020304" pitchFamily="18" charset="0"/>
              </a:rPr>
              <a:t>  </a:t>
            </a:r>
            <a:r>
              <a:rPr lang="en-US" alt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OUTLOOK </a:t>
            </a:r>
            <a:r>
              <a:rPr lang="en-US" altLang="en-US" sz="20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yaitu</a:t>
            </a:r>
            <a:r>
              <a:rPr lang="en-US" alt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sebesar</a:t>
            </a:r>
            <a:r>
              <a:rPr lang="en-US" alt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0.69951</a:t>
            </a:r>
          </a:p>
          <a:p>
            <a:pPr marL="742950" lvl="1" indent="-285750">
              <a:spcBef>
                <a:spcPct val="0"/>
              </a:spcBef>
              <a:defRPr/>
            </a:pPr>
            <a:r>
              <a:rPr lang="en-US" altLang="en-US" sz="1600" dirty="0" err="1" smtClean="0">
                <a:cs typeface="Times New Roman" panose="02020603050405020304" pitchFamily="18" charset="0"/>
              </a:rPr>
              <a:t>Dengan</a:t>
            </a:r>
            <a:r>
              <a:rPr lang="en-US" altLang="en-US" sz="1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cs typeface="Times New Roman" panose="02020603050405020304" pitchFamily="18" charset="0"/>
              </a:rPr>
              <a:t>demikian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OUTLOOK </a:t>
            </a:r>
            <a:r>
              <a:rPr lang="en-US" altLang="en-US" sz="16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dapat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menjadi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 node </a:t>
            </a:r>
            <a:r>
              <a:rPr lang="en-US" altLang="en-US" sz="1600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kedua</a:t>
            </a:r>
            <a:endParaRPr lang="en-US" altLang="en-US" sz="1600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285750" indent="-285750">
              <a:spcBef>
                <a:spcPct val="0"/>
              </a:spcBef>
              <a:defRPr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285750" indent="-285750">
              <a:spcBef>
                <a:spcPct val="0"/>
              </a:spcBef>
              <a:defRPr/>
            </a:pPr>
            <a:r>
              <a:rPr lang="en-US" altLang="en-US" sz="2000" dirty="0" err="1" smtClean="0">
                <a:cs typeface="Times New Roman" panose="02020603050405020304" pitchFamily="18" charset="0"/>
              </a:rPr>
              <a:t>Artibut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CLOUDY = YES </a:t>
            </a:r>
            <a:r>
              <a:rPr lang="en-US" altLang="en-US" sz="2000" dirty="0" err="1">
                <a:cs typeface="Times New Roman" panose="02020603050405020304" pitchFamily="18" charset="0"/>
              </a:rPr>
              <a:t>dan</a:t>
            </a:r>
            <a:r>
              <a:rPr lang="en-US" altLang="en-US" sz="2000" dirty="0">
                <a:cs typeface="Times New Roman" panose="02020603050405020304" pitchFamily="18" charset="0"/>
              </a:rPr>
              <a:t> SUNNY= NO </a:t>
            </a:r>
            <a:r>
              <a:rPr lang="en-US" altLang="en-US" sz="2000" dirty="0" err="1">
                <a:cs typeface="Times New Roman" panose="02020603050405020304" pitchFamily="18" charset="0"/>
              </a:rPr>
              <a:t>sudah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mengklasifikasikan</a:t>
            </a:r>
            <a:r>
              <a:rPr lang="en-US" alt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kasus</a:t>
            </a:r>
            <a:r>
              <a:rPr lang="en-US" alt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menjadi</a:t>
            </a:r>
            <a:r>
              <a:rPr lang="en-US" alt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  1 </a:t>
            </a:r>
            <a:r>
              <a:rPr lang="en-US" altLang="en-US" sz="2000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keputusan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cs typeface="Times New Roman" panose="02020603050405020304" pitchFamily="18" charset="0"/>
              </a:rPr>
              <a:t>s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ehingga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tidak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perlu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dilakukan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perhitungan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lebih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lanjut</a:t>
            </a: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0"/>
              </a:spcBef>
              <a:defRPr/>
            </a:pPr>
            <a:r>
              <a:rPr lang="en-US" altLang="en-US" sz="1600" dirty="0" err="1" smtClean="0">
                <a:cs typeface="Times New Roman" panose="02020603050405020304" pitchFamily="18" charset="0"/>
              </a:rPr>
              <a:t>Tetapi</a:t>
            </a:r>
            <a:r>
              <a:rPr lang="en-US" altLang="en-US" sz="1600" dirty="0" smtClean="0"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cs typeface="Times New Roman" panose="02020603050405020304" pitchFamily="18" charset="0"/>
              </a:rPr>
              <a:t>untuk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cs typeface="Times New Roman" panose="02020603050405020304" pitchFamily="18" charset="0"/>
              </a:rPr>
              <a:t>nilai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cs typeface="Times New Roman" panose="02020603050405020304" pitchFamily="18" charset="0"/>
              </a:rPr>
              <a:t>atribut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RAINY </a:t>
            </a:r>
            <a:r>
              <a:rPr lang="en-US" altLang="en-US" sz="16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masih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perlu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dilakukan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perhitungan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lagi</a:t>
            </a:r>
            <a:endParaRPr lang="en-US" altLang="en-US" sz="2000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505200" y="2362200"/>
            <a:ext cx="5583237" cy="4037013"/>
            <a:chOff x="3000375" y="2071688"/>
            <a:chExt cx="5786438" cy="4643437"/>
          </a:xfrm>
        </p:grpSpPr>
        <p:sp>
          <p:nvSpPr>
            <p:cNvPr id="6" name="Oval 5"/>
            <p:cNvSpPr/>
            <p:nvPr/>
          </p:nvSpPr>
          <p:spPr>
            <a:xfrm>
              <a:off x="6285992" y="2071688"/>
              <a:ext cx="1214214" cy="121426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200" dirty="0">
                  <a:solidFill>
                    <a:schemeClr val="tx1"/>
                  </a:solidFill>
                  <a:effectLst/>
                </a:rPr>
                <a:t>1. HUMIDITY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928639" y="3643847"/>
              <a:ext cx="1214214" cy="121244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200" b="1" dirty="0">
                  <a:solidFill>
                    <a:srgbClr val="0070C0"/>
                  </a:solidFill>
                  <a:effectLst/>
                </a:rPr>
                <a:t>1.1</a:t>
              </a:r>
            </a:p>
            <a:p>
              <a:pPr algn="ctr" eaLnBrk="1" hangingPunct="1">
                <a:defRPr/>
              </a:pPr>
              <a:r>
                <a:rPr lang="id-ID" sz="1200" b="1" dirty="0">
                  <a:solidFill>
                    <a:srgbClr val="0070C0"/>
                  </a:solidFill>
                  <a:effectLst/>
                </a:rPr>
                <a:t>OUTLOOK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15738" y="3713234"/>
              <a:ext cx="1071075" cy="107366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600" dirty="0">
                  <a:solidFill>
                    <a:schemeClr val="tx1"/>
                  </a:solidFill>
                  <a:effectLst/>
                </a:rPr>
                <a:t>Yes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0"/>
            </p:cNvCxnSpPr>
            <p:nvPr/>
          </p:nvCxnSpPr>
          <p:spPr>
            <a:xfrm rot="5400000">
              <a:off x="5733032" y="2913197"/>
              <a:ext cx="535009" cy="9262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5"/>
              <a:endCxn id="8" idx="0"/>
            </p:cNvCxnSpPr>
            <p:nvPr/>
          </p:nvCxnSpPr>
          <p:spPr>
            <a:xfrm rot="16200000" flipH="1">
              <a:off x="7485932" y="2947068"/>
              <a:ext cx="604396" cy="9279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5550158" y="3071813"/>
              <a:ext cx="517011" cy="31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High</a:t>
              </a:r>
            </a:p>
          </p:txBody>
        </p:sp>
        <p:sp>
          <p:nvSpPr>
            <p:cNvPr id="12" name="TextBox 15"/>
            <p:cNvSpPr txBox="1">
              <a:spLocks noChangeArrowheads="1"/>
            </p:cNvSpPr>
            <p:nvPr/>
          </p:nvSpPr>
          <p:spPr bwMode="auto">
            <a:xfrm>
              <a:off x="7720897" y="3143250"/>
              <a:ext cx="703081" cy="31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Normal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00375" y="5643281"/>
              <a:ext cx="1071075" cy="10718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600" dirty="0">
                  <a:solidFill>
                    <a:schemeClr val="tx1"/>
                  </a:solidFill>
                  <a:effectLst/>
                </a:rPr>
                <a:t>Yes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4827" y="5643281"/>
              <a:ext cx="1071076" cy="10718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600" dirty="0">
                  <a:solidFill>
                    <a:schemeClr val="tx1"/>
                  </a:solidFill>
                  <a:effectLst/>
                </a:rPr>
                <a:t>No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928639" y="5500856"/>
              <a:ext cx="1214214" cy="121426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200" b="1" dirty="0">
                  <a:solidFill>
                    <a:srgbClr val="0070C0"/>
                  </a:solidFill>
                  <a:effectLst/>
                </a:rPr>
                <a:t>1.1.2</a:t>
              </a:r>
            </a:p>
            <a:p>
              <a:pPr algn="ctr" eaLnBrk="1" hangingPunct="1">
                <a:defRPr/>
              </a:pPr>
              <a:r>
                <a:rPr lang="id-ID" sz="1200" b="1" dirty="0">
                  <a:solidFill>
                    <a:srgbClr val="0070C0"/>
                  </a:solidFill>
                  <a:effectLst/>
                </a:rPr>
                <a:t>?????</a:t>
              </a:r>
            </a:p>
          </p:txBody>
        </p:sp>
        <p:cxnSp>
          <p:nvCxnSpPr>
            <p:cNvPr id="16" name="Straight Arrow Connector 15"/>
            <p:cNvCxnSpPr>
              <a:stCxn id="7" idx="4"/>
              <a:endCxn id="13" idx="0"/>
            </p:cNvCxnSpPr>
            <p:nvPr/>
          </p:nvCxnSpPr>
          <p:spPr>
            <a:xfrm rot="5400000">
              <a:off x="4142745" y="4248634"/>
              <a:ext cx="786992" cy="20023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4"/>
              <a:endCxn id="15" idx="0"/>
            </p:cNvCxnSpPr>
            <p:nvPr/>
          </p:nvCxnSpPr>
          <p:spPr>
            <a:xfrm rot="5400000">
              <a:off x="5214285" y="5179576"/>
              <a:ext cx="644567" cy="16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4"/>
              <a:endCxn id="14" idx="0"/>
            </p:cNvCxnSpPr>
            <p:nvPr/>
          </p:nvCxnSpPr>
          <p:spPr>
            <a:xfrm rot="16200000" flipH="1">
              <a:off x="6214972" y="4178710"/>
              <a:ext cx="786992" cy="21421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4012110" y="4929188"/>
              <a:ext cx="684806" cy="31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Cloudy</a:t>
              </a:r>
            </a:p>
          </p:txBody>
        </p:sp>
        <p:sp>
          <p:nvSpPr>
            <p:cNvPr id="20" name="TextBox 35"/>
            <p:cNvSpPr txBox="1">
              <a:spLocks noChangeArrowheads="1"/>
            </p:cNvSpPr>
            <p:nvPr/>
          </p:nvSpPr>
          <p:spPr bwMode="auto">
            <a:xfrm>
              <a:off x="5575372" y="5143500"/>
              <a:ext cx="596755" cy="31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Rainy</a:t>
              </a:r>
            </a:p>
          </p:txBody>
        </p:sp>
        <p:sp>
          <p:nvSpPr>
            <p:cNvPr id="21" name="TextBox 36"/>
            <p:cNvSpPr txBox="1">
              <a:spLocks noChangeArrowheads="1"/>
            </p:cNvSpPr>
            <p:nvPr/>
          </p:nvSpPr>
          <p:spPr bwMode="auto">
            <a:xfrm>
              <a:off x="6722138" y="5000625"/>
              <a:ext cx="641610" cy="31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 dirty="0" err="1">
                  <a:effectLst/>
                  <a:latin typeface="Arial" panose="020B0604020202020204" pitchFamily="34" charset="0"/>
                </a:rPr>
                <a:t>Sunny</a:t>
              </a:r>
              <a:endParaRPr lang="id-ID" altLang="en-US" sz="1200" dirty="0"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9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8515350" cy="1200149"/>
          </a:xfrm>
        </p:spPr>
        <p:txBody>
          <a:bodyPr>
            <a:noAutofit/>
          </a:bodyPr>
          <a:lstStyle/>
          <a:p>
            <a:r>
              <a:rPr lang="en-US" sz="3200" dirty="0" smtClean="0"/>
              <a:t>3. </a:t>
            </a:r>
            <a:r>
              <a:rPr lang="id-ID" sz="3200" dirty="0" smtClean="0"/>
              <a:t>Ulangi </a:t>
            </a:r>
            <a:r>
              <a:rPr lang="en-US" sz="3200" dirty="0" smtClean="0"/>
              <a:t>p</a:t>
            </a:r>
            <a:r>
              <a:rPr lang="id-ID" sz="3200" dirty="0" err="1" smtClean="0"/>
              <a:t>roses</a:t>
            </a:r>
            <a:r>
              <a:rPr lang="id-ID" sz="3200" dirty="0" smtClean="0"/>
              <a:t> </a:t>
            </a:r>
            <a:r>
              <a:rPr lang="id-ID" sz="3200" dirty="0"/>
              <a:t>untuk setiap cabang sampai semua kasus pada cabang memiliki kelas </a:t>
            </a:r>
            <a:r>
              <a:rPr lang="en-US" sz="3200" dirty="0" err="1" smtClean="0"/>
              <a:t>yg</a:t>
            </a:r>
            <a:r>
              <a:rPr lang="en-US" sz="3200" dirty="0" smtClean="0"/>
              <a:t> </a:t>
            </a:r>
            <a:r>
              <a:rPr lang="id-ID" sz="3200" dirty="0" smtClean="0"/>
              <a:t>sama</a:t>
            </a:r>
            <a:endParaRPr lang="id-ID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8313" y="1989138"/>
          <a:ext cx="7199311" cy="869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470"/>
                <a:gridCol w="1444522"/>
                <a:gridCol w="1619263"/>
                <a:gridCol w="1444522"/>
                <a:gridCol w="1211534"/>
              </a:tblGrid>
              <a:tr h="2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OUTLOOK  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TEMPERATURE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HUMIDITY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WINDY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PLAY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99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Rainy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Mild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07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99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Rainy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Mild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07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288" y="3284538"/>
          <a:ext cx="8216901" cy="276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188"/>
                <a:gridCol w="1734462"/>
                <a:gridCol w="768679"/>
                <a:gridCol w="989835"/>
                <a:gridCol w="824863"/>
                <a:gridCol w="904176"/>
                <a:gridCol w="850243"/>
                <a:gridCol w="964455"/>
              </a:tblGrid>
              <a:tr h="497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ATRIBUT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JML KASUS (S)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YA (Si)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TIDAK (Si)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ENTROPY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GAIN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1.2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u="none" strike="noStrike" dirty="0">
                          <a:effectLst/>
                        </a:rPr>
                        <a:t>HUMADITY HIGH &amp; OUTLOOK RAINY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2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TEMPERATURE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2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2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2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MILD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2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WINDY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342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42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6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Node 1.1.2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867" y="1529501"/>
            <a:ext cx="3439322" cy="4643095"/>
          </a:xfrm>
        </p:spPr>
        <p:txBody>
          <a:bodyPr>
            <a:normAutofit/>
          </a:bodyPr>
          <a:lstStyle/>
          <a:p>
            <a:r>
              <a:rPr lang="id-ID" sz="2200" dirty="0"/>
              <a:t>Dari </a:t>
            </a:r>
            <a:r>
              <a:rPr lang="id-ID" sz="2200" dirty="0" smtClean="0"/>
              <a:t>tabel, </a:t>
            </a:r>
            <a:r>
              <a:rPr lang="id-ID" sz="2200" dirty="0" err="1">
                <a:solidFill>
                  <a:srgbClr val="C00000"/>
                </a:solidFill>
              </a:rPr>
              <a:t>Gain</a:t>
            </a:r>
            <a:r>
              <a:rPr lang="id-ID" sz="2200" dirty="0">
                <a:solidFill>
                  <a:srgbClr val="C00000"/>
                </a:solidFill>
              </a:rPr>
              <a:t> Tertinggi adalah WINDY </a:t>
            </a:r>
            <a:r>
              <a:rPr lang="id-ID" sz="2200" dirty="0"/>
              <a:t>dan menjadi </a:t>
            </a:r>
            <a:r>
              <a:rPr lang="id-ID" sz="2200" dirty="0" err="1"/>
              <a:t>node</a:t>
            </a:r>
            <a:r>
              <a:rPr lang="id-ID" sz="2200" dirty="0"/>
              <a:t> cabang dari atribut </a:t>
            </a:r>
            <a:r>
              <a:rPr lang="id-ID" sz="2200" dirty="0" smtClean="0"/>
              <a:t>RAINY</a:t>
            </a:r>
            <a:endParaRPr lang="id-ID" sz="2200" dirty="0"/>
          </a:p>
          <a:p>
            <a:endParaRPr lang="en-US" sz="2200" dirty="0" smtClean="0"/>
          </a:p>
          <a:p>
            <a:r>
              <a:rPr lang="id-ID" sz="2200" dirty="0" smtClean="0"/>
              <a:t>Karena </a:t>
            </a:r>
            <a:r>
              <a:rPr lang="id-ID" sz="2200" dirty="0">
                <a:solidFill>
                  <a:srgbClr val="C00000"/>
                </a:solidFill>
              </a:rPr>
              <a:t>semua kasus sudah masuk dalam </a:t>
            </a:r>
            <a:r>
              <a:rPr lang="id-ID" sz="2200" dirty="0" smtClean="0">
                <a:solidFill>
                  <a:srgbClr val="C00000"/>
                </a:solidFill>
              </a:rPr>
              <a:t>kelas</a:t>
            </a:r>
            <a:endParaRPr lang="en-US" sz="2200" dirty="0" smtClean="0">
              <a:solidFill>
                <a:srgbClr val="C00000"/>
              </a:solidFill>
            </a:endParaRPr>
          </a:p>
          <a:p>
            <a:pPr lvl="1"/>
            <a:r>
              <a:rPr lang="en-US" sz="1800" dirty="0" err="1" smtClean="0"/>
              <a:t>Jadi</a:t>
            </a:r>
            <a:r>
              <a:rPr lang="id-ID" sz="1800" dirty="0" smtClean="0"/>
              <a:t>, </a:t>
            </a:r>
            <a:r>
              <a:rPr lang="id-ID" sz="1800" dirty="0"/>
              <a:t>pohon keputusan pada Gambar </a:t>
            </a:r>
            <a:r>
              <a:rPr lang="id-ID" sz="1800" dirty="0" smtClean="0"/>
              <a:t>merupakan </a:t>
            </a:r>
            <a:r>
              <a:rPr lang="id-ID" sz="1800" dirty="0">
                <a:solidFill>
                  <a:srgbClr val="0070C0"/>
                </a:solidFill>
              </a:rPr>
              <a:t>pohon keputusan terakhir yang </a:t>
            </a:r>
            <a:r>
              <a:rPr lang="id-ID" sz="1800" dirty="0" smtClean="0">
                <a:solidFill>
                  <a:srgbClr val="0070C0"/>
                </a:solidFill>
              </a:rPr>
              <a:t>terbentuk</a:t>
            </a:r>
            <a:endParaRPr lang="id-ID" sz="1800" dirty="0">
              <a:solidFill>
                <a:srgbClr val="0070C0"/>
              </a:solidFill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564173" y="1193424"/>
            <a:ext cx="5508625" cy="5014912"/>
            <a:chOff x="142875" y="1143000"/>
            <a:chExt cx="5786438" cy="5572125"/>
          </a:xfrm>
        </p:grpSpPr>
        <p:sp>
          <p:nvSpPr>
            <p:cNvPr id="6" name="Oval 5"/>
            <p:cNvSpPr/>
            <p:nvPr/>
          </p:nvSpPr>
          <p:spPr>
            <a:xfrm>
              <a:off x="3429639" y="1143000"/>
              <a:ext cx="1213985" cy="12153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200" dirty="0">
                  <a:solidFill>
                    <a:schemeClr val="tx1"/>
                  </a:solidFill>
                  <a:effectLst/>
                </a:rPr>
                <a:t>1. HUMIDITY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72244" y="2428875"/>
              <a:ext cx="1213985" cy="12153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200" dirty="0">
                  <a:solidFill>
                    <a:schemeClr val="tx1"/>
                  </a:solidFill>
                  <a:effectLst/>
                </a:rPr>
                <a:t>1.1</a:t>
              </a:r>
            </a:p>
            <a:p>
              <a:pPr algn="ctr" eaLnBrk="1" hangingPunct="1">
                <a:defRPr/>
              </a:pPr>
              <a:r>
                <a:rPr lang="id-ID" sz="1200" dirty="0">
                  <a:solidFill>
                    <a:schemeClr val="tx1"/>
                  </a:solidFill>
                  <a:effectLst/>
                </a:rPr>
                <a:t>OUTLOOK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57072" y="2501195"/>
              <a:ext cx="1072241" cy="10706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600" dirty="0">
                  <a:solidFill>
                    <a:schemeClr val="tx1"/>
                  </a:solidFill>
                  <a:effectLst/>
                </a:rPr>
                <a:t>Yes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0"/>
            </p:cNvCxnSpPr>
            <p:nvPr/>
          </p:nvCxnSpPr>
          <p:spPr>
            <a:xfrm rot="5400000">
              <a:off x="3017630" y="1840105"/>
              <a:ext cx="248708" cy="9288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5"/>
              <a:endCxn id="8" idx="0"/>
            </p:cNvCxnSpPr>
            <p:nvPr/>
          </p:nvCxnSpPr>
          <p:spPr>
            <a:xfrm rot="16200000" flipH="1">
              <a:off x="4769096" y="1876265"/>
              <a:ext cx="321028" cy="92883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2689156" y="2000250"/>
              <a:ext cx="524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High</a:t>
              </a:r>
            </a:p>
          </p:txBody>
        </p:sp>
        <p:sp>
          <p:nvSpPr>
            <p:cNvPr id="12" name="TextBox 15"/>
            <p:cNvSpPr txBox="1">
              <a:spLocks noChangeArrowheads="1"/>
            </p:cNvSpPr>
            <p:nvPr/>
          </p:nvSpPr>
          <p:spPr bwMode="auto">
            <a:xfrm>
              <a:off x="4858636" y="2071688"/>
              <a:ext cx="7126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Normal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2875" y="4215695"/>
              <a:ext cx="1072242" cy="10706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600" dirty="0">
                  <a:solidFill>
                    <a:schemeClr val="tx1"/>
                  </a:solidFill>
                  <a:effectLst/>
                </a:rPr>
                <a:t>Yes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43355" y="4215695"/>
              <a:ext cx="1072241" cy="10706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600" dirty="0">
                  <a:solidFill>
                    <a:schemeClr val="tx1"/>
                  </a:solidFill>
                  <a:effectLst/>
                </a:rPr>
                <a:t>No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072244" y="4072819"/>
              <a:ext cx="1213985" cy="121355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200" b="1" dirty="0">
                  <a:solidFill>
                    <a:srgbClr val="0070C0"/>
                  </a:solidFill>
                  <a:effectLst/>
                </a:rPr>
                <a:t>1.1.2</a:t>
              </a:r>
            </a:p>
            <a:p>
              <a:pPr algn="ctr" eaLnBrk="1" hangingPunct="1">
                <a:defRPr/>
              </a:pPr>
              <a:r>
                <a:rPr lang="id-ID" sz="1200" b="1" dirty="0">
                  <a:solidFill>
                    <a:srgbClr val="0070C0"/>
                  </a:solidFill>
                  <a:effectLst/>
                </a:rPr>
                <a:t>WINDY</a:t>
              </a:r>
            </a:p>
          </p:txBody>
        </p:sp>
        <p:cxnSp>
          <p:nvCxnSpPr>
            <p:cNvPr id="16" name="Straight Arrow Connector 15"/>
            <p:cNvCxnSpPr>
              <a:stCxn id="7" idx="4"/>
              <a:endCxn id="13" idx="0"/>
            </p:cNvCxnSpPr>
            <p:nvPr/>
          </p:nvCxnSpPr>
          <p:spPr>
            <a:xfrm rot="5400000">
              <a:off x="1392115" y="2930242"/>
              <a:ext cx="571500" cy="19994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4"/>
              <a:endCxn id="15" idx="0"/>
            </p:cNvCxnSpPr>
            <p:nvPr/>
          </p:nvCxnSpPr>
          <p:spPr>
            <a:xfrm rot="5400000">
              <a:off x="2464090" y="3857673"/>
              <a:ext cx="428624" cy="166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4"/>
              <a:endCxn id="14" idx="0"/>
            </p:cNvCxnSpPr>
            <p:nvPr/>
          </p:nvCxnSpPr>
          <p:spPr>
            <a:xfrm rot="16200000" flipH="1">
              <a:off x="3393189" y="2928574"/>
              <a:ext cx="571500" cy="20027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1149179" y="3643312"/>
              <a:ext cx="694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Cloudy</a:t>
              </a:r>
            </a:p>
          </p:txBody>
        </p:sp>
        <p:sp>
          <p:nvSpPr>
            <p:cNvPr id="20" name="TextBox 35"/>
            <p:cNvSpPr txBox="1">
              <a:spLocks noChangeArrowheads="1"/>
            </p:cNvSpPr>
            <p:nvPr/>
          </p:nvSpPr>
          <p:spPr bwMode="auto">
            <a:xfrm>
              <a:off x="2713831" y="3786188"/>
              <a:ext cx="6048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Rainy</a:t>
              </a:r>
            </a:p>
          </p:txBody>
        </p:sp>
        <p:sp>
          <p:nvSpPr>
            <p:cNvPr id="21" name="TextBox 36"/>
            <p:cNvSpPr txBox="1">
              <a:spLocks noChangeArrowheads="1"/>
            </p:cNvSpPr>
            <p:nvPr/>
          </p:nvSpPr>
          <p:spPr bwMode="auto">
            <a:xfrm>
              <a:off x="3860294" y="3643312"/>
              <a:ext cx="6503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Sunny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3412" y="5644445"/>
              <a:ext cx="1070574" cy="10706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600" dirty="0">
                  <a:solidFill>
                    <a:schemeClr val="tx1"/>
                  </a:solidFill>
                  <a:effectLst/>
                </a:rPr>
                <a:t>Yes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42818" y="5644445"/>
              <a:ext cx="1072241" cy="10706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id-ID" sz="1600" dirty="0">
                  <a:solidFill>
                    <a:schemeClr val="tx1"/>
                  </a:solidFill>
                  <a:effectLst/>
                </a:rPr>
                <a:t>No</a:t>
              </a:r>
            </a:p>
          </p:txBody>
        </p:sp>
        <p:cxnSp>
          <p:nvCxnSpPr>
            <p:cNvPr id="24" name="Straight Arrow Connector 23"/>
            <p:cNvCxnSpPr>
              <a:stCxn id="15" idx="4"/>
              <a:endCxn id="22" idx="0"/>
            </p:cNvCxnSpPr>
            <p:nvPr/>
          </p:nvCxnSpPr>
          <p:spPr>
            <a:xfrm rot="5400000">
              <a:off x="1999098" y="4965976"/>
              <a:ext cx="358070" cy="99886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4"/>
              <a:endCxn id="23" idx="0"/>
            </p:cNvCxnSpPr>
            <p:nvPr/>
          </p:nvCxnSpPr>
          <p:spPr>
            <a:xfrm rot="16200000" flipH="1">
              <a:off x="2998801" y="4965142"/>
              <a:ext cx="358070" cy="10005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32"/>
            <p:cNvSpPr txBox="1">
              <a:spLocks noChangeArrowheads="1"/>
            </p:cNvSpPr>
            <p:nvPr/>
          </p:nvSpPr>
          <p:spPr bwMode="auto">
            <a:xfrm>
              <a:off x="1557290" y="5214938"/>
              <a:ext cx="6065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False</a:t>
              </a:r>
            </a:p>
          </p:txBody>
        </p:sp>
        <p:sp>
          <p:nvSpPr>
            <p:cNvPr id="27" name="TextBox 37"/>
            <p:cNvSpPr txBox="1">
              <a:spLocks noChangeArrowheads="1"/>
            </p:cNvSpPr>
            <p:nvPr/>
          </p:nvSpPr>
          <p:spPr bwMode="auto">
            <a:xfrm>
              <a:off x="3130379" y="5214938"/>
              <a:ext cx="5353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d-ID" altLang="en-US" sz="1200">
                  <a:effectLst/>
                  <a:latin typeface="Arial" panose="020B0604020202020204" pitchFamily="34" charset="0"/>
                </a:rPr>
                <a:t>True</a:t>
              </a: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 Induction: An Example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9104"/>
            <a:ext cx="4976739" cy="4643095"/>
          </a:xfrm>
        </p:spPr>
        <p:txBody>
          <a:bodyPr/>
          <a:lstStyle/>
          <a:p>
            <a:r>
              <a:rPr lang="en-US" dirty="0"/>
              <a:t>Training data set: </a:t>
            </a:r>
            <a:r>
              <a:rPr lang="en-US" dirty="0" err="1" smtClean="0">
                <a:solidFill>
                  <a:srgbClr val="C00000"/>
                </a:solidFill>
              </a:rPr>
              <a:t>Buys_computer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417" t="38889" r="57083" b="41111"/>
          <a:stretch/>
        </p:blipFill>
        <p:spPr>
          <a:xfrm>
            <a:off x="0" y="3167745"/>
            <a:ext cx="5715000" cy="367392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826168"/>
              </p:ext>
            </p:extLst>
          </p:nvPr>
        </p:nvGraphicFramePr>
        <p:xfrm>
          <a:off x="4648199" y="1066800"/>
          <a:ext cx="4355258" cy="3352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2404"/>
                <a:gridCol w="732404"/>
                <a:gridCol w="691812"/>
                <a:gridCol w="1007709"/>
                <a:gridCol w="1190929"/>
              </a:tblGrid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u="none" strike="noStrike" dirty="0" err="1">
                          <a:effectLst/>
                        </a:rPr>
                        <a:t>age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u="none" strike="noStrike">
                          <a:effectLst/>
                        </a:rPr>
                        <a:t>income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u="none" strike="noStrike">
                          <a:effectLst/>
                        </a:rPr>
                        <a:t>student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u="none" strike="noStrike">
                          <a:effectLst/>
                        </a:rPr>
                        <a:t>credit_rating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u="none" strike="noStrike" dirty="0" err="1">
                          <a:effectLst/>
                        </a:rPr>
                        <a:t>buys_computer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&lt;=30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high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 err="1">
                          <a:effectLst/>
                        </a:rPr>
                        <a:t>no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&lt;=30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high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 err="1">
                          <a:effectLst/>
                        </a:rPr>
                        <a:t>no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excellent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31…40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high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&gt;40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medium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&gt;40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low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&gt;40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low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excellent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 err="1">
                          <a:effectLst/>
                        </a:rPr>
                        <a:t>no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31…40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low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excellent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&lt;=30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medium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&lt;=30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low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&gt;40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medium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&lt;=30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medium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excellent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31…40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medium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excellent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31…40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high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&gt;40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medium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excellent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 err="1">
                          <a:effectLst/>
                        </a:rPr>
                        <a:t>no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8286750" cy="12001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Gain Ratio </a:t>
            </a:r>
            <a:r>
              <a:rPr lang="en-US" dirty="0"/>
              <a:t>for Attribute Selection (C4.5)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339" y="1352548"/>
            <a:ext cx="7886700" cy="548912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Information gain measure is </a:t>
            </a:r>
            <a:r>
              <a:rPr lang="en-US" sz="2400" dirty="0">
                <a:solidFill>
                  <a:srgbClr val="C00000"/>
                </a:solidFill>
              </a:rPr>
              <a:t>biased towards attributes with a large number </a:t>
            </a:r>
            <a:r>
              <a:rPr lang="en-US" sz="2400" dirty="0"/>
              <a:t>of values</a:t>
            </a:r>
          </a:p>
          <a:p>
            <a:r>
              <a:rPr lang="en-US" sz="2400" dirty="0"/>
              <a:t>C4.5 (a successor of ID3) uses </a:t>
            </a:r>
            <a:r>
              <a:rPr lang="en-US" sz="2400" dirty="0">
                <a:solidFill>
                  <a:srgbClr val="C00000"/>
                </a:solidFill>
              </a:rPr>
              <a:t>gain ratio to overcome the problem </a:t>
            </a:r>
            <a:r>
              <a:rPr lang="en-US" sz="2400" dirty="0"/>
              <a:t>(normalization to information gain)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GainRatio</a:t>
            </a:r>
            <a:r>
              <a:rPr lang="en-US" dirty="0">
                <a:solidFill>
                  <a:srgbClr val="0070C0"/>
                </a:solidFill>
              </a:rPr>
              <a:t>(A) = Gain(A)/</a:t>
            </a:r>
            <a:r>
              <a:rPr lang="en-US" dirty="0" err="1">
                <a:solidFill>
                  <a:srgbClr val="0070C0"/>
                </a:solidFill>
              </a:rPr>
              <a:t>SplitInfo</a:t>
            </a:r>
            <a:r>
              <a:rPr lang="en-US" dirty="0">
                <a:solidFill>
                  <a:srgbClr val="0070C0"/>
                </a:solidFill>
              </a:rPr>
              <a:t>(A)</a:t>
            </a:r>
          </a:p>
          <a:p>
            <a:endParaRPr lang="en-US" sz="1800" dirty="0" smtClean="0"/>
          </a:p>
          <a:p>
            <a:r>
              <a:rPr lang="en-US" sz="2400" dirty="0" smtClean="0"/>
              <a:t>Ex</a:t>
            </a:r>
            <a:r>
              <a:rPr lang="en-US" sz="2400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gain_ratio</a:t>
            </a:r>
            <a:r>
              <a:rPr lang="en-US" dirty="0">
                <a:solidFill>
                  <a:srgbClr val="0070C0"/>
                </a:solidFill>
              </a:rPr>
              <a:t>(income) = 0.029/1.557 = 0.019</a:t>
            </a:r>
          </a:p>
          <a:p>
            <a:endParaRPr lang="en-US" sz="18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attribute with the </a:t>
            </a:r>
            <a:r>
              <a:rPr lang="en-US" sz="2400" dirty="0">
                <a:solidFill>
                  <a:srgbClr val="C00000"/>
                </a:solidFill>
              </a:rPr>
              <a:t>maximum gain ratio is selected as the splitting </a:t>
            </a:r>
            <a:r>
              <a:rPr lang="en-US" sz="2400" dirty="0" smtClean="0">
                <a:solidFill>
                  <a:srgbClr val="C00000"/>
                </a:solidFill>
              </a:rPr>
              <a:t>attribute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5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67885"/>
              </p:ext>
            </p:extLst>
          </p:nvPr>
        </p:nvGraphicFramePr>
        <p:xfrm>
          <a:off x="1981200" y="26670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6" name="Equation" r:id="rId3" imgW="2387600" imgH="457200" progId="Equation.3">
                  <p:embed/>
                </p:oleObj>
              </mc:Choice>
              <mc:Fallback>
                <p:oleObj name="Equation" r:id="rId3" imgW="238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67000"/>
                        <a:ext cx="4343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0" descr="8splitinf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29754"/>
            <a:ext cx="7543800" cy="54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8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8362950" cy="120014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Gini</a:t>
            </a:r>
            <a:r>
              <a:rPr lang="en-US" dirty="0">
                <a:solidFill>
                  <a:srgbClr val="C00000"/>
                </a:solidFill>
              </a:rPr>
              <a:t> Index </a:t>
            </a:r>
            <a:r>
              <a:rPr lang="en-US" dirty="0"/>
              <a:t>(</a:t>
            </a:r>
            <a:r>
              <a:rPr lang="en-US" dirty="0" smtClean="0"/>
              <a:t>CART)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49"/>
            <a:ext cx="8362950" cy="502409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/>
              <a:t>If a data set </a:t>
            </a:r>
            <a:r>
              <a:rPr lang="en-US" sz="2200" i="1" dirty="0"/>
              <a:t>D </a:t>
            </a:r>
            <a:r>
              <a:rPr lang="en-US" sz="2200" dirty="0"/>
              <a:t>contains examples from </a:t>
            </a:r>
            <a:r>
              <a:rPr lang="en-US" sz="2200" i="1" dirty="0"/>
              <a:t>n</a:t>
            </a:r>
            <a:r>
              <a:rPr lang="en-US" sz="2200" dirty="0"/>
              <a:t> classes, </a:t>
            </a:r>
            <a:r>
              <a:rPr lang="en-US" sz="2200" dirty="0" err="1"/>
              <a:t>gini</a:t>
            </a:r>
            <a:r>
              <a:rPr lang="en-US" sz="2200" dirty="0"/>
              <a:t> index, </a:t>
            </a:r>
            <a:r>
              <a:rPr lang="en-US" sz="2200" i="1" dirty="0" err="1"/>
              <a:t>gini</a:t>
            </a:r>
            <a:r>
              <a:rPr lang="en-US" sz="2200" dirty="0"/>
              <a:t>(</a:t>
            </a:r>
            <a:r>
              <a:rPr lang="en-US" sz="2200" i="1" dirty="0"/>
              <a:t>D</a:t>
            </a:r>
            <a:r>
              <a:rPr lang="en-US" sz="2200" dirty="0"/>
              <a:t>) is defined as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2200" dirty="0"/>
          </a:p>
          <a:p>
            <a:pPr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200" dirty="0" smtClean="0"/>
              <a:t>    		where </a:t>
            </a:r>
            <a:r>
              <a:rPr lang="en-US" sz="2200" i="1" dirty="0" err="1"/>
              <a:t>p</a:t>
            </a:r>
            <a:r>
              <a:rPr lang="en-US" sz="2200" i="1" baseline="-25000" dirty="0" err="1"/>
              <a:t>j</a:t>
            </a:r>
            <a:r>
              <a:rPr lang="en-US" sz="2200" dirty="0"/>
              <a:t> is the relative frequency of class </a:t>
            </a:r>
            <a:r>
              <a:rPr lang="en-US" sz="2200" i="1" dirty="0"/>
              <a:t>j</a:t>
            </a:r>
            <a:r>
              <a:rPr lang="en-US" sz="2200" dirty="0"/>
              <a:t> in </a:t>
            </a:r>
            <a:r>
              <a:rPr lang="en-US" sz="2200" i="1" dirty="0"/>
              <a:t>D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500" dirty="0" smtClean="0"/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 smtClean="0"/>
              <a:t>If </a:t>
            </a:r>
            <a:r>
              <a:rPr lang="en-US" sz="2200" dirty="0"/>
              <a:t>a data set </a:t>
            </a:r>
            <a:r>
              <a:rPr lang="en-US" sz="2200" i="1" dirty="0"/>
              <a:t>D</a:t>
            </a:r>
            <a:r>
              <a:rPr lang="en-US" sz="2200" dirty="0"/>
              <a:t>  is split on </a:t>
            </a:r>
            <a:r>
              <a:rPr lang="en-US" sz="2200" i="1" dirty="0"/>
              <a:t>A</a:t>
            </a:r>
            <a:r>
              <a:rPr lang="en-US" sz="2200" dirty="0"/>
              <a:t> into two subsets </a:t>
            </a:r>
            <a:r>
              <a:rPr lang="en-US" sz="2200" i="1" dirty="0"/>
              <a:t>D</a:t>
            </a:r>
            <a:r>
              <a:rPr lang="en-US" sz="2200" i="1" baseline="-25000" dirty="0"/>
              <a:t>1</a:t>
            </a:r>
            <a:r>
              <a:rPr lang="en-US" sz="2200" dirty="0"/>
              <a:t> and </a:t>
            </a:r>
            <a:r>
              <a:rPr lang="en-US" sz="2200" i="1" dirty="0"/>
              <a:t>D</a:t>
            </a:r>
            <a:r>
              <a:rPr lang="en-US" sz="2200" i="1" baseline="-25000" dirty="0"/>
              <a:t>2</a:t>
            </a:r>
            <a:r>
              <a:rPr lang="en-US" sz="2200" dirty="0"/>
              <a:t>, the </a:t>
            </a:r>
            <a:r>
              <a:rPr lang="en-US" sz="2200" dirty="0" err="1"/>
              <a:t>gini</a:t>
            </a:r>
            <a:r>
              <a:rPr lang="en-US" sz="2200" dirty="0"/>
              <a:t> index </a:t>
            </a:r>
            <a:r>
              <a:rPr lang="en-US" sz="2200" i="1" dirty="0" err="1"/>
              <a:t>gini</a:t>
            </a:r>
            <a:r>
              <a:rPr lang="en-US" sz="2200" dirty="0"/>
              <a:t>(</a:t>
            </a:r>
            <a:r>
              <a:rPr lang="en-US" sz="2200" i="1" dirty="0"/>
              <a:t>D</a:t>
            </a:r>
            <a:r>
              <a:rPr lang="en-US" sz="2200" dirty="0"/>
              <a:t>) is defined as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2200" dirty="0"/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800" dirty="0" smtClean="0"/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 smtClean="0"/>
              <a:t>Reduction </a:t>
            </a:r>
            <a:r>
              <a:rPr lang="en-US" sz="2200" dirty="0"/>
              <a:t>in Impurity: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2200" dirty="0"/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1050" dirty="0" smtClean="0"/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 smtClean="0"/>
              <a:t>The </a:t>
            </a:r>
            <a:r>
              <a:rPr lang="en-US" sz="2200" dirty="0"/>
              <a:t>attribute provides the smallest </a:t>
            </a:r>
            <a:r>
              <a:rPr lang="en-US" sz="2200" i="1" dirty="0" err="1"/>
              <a:t>gini</a:t>
            </a:r>
            <a:r>
              <a:rPr lang="en-US" sz="2200" i="1" baseline="-25000" dirty="0" err="1"/>
              <a:t>split</a:t>
            </a:r>
            <a:r>
              <a:rPr lang="en-US" sz="2200" dirty="0"/>
              <a:t>(</a:t>
            </a:r>
            <a:r>
              <a:rPr lang="en-US" sz="2200" i="1" dirty="0"/>
              <a:t>D</a:t>
            </a:r>
            <a:r>
              <a:rPr lang="en-US" sz="2200" dirty="0"/>
              <a:t>) (or the largest reduction in impurity) is chosen to split the node (</a:t>
            </a:r>
            <a:r>
              <a:rPr lang="en-US" sz="2200" i="1" dirty="0">
                <a:solidFill>
                  <a:srgbClr val="CC0000"/>
                </a:solidFill>
              </a:rPr>
              <a:t>need to enumerate all the possible splitting points for each attribute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graphicFrame>
        <p:nvGraphicFramePr>
          <p:cNvPr id="5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045700"/>
              </p:ext>
            </p:extLst>
          </p:nvPr>
        </p:nvGraphicFramePr>
        <p:xfrm>
          <a:off x="3200400" y="1730636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9" name="Equation" r:id="rId3" imgW="1777229" imgH="761669" progId="Equation.3">
                  <p:embed/>
                </p:oleObj>
              </mc:Choice>
              <mc:Fallback>
                <p:oleObj name="Equation" r:id="rId3" imgW="1777229" imgH="76166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730636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433629"/>
              </p:ext>
            </p:extLst>
          </p:nvPr>
        </p:nvGraphicFramePr>
        <p:xfrm>
          <a:off x="3200400" y="3657600"/>
          <a:ext cx="4408488" cy="660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0" name="Equation" r:id="rId5" imgW="3441700" imgH="596900" progId="Equation.3">
                  <p:embed/>
                </p:oleObj>
              </mc:Choice>
              <mc:Fallback>
                <p:oleObj name="Equation" r:id="rId5" imgW="34417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57600"/>
                        <a:ext cx="4408488" cy="660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395791"/>
              </p:ext>
            </p:extLst>
          </p:nvPr>
        </p:nvGraphicFramePr>
        <p:xfrm>
          <a:off x="3200400" y="4873887"/>
          <a:ext cx="3258087" cy="36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1" name="Equation" r:id="rId7" imgW="2692400" imgH="304800" progId="Equation.3">
                  <p:embed/>
                </p:oleObj>
              </mc:Choice>
              <mc:Fallback>
                <p:oleObj name="Equation" r:id="rId7" imgW="26924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873887"/>
                        <a:ext cx="3258087" cy="368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4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Computation</a:t>
            </a:r>
            <a:r>
              <a:rPr lang="id-ID" dirty="0"/>
              <a:t> of </a:t>
            </a:r>
            <a:r>
              <a:rPr lang="id-ID" dirty="0" err="1"/>
              <a:t>Gini</a:t>
            </a:r>
            <a:r>
              <a:rPr lang="id-ID" dirty="0"/>
              <a:t> </a:t>
            </a:r>
            <a:r>
              <a:rPr lang="id-ID" dirty="0" err="1"/>
              <a:t>Index</a:t>
            </a:r>
            <a:r>
              <a:rPr lang="id-ID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430384" cy="562247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Ex.  D has 9 tuples in </a:t>
            </a:r>
            <a:r>
              <a:rPr lang="en-US" sz="2400" dirty="0" err="1"/>
              <a:t>buys_computer</a:t>
            </a:r>
            <a:r>
              <a:rPr lang="en-US" sz="2400" dirty="0"/>
              <a:t> = “yes” and 5 in “no”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Suppose the attribute income partitions </a:t>
            </a:r>
            <a:r>
              <a:rPr lang="en-US" sz="2400" i="1" dirty="0"/>
              <a:t>D</a:t>
            </a:r>
            <a:r>
              <a:rPr lang="en-US" sz="2400" dirty="0"/>
              <a:t> into 10 in </a:t>
            </a:r>
            <a:r>
              <a:rPr lang="en-US" sz="2400" i="1" dirty="0"/>
              <a:t>D</a:t>
            </a:r>
            <a:r>
              <a:rPr lang="en-US" sz="2400" i="1" baseline="-25000" dirty="0"/>
              <a:t>1</a:t>
            </a:r>
            <a:r>
              <a:rPr lang="en-US" sz="2400" i="1" dirty="0"/>
              <a:t>: {low, medium} </a:t>
            </a:r>
            <a:r>
              <a:rPr lang="en-US" sz="2400" dirty="0"/>
              <a:t>and 4 in </a:t>
            </a:r>
            <a:r>
              <a:rPr lang="en-US" sz="2400" i="1" dirty="0"/>
              <a:t>D</a:t>
            </a:r>
            <a:r>
              <a:rPr lang="en-US" sz="2400" i="1" baseline="-25000" dirty="0"/>
              <a:t>2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err="1"/>
              <a:t>Gini</a:t>
            </a:r>
            <a:r>
              <a:rPr lang="en-US" baseline="-25000" dirty="0"/>
              <a:t>{</a:t>
            </a:r>
            <a:r>
              <a:rPr lang="en-US" baseline="-25000" dirty="0" err="1"/>
              <a:t>low,high</a:t>
            </a:r>
            <a:r>
              <a:rPr lang="en-US" baseline="-25000" dirty="0"/>
              <a:t>}</a:t>
            </a:r>
            <a:r>
              <a:rPr lang="en-US" dirty="0"/>
              <a:t> is 0.458; </a:t>
            </a:r>
            <a:r>
              <a:rPr lang="en-US" dirty="0" err="1"/>
              <a:t>Gini</a:t>
            </a:r>
            <a:r>
              <a:rPr lang="en-US" baseline="-25000" dirty="0"/>
              <a:t>{</a:t>
            </a:r>
            <a:r>
              <a:rPr lang="en-US" baseline="-25000" dirty="0" err="1"/>
              <a:t>medium,high</a:t>
            </a:r>
            <a:r>
              <a:rPr lang="en-US" baseline="-25000" dirty="0"/>
              <a:t>}</a:t>
            </a:r>
            <a:r>
              <a:rPr lang="en-US" dirty="0"/>
              <a:t> is 0.450.  Thus, split on the {</a:t>
            </a:r>
            <a:r>
              <a:rPr lang="en-US" dirty="0" err="1"/>
              <a:t>low,medium</a:t>
            </a:r>
            <a:r>
              <a:rPr lang="en-US" dirty="0"/>
              <a:t>} (and {high}) since it has the </a:t>
            </a:r>
            <a:r>
              <a:rPr lang="en-US" dirty="0">
                <a:solidFill>
                  <a:srgbClr val="C00000"/>
                </a:solidFill>
              </a:rPr>
              <a:t>lowest </a:t>
            </a:r>
            <a:r>
              <a:rPr lang="en-US" dirty="0" err="1">
                <a:solidFill>
                  <a:srgbClr val="C00000"/>
                </a:solidFill>
              </a:rPr>
              <a:t>Gini</a:t>
            </a:r>
            <a:r>
              <a:rPr lang="en-US" dirty="0">
                <a:solidFill>
                  <a:srgbClr val="C00000"/>
                </a:solidFill>
              </a:rPr>
              <a:t> index</a:t>
            </a:r>
          </a:p>
          <a:p>
            <a:endParaRPr lang="en-US" sz="1100" dirty="0" smtClean="0"/>
          </a:p>
          <a:p>
            <a:r>
              <a:rPr lang="en-US" sz="2400" dirty="0" smtClean="0"/>
              <a:t>All </a:t>
            </a:r>
            <a:r>
              <a:rPr lang="en-US" sz="2400" dirty="0"/>
              <a:t>attributes are </a:t>
            </a:r>
            <a:r>
              <a:rPr lang="en-US" sz="2400" dirty="0">
                <a:solidFill>
                  <a:srgbClr val="C00000"/>
                </a:solidFill>
              </a:rPr>
              <a:t>assumed continuous-valued</a:t>
            </a:r>
          </a:p>
          <a:p>
            <a:r>
              <a:rPr lang="en-US" sz="2400" dirty="0"/>
              <a:t>May need other tools, e.g., clustering, to </a:t>
            </a:r>
            <a:r>
              <a:rPr lang="en-US" sz="2400" dirty="0">
                <a:solidFill>
                  <a:srgbClr val="C00000"/>
                </a:solidFill>
              </a:rPr>
              <a:t>get the possible split values</a:t>
            </a:r>
          </a:p>
          <a:p>
            <a:r>
              <a:rPr lang="en-US" sz="2400" dirty="0"/>
              <a:t>Can be </a:t>
            </a:r>
            <a:r>
              <a:rPr lang="en-US" sz="2400" dirty="0">
                <a:solidFill>
                  <a:srgbClr val="C00000"/>
                </a:solidFill>
              </a:rPr>
              <a:t>modified for categorical </a:t>
            </a:r>
            <a:r>
              <a:rPr lang="en-US" sz="2400" dirty="0" smtClean="0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774608"/>
              </p:ext>
            </p:extLst>
          </p:nvPr>
        </p:nvGraphicFramePr>
        <p:xfrm>
          <a:off x="3584603" y="1600200"/>
          <a:ext cx="3352800" cy="73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2" name="Equation" r:id="rId3" imgW="2222500" imgH="469900" progId="Equation.3">
                  <p:embed/>
                </p:oleObj>
              </mc:Choice>
              <mc:Fallback>
                <p:oleObj name="Equation" r:id="rId3" imgW="2222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603" y="1600200"/>
                        <a:ext cx="3352800" cy="737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830570"/>
              </p:ext>
            </p:extLst>
          </p:nvPr>
        </p:nvGraphicFramePr>
        <p:xfrm>
          <a:off x="2122487" y="2743200"/>
          <a:ext cx="50403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3" name="Equation" r:id="rId5" imgW="3340100" imgH="431800" progId="Equation.3">
                  <p:embed/>
                </p:oleObj>
              </mc:Choice>
              <mc:Fallback>
                <p:oleObj name="Equation" r:id="rId5" imgW="334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7" y="2743200"/>
                        <a:ext cx="504031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4" descr="8gin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4419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7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8515350" cy="1200149"/>
          </a:xfrm>
        </p:spPr>
        <p:txBody>
          <a:bodyPr>
            <a:normAutofit/>
          </a:bodyPr>
          <a:lstStyle/>
          <a:p>
            <a:r>
              <a:rPr lang="id-ID" sz="3800" dirty="0" err="1"/>
              <a:t>Comparing</a:t>
            </a:r>
            <a:r>
              <a:rPr lang="id-ID" sz="3800" dirty="0"/>
              <a:t> </a:t>
            </a:r>
            <a:r>
              <a:rPr lang="id-ID" sz="3800" dirty="0" err="1"/>
              <a:t>Attribute</a:t>
            </a:r>
            <a:r>
              <a:rPr lang="id-ID" sz="3800" dirty="0"/>
              <a:t> </a:t>
            </a:r>
            <a:r>
              <a:rPr lang="id-ID" sz="3800" dirty="0" err="1"/>
              <a:t>Selection</a:t>
            </a:r>
            <a:r>
              <a:rPr lang="id-ID" sz="3800" dirty="0"/>
              <a:t>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8210550" cy="464309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The three measures, in general, return good results but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C00000"/>
                </a:solidFill>
              </a:rPr>
              <a:t>Information gain</a:t>
            </a:r>
            <a:r>
              <a:rPr lang="en-US" sz="2800" dirty="0"/>
              <a:t>: 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biased towards </a:t>
            </a:r>
            <a:r>
              <a:rPr lang="en-US" dirty="0">
                <a:solidFill>
                  <a:srgbClr val="0070C0"/>
                </a:solidFill>
              </a:rPr>
              <a:t>multivalued attributes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C00000"/>
                </a:solidFill>
              </a:rPr>
              <a:t>Gain ratio</a:t>
            </a:r>
            <a:r>
              <a:rPr lang="en-US" sz="2800" dirty="0"/>
              <a:t>: 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tends to prefer </a:t>
            </a:r>
            <a:r>
              <a:rPr lang="en-US" dirty="0">
                <a:solidFill>
                  <a:srgbClr val="0070C0"/>
                </a:solidFill>
              </a:rPr>
              <a:t>unbalanced splits </a:t>
            </a:r>
            <a:r>
              <a:rPr lang="en-US" dirty="0"/>
              <a:t>in which one partition is much smaller than the others</a:t>
            </a:r>
          </a:p>
          <a:p>
            <a:pPr lvl="1">
              <a:lnSpc>
                <a:spcPct val="110000"/>
              </a:lnSpc>
            </a:pPr>
            <a:r>
              <a:rPr lang="en-US" sz="2800" dirty="0" err="1">
                <a:solidFill>
                  <a:srgbClr val="C00000"/>
                </a:solidFill>
              </a:rPr>
              <a:t>Gini</a:t>
            </a:r>
            <a:r>
              <a:rPr lang="en-US" sz="2800" dirty="0">
                <a:solidFill>
                  <a:srgbClr val="C00000"/>
                </a:solidFill>
              </a:rPr>
              <a:t> index</a:t>
            </a:r>
            <a:r>
              <a:rPr lang="en-US" sz="2800" dirty="0"/>
              <a:t>: 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biased to </a:t>
            </a:r>
            <a:r>
              <a:rPr lang="en-US" dirty="0">
                <a:solidFill>
                  <a:srgbClr val="0070C0"/>
                </a:solidFill>
              </a:rPr>
              <a:t>multivalued attributes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has difficulty when # of classes is large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tends to favor tests that result in </a:t>
            </a:r>
            <a:r>
              <a:rPr lang="en-US" dirty="0">
                <a:solidFill>
                  <a:srgbClr val="0070C0"/>
                </a:solidFill>
              </a:rPr>
              <a:t>equal-sized partitions </a:t>
            </a:r>
            <a:r>
              <a:rPr lang="en-US" dirty="0"/>
              <a:t>and purity in both </a:t>
            </a:r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71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912485"/>
              </p:ext>
            </p:extLst>
          </p:nvPr>
        </p:nvGraphicFramePr>
        <p:xfrm>
          <a:off x="628650" y="1528763"/>
          <a:ext cx="7886700" cy="464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3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Other</a:t>
            </a:r>
            <a:r>
              <a:rPr lang="id-ID" dirty="0"/>
              <a:t> </a:t>
            </a:r>
            <a:r>
              <a:rPr lang="id-ID" dirty="0" err="1"/>
              <a:t>Attribute</a:t>
            </a:r>
            <a:r>
              <a:rPr lang="id-ID" dirty="0"/>
              <a:t> </a:t>
            </a:r>
            <a:r>
              <a:rPr lang="id-ID" dirty="0" err="1"/>
              <a:t>Selection</a:t>
            </a:r>
            <a:r>
              <a:rPr lang="id-ID" dirty="0"/>
              <a:t>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00000"/>
                </a:solidFill>
              </a:rPr>
              <a:t>CHAID</a:t>
            </a:r>
            <a:r>
              <a:rPr lang="en-US" sz="2000" dirty="0"/>
              <a:t>: a popular decision tree algorithm, measure based on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test for independence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00000"/>
                </a:solidFill>
              </a:rPr>
              <a:t>C-SEP</a:t>
            </a:r>
            <a:r>
              <a:rPr lang="en-US" sz="2000" dirty="0"/>
              <a:t>: performs better than info. gain and </a:t>
            </a:r>
            <a:r>
              <a:rPr lang="en-US" sz="2000" dirty="0" err="1"/>
              <a:t>gini</a:t>
            </a:r>
            <a:r>
              <a:rPr lang="en-US" sz="2000" dirty="0"/>
              <a:t> index in certain cases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00000"/>
                </a:solidFill>
              </a:rPr>
              <a:t>G-statistic</a:t>
            </a:r>
            <a:r>
              <a:rPr lang="en-US" sz="2000" dirty="0"/>
              <a:t>: has a close approximation to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distribution 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00000"/>
                </a:solidFill>
              </a:rPr>
              <a:t>MDL (Minimal Description Length) principle </a:t>
            </a:r>
            <a:r>
              <a:rPr lang="en-US" sz="2000" dirty="0"/>
              <a:t>(i.e., the simplest solution is preferred): 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The best tree as the one that requires the fewest # of bits to both (1) encode the tree, and (2) encode the exceptions to the tree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Multivariate splits (partition based on multiple variable combinations)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rgbClr val="C00000"/>
                </a:solidFill>
              </a:rPr>
              <a:t>CART</a:t>
            </a:r>
            <a:r>
              <a:rPr lang="en-US" sz="2000" dirty="0"/>
              <a:t>: finds multivariate splits based on a linear comb. of </a:t>
            </a:r>
            <a:r>
              <a:rPr lang="en-US" sz="2000" dirty="0" err="1"/>
              <a:t>attrs</a:t>
            </a:r>
            <a:r>
              <a:rPr lang="en-US" sz="2000" dirty="0"/>
              <a:t>.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Which attribute selection measure is the best?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 Most give good results, none is significantly superior than </a:t>
            </a:r>
            <a:r>
              <a:rPr lang="en-US" sz="2000" dirty="0" smtClean="0"/>
              <a:t>others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Overfitting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Tree</a:t>
            </a:r>
            <a:r>
              <a:rPr lang="id-ID" dirty="0"/>
              <a:t> </a:t>
            </a:r>
            <a:r>
              <a:rPr lang="id-ID" dirty="0" err="1"/>
              <a:t>Pruning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9553"/>
            <a:ext cx="8210550" cy="5176496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Overfitting</a:t>
            </a:r>
            <a:r>
              <a:rPr lang="en-US" sz="2400" dirty="0"/>
              <a:t>:  An induced tree may </a:t>
            </a:r>
            <a:r>
              <a:rPr lang="en-US" sz="2400" dirty="0" err="1"/>
              <a:t>overfit</a:t>
            </a:r>
            <a:r>
              <a:rPr lang="en-US" sz="2400" dirty="0"/>
              <a:t> the training data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Too many branches</a:t>
            </a:r>
            <a:r>
              <a:rPr lang="en-US" dirty="0"/>
              <a:t>, some may reflect anomalies due to noise or outliers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Poor accuracy </a:t>
            </a:r>
            <a:r>
              <a:rPr lang="en-US" dirty="0"/>
              <a:t>for unseen samples</a:t>
            </a:r>
          </a:p>
          <a:p>
            <a:endParaRPr lang="en-US" sz="1400" dirty="0" smtClean="0"/>
          </a:p>
          <a:p>
            <a:r>
              <a:rPr lang="en-US" sz="2400" dirty="0" smtClean="0"/>
              <a:t>Two </a:t>
            </a:r>
            <a:r>
              <a:rPr lang="en-US" sz="2400" dirty="0"/>
              <a:t>approaches to </a:t>
            </a:r>
            <a:r>
              <a:rPr lang="en-US" sz="2400" dirty="0">
                <a:solidFill>
                  <a:srgbClr val="C00000"/>
                </a:solidFill>
              </a:rPr>
              <a:t>avoid </a:t>
            </a:r>
            <a:r>
              <a:rPr lang="en-US" sz="2400" dirty="0" err="1">
                <a:solidFill>
                  <a:srgbClr val="C00000"/>
                </a:solidFill>
              </a:rPr>
              <a:t>overfitting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Prepruning</a:t>
            </a:r>
            <a:r>
              <a:rPr lang="en-US" dirty="0"/>
              <a:t>: </a:t>
            </a:r>
            <a:r>
              <a:rPr lang="en-US" i="1" dirty="0">
                <a:solidFill>
                  <a:srgbClr val="00B050"/>
                </a:solidFill>
              </a:rPr>
              <a:t>Halt tree construction </a:t>
            </a:r>
            <a:r>
              <a:rPr lang="en-US" i="1" dirty="0" smtClean="0">
                <a:solidFill>
                  <a:srgbClr val="00B050"/>
                </a:solidFill>
              </a:rPr>
              <a:t>early 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cs typeface="Tahoma" panose="020B0604030504040204" pitchFamily="34" charset="0"/>
              </a:rPr>
              <a:t>̵</a:t>
            </a:r>
            <a:r>
              <a:rPr lang="en-US" dirty="0"/>
              <a:t> </a:t>
            </a:r>
            <a:r>
              <a:rPr lang="en-US" dirty="0" smtClean="0"/>
              <a:t> do </a:t>
            </a:r>
            <a:r>
              <a:rPr lang="en-US" dirty="0"/>
              <a:t>not split a node if this would result in the goodness measure falling below a threshold</a:t>
            </a:r>
          </a:p>
          <a:p>
            <a:pPr lvl="2"/>
            <a:r>
              <a:rPr lang="en-US" dirty="0"/>
              <a:t>Difficult to choose an appropriate threshold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Postpruning</a:t>
            </a:r>
            <a:r>
              <a:rPr lang="en-US" dirty="0"/>
              <a:t>: </a:t>
            </a:r>
            <a:r>
              <a:rPr lang="en-US" i="1" dirty="0">
                <a:solidFill>
                  <a:srgbClr val="00B050"/>
                </a:solidFill>
              </a:rPr>
              <a:t>Remove branches from a “fully grown” </a:t>
            </a:r>
            <a:r>
              <a:rPr lang="en-US" i="1" dirty="0" smtClean="0">
                <a:solidFill>
                  <a:srgbClr val="00B050"/>
                </a:solidFill>
              </a:rPr>
              <a:t>tree</a:t>
            </a:r>
            <a:r>
              <a:rPr lang="en-US" dirty="0"/>
              <a:t> </a:t>
            </a:r>
            <a:r>
              <a:rPr lang="en-US" dirty="0" smtClean="0"/>
              <a:t>-get </a:t>
            </a:r>
            <a:r>
              <a:rPr lang="en-US" dirty="0"/>
              <a:t>a sequence of progressively pruned trees</a:t>
            </a:r>
          </a:p>
          <a:p>
            <a:pPr lvl="2"/>
            <a:r>
              <a:rPr lang="en-US" dirty="0"/>
              <a:t>Use a set of data different from the training data to decide which is the “best pruned tree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58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926" r="76667" b="55926"/>
          <a:stretch/>
        </p:blipFill>
        <p:spPr>
          <a:xfrm>
            <a:off x="0" y="30480"/>
            <a:ext cx="4267200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917" t="20371" r="67917" b="51481"/>
          <a:stretch/>
        </p:blipFill>
        <p:spPr>
          <a:xfrm>
            <a:off x="4953000" y="3002664"/>
            <a:ext cx="4191000" cy="3462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7917" t="25555" r="64166" b="46297"/>
          <a:stretch/>
        </p:blipFill>
        <p:spPr>
          <a:xfrm>
            <a:off x="33130" y="3047999"/>
            <a:ext cx="3853070" cy="340503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733801" y="4102916"/>
            <a:ext cx="1871588" cy="8001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Pruning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160465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8362950" cy="1200149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decision </a:t>
            </a:r>
            <a:r>
              <a:rPr lang="en-US" dirty="0">
                <a:solidFill>
                  <a:srgbClr val="C00000"/>
                </a:solidFill>
              </a:rPr>
              <a:t>tree induction popular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14" y="1524000"/>
            <a:ext cx="7905750" cy="3371851"/>
          </a:xfrm>
        </p:spPr>
        <p:txBody>
          <a:bodyPr>
            <a:noAutofit/>
          </a:bodyPr>
          <a:lstStyle/>
          <a:p>
            <a:r>
              <a:rPr lang="en-US" sz="3200" dirty="0"/>
              <a:t>R</a:t>
            </a:r>
            <a:r>
              <a:rPr lang="en-US" sz="3200" dirty="0" smtClean="0"/>
              <a:t>elatively </a:t>
            </a:r>
            <a:r>
              <a:rPr lang="en-US" sz="3200" dirty="0">
                <a:solidFill>
                  <a:srgbClr val="0070C0"/>
                </a:solidFill>
              </a:rPr>
              <a:t>faster learning speed </a:t>
            </a:r>
            <a:r>
              <a:rPr lang="en-US" sz="3200" dirty="0"/>
              <a:t>(than other classification methods)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onvertible </a:t>
            </a:r>
            <a:r>
              <a:rPr lang="en-US" sz="3200" dirty="0"/>
              <a:t>to </a:t>
            </a:r>
            <a:r>
              <a:rPr lang="en-US" sz="3200" dirty="0">
                <a:solidFill>
                  <a:srgbClr val="0070C0"/>
                </a:solidFill>
              </a:rPr>
              <a:t>simple and easy to understand </a:t>
            </a:r>
            <a:r>
              <a:rPr lang="en-US" sz="3200" dirty="0"/>
              <a:t>classification rules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an </a:t>
            </a:r>
            <a:r>
              <a:rPr lang="en-US" sz="3200" dirty="0"/>
              <a:t>use </a:t>
            </a:r>
            <a:r>
              <a:rPr lang="en-US" sz="3200" dirty="0">
                <a:solidFill>
                  <a:srgbClr val="0070C0"/>
                </a:solidFill>
              </a:rPr>
              <a:t>SQL queries for accessing databases</a:t>
            </a:r>
          </a:p>
          <a:p>
            <a:r>
              <a:rPr lang="en-US" sz="3200" dirty="0">
                <a:solidFill>
                  <a:srgbClr val="0070C0"/>
                </a:solidFill>
              </a:rPr>
              <a:t>C</a:t>
            </a:r>
            <a:r>
              <a:rPr lang="en-US" sz="3200" dirty="0" smtClean="0">
                <a:solidFill>
                  <a:srgbClr val="0070C0"/>
                </a:solidFill>
              </a:rPr>
              <a:t>omparable </a:t>
            </a:r>
            <a:r>
              <a:rPr lang="en-US" sz="3200" dirty="0">
                <a:solidFill>
                  <a:srgbClr val="0070C0"/>
                </a:solidFill>
              </a:rPr>
              <a:t>classification accuracy </a:t>
            </a:r>
            <a:r>
              <a:rPr lang="en-US" sz="3200" dirty="0"/>
              <a:t>with other </a:t>
            </a:r>
            <a:r>
              <a:rPr lang="en-US" sz="3200" dirty="0" smtClean="0"/>
              <a:t>methods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44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eksperimen</a:t>
            </a:r>
            <a:r>
              <a:rPr lang="en-US" sz="3200" dirty="0" smtClean="0"/>
              <a:t> </a:t>
            </a:r>
            <a:r>
              <a:rPr lang="en-US" sz="3200" dirty="0" err="1" smtClean="0"/>
              <a:t>mengikuti</a:t>
            </a:r>
            <a:r>
              <a:rPr lang="en-US" sz="3200" dirty="0" smtClean="0"/>
              <a:t> </a:t>
            </a:r>
            <a:r>
              <a:rPr lang="en-US" sz="3200" dirty="0" err="1" smtClean="0"/>
              <a:t>buku</a:t>
            </a:r>
            <a:r>
              <a:rPr lang="en-US" sz="3200" dirty="0" smtClean="0"/>
              <a:t> Matthew North (Data Mining for the Masses) </a:t>
            </a:r>
            <a:r>
              <a:rPr lang="en-US" sz="3200" dirty="0" smtClean="0">
                <a:solidFill>
                  <a:srgbClr val="C00000"/>
                </a:solidFill>
              </a:rPr>
              <a:t>Chapter Ten (Decision Tree)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Analisis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jenis</a:t>
            </a:r>
            <a:r>
              <a:rPr lang="en-US" sz="3200" dirty="0" smtClean="0">
                <a:solidFill>
                  <a:srgbClr val="C00000"/>
                </a:solidFill>
              </a:rPr>
              <a:t> decision tree </a:t>
            </a:r>
            <a:r>
              <a:rPr lang="en-US" sz="3200" dirty="0" err="1" smtClean="0"/>
              <a:t>apa</a:t>
            </a:r>
            <a:r>
              <a:rPr lang="en-US" sz="3200" dirty="0" smtClean="0"/>
              <a:t> </a:t>
            </a:r>
            <a:r>
              <a:rPr lang="en-US" sz="3200" dirty="0" err="1" smtClean="0"/>
              <a:t>saja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mengapa</a:t>
            </a:r>
            <a:r>
              <a:rPr lang="en-US" sz="3200" dirty="0" smtClean="0"/>
              <a:t> </a:t>
            </a:r>
            <a:r>
              <a:rPr lang="en-US" sz="3200" dirty="0" err="1" smtClean="0"/>
              <a:t>perlu</a:t>
            </a:r>
            <a:r>
              <a:rPr lang="en-US" sz="3200" dirty="0" smtClean="0"/>
              <a:t> </a:t>
            </a:r>
            <a:r>
              <a:rPr lang="en-US" sz="3200" dirty="0" err="1" smtClean="0"/>
              <a:t>dilakukan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dataset </a:t>
            </a:r>
            <a:r>
              <a:rPr lang="en-US" sz="3200" dirty="0" err="1" smtClean="0"/>
              <a:t>tersebut</a:t>
            </a:r>
            <a:endParaRPr lang="id-ID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91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4.2 Bayesian Classification</a:t>
            </a:r>
            <a:endParaRPr lang="id-ID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7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Bayesian</a:t>
            </a:r>
            <a:r>
              <a:rPr lang="id-ID" dirty="0"/>
              <a:t> </a:t>
            </a:r>
            <a:r>
              <a:rPr lang="id-ID" dirty="0" err="1"/>
              <a:t>Classification</a:t>
            </a:r>
            <a:r>
              <a:rPr lang="id-ID" dirty="0"/>
              <a:t>: </a:t>
            </a:r>
            <a:r>
              <a:rPr lang="id-ID" dirty="0" err="1"/>
              <a:t>Why</a:t>
            </a:r>
            <a:r>
              <a:rPr lang="id-ID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statistical classifier</a:t>
            </a:r>
            <a:r>
              <a:rPr lang="en-US" dirty="0"/>
              <a:t>: performs probabilistic prediction, i.e., predicts class membership probabilities</a:t>
            </a:r>
          </a:p>
          <a:p>
            <a:r>
              <a:rPr lang="en-US" dirty="0">
                <a:solidFill>
                  <a:srgbClr val="C00000"/>
                </a:solidFill>
              </a:rPr>
              <a:t>Foundation</a:t>
            </a:r>
            <a:r>
              <a:rPr lang="en-US" dirty="0"/>
              <a:t>: Based on Bayes’ Theorem. </a:t>
            </a:r>
          </a:p>
          <a:p>
            <a:r>
              <a:rPr lang="en-US" dirty="0">
                <a:solidFill>
                  <a:srgbClr val="C00000"/>
                </a:solidFill>
              </a:rPr>
              <a:t>Performance</a:t>
            </a:r>
            <a:r>
              <a:rPr lang="en-US" dirty="0"/>
              <a:t>: A simple Bayesian classifier, naïve Bayesian classifier, has comparable performance with decision tree and selected neural network classifiers</a:t>
            </a:r>
          </a:p>
          <a:p>
            <a:r>
              <a:rPr lang="en-US" dirty="0">
                <a:solidFill>
                  <a:srgbClr val="C00000"/>
                </a:solidFill>
              </a:rPr>
              <a:t>Incremental</a:t>
            </a:r>
            <a:r>
              <a:rPr lang="en-US" dirty="0"/>
              <a:t>: Each training example can incrementally increase/decrease the probability that a hypothesis is correct — prior knowledge can be combined with observed data</a:t>
            </a:r>
          </a:p>
          <a:p>
            <a:r>
              <a:rPr lang="en-US" dirty="0">
                <a:solidFill>
                  <a:srgbClr val="C00000"/>
                </a:solidFill>
              </a:rPr>
              <a:t>Standard</a:t>
            </a:r>
            <a:r>
              <a:rPr lang="en-US" dirty="0"/>
              <a:t>: Even when Bayesian methods are computationally intractable, they can provide a standard of optimal decision making against which other methods can be </a:t>
            </a:r>
            <a:r>
              <a:rPr lang="en-US" dirty="0" smtClean="0"/>
              <a:t>measured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4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Bayes</a:t>
            </a:r>
            <a:r>
              <a:rPr lang="id-ID" dirty="0"/>
              <a:t>’ </a:t>
            </a:r>
            <a:r>
              <a:rPr lang="id-ID" dirty="0" err="1"/>
              <a:t>Theorem</a:t>
            </a:r>
            <a:r>
              <a:rPr lang="id-ID" dirty="0"/>
              <a:t>: </a:t>
            </a:r>
            <a:r>
              <a:rPr lang="id-ID" dirty="0" err="1"/>
              <a:t>Basics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0037"/>
            <a:ext cx="7886700" cy="531257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Total probability Theorem:</a:t>
            </a:r>
          </a:p>
          <a:p>
            <a:endParaRPr lang="en-US" sz="2000" dirty="0" smtClean="0"/>
          </a:p>
          <a:p>
            <a:endParaRPr lang="en-US" sz="1300" dirty="0"/>
          </a:p>
          <a:p>
            <a:r>
              <a:rPr lang="en-US" sz="2600" dirty="0"/>
              <a:t>Bayes’ Theorem:</a:t>
            </a:r>
          </a:p>
          <a:p>
            <a:endParaRPr lang="en-US" sz="2000" dirty="0"/>
          </a:p>
          <a:p>
            <a:pPr lvl="1"/>
            <a:r>
              <a:rPr lang="en-US" sz="2200" dirty="0"/>
              <a:t>Let </a:t>
            </a:r>
            <a:r>
              <a:rPr lang="en-US" sz="2200" b="1" dirty="0"/>
              <a:t>X</a:t>
            </a:r>
            <a:r>
              <a:rPr lang="en-US" sz="2200" dirty="0"/>
              <a:t> be a data sample (“</a:t>
            </a:r>
            <a:r>
              <a:rPr lang="en-US" sz="2200" i="1" dirty="0"/>
              <a:t>evidence</a:t>
            </a:r>
            <a:r>
              <a:rPr lang="en-US" sz="2200" dirty="0"/>
              <a:t>”): class label is unknown</a:t>
            </a:r>
          </a:p>
          <a:p>
            <a:pPr lvl="1"/>
            <a:r>
              <a:rPr lang="en-US" sz="2200" dirty="0"/>
              <a:t>Let H be a </a:t>
            </a:r>
            <a:r>
              <a:rPr lang="en-US" sz="2200" i="1" dirty="0"/>
              <a:t>hypothesis</a:t>
            </a:r>
            <a:r>
              <a:rPr lang="en-US" sz="2200" dirty="0"/>
              <a:t> that X belongs to class C </a:t>
            </a:r>
          </a:p>
          <a:p>
            <a:pPr lvl="1"/>
            <a:r>
              <a:rPr lang="en-US" sz="2200" dirty="0"/>
              <a:t>Classification is to determine P(H|</a:t>
            </a:r>
            <a:r>
              <a:rPr lang="en-US" sz="2200" b="1" dirty="0"/>
              <a:t>X</a:t>
            </a:r>
            <a:r>
              <a:rPr lang="en-US" sz="2200" dirty="0"/>
              <a:t>), (i.e., </a:t>
            </a:r>
            <a:r>
              <a:rPr lang="en-US" sz="2200" i="1" dirty="0"/>
              <a:t>posteriori probability): </a:t>
            </a:r>
            <a:r>
              <a:rPr lang="en-US" sz="2200" dirty="0"/>
              <a:t> the probability that the hypothesis holds given the observed data sample </a:t>
            </a:r>
            <a:r>
              <a:rPr lang="en-US" sz="2200" b="1" dirty="0"/>
              <a:t>X</a:t>
            </a:r>
          </a:p>
          <a:p>
            <a:pPr lvl="1"/>
            <a:r>
              <a:rPr lang="en-US" sz="2200" dirty="0"/>
              <a:t>P(H) (</a:t>
            </a:r>
            <a:r>
              <a:rPr lang="en-US" sz="2200" i="1" dirty="0"/>
              <a:t>prior probability</a:t>
            </a:r>
            <a:r>
              <a:rPr lang="en-US" sz="2200" dirty="0"/>
              <a:t>): the initial probability</a:t>
            </a:r>
          </a:p>
          <a:p>
            <a:pPr lvl="2"/>
            <a:r>
              <a:rPr lang="en-US" dirty="0"/>
              <a:t>E.g.,</a:t>
            </a:r>
            <a:r>
              <a:rPr lang="en-US" b="1" dirty="0"/>
              <a:t> X</a:t>
            </a:r>
            <a:r>
              <a:rPr lang="en-US" dirty="0"/>
              <a:t> will buy computer, regardless of age, income, …</a:t>
            </a:r>
          </a:p>
          <a:p>
            <a:pPr lvl="1"/>
            <a:r>
              <a:rPr lang="en-US" sz="2200" dirty="0"/>
              <a:t>P(</a:t>
            </a:r>
            <a:r>
              <a:rPr lang="en-US" sz="2200" b="1" dirty="0"/>
              <a:t>X</a:t>
            </a:r>
            <a:r>
              <a:rPr lang="en-US" sz="2200" dirty="0"/>
              <a:t>): probability that sample data is observed</a:t>
            </a:r>
          </a:p>
          <a:p>
            <a:pPr lvl="1"/>
            <a:r>
              <a:rPr lang="en-US" sz="2200" dirty="0"/>
              <a:t>P(</a:t>
            </a:r>
            <a:r>
              <a:rPr lang="en-US" sz="2200" b="1" dirty="0"/>
              <a:t>X</a:t>
            </a:r>
            <a:r>
              <a:rPr lang="en-US" sz="2200" dirty="0"/>
              <a:t>|H) (likelihood): the probability of observing the sample </a:t>
            </a:r>
            <a:r>
              <a:rPr lang="en-US" sz="2200" b="1" dirty="0"/>
              <a:t>X</a:t>
            </a:r>
            <a:r>
              <a:rPr lang="en-US" sz="2200" dirty="0"/>
              <a:t>, given that the hypothesis holds</a:t>
            </a:r>
          </a:p>
          <a:p>
            <a:pPr lvl="2"/>
            <a:r>
              <a:rPr lang="en-US" dirty="0"/>
              <a:t>E.g.,</a:t>
            </a:r>
            <a:r>
              <a:rPr lang="en-US" b="1" dirty="0"/>
              <a:t> </a:t>
            </a:r>
            <a:r>
              <a:rPr lang="en-US" dirty="0"/>
              <a:t>Given that</a:t>
            </a:r>
            <a:r>
              <a:rPr lang="en-US" b="1" dirty="0"/>
              <a:t> X</a:t>
            </a:r>
            <a:r>
              <a:rPr lang="en-US" dirty="0"/>
              <a:t> will buy computer, the prob. that X is 31..40, medium </a:t>
            </a:r>
            <a:r>
              <a:rPr lang="en-US" dirty="0" smtClean="0"/>
              <a:t>income</a:t>
            </a:r>
            <a:endParaRPr lang="en-US" dirty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449906"/>
              </p:ext>
            </p:extLst>
          </p:nvPr>
        </p:nvGraphicFramePr>
        <p:xfrm>
          <a:off x="4724400" y="1110970"/>
          <a:ext cx="2998220" cy="830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6" name="Equation" r:id="rId3" imgW="2476500" imgH="685800" progId="Equation.3">
                  <p:embed/>
                </p:oleObj>
              </mc:Choice>
              <mc:Fallback>
                <p:oleObj name="Equation" r:id="rId3" imgW="24765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110970"/>
                        <a:ext cx="2998220" cy="830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15887"/>
              </p:ext>
            </p:extLst>
          </p:nvPr>
        </p:nvGraphicFramePr>
        <p:xfrm>
          <a:off x="3124200" y="2227650"/>
          <a:ext cx="5775325" cy="585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7" name="Equation" r:id="rId5" imgW="4813300" imgH="558800" progId="Equation.3">
                  <p:embed/>
                </p:oleObj>
              </mc:Choice>
              <mc:Fallback>
                <p:oleObj name="Equation" r:id="rId5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27650"/>
                        <a:ext cx="5775325" cy="585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6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Based on Bayes’ Theorem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8286750" cy="525734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Given training data</a:t>
            </a:r>
            <a:r>
              <a:rPr lang="en-US" sz="2400" i="1" dirty="0"/>
              <a:t> </a:t>
            </a:r>
            <a:r>
              <a:rPr lang="en-US" sz="2400" b="1" dirty="0"/>
              <a:t>X</a:t>
            </a:r>
            <a:r>
              <a:rPr lang="en-US" sz="2400" i="1" dirty="0"/>
              <a:t>, posteriori probability of a hypothesis </a:t>
            </a:r>
            <a:r>
              <a:rPr lang="en-US" sz="2400" dirty="0"/>
              <a:t>H</a:t>
            </a:r>
            <a:r>
              <a:rPr lang="en-US" sz="2400" i="1" dirty="0"/>
              <a:t>, </a:t>
            </a:r>
            <a:r>
              <a:rPr lang="en-US" sz="2400" dirty="0"/>
              <a:t>P(H|</a:t>
            </a:r>
            <a:r>
              <a:rPr lang="en-US" sz="2400" b="1" dirty="0"/>
              <a:t>X</a:t>
            </a:r>
            <a:r>
              <a:rPr lang="en-US" sz="2400" dirty="0"/>
              <a:t>)</a:t>
            </a:r>
            <a:r>
              <a:rPr lang="en-US" sz="2400" i="1" dirty="0"/>
              <a:t>, </a:t>
            </a:r>
            <a:r>
              <a:rPr lang="en-US" sz="2400" dirty="0"/>
              <a:t>follows the Bayes’ theorem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/>
              <a:t>			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Informally, this can be viewed as 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/>
              <a:t>		posteriori = likelihood x prior/evidence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Predicts </a:t>
            </a:r>
            <a:r>
              <a:rPr lang="en-US" sz="2400" b="1" dirty="0"/>
              <a:t>X</a:t>
            </a:r>
            <a:r>
              <a:rPr lang="en-US" sz="2400" dirty="0"/>
              <a:t> belongs to C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 err="1"/>
              <a:t>iff</a:t>
            </a:r>
            <a:r>
              <a:rPr lang="en-US" sz="2400" dirty="0"/>
              <a:t> the probability P(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 err="1"/>
              <a:t>|</a:t>
            </a:r>
            <a:r>
              <a:rPr lang="en-US" sz="2400" b="1" dirty="0" err="1"/>
              <a:t>X</a:t>
            </a:r>
            <a:r>
              <a:rPr lang="en-US" sz="2400" dirty="0"/>
              <a:t>) is the highest among all the P(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en-US" sz="2400" dirty="0" err="1"/>
              <a:t>|X</a:t>
            </a:r>
            <a:r>
              <a:rPr lang="en-US" sz="2400" dirty="0"/>
              <a:t>) for all the </a:t>
            </a:r>
            <a:r>
              <a:rPr lang="en-US" sz="2400" i="1" dirty="0"/>
              <a:t>k</a:t>
            </a:r>
            <a:r>
              <a:rPr lang="en-US" sz="2400" dirty="0"/>
              <a:t> classes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Practical difficulty:  It </a:t>
            </a:r>
            <a:r>
              <a:rPr lang="en-US" sz="2400" dirty="0">
                <a:solidFill>
                  <a:srgbClr val="C00000"/>
                </a:solidFill>
              </a:rPr>
              <a:t>requires initial knowledge of many probabilities</a:t>
            </a:r>
            <a:r>
              <a:rPr lang="en-US" sz="2400" dirty="0"/>
              <a:t>, involving significant computational </a:t>
            </a:r>
            <a:r>
              <a:rPr lang="en-US" sz="2400" dirty="0" smtClean="0"/>
              <a:t>cost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700235"/>
              </p:ext>
            </p:extLst>
          </p:nvPr>
        </p:nvGraphicFramePr>
        <p:xfrm>
          <a:off x="1066800" y="2590800"/>
          <a:ext cx="6518275" cy="660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7" name="Equation" r:id="rId3" imgW="4813300" imgH="558800" progId="Equation.3">
                  <p:embed/>
                </p:oleObj>
              </mc:Choice>
              <mc:Fallback>
                <p:oleObj name="Equation" r:id="rId3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6518275" cy="660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</a:t>
            </a:r>
            <a:r>
              <a:rPr lang="en-US" dirty="0" smtClean="0"/>
              <a:t>is </a:t>
            </a:r>
            <a:r>
              <a:rPr lang="en-US" dirty="0"/>
              <a:t>to Derive the Maximum Posteriori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Let D be a training set of tuples and their associated class labels, and each tuple is represented by an n-D attribute vector </a:t>
            </a:r>
            <a:r>
              <a:rPr lang="en-US" sz="2400" b="1" dirty="0"/>
              <a:t>X</a:t>
            </a:r>
            <a:r>
              <a:rPr lang="en-US" sz="2400" dirty="0"/>
              <a:t> = (x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r>
              <a:rPr lang="en-US" sz="2400" dirty="0"/>
              <a:t>Suppose there are </a:t>
            </a:r>
            <a:r>
              <a:rPr lang="en-US" sz="2400" i="1" dirty="0"/>
              <a:t>m</a:t>
            </a:r>
            <a:r>
              <a:rPr lang="en-US" sz="2400" dirty="0"/>
              <a:t> classes 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…, C</a:t>
            </a:r>
            <a:r>
              <a:rPr lang="en-US" sz="2400" baseline="-25000" dirty="0"/>
              <a:t>m</a:t>
            </a:r>
            <a:r>
              <a:rPr lang="en-US" sz="2400" dirty="0"/>
              <a:t>.</a:t>
            </a:r>
          </a:p>
          <a:p>
            <a:r>
              <a:rPr lang="en-US" sz="2400" dirty="0"/>
              <a:t>Classification is to derive the maximum posteriori, i.e., the maximal P(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 err="1"/>
              <a:t>|</a:t>
            </a:r>
            <a:r>
              <a:rPr lang="en-US" sz="2400" b="1" dirty="0" err="1"/>
              <a:t>X</a:t>
            </a:r>
            <a:r>
              <a:rPr lang="en-US" sz="2400" dirty="0"/>
              <a:t>)</a:t>
            </a:r>
          </a:p>
          <a:p>
            <a:r>
              <a:rPr lang="en-US" sz="2400" dirty="0"/>
              <a:t>This can be derived from Bayes’ theorem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Since P(X) is constant for all classes, only                                        </a:t>
            </a:r>
          </a:p>
          <a:p>
            <a:endParaRPr lang="en-US" sz="2400" dirty="0"/>
          </a:p>
          <a:p>
            <a:pPr lvl="1">
              <a:buNone/>
            </a:pPr>
            <a:r>
              <a:rPr lang="en-US" dirty="0"/>
              <a:t>needs to be maximized</a:t>
            </a:r>
          </a:p>
          <a:p>
            <a:endParaRPr lang="id-ID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100846"/>
              </p:ext>
            </p:extLst>
          </p:nvPr>
        </p:nvGraphicFramePr>
        <p:xfrm>
          <a:off x="4876800" y="41148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2" name="Equation" r:id="rId3" imgW="2501900" imgH="647700" progId="Equation.3">
                  <p:embed/>
                </p:oleObj>
              </mc:Choice>
              <mc:Fallback>
                <p:oleObj name="Equation" r:id="rId3" imgW="25019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114800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015900"/>
              </p:ext>
            </p:extLst>
          </p:nvPr>
        </p:nvGraphicFramePr>
        <p:xfrm>
          <a:off x="4724400" y="5486400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3" name="Equation" r:id="rId5" imgW="2476500" imgH="381000" progId="Equation.3">
                  <p:embed/>
                </p:oleObj>
              </mc:Choice>
              <mc:Fallback>
                <p:oleObj name="Equation" r:id="rId5" imgW="24765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486400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8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4</a:t>
            </a:r>
            <a:r>
              <a:rPr lang="id-ID" sz="4800" dirty="0" smtClean="0"/>
              <a:t>. </a:t>
            </a:r>
            <a:r>
              <a:rPr lang="id-ID" sz="4800" dirty="0"/>
              <a:t>Algoritma </a:t>
            </a:r>
            <a:r>
              <a:rPr lang="en-US" sz="4800" dirty="0" err="1" smtClean="0"/>
              <a:t>Klasifikasi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67200"/>
            <a:ext cx="7886700" cy="1500187"/>
          </a:xfrm>
        </p:spPr>
        <p:txBody>
          <a:bodyPr>
            <a:noAutofit/>
          </a:bodyPr>
          <a:lstStyle/>
          <a:p>
            <a:r>
              <a:rPr lang="en-US" sz="2000" dirty="0" smtClean="0"/>
              <a:t>4.1 </a:t>
            </a:r>
            <a:r>
              <a:rPr lang="en-US" sz="2000" dirty="0"/>
              <a:t>Decision Tree </a:t>
            </a:r>
            <a:r>
              <a:rPr lang="en-US" sz="2000" dirty="0" smtClean="0"/>
              <a:t>Induction</a:t>
            </a:r>
          </a:p>
          <a:p>
            <a:r>
              <a:rPr lang="en-US" sz="2000" dirty="0" smtClean="0"/>
              <a:t>4.2 </a:t>
            </a:r>
            <a:r>
              <a:rPr lang="en-US" sz="2000" dirty="0"/>
              <a:t>Bayesian </a:t>
            </a:r>
            <a:r>
              <a:rPr lang="en-US" sz="2000" dirty="0" smtClean="0"/>
              <a:t>Classification</a:t>
            </a:r>
          </a:p>
          <a:p>
            <a:r>
              <a:rPr lang="en-US" sz="2000" dirty="0" smtClean="0"/>
              <a:t>4.3 Neural Network</a:t>
            </a:r>
          </a:p>
          <a:p>
            <a:r>
              <a:rPr lang="en-US" sz="2000" dirty="0" smtClean="0"/>
              <a:t>4.4 Model Evaluation and Selection</a:t>
            </a:r>
          </a:p>
          <a:p>
            <a:r>
              <a:rPr lang="en-US" sz="2000" dirty="0" smtClean="0"/>
              <a:t>4.5 </a:t>
            </a:r>
            <a:r>
              <a:rPr lang="en-US" sz="2000" dirty="0"/>
              <a:t>Techniques to Improve Classification Accuracy: Ensemble Methods</a:t>
            </a:r>
          </a:p>
          <a:p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Naïve</a:t>
            </a:r>
            <a:r>
              <a:rPr lang="id-ID" dirty="0"/>
              <a:t> </a:t>
            </a:r>
            <a:r>
              <a:rPr lang="id-ID" dirty="0" err="1"/>
              <a:t>Bayes</a:t>
            </a:r>
            <a:r>
              <a:rPr lang="id-ID" dirty="0"/>
              <a:t> </a:t>
            </a:r>
            <a:r>
              <a:rPr lang="id-ID" dirty="0" err="1"/>
              <a:t>Classifier</a:t>
            </a:r>
            <a:r>
              <a:rPr lang="id-ID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 simplified assumption: </a:t>
            </a:r>
            <a:r>
              <a:rPr lang="en-US" sz="2400" dirty="0">
                <a:solidFill>
                  <a:srgbClr val="C00000"/>
                </a:solidFill>
              </a:rPr>
              <a:t>attributes are conditionally independent </a:t>
            </a:r>
            <a:r>
              <a:rPr lang="en-US" sz="2400" dirty="0"/>
              <a:t>(i.e., no dependence relation between attributes):</a:t>
            </a:r>
          </a:p>
          <a:p>
            <a:endParaRPr lang="en-US" sz="2400" dirty="0"/>
          </a:p>
          <a:p>
            <a:r>
              <a:rPr lang="en-US" sz="2400" dirty="0"/>
              <a:t>This greatly reduces the computation cost: </a:t>
            </a:r>
            <a:r>
              <a:rPr lang="en-US" sz="2400" dirty="0">
                <a:solidFill>
                  <a:srgbClr val="C00000"/>
                </a:solidFill>
              </a:rPr>
              <a:t>Only counts the class distribution</a:t>
            </a:r>
          </a:p>
          <a:p>
            <a:r>
              <a:rPr lang="en-US" sz="2400" dirty="0"/>
              <a:t>If 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is categorical, P(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 err="1"/>
              <a:t>|C</a:t>
            </a:r>
            <a:r>
              <a:rPr lang="en-US" sz="2400" baseline="-25000" dirty="0" err="1"/>
              <a:t>i</a:t>
            </a:r>
            <a:r>
              <a:rPr lang="en-US" sz="2400" dirty="0"/>
              <a:t>) is the # of tuples in C</a:t>
            </a:r>
            <a:r>
              <a:rPr lang="en-US" sz="2400" baseline="-25000" dirty="0"/>
              <a:t>i</a:t>
            </a:r>
            <a:r>
              <a:rPr lang="en-US" sz="2400" dirty="0"/>
              <a:t> having value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 for 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divided by |C</a:t>
            </a:r>
            <a:r>
              <a:rPr lang="en-US" sz="2400" baseline="-25000" dirty="0"/>
              <a:t>i, D</a:t>
            </a:r>
            <a:r>
              <a:rPr lang="en-US" sz="2400" dirty="0"/>
              <a:t>| (# of tuples of C</a:t>
            </a:r>
            <a:r>
              <a:rPr lang="en-US" sz="2400" baseline="-25000" dirty="0"/>
              <a:t>i</a:t>
            </a:r>
            <a:r>
              <a:rPr lang="en-US" sz="2400" dirty="0"/>
              <a:t> in D)</a:t>
            </a:r>
          </a:p>
          <a:p>
            <a:r>
              <a:rPr lang="en-US" sz="2400" dirty="0"/>
              <a:t>If 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is </a:t>
            </a:r>
            <a:r>
              <a:rPr lang="en-US" sz="2400" dirty="0" err="1"/>
              <a:t>continous</a:t>
            </a:r>
            <a:r>
              <a:rPr lang="en-US" sz="2400" dirty="0"/>
              <a:t>-valued, P(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 err="1"/>
              <a:t>|C</a:t>
            </a:r>
            <a:r>
              <a:rPr lang="en-US" sz="2400" baseline="-25000" dirty="0" err="1"/>
              <a:t>i</a:t>
            </a:r>
            <a:r>
              <a:rPr lang="en-US" sz="2400" dirty="0"/>
              <a:t>) is usually computed based on Gaussian distribution with a mean </a:t>
            </a:r>
            <a:r>
              <a:rPr lang="el-GR" sz="2400" dirty="0"/>
              <a:t>μ</a:t>
            </a:r>
            <a:r>
              <a:rPr lang="en-US" sz="2400" dirty="0"/>
              <a:t> and standard deviation </a:t>
            </a:r>
            <a:r>
              <a:rPr lang="el-GR" sz="2400" dirty="0"/>
              <a:t>σ</a:t>
            </a:r>
          </a:p>
          <a:p>
            <a:endParaRPr lang="en-US" sz="2400" dirty="0"/>
          </a:p>
          <a:p>
            <a:pPr lvl="1">
              <a:buNone/>
            </a:pPr>
            <a:r>
              <a:rPr lang="en-US" dirty="0"/>
              <a:t>and P(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 err="1"/>
              <a:t>|C</a:t>
            </a:r>
            <a:r>
              <a:rPr lang="en-US" baseline="-25000" dirty="0" err="1"/>
              <a:t>i</a:t>
            </a:r>
            <a:r>
              <a:rPr lang="en-US" dirty="0"/>
              <a:t>) is </a:t>
            </a:r>
          </a:p>
          <a:p>
            <a:endParaRPr lang="en-US" sz="2400" dirty="0"/>
          </a:p>
          <a:p>
            <a:endParaRPr lang="id-ID" dirty="0"/>
          </a:p>
        </p:txBody>
      </p:sp>
      <p:graphicFrame>
        <p:nvGraphicFramePr>
          <p:cNvPr id="5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558136"/>
              </p:ext>
            </p:extLst>
          </p:nvPr>
        </p:nvGraphicFramePr>
        <p:xfrm>
          <a:off x="2438400" y="1997075"/>
          <a:ext cx="6172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9" name="Equation" r:id="rId3" imgW="4089400" imgH="508000" progId="Equation.3">
                  <p:embed/>
                </p:oleObj>
              </mc:Choice>
              <mc:Fallback>
                <p:oleObj name="Equation" r:id="rId3" imgW="4089400" imgH="50800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97075"/>
                        <a:ext cx="6172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662564"/>
              </p:ext>
            </p:extLst>
          </p:nvPr>
        </p:nvGraphicFramePr>
        <p:xfrm>
          <a:off x="4191000" y="5029200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0" name="Equation" r:id="rId5" imgW="1663700" imgH="482600" progId="Equation.3">
                  <p:embed/>
                </p:oleObj>
              </mc:Choice>
              <mc:Fallback>
                <p:oleObj name="Equation" r:id="rId5" imgW="1663700" imgH="482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327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910012"/>
              </p:ext>
            </p:extLst>
          </p:nvPr>
        </p:nvGraphicFramePr>
        <p:xfrm>
          <a:off x="4191000" y="60198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1" name="Equation" r:id="rId7" imgW="1625600" imgH="241300" progId="Equation.3">
                  <p:embed/>
                </p:oleObj>
              </mc:Choice>
              <mc:Fallback>
                <p:oleObj name="Equation" r:id="rId7" imgW="16256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60198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6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8210550" cy="1200149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Bayes Classifier: Training Dataset</a:t>
            </a:r>
            <a:endParaRPr lang="id-ID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3429000" cy="40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sz="240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Class</a:t>
            </a:r>
            <a:r>
              <a:rPr lang="en-US" sz="2400" dirty="0">
                <a:effectLst/>
                <a:latin typeface="Calibri" panose="020F0502020204030204" pitchFamily="34" charset="0"/>
              </a:rPr>
              <a:t>: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en-US" sz="2000" dirty="0">
                <a:effectLst/>
                <a:latin typeface="Calibri" panose="020F0502020204030204" pitchFamily="34" charset="0"/>
              </a:rPr>
              <a:t>C</a:t>
            </a:r>
            <a:r>
              <a:rPr lang="en-US" sz="2000" baseline="-25000" dirty="0">
                <a:effectLst/>
                <a:latin typeface="Calibri" panose="020F0502020204030204" pitchFamily="34" charset="0"/>
              </a:rPr>
              <a:t>1</a:t>
            </a:r>
            <a:r>
              <a:rPr lang="en-US" sz="2000" dirty="0">
                <a:effectLst/>
                <a:latin typeface="Calibri" panose="020F0502020204030204" pitchFamily="34" charset="0"/>
              </a:rPr>
              <a:t>:buys_computer = ‘yes’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en-US" sz="2000" dirty="0">
                <a:effectLst/>
                <a:latin typeface="Calibri" panose="020F0502020204030204" pitchFamily="34" charset="0"/>
              </a:rPr>
              <a:t>C</a:t>
            </a:r>
            <a:r>
              <a:rPr lang="en-US" sz="2000" baseline="-25000" dirty="0">
                <a:effectLst/>
                <a:latin typeface="Calibri" panose="020F0502020204030204" pitchFamily="34" charset="0"/>
              </a:rPr>
              <a:t>2</a:t>
            </a:r>
            <a:r>
              <a:rPr lang="en-US" sz="2000" dirty="0">
                <a:effectLst/>
                <a:latin typeface="Calibri" panose="020F0502020204030204" pitchFamily="34" charset="0"/>
              </a:rPr>
              <a:t>:buys_computer = ‘no’</a:t>
            </a:r>
          </a:p>
          <a:p>
            <a:pPr algn="l" eaLnBrk="1" hangingPunct="1">
              <a:lnSpc>
                <a:spcPct val="110000"/>
              </a:lnSpc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sz="240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Data</a:t>
            </a:r>
            <a:r>
              <a:rPr lang="en-US" sz="2400" dirty="0">
                <a:effectLst/>
                <a:latin typeface="Calibri" panose="020F0502020204030204" pitchFamily="34" charset="0"/>
              </a:rPr>
              <a:t> to be classified: 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en-US" sz="2000" dirty="0">
                <a:effectLst/>
                <a:latin typeface="Calibri" panose="020F0502020204030204" pitchFamily="34" charset="0"/>
              </a:rPr>
              <a:t>X = (</a:t>
            </a:r>
            <a:r>
              <a:rPr lang="en-US" sz="20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age &lt;=30</a:t>
            </a:r>
            <a:r>
              <a:rPr lang="en-US" sz="2000" dirty="0">
                <a:effectLst/>
                <a:latin typeface="Calibri" panose="020F0502020204030204" pitchFamily="34" charset="0"/>
              </a:rPr>
              <a:t>, 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en-US" sz="2000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income </a:t>
            </a:r>
            <a:r>
              <a:rPr lang="en-US" sz="20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= medium</a:t>
            </a:r>
            <a:r>
              <a:rPr lang="en-US" sz="2000" dirty="0">
                <a:effectLst/>
                <a:latin typeface="Calibri" panose="020F0502020204030204" pitchFamily="34" charset="0"/>
              </a:rPr>
              <a:t>,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en-US" sz="2000" dirty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s</a:t>
            </a:r>
            <a:r>
              <a:rPr lang="en-US" sz="2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tudent </a:t>
            </a:r>
            <a:r>
              <a:rPr lang="en-US" sz="2000" dirty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= </a:t>
            </a:r>
            <a:r>
              <a:rPr lang="en-US" sz="2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yes</a:t>
            </a:r>
            <a:r>
              <a:rPr lang="en-US" sz="2000" dirty="0" smtClean="0">
                <a:effectLst/>
                <a:latin typeface="Calibri" panose="020F0502020204030204" pitchFamily="34" charset="0"/>
              </a:rPr>
              <a:t>,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lvl="1" algn="l" eaLnBrk="1" hangingPunct="1">
              <a:lnSpc>
                <a:spcPct val="110000"/>
              </a:lnSpc>
            </a:pPr>
            <a:r>
              <a:rPr lang="en-US" sz="2000" dirty="0" err="1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c</a:t>
            </a:r>
            <a:r>
              <a:rPr lang="en-US" sz="2000" dirty="0" err="1" smtClean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redit_rating</a:t>
            </a:r>
            <a:r>
              <a:rPr lang="en-US" sz="2000" dirty="0" smtClean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= </a:t>
            </a:r>
            <a:r>
              <a:rPr lang="en-US" sz="2000" dirty="0" smtClean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fair</a:t>
            </a:r>
            <a:r>
              <a:rPr lang="en-US" sz="2000" dirty="0" smtClean="0">
                <a:effectLst/>
                <a:latin typeface="Calibri" panose="020F0502020204030204" pitchFamily="34" charset="0"/>
              </a:rPr>
              <a:t>)</a:t>
            </a:r>
          </a:p>
          <a:p>
            <a:pPr lvl="1" algn="l" eaLnBrk="1" hangingPunct="1">
              <a:lnSpc>
                <a:spcPct val="110000"/>
              </a:lnSpc>
            </a:pPr>
            <a:endParaRPr lang="en-US" sz="2000" dirty="0">
              <a:effectLst/>
              <a:latin typeface="Calibri" panose="020F0502020204030204" pitchFamily="34" charset="0"/>
            </a:endParaRPr>
          </a:p>
          <a:p>
            <a:pPr lvl="1" algn="l" eaLnBrk="1" hangingPunct="1">
              <a:lnSpc>
                <a:spcPct val="110000"/>
              </a:lnSpc>
            </a:pPr>
            <a:r>
              <a:rPr lang="en-US" sz="2000" dirty="0" smtClean="0">
                <a:effectLst/>
                <a:latin typeface="Calibri" panose="020F0502020204030204" pitchFamily="34" charset="0"/>
              </a:rPr>
              <a:t>X </a:t>
            </a:r>
            <a:r>
              <a:rPr lang="en-US" sz="2000" dirty="0" smtClean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buy computer?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1538"/>
              </p:ext>
            </p:extLst>
          </p:nvPr>
        </p:nvGraphicFramePr>
        <p:xfrm>
          <a:off x="3581400" y="1083123"/>
          <a:ext cx="5486400" cy="54700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1447"/>
                <a:gridCol w="941055"/>
                <a:gridCol w="888899"/>
                <a:gridCol w="1294791"/>
                <a:gridCol w="1530208"/>
              </a:tblGrid>
              <a:tr h="368141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err="1">
                          <a:effectLst/>
                        </a:rPr>
                        <a:t>age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income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student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err="1">
                          <a:effectLst/>
                        </a:rPr>
                        <a:t>credit_rating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err="1">
                          <a:effectLst/>
                        </a:rPr>
                        <a:t>buys_computer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&lt;=30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high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no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fair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err="1">
                          <a:effectLst/>
                        </a:rPr>
                        <a:t>no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&lt;=30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high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no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excellent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no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31…40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high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no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fair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&gt;40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medium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no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fair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&gt;40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low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err="1">
                          <a:effectLst/>
                        </a:rPr>
                        <a:t>fair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&gt;40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low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excellent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err="1">
                          <a:effectLst/>
                        </a:rPr>
                        <a:t>no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31…40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low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excellent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&lt;=30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medium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no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fair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no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&lt;=30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low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fair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&gt;40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medium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fair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&lt;=30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medium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err="1">
                          <a:effectLst/>
                        </a:rPr>
                        <a:t>yes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excellent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31…40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medium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err="1" smtClean="0">
                          <a:effectLst/>
                        </a:rPr>
                        <a:t>No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excellent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31…40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high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err="1" smtClean="0">
                          <a:effectLst/>
                        </a:rPr>
                        <a:t>Yes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fair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yes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4424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&gt;40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medium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err="1" smtClean="0">
                          <a:effectLst/>
                        </a:rPr>
                        <a:t>No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excellent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 err="1">
                          <a:effectLst/>
                        </a:rPr>
                        <a:t>no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11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Naïve Bayes </a:t>
            </a:r>
            <a:r>
              <a:rPr lang="en-US" dirty="0" smtClean="0"/>
              <a:t>Classifier:</a:t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/>
              <a:t>Example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2549"/>
            <a:ext cx="8534400" cy="5353051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P(</a:t>
            </a:r>
            <a:r>
              <a:rPr lang="en-US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/>
              <a:t>):    P(</a:t>
            </a:r>
            <a:r>
              <a:rPr lang="en-US" sz="2000" dirty="0" err="1"/>
              <a:t>buys_computer</a:t>
            </a:r>
            <a:r>
              <a:rPr lang="en-US" sz="2000" dirty="0"/>
              <a:t> = “yes”)  = 9/14 = 0.643</a:t>
            </a:r>
          </a:p>
          <a:p>
            <a:pPr>
              <a:buNone/>
            </a:pPr>
            <a:r>
              <a:rPr lang="en-US" sz="2000" dirty="0"/>
              <a:t>                   P(</a:t>
            </a:r>
            <a:r>
              <a:rPr lang="en-US" sz="2000" dirty="0" err="1"/>
              <a:t>buys_computer</a:t>
            </a:r>
            <a:r>
              <a:rPr lang="en-US" sz="2000" dirty="0"/>
              <a:t> = “no”) = 5/14= 0.357</a:t>
            </a:r>
          </a:p>
          <a:p>
            <a:r>
              <a:rPr lang="en-US" sz="2000" dirty="0"/>
              <a:t>Compute P(</a:t>
            </a:r>
            <a:r>
              <a:rPr lang="en-US" sz="2000" dirty="0" err="1"/>
              <a:t>X|C</a:t>
            </a:r>
            <a:r>
              <a:rPr lang="en-US" sz="2000" baseline="-25000" dirty="0" err="1"/>
              <a:t>i</a:t>
            </a:r>
            <a:r>
              <a:rPr lang="en-US" sz="2000" dirty="0"/>
              <a:t>) for each class</a:t>
            </a:r>
          </a:p>
          <a:p>
            <a:pPr lvl="1">
              <a:buNone/>
            </a:pPr>
            <a:r>
              <a:rPr lang="en-US" sz="2000" dirty="0"/>
              <a:t>     P(age = “&lt;=30” | </a:t>
            </a:r>
            <a:r>
              <a:rPr lang="en-US" sz="2000" dirty="0" err="1"/>
              <a:t>buys_computer</a:t>
            </a:r>
            <a:r>
              <a:rPr lang="en-US" sz="2000" dirty="0"/>
              <a:t> = “yes”)  = 2/9 = 0.222</a:t>
            </a:r>
          </a:p>
          <a:p>
            <a:pPr lvl="1">
              <a:buNone/>
            </a:pPr>
            <a:r>
              <a:rPr lang="en-US" sz="2000" dirty="0"/>
              <a:t>     P(age = “&lt;= 30” | </a:t>
            </a:r>
            <a:r>
              <a:rPr lang="en-US" sz="2000" dirty="0" err="1"/>
              <a:t>buys_computer</a:t>
            </a:r>
            <a:r>
              <a:rPr lang="en-US" sz="2000" dirty="0"/>
              <a:t> = “no”) = 3/5 = 0.6</a:t>
            </a:r>
          </a:p>
          <a:p>
            <a:pPr lvl="1">
              <a:buNone/>
            </a:pPr>
            <a:r>
              <a:rPr lang="en-US" sz="2000" dirty="0"/>
              <a:t>     P(income = “medium” | </a:t>
            </a:r>
            <a:r>
              <a:rPr lang="en-US" sz="2000" dirty="0" err="1"/>
              <a:t>buys_computer</a:t>
            </a:r>
            <a:r>
              <a:rPr lang="en-US" sz="2000" dirty="0"/>
              <a:t> = “yes”) = 4/9 = 0.444</a:t>
            </a:r>
          </a:p>
          <a:p>
            <a:pPr lvl="1">
              <a:buNone/>
            </a:pPr>
            <a:r>
              <a:rPr lang="en-US" sz="2000" dirty="0"/>
              <a:t>     P(income = “medium” | </a:t>
            </a:r>
            <a:r>
              <a:rPr lang="en-US" sz="2000" dirty="0" err="1"/>
              <a:t>buys_computer</a:t>
            </a:r>
            <a:r>
              <a:rPr lang="en-US" sz="2000" dirty="0"/>
              <a:t> = “no”) = 2/5 = 0.4</a:t>
            </a:r>
          </a:p>
          <a:p>
            <a:pPr lvl="1">
              <a:buNone/>
            </a:pPr>
            <a:r>
              <a:rPr lang="en-US" sz="2000" dirty="0"/>
              <a:t>     P(student = “yes” | </a:t>
            </a:r>
            <a:r>
              <a:rPr lang="en-US" sz="2000" dirty="0" err="1"/>
              <a:t>buys_computer</a:t>
            </a:r>
            <a:r>
              <a:rPr lang="en-US" sz="2000" dirty="0"/>
              <a:t> = “yes) = 6/9 = 0.667</a:t>
            </a:r>
          </a:p>
          <a:p>
            <a:pPr lvl="1">
              <a:buNone/>
            </a:pPr>
            <a:r>
              <a:rPr lang="en-US" sz="2000" dirty="0"/>
              <a:t>     P(student = “yes” | </a:t>
            </a:r>
            <a:r>
              <a:rPr lang="en-US" sz="2000" dirty="0" err="1"/>
              <a:t>buys_computer</a:t>
            </a:r>
            <a:r>
              <a:rPr lang="en-US" sz="2000" dirty="0"/>
              <a:t> = “no”) = 1/5 = 0.2</a:t>
            </a:r>
          </a:p>
          <a:p>
            <a:pPr lvl="1">
              <a:buNone/>
            </a:pPr>
            <a:r>
              <a:rPr lang="en-US" sz="2000" dirty="0"/>
              <a:t>     P(</a:t>
            </a:r>
            <a:r>
              <a:rPr lang="en-US" sz="2000" dirty="0" err="1"/>
              <a:t>credit_rating</a:t>
            </a:r>
            <a:r>
              <a:rPr lang="en-US" sz="2000" dirty="0"/>
              <a:t> = “fair” | </a:t>
            </a:r>
            <a:r>
              <a:rPr lang="en-US" sz="2000" dirty="0" err="1"/>
              <a:t>buys_computer</a:t>
            </a:r>
            <a:r>
              <a:rPr lang="en-US" sz="2000" dirty="0"/>
              <a:t> = “yes”) = 6/9 = 0.667</a:t>
            </a:r>
          </a:p>
          <a:p>
            <a:pPr lvl="1">
              <a:buNone/>
            </a:pPr>
            <a:r>
              <a:rPr lang="en-US" sz="2000" dirty="0"/>
              <a:t>     P(</a:t>
            </a:r>
            <a:r>
              <a:rPr lang="en-US" sz="2000" dirty="0" err="1"/>
              <a:t>credit_rating</a:t>
            </a:r>
            <a:r>
              <a:rPr lang="en-US" sz="2000" dirty="0"/>
              <a:t> = “fair” | </a:t>
            </a:r>
            <a:r>
              <a:rPr lang="en-US" sz="2000" dirty="0" err="1"/>
              <a:t>buys_computer</a:t>
            </a:r>
            <a:r>
              <a:rPr lang="en-US" sz="2000" dirty="0"/>
              <a:t> = “no”) = 2/5 = 0.4</a:t>
            </a:r>
          </a:p>
          <a:p>
            <a:r>
              <a:rPr lang="en-US" sz="2000" b="1" dirty="0"/>
              <a:t> X = (age &lt;= 30 , income = medium, student = yes, </a:t>
            </a:r>
            <a:r>
              <a:rPr lang="en-US" sz="2000" b="1" dirty="0" err="1"/>
              <a:t>credit_rating</a:t>
            </a:r>
            <a:r>
              <a:rPr lang="en-US" sz="2000" b="1" dirty="0"/>
              <a:t> = fair)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		</a:t>
            </a:r>
            <a:r>
              <a:rPr lang="en-US" sz="2000" b="1" dirty="0" smtClean="0"/>
              <a:t>P(</a:t>
            </a:r>
            <a:r>
              <a:rPr lang="en-US" sz="2000" b="1" dirty="0" err="1" smtClean="0"/>
              <a:t>X|C</a:t>
            </a:r>
            <a:r>
              <a:rPr lang="en-US" sz="2000" b="1" baseline="-25000" dirty="0" err="1" smtClean="0"/>
              <a:t>i</a:t>
            </a:r>
            <a:r>
              <a:rPr lang="en-US" sz="2000" b="1" dirty="0"/>
              <a:t>) :</a:t>
            </a:r>
            <a:r>
              <a:rPr lang="en-US" sz="2000" dirty="0"/>
              <a:t> </a:t>
            </a:r>
            <a:r>
              <a:rPr lang="en-US" sz="2000" dirty="0" smtClean="0"/>
              <a:t>	P(</a:t>
            </a:r>
            <a:r>
              <a:rPr lang="en-US" sz="2000" dirty="0" err="1" smtClean="0"/>
              <a:t>X|buys_computer</a:t>
            </a:r>
            <a:r>
              <a:rPr lang="en-US" sz="2000" dirty="0" smtClean="0"/>
              <a:t> </a:t>
            </a:r>
            <a:r>
              <a:rPr lang="en-US" sz="2000" dirty="0"/>
              <a:t>= “yes”) = 0.222 x 0.444 x 0.667 x 0.667 = </a:t>
            </a:r>
            <a:r>
              <a:rPr lang="en-US" sz="2000" dirty="0">
                <a:solidFill>
                  <a:srgbClr val="C00000"/>
                </a:solidFill>
              </a:rPr>
              <a:t>0.044</a:t>
            </a:r>
          </a:p>
          <a:p>
            <a:pPr>
              <a:buNone/>
            </a:pPr>
            <a:r>
              <a:rPr lang="en-US" sz="2000" dirty="0"/>
              <a:t>               </a:t>
            </a:r>
            <a:r>
              <a:rPr lang="en-US" sz="2000" dirty="0" smtClean="0"/>
              <a:t>		P(</a:t>
            </a:r>
            <a:r>
              <a:rPr lang="en-US" sz="2000" dirty="0" err="1" smtClean="0"/>
              <a:t>X|buys_computer</a:t>
            </a:r>
            <a:r>
              <a:rPr lang="en-US" sz="2000" dirty="0" smtClean="0"/>
              <a:t> </a:t>
            </a:r>
            <a:r>
              <a:rPr lang="en-US" sz="2000" dirty="0"/>
              <a:t>= “no”) = 0.6 x 0.4 x 0.2 x 0.4 = 0.019</a:t>
            </a:r>
          </a:p>
          <a:p>
            <a:pPr>
              <a:buNone/>
            </a:pPr>
            <a:r>
              <a:rPr lang="en-US" sz="2000" b="1" dirty="0" smtClean="0"/>
              <a:t>		P(</a:t>
            </a:r>
            <a:r>
              <a:rPr lang="en-US" sz="2000" b="1" dirty="0" err="1" smtClean="0"/>
              <a:t>X|C</a:t>
            </a:r>
            <a:r>
              <a:rPr lang="en-US" sz="2000" b="1" baseline="-25000" dirty="0" err="1" smtClean="0"/>
              <a:t>i</a:t>
            </a:r>
            <a:r>
              <a:rPr lang="en-US" sz="2000" b="1" dirty="0"/>
              <a:t>)*P(</a:t>
            </a:r>
            <a:r>
              <a:rPr lang="en-US" sz="2000" b="1" dirty="0" err="1"/>
              <a:t>C</a:t>
            </a:r>
            <a:r>
              <a:rPr lang="en-US" sz="2000" b="1" baseline="-25000" dirty="0" err="1"/>
              <a:t>i</a:t>
            </a:r>
            <a:r>
              <a:rPr lang="en-US" sz="2000" b="1" dirty="0"/>
              <a:t>) : </a:t>
            </a:r>
            <a:r>
              <a:rPr lang="en-US" sz="2000" dirty="0"/>
              <a:t>P(</a:t>
            </a:r>
            <a:r>
              <a:rPr lang="en-US" sz="2000" dirty="0" err="1"/>
              <a:t>X|buys_computer</a:t>
            </a:r>
            <a:r>
              <a:rPr lang="en-US" sz="2000" dirty="0"/>
              <a:t> = “yes”) * P(</a:t>
            </a:r>
            <a:r>
              <a:rPr lang="en-US" sz="2000" dirty="0" err="1"/>
              <a:t>buys_computer</a:t>
            </a:r>
            <a:r>
              <a:rPr lang="en-US" sz="2000" dirty="0"/>
              <a:t> = “yes”) = </a:t>
            </a:r>
            <a:r>
              <a:rPr lang="en-US" sz="2000" dirty="0">
                <a:solidFill>
                  <a:srgbClr val="C00000"/>
                </a:solidFill>
              </a:rPr>
              <a:t>0.028</a:t>
            </a:r>
          </a:p>
          <a:p>
            <a:pPr>
              <a:buNone/>
            </a:pPr>
            <a:r>
              <a:rPr lang="en-US" sz="2000" b="1" dirty="0"/>
              <a:t>		             </a:t>
            </a:r>
            <a:r>
              <a:rPr lang="en-US" sz="2000" b="1" dirty="0" smtClean="0"/>
              <a:t>	        </a:t>
            </a:r>
            <a:r>
              <a:rPr lang="en-US" sz="2000" dirty="0" smtClean="0"/>
              <a:t>P(</a:t>
            </a:r>
            <a:r>
              <a:rPr lang="en-US" sz="2000" dirty="0" err="1" smtClean="0"/>
              <a:t>X|buys_computer</a:t>
            </a:r>
            <a:r>
              <a:rPr lang="en-US" sz="2000" dirty="0" smtClean="0"/>
              <a:t> </a:t>
            </a:r>
            <a:r>
              <a:rPr lang="en-US" sz="2000" dirty="0"/>
              <a:t>= “no”) * P(</a:t>
            </a:r>
            <a:r>
              <a:rPr lang="en-US" sz="2000" dirty="0" err="1"/>
              <a:t>buys_computer</a:t>
            </a:r>
            <a:r>
              <a:rPr lang="en-US" sz="2000" dirty="0"/>
              <a:t> = “no”) = 0.007</a:t>
            </a:r>
            <a:endParaRPr lang="en-US" sz="2000" b="1" dirty="0"/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Therefore</a:t>
            </a:r>
            <a:r>
              <a:rPr lang="en-US" sz="2000" b="1" dirty="0">
                <a:solidFill>
                  <a:srgbClr val="0070C0"/>
                </a:solidFill>
              </a:rPr>
              <a:t>,  X belongs to class (“</a:t>
            </a:r>
            <a:r>
              <a:rPr lang="en-US" sz="2000" b="1" dirty="0" err="1">
                <a:solidFill>
                  <a:srgbClr val="0070C0"/>
                </a:solidFill>
              </a:rPr>
              <a:t>buys_computer</a:t>
            </a:r>
            <a:r>
              <a:rPr lang="en-US" sz="2000" b="1" dirty="0">
                <a:solidFill>
                  <a:srgbClr val="0070C0"/>
                </a:solidFill>
              </a:rPr>
              <a:t> = yes”)</a:t>
            </a:r>
            <a:r>
              <a:rPr lang="en-US" sz="2000" b="1" dirty="0"/>
              <a:t>	</a:t>
            </a:r>
            <a:r>
              <a:rPr lang="en-US" sz="1800" b="1" dirty="0"/>
              <a:t>	</a:t>
            </a:r>
          </a:p>
          <a:p>
            <a:endParaRPr lang="id-ID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44353"/>
              </p:ext>
            </p:extLst>
          </p:nvPr>
        </p:nvGraphicFramePr>
        <p:xfrm>
          <a:off x="6019801" y="152399"/>
          <a:ext cx="3124199" cy="26984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382"/>
                <a:gridCol w="525382"/>
                <a:gridCol w="496264"/>
                <a:gridCol w="722870"/>
                <a:gridCol w="854301"/>
              </a:tblGrid>
              <a:tr h="218129">
                <a:tc>
                  <a:txBody>
                    <a:bodyPr/>
                    <a:lstStyle/>
                    <a:p>
                      <a:pPr algn="l" fontAlgn="b"/>
                      <a:r>
                        <a:rPr lang="id-ID" sz="1000" b="0" u="none" strike="noStrike" dirty="0" err="1">
                          <a:effectLst/>
                        </a:rPr>
                        <a:t>age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000" b="0" u="none" strike="noStrike">
                          <a:effectLst/>
                        </a:rPr>
                        <a:t>income</a:t>
                      </a:r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000" b="0" u="none" strike="noStrike">
                          <a:effectLst/>
                        </a:rPr>
                        <a:t>student</a:t>
                      </a:r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000" b="0" u="none" strike="noStrike">
                          <a:effectLst/>
                        </a:rPr>
                        <a:t>credit_rating</a:t>
                      </a:r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000" b="0" u="none" strike="noStrike" dirty="0" err="1">
                          <a:effectLst/>
                        </a:rPr>
                        <a:t>buys_computer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&lt;=30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high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no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fair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no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&lt;=30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high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no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excellent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no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31…40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high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no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fair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yes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&gt;40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medium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no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fair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yes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&gt;40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low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yes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fair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yes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&gt;40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low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yes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excellent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no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31…40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low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yes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excellent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yes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&lt;=30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medium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no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fair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no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&lt;=30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low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yes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fair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yes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&gt;40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medium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yes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fair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yes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&lt;=30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medium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yes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excellent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yes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31…40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medium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no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excellent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yes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31…40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high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yes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fair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yes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4919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&gt;40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medium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no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excellent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 err="1">
                          <a:effectLst/>
                        </a:rPr>
                        <a:t>no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6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Naïve </a:t>
            </a:r>
            <a:r>
              <a:rPr lang="en-US" dirty="0"/>
              <a:t>B</a:t>
            </a:r>
            <a:r>
              <a:rPr lang="en-US" dirty="0" smtClean="0"/>
              <a:t>ayes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/>
              <a:t>Baca Data Training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Hitung jumlah </a:t>
            </a:r>
            <a:r>
              <a:rPr lang="id-ID" dirty="0" err="1" smtClean="0"/>
              <a:t>class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Hitung jumlah kasus yang sama dengan </a:t>
            </a:r>
            <a:r>
              <a:rPr lang="id-ID" dirty="0" err="1"/>
              <a:t>class</a:t>
            </a:r>
            <a:r>
              <a:rPr lang="id-ID" dirty="0"/>
              <a:t> yang sama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Kalikan semua nilai hasil sesuai dengan data X yang dicari </a:t>
            </a:r>
            <a:r>
              <a:rPr lang="id-ID" dirty="0" err="1"/>
              <a:t>class-nya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0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id-ID" dirty="0" smtClean="0"/>
              <a:t>Baca </a:t>
            </a:r>
            <a:r>
              <a:rPr lang="id-ID" dirty="0"/>
              <a:t>Data </a:t>
            </a:r>
            <a:r>
              <a:rPr lang="id-ID" dirty="0" smtClean="0"/>
              <a:t>Training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9" t="34426" r="14168" b="11475"/>
          <a:stretch/>
        </p:blipFill>
        <p:spPr bwMode="auto">
          <a:xfrm>
            <a:off x="647530" y="1529104"/>
            <a:ext cx="8009365" cy="456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Teorema </a:t>
            </a:r>
            <a:r>
              <a:rPr lang="id-ID" dirty="0" err="1"/>
              <a:t>Bayes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2488"/>
            <a:ext cx="8058150" cy="4343399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pPr lvl="1"/>
            <a:r>
              <a:rPr lang="en-US" sz="2200" b="1" i="1" dirty="0" smtClean="0"/>
              <a:t>X</a:t>
            </a:r>
            <a:r>
              <a:rPr lang="en-US" sz="2200" dirty="0"/>
              <a:t>	</a:t>
            </a:r>
            <a:r>
              <a:rPr lang="en-US" sz="2200" dirty="0" smtClean="0"/>
              <a:t>           </a:t>
            </a:r>
            <a:r>
              <a:rPr lang="en-US" sz="2200" dirty="0" smtClean="0">
                <a:sym typeface="Wingdings" panose="05000000000000000000" pitchFamily="2" charset="2"/>
              </a:rPr>
              <a:t>  Data </a:t>
            </a:r>
            <a:r>
              <a:rPr lang="en-US" sz="2200" dirty="0" err="1">
                <a:sym typeface="Wingdings" panose="05000000000000000000" pitchFamily="2" charset="2"/>
              </a:rPr>
              <a:t>dengan</a:t>
            </a:r>
            <a:r>
              <a:rPr lang="en-US" sz="2200" dirty="0">
                <a:sym typeface="Wingdings" panose="05000000000000000000" pitchFamily="2" charset="2"/>
              </a:rPr>
              <a:t> class yang </a:t>
            </a:r>
            <a:r>
              <a:rPr lang="en-US" sz="2200" dirty="0" err="1">
                <a:sym typeface="Wingdings" panose="05000000000000000000" pitchFamily="2" charset="2"/>
              </a:rPr>
              <a:t>belum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diketahui</a:t>
            </a:r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2200" b="1" i="1" dirty="0">
                <a:sym typeface="Wingdings" panose="05000000000000000000" pitchFamily="2" charset="2"/>
              </a:rPr>
              <a:t>H</a:t>
            </a:r>
            <a:r>
              <a:rPr lang="en-US" sz="2200" dirty="0">
                <a:sym typeface="Wingdings" panose="05000000000000000000" pitchFamily="2" charset="2"/>
              </a:rPr>
              <a:t>	 </a:t>
            </a:r>
            <a:r>
              <a:rPr lang="en-US" sz="2200" dirty="0" smtClean="0">
                <a:sym typeface="Wingdings" panose="05000000000000000000" pitchFamily="2" charset="2"/>
              </a:rPr>
              <a:t>            </a:t>
            </a:r>
            <a:r>
              <a:rPr lang="en-US" sz="2200" dirty="0" err="1" smtClean="0">
                <a:sym typeface="Wingdings" panose="05000000000000000000" pitchFamily="2" charset="2"/>
              </a:rPr>
              <a:t>Hipotesis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dirty="0">
                <a:sym typeface="Wingdings" panose="05000000000000000000" pitchFamily="2" charset="2"/>
              </a:rPr>
              <a:t>data </a:t>
            </a:r>
            <a:r>
              <a:rPr lang="en-US" sz="2200" i="1" dirty="0">
                <a:sym typeface="Wingdings" panose="05000000000000000000" pitchFamily="2" charset="2"/>
              </a:rPr>
              <a:t>X</a:t>
            </a:r>
            <a:r>
              <a:rPr lang="en-US" sz="2200" dirty="0">
                <a:sym typeface="Wingdings" panose="05000000000000000000" pitchFamily="2" charset="2"/>
              </a:rPr>
              <a:t> yang </a:t>
            </a:r>
            <a:r>
              <a:rPr lang="en-US" sz="2200" dirty="0" err="1">
                <a:sym typeface="Wingdings" panose="05000000000000000000" pitchFamily="2" charset="2"/>
              </a:rPr>
              <a:t>merupakan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suatu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smtClean="0">
                <a:sym typeface="Wingdings" panose="05000000000000000000" pitchFamily="2" charset="2"/>
              </a:rPr>
              <a:t>class</a:t>
            </a:r>
            <a:br>
              <a:rPr lang="en-US" sz="2200" dirty="0" smtClean="0">
                <a:sym typeface="Wingdings" panose="05000000000000000000" pitchFamily="2" charset="2"/>
              </a:rPr>
            </a:br>
            <a:r>
              <a:rPr lang="en-US" sz="2200" dirty="0">
                <a:sym typeface="Wingdings" panose="05000000000000000000" pitchFamily="2" charset="2"/>
              </a:rPr>
              <a:t>	 </a:t>
            </a:r>
            <a:r>
              <a:rPr lang="en-US" sz="2200" dirty="0" smtClean="0">
                <a:sym typeface="Wingdings" panose="05000000000000000000" pitchFamily="2" charset="2"/>
              </a:rPr>
              <a:t>                yang </a:t>
            </a:r>
            <a:r>
              <a:rPr lang="en-US" sz="2200" dirty="0" err="1" smtClean="0">
                <a:sym typeface="Wingdings" panose="05000000000000000000" pitchFamily="2" charset="2"/>
              </a:rPr>
              <a:t>lebih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sym typeface="Wingdings" panose="05000000000000000000" pitchFamily="2" charset="2"/>
              </a:rPr>
              <a:t>spesifik</a:t>
            </a:r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2200" b="1" i="1" dirty="0">
                <a:sym typeface="Wingdings" panose="05000000000000000000" pitchFamily="2" charset="2"/>
              </a:rPr>
              <a:t>P (H|X</a:t>
            </a:r>
            <a:r>
              <a:rPr lang="en-US" sz="2200" b="1" i="1" dirty="0" smtClean="0">
                <a:sym typeface="Wingdings" panose="05000000000000000000" pitchFamily="2" charset="2"/>
              </a:rPr>
              <a:t>)</a:t>
            </a:r>
            <a:r>
              <a:rPr lang="en-US" sz="2200" b="1" dirty="0" smtClean="0">
                <a:sym typeface="Wingdings" panose="05000000000000000000" pitchFamily="2" charset="2"/>
              </a:rPr>
              <a:t>  </a:t>
            </a:r>
            <a:r>
              <a:rPr lang="en-US" sz="2200" dirty="0" smtClean="0">
                <a:sym typeface="Wingdings" panose="05000000000000000000" pitchFamily="2" charset="2"/>
              </a:rPr>
              <a:t>  </a:t>
            </a:r>
            <a:r>
              <a:rPr lang="en-US" sz="2200" dirty="0" err="1" smtClean="0">
                <a:sym typeface="Wingdings" panose="05000000000000000000" pitchFamily="2" charset="2"/>
              </a:rPr>
              <a:t>Probabilitas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hipotesis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i="1" dirty="0">
                <a:sym typeface="Wingdings" panose="05000000000000000000" pitchFamily="2" charset="2"/>
              </a:rPr>
              <a:t>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berdasarkan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kondisi</a:t>
            </a:r>
            <a:r>
              <a:rPr lang="en-US" sz="2200" dirty="0">
                <a:sym typeface="Wingdings" panose="05000000000000000000" pitchFamily="2" charset="2"/>
              </a:rPr>
              <a:t>  </a:t>
            </a:r>
            <a:r>
              <a:rPr lang="en-US" sz="2200" i="1" dirty="0" smtClean="0">
                <a:sym typeface="Wingdings" panose="05000000000000000000" pitchFamily="2" charset="2"/>
              </a:rPr>
              <a:t>X</a:t>
            </a:r>
            <a:r>
              <a:rPr lang="en-US" sz="2200" dirty="0">
                <a:sym typeface="Wingdings" panose="05000000000000000000" pitchFamily="2" charset="2"/>
              </a:rPr>
              <a:t/>
            </a:r>
            <a:br>
              <a:rPr lang="en-US" sz="2200" dirty="0">
                <a:sym typeface="Wingdings" panose="05000000000000000000" pitchFamily="2" charset="2"/>
              </a:rPr>
            </a:br>
            <a:r>
              <a:rPr lang="en-US" sz="2200" dirty="0" smtClean="0">
                <a:sym typeface="Wingdings" panose="05000000000000000000" pitchFamily="2" charset="2"/>
              </a:rPr>
              <a:t>                     (</a:t>
            </a:r>
            <a:r>
              <a:rPr lang="en-US" sz="2200" i="1" dirty="0" smtClean="0">
                <a:sym typeface="Wingdings" panose="05000000000000000000" pitchFamily="2" charset="2"/>
              </a:rPr>
              <a:t>posteriori </a:t>
            </a:r>
            <a:r>
              <a:rPr lang="en-US" sz="2200" i="1" dirty="0">
                <a:sym typeface="Wingdings" panose="05000000000000000000" pitchFamily="2" charset="2"/>
              </a:rPr>
              <a:t>probability</a:t>
            </a:r>
            <a:r>
              <a:rPr lang="en-US" sz="22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z="2200" b="1" i="1" dirty="0">
                <a:sym typeface="Wingdings" panose="05000000000000000000" pitchFamily="2" charset="2"/>
              </a:rPr>
              <a:t>P (H</a:t>
            </a:r>
            <a:r>
              <a:rPr lang="en-US" sz="2200" b="1" i="1" dirty="0" smtClean="0">
                <a:sym typeface="Wingdings" panose="05000000000000000000" pitchFamily="2" charset="2"/>
              </a:rPr>
              <a:t>)</a:t>
            </a:r>
            <a:r>
              <a:rPr lang="en-US" sz="2200" i="1" dirty="0" smtClean="0">
                <a:sym typeface="Wingdings" panose="05000000000000000000" pitchFamily="2" charset="2"/>
              </a:rPr>
              <a:t> </a:t>
            </a:r>
            <a:r>
              <a:rPr lang="en-US" sz="2200" dirty="0" smtClean="0">
                <a:sym typeface="Wingdings" panose="05000000000000000000" pitchFamily="2" charset="2"/>
              </a:rPr>
              <a:t>       </a:t>
            </a:r>
            <a:r>
              <a:rPr lang="en-US" sz="2200" dirty="0" err="1" smtClean="0">
                <a:sym typeface="Wingdings" panose="05000000000000000000" pitchFamily="2" charset="2"/>
              </a:rPr>
              <a:t>Probabilitas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hipotesis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i="1" dirty="0">
                <a:sym typeface="Wingdings" panose="05000000000000000000" pitchFamily="2" charset="2"/>
              </a:rPr>
              <a:t>H</a:t>
            </a:r>
            <a:r>
              <a:rPr lang="en-US" sz="2200" dirty="0">
                <a:sym typeface="Wingdings" panose="05000000000000000000" pitchFamily="2" charset="2"/>
              </a:rPr>
              <a:t> (</a:t>
            </a:r>
            <a:r>
              <a:rPr lang="en-US" sz="2200" i="1" dirty="0">
                <a:sym typeface="Wingdings" panose="05000000000000000000" pitchFamily="2" charset="2"/>
              </a:rPr>
              <a:t>prior probability</a:t>
            </a:r>
            <a:r>
              <a:rPr lang="en-US" sz="22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z="2200" b="1" i="1" dirty="0">
                <a:sym typeface="Wingdings" panose="05000000000000000000" pitchFamily="2" charset="2"/>
              </a:rPr>
              <a:t>P (X|H</a:t>
            </a:r>
            <a:r>
              <a:rPr lang="en-US" sz="2200" b="1" i="1" dirty="0" smtClean="0">
                <a:sym typeface="Wingdings" panose="05000000000000000000" pitchFamily="2" charset="2"/>
              </a:rPr>
              <a:t>)  </a:t>
            </a:r>
            <a:r>
              <a:rPr lang="en-US" sz="2200" dirty="0" smtClean="0">
                <a:sym typeface="Wingdings" panose="05000000000000000000" pitchFamily="2" charset="2"/>
              </a:rPr>
              <a:t>  </a:t>
            </a:r>
            <a:r>
              <a:rPr lang="en-US" sz="2200" dirty="0" err="1" smtClean="0">
                <a:sym typeface="Wingdings" panose="05000000000000000000" pitchFamily="2" charset="2"/>
              </a:rPr>
              <a:t>Probabilitas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i="1" dirty="0">
                <a:sym typeface="Wingdings" panose="05000000000000000000" pitchFamily="2" charset="2"/>
              </a:rPr>
              <a:t>X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berdasarkan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kondisi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pada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hipotesis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i="1" dirty="0">
                <a:sym typeface="Wingdings" panose="05000000000000000000" pitchFamily="2" charset="2"/>
              </a:rPr>
              <a:t>H</a:t>
            </a:r>
          </a:p>
          <a:p>
            <a:pPr lvl="1"/>
            <a:r>
              <a:rPr lang="en-US" sz="2200" b="1" i="1" dirty="0">
                <a:sym typeface="Wingdings" panose="05000000000000000000" pitchFamily="2" charset="2"/>
              </a:rPr>
              <a:t>P (X</a:t>
            </a:r>
            <a:r>
              <a:rPr lang="en-US" sz="2200" b="1" i="1" dirty="0" smtClean="0">
                <a:sym typeface="Wingdings" panose="05000000000000000000" pitchFamily="2" charset="2"/>
              </a:rPr>
              <a:t>)       </a:t>
            </a:r>
            <a:r>
              <a:rPr lang="en-US" sz="2200" dirty="0" smtClean="0">
                <a:sym typeface="Wingdings" panose="05000000000000000000" pitchFamily="2" charset="2"/>
              </a:rPr>
              <a:t>  </a:t>
            </a:r>
            <a:r>
              <a:rPr lang="en-US" sz="2200" dirty="0" err="1" smtClean="0">
                <a:sym typeface="Wingdings" panose="05000000000000000000" pitchFamily="2" charset="2"/>
              </a:rPr>
              <a:t>Probabilitas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i="1" dirty="0">
                <a:sym typeface="Wingdings" panose="05000000000000000000" pitchFamily="2" charset="2"/>
              </a:rPr>
              <a:t>X</a:t>
            </a:r>
            <a:endParaRPr lang="en-US" sz="2200" i="1" dirty="0"/>
          </a:p>
          <a:p>
            <a:endParaRPr lang="id-ID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22832"/>
              </p:ext>
            </p:extLst>
          </p:nvPr>
        </p:nvGraphicFramePr>
        <p:xfrm>
          <a:off x="383457" y="1524000"/>
          <a:ext cx="8303343" cy="1000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0" name="Equation" r:id="rId3" imgW="5600520" imgH="774360" progId="Equation.3">
                  <p:embed/>
                </p:oleObj>
              </mc:Choice>
              <mc:Fallback>
                <p:oleObj name="Equation" r:id="rId3" imgW="560052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57" y="1524000"/>
                        <a:ext cx="8303343" cy="1000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3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class/label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9104"/>
            <a:ext cx="8286750" cy="5024096"/>
          </a:xfrm>
        </p:spPr>
        <p:txBody>
          <a:bodyPr>
            <a:noAutofit/>
          </a:bodyPr>
          <a:lstStyle/>
          <a:p>
            <a:r>
              <a:rPr lang="en-US" sz="2400" dirty="0" err="1"/>
              <a:t>Terdapat</a:t>
            </a:r>
            <a:r>
              <a:rPr lang="en-US" sz="2400" dirty="0"/>
              <a:t> 2 class </a:t>
            </a:r>
            <a:r>
              <a:rPr lang="en-US" sz="2400" dirty="0" err="1"/>
              <a:t>dari</a:t>
            </a:r>
            <a:r>
              <a:rPr lang="en-US" sz="2400" dirty="0"/>
              <a:t> data training </a:t>
            </a:r>
            <a:r>
              <a:rPr lang="en-US" sz="2400" dirty="0" err="1"/>
              <a:t>tersebut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C1 (Class 1) </a:t>
            </a:r>
            <a:r>
              <a:rPr lang="en-US" sz="2000" dirty="0">
                <a:sym typeface="Wingdings" panose="05000000000000000000" pitchFamily="2" charset="2"/>
              </a:rPr>
              <a:t>Play = yes  9 record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C2 (Class 2) Play = no  5 record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Total = 14 record</a:t>
            </a: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err="1" smtClean="0">
                <a:sym typeface="Wingdings" panose="05000000000000000000" pitchFamily="2" charset="2"/>
              </a:rPr>
              <a:t>Maka</a:t>
            </a:r>
            <a:r>
              <a:rPr lang="en-US" sz="2400" dirty="0" smtClean="0">
                <a:sym typeface="Wingdings" panose="05000000000000000000" pitchFamily="2" charset="2"/>
              </a:rPr>
              <a:t>: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P (C1) =  9/14 = 0.642857143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P (C2) = 5/14 = 0.357142857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err="1" smtClean="0">
                <a:sym typeface="Wingdings" panose="05000000000000000000" pitchFamily="2" charset="2"/>
              </a:rPr>
              <a:t>Pertanyaan</a:t>
            </a:r>
            <a:r>
              <a:rPr lang="en-US" sz="2400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Data </a:t>
            </a:r>
            <a:r>
              <a:rPr lang="en-US" sz="20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 = </a:t>
            </a:r>
            <a:r>
              <a:rPr lang="en-US" sz="2000" i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sz="20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outlook=rainy</a:t>
            </a:r>
            <a:r>
              <a:rPr lang="en-US" sz="2000" i="1" dirty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en-US" sz="20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temperature=cool</a:t>
            </a:r>
            <a:r>
              <a:rPr lang="en-US" sz="2000" i="1" dirty="0">
                <a:solidFill>
                  <a:srgbClr val="C00000"/>
                </a:solidFill>
                <a:sym typeface="Wingdings" panose="05000000000000000000" pitchFamily="2" charset="2"/>
              </a:rPr>
              <a:t>, humidity=high, </a:t>
            </a:r>
            <a:r>
              <a:rPr lang="en-US" sz="20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windy=true)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 golf </a:t>
            </a:r>
            <a:r>
              <a:rPr lang="en-US" sz="20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atau</a:t>
            </a:r>
            <a:r>
              <a:rPr lang="en-US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tidak</a:t>
            </a:r>
            <a:r>
              <a:rPr lang="en-US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5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class yang </a:t>
            </a:r>
            <a:r>
              <a:rPr lang="en-US" dirty="0" err="1" smtClean="0"/>
              <a:t>sama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9104"/>
            <a:ext cx="7886700" cy="4871696"/>
          </a:xfrm>
        </p:spPr>
        <p:txBody>
          <a:bodyPr>
            <a:normAutofit/>
          </a:bodyPr>
          <a:lstStyle/>
          <a:p>
            <a:r>
              <a:rPr lang="id-ID" dirty="0"/>
              <a:t>Untuk </a:t>
            </a:r>
            <a:r>
              <a:rPr lang="id-ID" i="1" dirty="0"/>
              <a:t>P(</a:t>
            </a:r>
            <a:r>
              <a:rPr lang="id-ID" i="1" dirty="0" err="1"/>
              <a:t>Ci</a:t>
            </a:r>
            <a:r>
              <a:rPr lang="id-ID" i="1" dirty="0"/>
              <a:t>)</a:t>
            </a:r>
            <a:r>
              <a:rPr lang="id-ID" dirty="0"/>
              <a:t> yaitu </a:t>
            </a:r>
            <a:r>
              <a:rPr lang="id-ID" i="1" dirty="0"/>
              <a:t>P(C1)</a:t>
            </a:r>
            <a:r>
              <a:rPr lang="id-ID" dirty="0"/>
              <a:t> dan </a:t>
            </a:r>
            <a:r>
              <a:rPr lang="id-ID" i="1" dirty="0"/>
              <a:t>P(C2)</a:t>
            </a:r>
            <a:r>
              <a:rPr lang="id-ID" dirty="0"/>
              <a:t> sudah diketahui hasilnya di langkah sebelumnya.</a:t>
            </a:r>
          </a:p>
          <a:p>
            <a:r>
              <a:rPr lang="id-ID" dirty="0"/>
              <a:t>Selanjutnya Hitung </a:t>
            </a:r>
            <a:r>
              <a:rPr lang="id-ID" i="1" dirty="0"/>
              <a:t>P(</a:t>
            </a:r>
            <a:r>
              <a:rPr lang="id-ID" i="1" dirty="0" err="1"/>
              <a:t>X|Ci</a:t>
            </a:r>
            <a:r>
              <a:rPr lang="id-ID" i="1" dirty="0"/>
              <a:t>)</a:t>
            </a:r>
            <a:r>
              <a:rPr lang="id-ID" dirty="0"/>
              <a:t> untuk </a:t>
            </a:r>
            <a:r>
              <a:rPr lang="id-ID" i="1" dirty="0"/>
              <a:t>i</a:t>
            </a:r>
            <a:r>
              <a:rPr lang="id-ID" dirty="0"/>
              <a:t> = 1 dan 2</a:t>
            </a:r>
          </a:p>
          <a:p>
            <a:pPr lvl="1"/>
            <a:r>
              <a:rPr lang="id-ID" i="1" dirty="0"/>
              <a:t>P(</a:t>
            </a:r>
            <a:r>
              <a:rPr lang="id-ID" i="1" dirty="0" err="1"/>
              <a:t>outlook</a:t>
            </a:r>
            <a:r>
              <a:rPr lang="id-ID" i="1" dirty="0"/>
              <a:t>=“</a:t>
            </a:r>
            <a:r>
              <a:rPr lang="id-ID" i="1" dirty="0" err="1"/>
              <a:t>sunny</a:t>
            </a:r>
            <a:r>
              <a:rPr lang="id-ID" i="1" dirty="0"/>
              <a:t>”|</a:t>
            </a:r>
            <a:r>
              <a:rPr lang="id-ID" i="1" dirty="0" err="1"/>
              <a:t>play</a:t>
            </a:r>
            <a:r>
              <a:rPr lang="id-ID" i="1" dirty="0"/>
              <a:t>=“</a:t>
            </a:r>
            <a:r>
              <a:rPr lang="id-ID" i="1" dirty="0" err="1"/>
              <a:t>yes</a:t>
            </a:r>
            <a:r>
              <a:rPr lang="id-ID" i="1" dirty="0"/>
              <a:t>”)</a:t>
            </a:r>
            <a:r>
              <a:rPr lang="id-ID" dirty="0"/>
              <a:t>=2/9=0.222222222</a:t>
            </a:r>
          </a:p>
          <a:p>
            <a:pPr lvl="1"/>
            <a:r>
              <a:rPr lang="id-ID" i="1" dirty="0"/>
              <a:t>P(</a:t>
            </a:r>
            <a:r>
              <a:rPr lang="id-ID" i="1" dirty="0" err="1"/>
              <a:t>outlook</a:t>
            </a:r>
            <a:r>
              <a:rPr lang="id-ID" i="1" dirty="0"/>
              <a:t>=“</a:t>
            </a:r>
            <a:r>
              <a:rPr lang="id-ID" i="1" dirty="0" err="1"/>
              <a:t>sunny</a:t>
            </a:r>
            <a:r>
              <a:rPr lang="id-ID" i="1" dirty="0"/>
              <a:t>”|</a:t>
            </a:r>
            <a:r>
              <a:rPr lang="id-ID" i="1" dirty="0" err="1"/>
              <a:t>play</a:t>
            </a:r>
            <a:r>
              <a:rPr lang="id-ID" i="1" dirty="0"/>
              <a:t>=“</a:t>
            </a:r>
            <a:r>
              <a:rPr lang="id-ID" i="1" dirty="0" err="1"/>
              <a:t>no</a:t>
            </a:r>
            <a:r>
              <a:rPr lang="id-ID" i="1" dirty="0"/>
              <a:t>”)</a:t>
            </a:r>
            <a:r>
              <a:rPr lang="id-ID" dirty="0"/>
              <a:t>=3/5=0.6</a:t>
            </a:r>
          </a:p>
          <a:p>
            <a:endParaRPr lang="id-ID" dirty="0"/>
          </a:p>
          <a:p>
            <a:pPr lvl="1"/>
            <a:r>
              <a:rPr lang="id-ID" i="1" dirty="0"/>
              <a:t>P(</a:t>
            </a:r>
            <a:r>
              <a:rPr lang="id-ID" i="1" dirty="0" err="1"/>
              <a:t>outlook</a:t>
            </a:r>
            <a:r>
              <a:rPr lang="id-ID" i="1" dirty="0"/>
              <a:t>=“</a:t>
            </a:r>
            <a:r>
              <a:rPr lang="id-ID" i="1" dirty="0" err="1"/>
              <a:t>overcast</a:t>
            </a:r>
            <a:r>
              <a:rPr lang="id-ID" i="1" dirty="0"/>
              <a:t>”|</a:t>
            </a:r>
            <a:r>
              <a:rPr lang="id-ID" i="1" dirty="0" err="1"/>
              <a:t>play</a:t>
            </a:r>
            <a:r>
              <a:rPr lang="id-ID" i="1" dirty="0"/>
              <a:t>=“</a:t>
            </a:r>
            <a:r>
              <a:rPr lang="id-ID" i="1" dirty="0" err="1"/>
              <a:t>yes</a:t>
            </a:r>
            <a:r>
              <a:rPr lang="id-ID" i="1" dirty="0"/>
              <a:t>”)</a:t>
            </a:r>
            <a:r>
              <a:rPr lang="id-ID" dirty="0"/>
              <a:t>=4/9=0.444444444</a:t>
            </a:r>
          </a:p>
          <a:p>
            <a:pPr lvl="1"/>
            <a:r>
              <a:rPr lang="id-ID" i="1" dirty="0"/>
              <a:t>P(</a:t>
            </a:r>
            <a:r>
              <a:rPr lang="id-ID" i="1" dirty="0" err="1"/>
              <a:t>outlook</a:t>
            </a:r>
            <a:r>
              <a:rPr lang="id-ID" i="1" dirty="0"/>
              <a:t>=“</a:t>
            </a:r>
            <a:r>
              <a:rPr lang="id-ID" i="1" dirty="0" err="1"/>
              <a:t>overcast</a:t>
            </a:r>
            <a:r>
              <a:rPr lang="id-ID" i="1" dirty="0"/>
              <a:t>”|</a:t>
            </a:r>
            <a:r>
              <a:rPr lang="id-ID" i="1" dirty="0" err="1"/>
              <a:t>play</a:t>
            </a:r>
            <a:r>
              <a:rPr lang="id-ID" i="1" dirty="0"/>
              <a:t>=“</a:t>
            </a:r>
            <a:r>
              <a:rPr lang="id-ID" i="1" dirty="0" err="1"/>
              <a:t>no</a:t>
            </a:r>
            <a:r>
              <a:rPr lang="id-ID" i="1" dirty="0"/>
              <a:t>”)</a:t>
            </a:r>
            <a:r>
              <a:rPr lang="id-ID" dirty="0"/>
              <a:t>=0/5=0</a:t>
            </a:r>
          </a:p>
          <a:p>
            <a:endParaRPr lang="id-ID" dirty="0"/>
          </a:p>
          <a:p>
            <a:pPr lvl="1"/>
            <a:r>
              <a:rPr lang="id-ID" i="1" dirty="0"/>
              <a:t>P(</a:t>
            </a:r>
            <a:r>
              <a:rPr lang="id-ID" i="1" dirty="0" err="1"/>
              <a:t>outlook</a:t>
            </a:r>
            <a:r>
              <a:rPr lang="id-ID" i="1" dirty="0"/>
              <a:t>=“</a:t>
            </a:r>
            <a:r>
              <a:rPr lang="id-ID" i="1" dirty="0" err="1"/>
              <a:t>rainy</a:t>
            </a:r>
            <a:r>
              <a:rPr lang="id-ID" i="1" dirty="0"/>
              <a:t>”|</a:t>
            </a:r>
            <a:r>
              <a:rPr lang="id-ID" i="1" dirty="0" err="1"/>
              <a:t>play</a:t>
            </a:r>
            <a:r>
              <a:rPr lang="id-ID" i="1" dirty="0"/>
              <a:t>=“</a:t>
            </a:r>
            <a:r>
              <a:rPr lang="id-ID" i="1" dirty="0" err="1"/>
              <a:t>yes</a:t>
            </a:r>
            <a:r>
              <a:rPr lang="id-ID" i="1" dirty="0"/>
              <a:t>”)</a:t>
            </a:r>
            <a:r>
              <a:rPr lang="id-ID" dirty="0"/>
              <a:t>=3/9=0.333333333</a:t>
            </a:r>
          </a:p>
          <a:p>
            <a:pPr lvl="1"/>
            <a:r>
              <a:rPr lang="id-ID" i="1" dirty="0"/>
              <a:t>P(</a:t>
            </a:r>
            <a:r>
              <a:rPr lang="id-ID" i="1" dirty="0" err="1"/>
              <a:t>outlook</a:t>
            </a:r>
            <a:r>
              <a:rPr lang="id-ID" i="1" dirty="0"/>
              <a:t>=“</a:t>
            </a:r>
            <a:r>
              <a:rPr lang="id-ID" i="1" dirty="0" err="1"/>
              <a:t>rainy</a:t>
            </a:r>
            <a:r>
              <a:rPr lang="id-ID" i="1" dirty="0"/>
              <a:t>”|</a:t>
            </a:r>
            <a:r>
              <a:rPr lang="id-ID" i="1" dirty="0" err="1"/>
              <a:t>play</a:t>
            </a:r>
            <a:r>
              <a:rPr lang="id-ID" i="1" dirty="0"/>
              <a:t>=“</a:t>
            </a:r>
            <a:r>
              <a:rPr lang="id-ID" i="1" dirty="0" err="1"/>
              <a:t>no</a:t>
            </a:r>
            <a:r>
              <a:rPr lang="id-ID" i="1" dirty="0"/>
              <a:t>”)</a:t>
            </a:r>
            <a:r>
              <a:rPr lang="id-ID" dirty="0"/>
              <a:t>=2/5=0.4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7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class yang </a:t>
            </a:r>
            <a:r>
              <a:rPr lang="en-US" dirty="0" err="1"/>
              <a:t>sama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Jika semua atribut dihitung, maka didapat hasil akhirnya seperti berikut ini:	</a:t>
            </a:r>
          </a:p>
          <a:p>
            <a:endParaRPr lang="id-ID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36213"/>
              </p:ext>
            </p:extLst>
          </p:nvPr>
        </p:nvGraphicFramePr>
        <p:xfrm>
          <a:off x="1066800" y="2667000"/>
          <a:ext cx="6705600" cy="32761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6400"/>
                <a:gridCol w="1676400"/>
                <a:gridCol w="1143000"/>
                <a:gridCol w="2209800"/>
              </a:tblGrid>
              <a:tr h="28401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Atribute</a:t>
                      </a:r>
                      <a:endParaRPr lang="id-ID" sz="1600" dirty="0"/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</a:t>
                      </a:r>
                      <a:endParaRPr lang="id-ID" sz="1600" dirty="0"/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id-ID" sz="1600" dirty="0"/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id-ID" sz="1600" dirty="0"/>
                    </a:p>
                  </a:txBody>
                  <a:tcPr marL="53993" marR="53993" marT="26997" marB="26997" anchor="ctr"/>
                </a:tc>
              </a:tr>
              <a:tr h="284018">
                <a:tc>
                  <a:txBody>
                    <a:bodyPr/>
                    <a:lstStyle/>
                    <a:p>
                      <a:r>
                        <a:rPr lang="id-ID" sz="1600" dirty="0"/>
                        <a:t>Outlook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value=sunny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0.6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0.2222222222222222</a:t>
                      </a:r>
                    </a:p>
                  </a:txBody>
                  <a:tcPr marL="53993" marR="53993" marT="26997" marB="26997" anchor="ctr"/>
                </a:tc>
              </a:tr>
              <a:tr h="284018">
                <a:tc>
                  <a:txBody>
                    <a:bodyPr/>
                    <a:lstStyle/>
                    <a:p>
                      <a:r>
                        <a:rPr lang="id-ID" sz="1600"/>
                        <a:t>Outlook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value=cloudy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0.0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0.4444444444444444</a:t>
                      </a:r>
                    </a:p>
                  </a:txBody>
                  <a:tcPr marL="53993" marR="53993" marT="26997" marB="26997" anchor="ctr"/>
                </a:tc>
              </a:tr>
              <a:tr h="284018">
                <a:tc>
                  <a:txBody>
                    <a:bodyPr/>
                    <a:lstStyle/>
                    <a:p>
                      <a:r>
                        <a:rPr lang="id-ID" sz="1600" dirty="0"/>
                        <a:t>Outlook</a:t>
                      </a:r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value=rainy</a:t>
                      </a:r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0.4</a:t>
                      </a:r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0.3333333333333333</a:t>
                      </a:r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</a:tr>
              <a:tr h="284018">
                <a:tc>
                  <a:txBody>
                    <a:bodyPr/>
                    <a:lstStyle/>
                    <a:p>
                      <a:r>
                        <a:rPr lang="id-ID" sz="1600" dirty="0" err="1"/>
                        <a:t>Temperature</a:t>
                      </a:r>
                      <a:endParaRPr lang="id-ID" sz="1600" dirty="0"/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 dirty="0" err="1"/>
                        <a:t>value</a:t>
                      </a:r>
                      <a:r>
                        <a:rPr lang="id-ID" sz="1600" dirty="0"/>
                        <a:t>=</a:t>
                      </a:r>
                      <a:r>
                        <a:rPr lang="id-ID" sz="1600" dirty="0" err="1"/>
                        <a:t>hot</a:t>
                      </a:r>
                      <a:endParaRPr lang="id-ID" sz="1600" dirty="0"/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0.4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0.2222222222222222</a:t>
                      </a:r>
                    </a:p>
                  </a:txBody>
                  <a:tcPr marL="53993" marR="53993" marT="26997" marB="26997" anchor="ctr"/>
                </a:tc>
              </a:tr>
              <a:tr h="284018">
                <a:tc>
                  <a:txBody>
                    <a:bodyPr/>
                    <a:lstStyle/>
                    <a:p>
                      <a:r>
                        <a:rPr lang="id-ID" sz="1600"/>
                        <a:t>Temperature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value=mild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0.4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0.4444444444444444</a:t>
                      </a:r>
                    </a:p>
                  </a:txBody>
                  <a:tcPr marL="53993" marR="53993" marT="26997" marB="26997" anchor="ctr"/>
                </a:tc>
              </a:tr>
              <a:tr h="284018">
                <a:tc>
                  <a:txBody>
                    <a:bodyPr/>
                    <a:lstStyle/>
                    <a:p>
                      <a:r>
                        <a:rPr lang="id-ID" sz="1600" dirty="0" err="1"/>
                        <a:t>Temperature</a:t>
                      </a:r>
                      <a:endParaRPr lang="id-ID" sz="1600" dirty="0"/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err="1"/>
                        <a:t>value</a:t>
                      </a:r>
                      <a:r>
                        <a:rPr lang="id-ID" sz="1600" dirty="0"/>
                        <a:t>=</a:t>
                      </a:r>
                      <a:r>
                        <a:rPr lang="id-ID" sz="1600" dirty="0" err="1"/>
                        <a:t>cool</a:t>
                      </a:r>
                      <a:endParaRPr lang="id-ID" sz="1600" dirty="0"/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0.2</a:t>
                      </a:r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0.3333333333333333</a:t>
                      </a:r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</a:tr>
              <a:tr h="284018">
                <a:tc>
                  <a:txBody>
                    <a:bodyPr/>
                    <a:lstStyle/>
                    <a:p>
                      <a:r>
                        <a:rPr lang="id-ID" sz="1600" dirty="0" err="1"/>
                        <a:t>Humidity</a:t>
                      </a:r>
                      <a:endParaRPr lang="id-ID" sz="1600" dirty="0"/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err="1"/>
                        <a:t>value</a:t>
                      </a:r>
                      <a:r>
                        <a:rPr lang="id-ID" sz="1600" dirty="0"/>
                        <a:t>=</a:t>
                      </a:r>
                      <a:r>
                        <a:rPr lang="id-ID" sz="1600" dirty="0" err="1"/>
                        <a:t>high</a:t>
                      </a:r>
                      <a:endParaRPr lang="id-ID" sz="1600" dirty="0"/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0.8</a:t>
                      </a:r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0.3333333333333333</a:t>
                      </a:r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</a:tr>
              <a:tr h="284018">
                <a:tc>
                  <a:txBody>
                    <a:bodyPr/>
                    <a:lstStyle/>
                    <a:p>
                      <a:r>
                        <a:rPr lang="id-ID" sz="1600"/>
                        <a:t>Humidity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value=normal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0.2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0.6666666666666666</a:t>
                      </a:r>
                    </a:p>
                  </a:txBody>
                  <a:tcPr marL="53993" marR="53993" marT="26997" marB="26997" anchor="ctr"/>
                </a:tc>
              </a:tr>
              <a:tr h="284018">
                <a:tc>
                  <a:txBody>
                    <a:bodyPr/>
                    <a:lstStyle/>
                    <a:p>
                      <a:r>
                        <a:rPr lang="id-ID" sz="1600" dirty="0" err="1"/>
                        <a:t>Windy</a:t>
                      </a:r>
                      <a:endParaRPr lang="id-ID" sz="1600" dirty="0"/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value=false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0.4</a:t>
                      </a:r>
                    </a:p>
                  </a:txBody>
                  <a:tcPr marL="53993" marR="53993" marT="26997" marB="26997" anchor="ctr"/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0.6666666666666666</a:t>
                      </a:r>
                    </a:p>
                  </a:txBody>
                  <a:tcPr marL="53993" marR="53993" marT="26997" marB="26997" anchor="ctr"/>
                </a:tc>
              </a:tr>
              <a:tr h="284018">
                <a:tc>
                  <a:txBody>
                    <a:bodyPr/>
                    <a:lstStyle/>
                    <a:p>
                      <a:r>
                        <a:rPr lang="id-ID" sz="1600" dirty="0" err="1"/>
                        <a:t>Windy</a:t>
                      </a:r>
                      <a:endParaRPr lang="id-ID" sz="1600" dirty="0"/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err="1"/>
                        <a:t>value</a:t>
                      </a:r>
                      <a:r>
                        <a:rPr lang="id-ID" sz="1600" dirty="0"/>
                        <a:t>=</a:t>
                      </a:r>
                      <a:r>
                        <a:rPr lang="id-ID" sz="1600" dirty="0" err="1"/>
                        <a:t>true</a:t>
                      </a:r>
                      <a:endParaRPr lang="id-ID" sz="1600" dirty="0"/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0.6</a:t>
                      </a:r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0.3333333333333333</a:t>
                      </a:r>
                    </a:p>
                  </a:txBody>
                  <a:tcPr marL="53993" marR="53993" marT="26997" marB="26997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4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id-ID" dirty="0" smtClean="0"/>
              <a:t>Kalikan </a:t>
            </a:r>
            <a:r>
              <a:rPr lang="id-ID" dirty="0"/>
              <a:t>semua nilai hasil sesuai dengan data X yang dicari </a:t>
            </a:r>
            <a:r>
              <a:rPr lang="id-ID" dirty="0" err="1" smtClean="0"/>
              <a:t>class-nya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9104"/>
            <a:ext cx="7886700" cy="525269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Pertanyaan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Data X = (outlook=rainy, temperature=cool, humidity=high, windy=true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Main Golf </a:t>
            </a:r>
            <a:r>
              <a:rPr lang="en-US" dirty="0" err="1" smtClean="0">
                <a:solidFill>
                  <a:srgbClr val="C00000"/>
                </a:solidFill>
              </a:rPr>
              <a:t>atau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tidak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</a:p>
          <a:p>
            <a:pPr marL="457200" lvl="1" indent="0">
              <a:buNone/>
            </a:pPr>
            <a:endParaRPr lang="en-US" sz="1300" dirty="0" smtClean="0"/>
          </a:p>
          <a:p>
            <a:r>
              <a:rPr lang="en-US" dirty="0" err="1" smtClean="0"/>
              <a:t>Kalikan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X</a:t>
            </a:r>
          </a:p>
          <a:p>
            <a:pPr lvl="1"/>
            <a:r>
              <a:rPr lang="id-ID" dirty="0" smtClean="0"/>
              <a:t>P(</a:t>
            </a:r>
            <a:r>
              <a:rPr lang="id-ID" dirty="0" err="1" smtClean="0"/>
              <a:t>X|play</a:t>
            </a:r>
            <a:r>
              <a:rPr lang="id-ID" dirty="0"/>
              <a:t>=“</a:t>
            </a:r>
            <a:r>
              <a:rPr lang="id-ID" dirty="0" err="1"/>
              <a:t>yes</a:t>
            </a:r>
            <a:r>
              <a:rPr lang="id-ID" dirty="0" smtClean="0"/>
              <a:t>”)</a:t>
            </a:r>
            <a:r>
              <a:rPr lang="en-US" dirty="0" smtClean="0"/>
              <a:t> </a:t>
            </a:r>
            <a:r>
              <a:rPr lang="id-ID" dirty="0" smtClean="0"/>
              <a:t>=</a:t>
            </a:r>
            <a:r>
              <a:rPr lang="en-US" dirty="0" smtClean="0"/>
              <a:t> </a:t>
            </a:r>
            <a:r>
              <a:rPr lang="id-ID" dirty="0" smtClean="0"/>
              <a:t>0.333333333</a:t>
            </a:r>
            <a:r>
              <a:rPr lang="id-ID" dirty="0"/>
              <a:t>* </a:t>
            </a:r>
            <a:r>
              <a:rPr lang="id-ID" dirty="0" smtClean="0"/>
              <a:t>0.333333333* </a:t>
            </a:r>
            <a:r>
              <a:rPr lang="en-US" dirty="0" smtClean="0"/>
              <a:t>				               </a:t>
            </a:r>
            <a:r>
              <a:rPr lang="id-ID" dirty="0" smtClean="0"/>
              <a:t>0.333333333*0.333333333 </a:t>
            </a:r>
            <a:r>
              <a:rPr lang="id-ID" dirty="0"/>
              <a:t>= 0.012345679</a:t>
            </a:r>
          </a:p>
          <a:p>
            <a:pPr lvl="1"/>
            <a:r>
              <a:rPr lang="id-ID" dirty="0"/>
              <a:t>P(</a:t>
            </a:r>
            <a:r>
              <a:rPr lang="id-ID" dirty="0" err="1"/>
              <a:t>X|play</a:t>
            </a:r>
            <a:r>
              <a:rPr lang="id-ID" dirty="0"/>
              <a:t>=“</a:t>
            </a:r>
            <a:r>
              <a:rPr lang="id-ID" dirty="0" err="1"/>
              <a:t>no</a:t>
            </a:r>
            <a:r>
              <a:rPr lang="id-ID" dirty="0" smtClean="0"/>
              <a:t>”)</a:t>
            </a:r>
            <a:r>
              <a:rPr lang="en-US" dirty="0" smtClean="0"/>
              <a:t>  </a:t>
            </a:r>
            <a:r>
              <a:rPr lang="id-ID" dirty="0" smtClean="0"/>
              <a:t>=</a:t>
            </a:r>
            <a:r>
              <a:rPr lang="en-US" dirty="0" smtClean="0"/>
              <a:t> </a:t>
            </a:r>
            <a:r>
              <a:rPr lang="id-ID" dirty="0" smtClean="0"/>
              <a:t>0.4*0.2*0.8*0.6=0.0384</a:t>
            </a:r>
            <a:endParaRPr lang="id-ID" dirty="0"/>
          </a:p>
          <a:p>
            <a:endParaRPr lang="id-ID" dirty="0"/>
          </a:p>
          <a:p>
            <a:pPr lvl="1"/>
            <a:r>
              <a:rPr lang="id-ID" dirty="0"/>
              <a:t>P(</a:t>
            </a:r>
            <a:r>
              <a:rPr lang="id-ID" dirty="0" err="1"/>
              <a:t>X|play</a:t>
            </a:r>
            <a:r>
              <a:rPr lang="id-ID" dirty="0"/>
              <a:t>=“</a:t>
            </a:r>
            <a:r>
              <a:rPr lang="id-ID" dirty="0" err="1"/>
              <a:t>yes</a:t>
            </a:r>
            <a:r>
              <a:rPr lang="id-ID" dirty="0"/>
              <a:t>”)</a:t>
            </a:r>
            <a:r>
              <a:rPr lang="id-ID" dirty="0" err="1"/>
              <a:t>*P</a:t>
            </a:r>
            <a:r>
              <a:rPr lang="id-ID" dirty="0"/>
              <a:t>(C1</a:t>
            </a:r>
            <a:r>
              <a:rPr lang="id-ID" dirty="0" smtClean="0"/>
              <a:t>)</a:t>
            </a:r>
            <a:r>
              <a:rPr lang="en-US" dirty="0" smtClean="0"/>
              <a:t> </a:t>
            </a:r>
            <a:r>
              <a:rPr lang="id-ID" dirty="0" smtClean="0"/>
              <a:t>= </a:t>
            </a:r>
            <a:r>
              <a:rPr lang="en-US" dirty="0" smtClean="0"/>
              <a:t> </a:t>
            </a:r>
            <a:r>
              <a:rPr lang="id-ID" dirty="0" smtClean="0"/>
              <a:t>0.012345679*0.642857143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         = </a:t>
            </a:r>
            <a:r>
              <a:rPr lang="id-ID" dirty="0" smtClean="0"/>
              <a:t> </a:t>
            </a:r>
            <a:r>
              <a:rPr lang="id-ID" dirty="0"/>
              <a:t>0.007936508</a:t>
            </a:r>
          </a:p>
          <a:p>
            <a:pPr lvl="1"/>
            <a:r>
              <a:rPr lang="id-ID" dirty="0"/>
              <a:t>P(</a:t>
            </a:r>
            <a:r>
              <a:rPr lang="id-ID" dirty="0" err="1"/>
              <a:t>X|play</a:t>
            </a:r>
            <a:r>
              <a:rPr lang="id-ID" dirty="0"/>
              <a:t>=“</a:t>
            </a:r>
            <a:r>
              <a:rPr lang="id-ID" dirty="0" err="1"/>
              <a:t>no</a:t>
            </a:r>
            <a:r>
              <a:rPr lang="id-ID" dirty="0"/>
              <a:t>”)</a:t>
            </a:r>
            <a:r>
              <a:rPr lang="id-ID" dirty="0" err="1"/>
              <a:t>*P</a:t>
            </a:r>
            <a:r>
              <a:rPr lang="id-ID" dirty="0"/>
              <a:t>(C2</a:t>
            </a:r>
            <a:r>
              <a:rPr lang="id-ID" dirty="0" smtClean="0"/>
              <a:t>)</a:t>
            </a:r>
            <a:r>
              <a:rPr lang="en-US" dirty="0" smtClean="0"/>
              <a:t>  </a:t>
            </a:r>
            <a:r>
              <a:rPr lang="id-ID" dirty="0" smtClean="0"/>
              <a:t>= </a:t>
            </a:r>
            <a:r>
              <a:rPr lang="en-US" dirty="0" smtClean="0"/>
              <a:t> </a:t>
            </a:r>
            <a:r>
              <a:rPr lang="id-ID" dirty="0" smtClean="0"/>
              <a:t>0.0384*0.357142857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        </a:t>
            </a:r>
            <a:r>
              <a:rPr lang="id-ID" dirty="0" smtClean="0"/>
              <a:t>=</a:t>
            </a:r>
            <a:r>
              <a:rPr lang="en-US" dirty="0" smtClean="0"/>
              <a:t> </a:t>
            </a:r>
            <a:r>
              <a:rPr lang="id-ID" dirty="0" smtClean="0"/>
              <a:t> </a:t>
            </a:r>
            <a:r>
              <a:rPr lang="id-ID" b="1" dirty="0">
                <a:solidFill>
                  <a:srgbClr val="C00000"/>
                </a:solidFill>
              </a:rPr>
              <a:t>0.013714286</a:t>
            </a:r>
          </a:p>
          <a:p>
            <a:endParaRPr lang="id-ID" sz="400" dirty="0"/>
          </a:p>
          <a:p>
            <a:r>
              <a:rPr lang="id-ID" dirty="0"/>
              <a:t>Nilai “</a:t>
            </a:r>
            <a:r>
              <a:rPr lang="id-ID" dirty="0" err="1"/>
              <a:t>no</a:t>
            </a:r>
            <a:r>
              <a:rPr lang="id-ID" dirty="0"/>
              <a:t>” lebih besar dari nilai “</a:t>
            </a:r>
            <a:r>
              <a:rPr lang="id-ID" dirty="0" err="1"/>
              <a:t>yes</a:t>
            </a:r>
            <a:r>
              <a:rPr lang="id-ID" dirty="0"/>
              <a:t>” maka </a:t>
            </a:r>
            <a:r>
              <a:rPr lang="id-ID" dirty="0" err="1"/>
              <a:t>class</a:t>
            </a:r>
            <a:r>
              <a:rPr lang="id-ID" dirty="0"/>
              <a:t> dari data X tersebut adalah </a:t>
            </a:r>
            <a:r>
              <a:rPr lang="id-ID" dirty="0" smtClean="0"/>
              <a:t>“</a:t>
            </a:r>
            <a:r>
              <a:rPr lang="en-US" b="1" dirty="0" smtClean="0">
                <a:solidFill>
                  <a:srgbClr val="C00000"/>
                </a:solidFill>
              </a:rPr>
              <a:t>No</a:t>
            </a:r>
            <a:r>
              <a:rPr lang="id-ID" dirty="0" smtClean="0"/>
              <a:t>” 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8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4.1 </a:t>
            </a:r>
            <a:r>
              <a:rPr lang="en-US" sz="4000" dirty="0"/>
              <a:t>Decision </a:t>
            </a:r>
            <a:r>
              <a:rPr lang="en-US" sz="4000" dirty="0" smtClean="0"/>
              <a:t>Tree</a:t>
            </a:r>
            <a:endParaRPr lang="id-ID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09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8210550" cy="1200149"/>
          </a:xfrm>
        </p:spPr>
        <p:txBody>
          <a:bodyPr>
            <a:normAutofit fontScale="90000"/>
          </a:bodyPr>
          <a:lstStyle/>
          <a:p>
            <a:r>
              <a:rPr lang="id-ID" dirty="0" err="1"/>
              <a:t>Avoiding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Zero-Probability</a:t>
            </a:r>
            <a:r>
              <a:rPr lang="id-ID" dirty="0"/>
              <a:t>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Naïve Bayesian prediction requires each conditional prob. be </a:t>
            </a:r>
            <a:r>
              <a:rPr lang="en-US" sz="2400" dirty="0">
                <a:solidFill>
                  <a:srgbClr val="0070C0"/>
                </a:solidFill>
              </a:rPr>
              <a:t>non-zero</a:t>
            </a:r>
            <a:r>
              <a:rPr lang="en-US" sz="2400" dirty="0"/>
              <a:t>.  Otherwise, the predicted prob. will be zero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b="1" dirty="0"/>
              <a:t>	</a:t>
            </a:r>
          </a:p>
          <a:p>
            <a:r>
              <a:rPr lang="en-US" sz="2400" dirty="0"/>
              <a:t>Ex. Suppose a dataset with 1000 tuples, income=low (0), income= medium (990), and income = high (10)</a:t>
            </a:r>
          </a:p>
          <a:p>
            <a:r>
              <a:rPr lang="en-US" sz="2400" dirty="0"/>
              <a:t>Use </a:t>
            </a:r>
            <a:r>
              <a:rPr lang="en-US" sz="2400" dirty="0" err="1">
                <a:solidFill>
                  <a:srgbClr val="0070C0"/>
                </a:solidFill>
              </a:rPr>
              <a:t>Laplacian</a:t>
            </a:r>
            <a:r>
              <a:rPr lang="en-US" sz="2400" dirty="0">
                <a:solidFill>
                  <a:srgbClr val="0070C0"/>
                </a:solidFill>
              </a:rPr>
              <a:t> correction </a:t>
            </a:r>
            <a:r>
              <a:rPr lang="en-US" sz="2400" dirty="0"/>
              <a:t>(or </a:t>
            </a:r>
            <a:r>
              <a:rPr lang="en-US" sz="2400" dirty="0" err="1"/>
              <a:t>Laplacian</a:t>
            </a:r>
            <a:r>
              <a:rPr lang="en-US" sz="2400" dirty="0"/>
              <a:t> estimator)</a:t>
            </a:r>
          </a:p>
          <a:p>
            <a:pPr lvl="1"/>
            <a:r>
              <a:rPr lang="en-US" i="1" dirty="0"/>
              <a:t>Adding 1 to each case</a:t>
            </a:r>
          </a:p>
          <a:p>
            <a:pPr lvl="2">
              <a:buNone/>
            </a:pPr>
            <a:r>
              <a:rPr lang="en-US" dirty="0" err="1"/>
              <a:t>Prob</a:t>
            </a:r>
            <a:r>
              <a:rPr lang="en-US" dirty="0"/>
              <a:t>(income = low) = 1/1003</a:t>
            </a:r>
          </a:p>
          <a:p>
            <a:pPr lvl="2">
              <a:buNone/>
            </a:pPr>
            <a:r>
              <a:rPr lang="en-US" dirty="0" err="1"/>
              <a:t>Prob</a:t>
            </a:r>
            <a:r>
              <a:rPr lang="en-US" dirty="0"/>
              <a:t>(income = medium) = 991/1003</a:t>
            </a:r>
          </a:p>
          <a:p>
            <a:pPr lvl="2">
              <a:buNone/>
            </a:pPr>
            <a:r>
              <a:rPr lang="en-US" dirty="0" err="1"/>
              <a:t>Prob</a:t>
            </a:r>
            <a:r>
              <a:rPr lang="en-US" dirty="0"/>
              <a:t>(income = high) = 11/1003</a:t>
            </a:r>
          </a:p>
          <a:p>
            <a:pPr lvl="1"/>
            <a:r>
              <a:rPr lang="en-US" dirty="0"/>
              <a:t>The “corrected” prob. estimates are close to their “uncorrected” counterparts</a:t>
            </a:r>
          </a:p>
          <a:p>
            <a:endParaRPr lang="id-ID" dirty="0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542633"/>
              </p:ext>
            </p:extLst>
          </p:nvPr>
        </p:nvGraphicFramePr>
        <p:xfrm>
          <a:off x="2209800" y="2133600"/>
          <a:ext cx="403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4" name="Equation" r:id="rId3" imgW="1765300" imgH="508000" progId="Equation.3">
                  <p:embed/>
                </p:oleObj>
              </mc:Choice>
              <mc:Fallback>
                <p:oleObj name="Equation" r:id="rId3" imgW="17653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33600"/>
                        <a:ext cx="403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0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Classifier: Comments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5105400"/>
          </a:xfrm>
        </p:spPr>
        <p:txBody>
          <a:bodyPr>
            <a:normAutofit lnSpcReduction="10000"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Advantages </a:t>
            </a: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Easy to implement </a:t>
            </a:r>
          </a:p>
          <a:p>
            <a:pPr lvl="1"/>
            <a:r>
              <a:rPr lang="en-US" dirty="0"/>
              <a:t>Good results obtained in most of the cases</a:t>
            </a:r>
          </a:p>
          <a:p>
            <a:r>
              <a:rPr lang="en-US" sz="3000" dirty="0">
                <a:solidFill>
                  <a:srgbClr val="C00000"/>
                </a:solidFill>
              </a:rPr>
              <a:t>Disadvantages</a:t>
            </a: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Assumption: </a:t>
            </a:r>
            <a:r>
              <a:rPr lang="en-US" dirty="0">
                <a:solidFill>
                  <a:srgbClr val="0070C0"/>
                </a:solidFill>
              </a:rPr>
              <a:t>class conditional independence</a:t>
            </a:r>
            <a:r>
              <a:rPr lang="en-US" dirty="0"/>
              <a:t>, therefore loss of accuracy</a:t>
            </a:r>
          </a:p>
          <a:p>
            <a:pPr lvl="1"/>
            <a:r>
              <a:rPr lang="en-US" dirty="0"/>
              <a:t>Practically, </a:t>
            </a:r>
            <a:r>
              <a:rPr lang="en-US" dirty="0">
                <a:solidFill>
                  <a:srgbClr val="0070C0"/>
                </a:solidFill>
              </a:rPr>
              <a:t>dependencies exist among </a:t>
            </a:r>
            <a:r>
              <a:rPr lang="en-US" dirty="0" smtClean="0">
                <a:solidFill>
                  <a:srgbClr val="0070C0"/>
                </a:solidFill>
              </a:rPr>
              <a:t>variables</a:t>
            </a:r>
            <a:r>
              <a:rPr lang="en-US" dirty="0" smtClean="0"/>
              <a:t>, e.g.: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 smtClean="0"/>
              <a:t>Hospitals Patients Profile</a:t>
            </a:r>
            <a:r>
              <a:rPr lang="en-US" dirty="0"/>
              <a:t>: age, family history, etc. </a:t>
            </a:r>
            <a:endParaRPr lang="en-US" dirty="0" smtClean="0"/>
          </a:p>
          <a:p>
            <a:pPr lvl="2"/>
            <a:r>
              <a:rPr lang="en-US" sz="1900" dirty="0"/>
              <a:t>S</a:t>
            </a:r>
            <a:r>
              <a:rPr lang="en-US" sz="1900" dirty="0" smtClean="0"/>
              <a:t>ymptoms</a:t>
            </a:r>
            <a:r>
              <a:rPr lang="en-US" sz="1900" dirty="0"/>
              <a:t>: fever, cough etc</a:t>
            </a:r>
            <a:r>
              <a:rPr lang="en-US" sz="1900" dirty="0" smtClean="0"/>
              <a:t>.,</a:t>
            </a:r>
          </a:p>
          <a:p>
            <a:pPr lvl="2"/>
            <a:r>
              <a:rPr lang="en-US" sz="1900" dirty="0" smtClean="0"/>
              <a:t>Disease</a:t>
            </a:r>
            <a:r>
              <a:rPr lang="en-US" sz="1900" dirty="0"/>
              <a:t>: lung cancer, diabetes, etc. </a:t>
            </a:r>
          </a:p>
          <a:p>
            <a:pPr lvl="1"/>
            <a:r>
              <a:rPr lang="en-US" dirty="0"/>
              <a:t>Dependencies among these </a:t>
            </a:r>
            <a:r>
              <a:rPr lang="en-US" dirty="0">
                <a:solidFill>
                  <a:srgbClr val="0070C0"/>
                </a:solidFill>
              </a:rPr>
              <a:t>cannot be modeled by Naïve Bayes Classifier</a:t>
            </a:r>
          </a:p>
          <a:p>
            <a:r>
              <a:rPr lang="en-US" sz="2400" dirty="0"/>
              <a:t>How to deal with these dependencies? </a:t>
            </a:r>
            <a:r>
              <a:rPr lang="en-US" sz="2400" dirty="0">
                <a:solidFill>
                  <a:srgbClr val="C00000"/>
                </a:solidFill>
              </a:rPr>
              <a:t>Bayesian Belief </a:t>
            </a:r>
            <a:r>
              <a:rPr lang="en-US" sz="2400" dirty="0" smtClean="0">
                <a:solidFill>
                  <a:srgbClr val="C00000"/>
                </a:solidFill>
              </a:rPr>
              <a:t>Networks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4.3 Neural Network</a:t>
            </a:r>
            <a:endParaRPr lang="id-ID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Neural</a:t>
            </a:r>
            <a:r>
              <a:rPr lang="id-ID" dirty="0"/>
              <a:t> </a:t>
            </a:r>
            <a:r>
              <a:rPr lang="id-ID" dirty="0" err="1"/>
              <a:t>Network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27"/>
            <a:ext cx="8286750" cy="1963873"/>
          </a:xfrm>
        </p:spPr>
        <p:txBody>
          <a:bodyPr>
            <a:normAutofit lnSpcReduction="10000"/>
          </a:bodyPr>
          <a:lstStyle/>
          <a:p>
            <a:r>
              <a:rPr lang="id-ID" dirty="0" err="1" smtClean="0"/>
              <a:t>Neural</a:t>
            </a:r>
            <a:r>
              <a:rPr lang="id-ID" dirty="0" smtClean="0"/>
              <a:t> </a:t>
            </a:r>
            <a:r>
              <a:rPr lang="id-ID" dirty="0" err="1"/>
              <a:t>Network</a:t>
            </a:r>
            <a:r>
              <a:rPr lang="id-ID" dirty="0"/>
              <a:t> adalah </a:t>
            </a:r>
            <a:r>
              <a:rPr lang="id-ID" dirty="0" err="1"/>
              <a:t>suatu</a:t>
            </a:r>
            <a:r>
              <a:rPr lang="id-ID" dirty="0"/>
              <a:t> model yang dibuat untuk </a:t>
            </a:r>
            <a:r>
              <a:rPr lang="id-ID" dirty="0">
                <a:solidFill>
                  <a:srgbClr val="C00000"/>
                </a:solidFill>
              </a:rPr>
              <a:t>meniru fungsi belajar yang dimiliki otak manusia </a:t>
            </a:r>
            <a:r>
              <a:rPr lang="id-ID" dirty="0"/>
              <a:t>atau  jaringan dari sekelompok unit pemroses kecil yang dimodelkan berdasarkan jaringan saraf </a:t>
            </a:r>
            <a:r>
              <a:rPr lang="id-ID" dirty="0" smtClean="0"/>
              <a:t>manusia</a:t>
            </a:r>
            <a:endParaRPr lang="id-ID" dirty="0"/>
          </a:p>
          <a:p>
            <a:endParaRPr lang="id-ID" dirty="0"/>
          </a:p>
        </p:txBody>
      </p:sp>
      <p:pic>
        <p:nvPicPr>
          <p:cNvPr id="5" name="Picture 2" descr="C:\Users\USER\Downloads\bjb\nn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5181600"/>
            <a:ext cx="6762907" cy="1390651"/>
          </a:xfrm>
          <a:prstGeom prst="rect">
            <a:avLst/>
          </a:prstGeom>
          <a:noFill/>
        </p:spPr>
      </p:pic>
      <p:pic>
        <p:nvPicPr>
          <p:cNvPr id="6" name="Picture 3" descr="C:\Users\USER\Downloads\bjb\nn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3038475"/>
            <a:ext cx="4286280" cy="2143125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2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Neural</a:t>
            </a:r>
            <a:r>
              <a:rPr lang="id-ID" dirty="0"/>
              <a:t> </a:t>
            </a:r>
            <a:r>
              <a:rPr lang="id-ID" dirty="0" err="1"/>
              <a:t>Network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 smtClean="0"/>
              <a:t>Model </a:t>
            </a:r>
            <a:r>
              <a:rPr lang="id-ID" dirty="0" err="1"/>
              <a:t>Perceptron</a:t>
            </a:r>
            <a:r>
              <a:rPr lang="id-ID" dirty="0"/>
              <a:t> adalah model jaringan yang terdiri dari beberapa unit masukan (ditambah dengan sebuah </a:t>
            </a:r>
            <a:r>
              <a:rPr lang="id-ID" dirty="0" smtClean="0"/>
              <a:t>bias), </a:t>
            </a:r>
            <a:r>
              <a:rPr lang="id-ID" dirty="0"/>
              <a:t>dan memiliki sebuah unit </a:t>
            </a:r>
            <a:r>
              <a:rPr lang="id-ID" dirty="0" smtClean="0"/>
              <a:t>keluaran</a:t>
            </a:r>
            <a:endParaRPr lang="en-US" dirty="0" smtClean="0"/>
          </a:p>
          <a:p>
            <a:pPr algn="just"/>
            <a:r>
              <a:rPr lang="en-US" dirty="0" smtClean="0"/>
              <a:t>F</a:t>
            </a:r>
            <a:r>
              <a:rPr lang="id-ID" dirty="0" smtClean="0"/>
              <a:t>ungsi </a:t>
            </a:r>
            <a:r>
              <a:rPr lang="id-ID" dirty="0" err="1"/>
              <a:t>aktivasi</a:t>
            </a:r>
            <a:r>
              <a:rPr lang="id-ID" dirty="0"/>
              <a:t> bukan hanya merupakan fungsi biner (0,1) melainkan bipolar (1,0,-</a:t>
            </a:r>
            <a:r>
              <a:rPr lang="id-ID" dirty="0" smtClean="0"/>
              <a:t>1)</a:t>
            </a:r>
            <a:endParaRPr lang="en-US" dirty="0" smtClean="0"/>
          </a:p>
          <a:p>
            <a:pPr algn="just"/>
            <a:r>
              <a:rPr lang="id-ID" dirty="0" smtClean="0"/>
              <a:t>Untuk </a:t>
            </a:r>
            <a:r>
              <a:rPr lang="id-ID" dirty="0" err="1"/>
              <a:t>suatu</a:t>
            </a:r>
            <a:r>
              <a:rPr lang="id-ID" dirty="0"/>
              <a:t> harga </a:t>
            </a:r>
            <a:r>
              <a:rPr lang="id-ID" i="1" dirty="0" err="1"/>
              <a:t>threshold</a:t>
            </a:r>
            <a:r>
              <a:rPr lang="id-ID" i="1" dirty="0"/>
              <a:t> </a:t>
            </a:r>
            <a:r>
              <a:rPr lang="az-Cyrl-AZ" i="1" dirty="0"/>
              <a:t>ѳ</a:t>
            </a:r>
            <a:r>
              <a:rPr lang="az-Cyrl-AZ" dirty="0"/>
              <a:t> </a:t>
            </a:r>
            <a:r>
              <a:rPr lang="id-ID" dirty="0"/>
              <a:t>yang </a:t>
            </a:r>
            <a:r>
              <a:rPr lang="id-ID" dirty="0" smtClean="0"/>
              <a:t>ditentukan: </a:t>
            </a:r>
            <a:endParaRPr lang="en-US" dirty="0"/>
          </a:p>
          <a:p>
            <a:pPr marL="0" indent="0" algn="just">
              <a:buNone/>
            </a:pPr>
            <a:endParaRPr lang="id-ID" dirty="0"/>
          </a:p>
          <a:p>
            <a:pPr lvl="1" algn="just">
              <a:buNone/>
            </a:pPr>
            <a:r>
              <a:rPr lang="id-ID" dirty="0"/>
              <a:t>			 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id-ID" dirty="0" smtClean="0"/>
              <a:t>1</a:t>
            </a:r>
            <a:r>
              <a:rPr lang="id-ID" dirty="0"/>
              <a:t>	Jika net &gt; </a:t>
            </a:r>
            <a:r>
              <a:rPr lang="az-Cyrl-AZ" i="1" dirty="0"/>
              <a:t>ѳ</a:t>
            </a:r>
            <a:endParaRPr lang="id-ID" dirty="0"/>
          </a:p>
          <a:p>
            <a:pPr lvl="1" algn="just">
              <a:buNone/>
            </a:pPr>
            <a:r>
              <a:rPr lang="id-ID" i="1" dirty="0"/>
              <a:t>F (net) </a:t>
            </a:r>
            <a:r>
              <a:rPr lang="id-ID" dirty="0"/>
              <a:t>= 	 </a:t>
            </a:r>
            <a:r>
              <a:rPr lang="en-US" dirty="0" smtClean="0"/>
              <a:t>   </a:t>
            </a:r>
            <a:r>
              <a:rPr lang="id-ID" dirty="0" smtClean="0"/>
              <a:t>0</a:t>
            </a:r>
            <a:r>
              <a:rPr lang="id-ID" dirty="0"/>
              <a:t>	Jika –</a:t>
            </a:r>
            <a:r>
              <a:rPr lang="az-Cyrl-AZ" i="1" dirty="0"/>
              <a:t> ѳ</a:t>
            </a:r>
            <a:r>
              <a:rPr lang="id-ID" i="1" dirty="0"/>
              <a:t> ≤  net ≤ </a:t>
            </a:r>
            <a:r>
              <a:rPr lang="az-Cyrl-AZ" i="1" dirty="0"/>
              <a:t>ѳ</a:t>
            </a:r>
            <a:endParaRPr lang="id-ID" dirty="0"/>
          </a:p>
          <a:p>
            <a:pPr lvl="1" algn="just">
              <a:buNone/>
            </a:pPr>
            <a:r>
              <a:rPr lang="id-ID" dirty="0"/>
              <a:t>			</a:t>
            </a:r>
            <a:r>
              <a:rPr lang="en-US" dirty="0" smtClean="0"/>
              <a:t>   </a:t>
            </a:r>
            <a:r>
              <a:rPr lang="id-ID" dirty="0" smtClean="0"/>
              <a:t>-</a:t>
            </a:r>
            <a:r>
              <a:rPr lang="id-ID" dirty="0"/>
              <a:t>1	Jika net &lt; - </a:t>
            </a:r>
            <a:r>
              <a:rPr lang="az-Cyrl-AZ" i="1" dirty="0"/>
              <a:t>ѳ</a:t>
            </a:r>
            <a:r>
              <a:rPr lang="id-ID" i="1" dirty="0"/>
              <a:t> </a:t>
            </a:r>
            <a:endParaRPr lang="id-ID" dirty="0"/>
          </a:p>
          <a:p>
            <a:endParaRPr lang="id-ID" dirty="0"/>
          </a:p>
        </p:txBody>
      </p:sp>
      <p:sp>
        <p:nvSpPr>
          <p:cNvPr id="5" name="Left Brace 4"/>
          <p:cNvSpPr/>
          <p:nvPr/>
        </p:nvSpPr>
        <p:spPr>
          <a:xfrm>
            <a:off x="2438400" y="4800600"/>
            <a:ext cx="214314" cy="914400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34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Aktivasi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800" dirty="0" err="1"/>
              <a:t>M</a:t>
            </a:r>
            <a:r>
              <a:rPr lang="en-US" sz="2800" dirty="0" err="1" smtClean="0"/>
              <a:t>acam</a:t>
            </a:r>
            <a:r>
              <a:rPr lang="en-US" sz="2800" dirty="0" smtClean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aktivasi</a:t>
            </a:r>
            <a:r>
              <a:rPr lang="en-US" sz="2800" dirty="0"/>
              <a:t> yang </a:t>
            </a:r>
            <a:r>
              <a:rPr lang="en-US" sz="2800" dirty="0" err="1" smtClean="0"/>
              <a:t>dipakai</a:t>
            </a:r>
            <a:r>
              <a:rPr lang="en-US" sz="2800" dirty="0" smtClean="0"/>
              <a:t> </a:t>
            </a:r>
            <a:r>
              <a:rPr lang="id-ID" sz="2800" dirty="0" smtClean="0"/>
              <a:t>untuk mengaktifkan </a:t>
            </a:r>
            <a:r>
              <a:rPr lang="id-ID" sz="2800" i="1" dirty="0" smtClean="0"/>
              <a:t>net</a:t>
            </a:r>
            <a:r>
              <a:rPr lang="id-ID" sz="2800" dirty="0" smtClean="0"/>
              <a:t> </a:t>
            </a:r>
            <a:r>
              <a:rPr lang="en-US" sz="2800" dirty="0" err="1" smtClean="0"/>
              <a:t>diberbagai</a:t>
            </a:r>
            <a:r>
              <a:rPr lang="en-US" sz="2800" dirty="0" smtClean="0"/>
              <a:t>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smtClean="0"/>
              <a:t>neural network:</a:t>
            </a:r>
          </a:p>
          <a:p>
            <a:pPr marL="0" indent="0" algn="just">
              <a:buNone/>
            </a:pPr>
            <a:endParaRPr lang="en-US" sz="2800" dirty="0"/>
          </a:p>
          <a:p>
            <a:pPr marL="1085850" lvl="1" indent="-514350" algn="just">
              <a:buFont typeface="+mj-lt"/>
              <a:buAutoNum type="arabicPeriod"/>
            </a:pPr>
            <a:r>
              <a:rPr lang="id-ID" sz="2400" dirty="0" smtClean="0"/>
              <a:t>A</a:t>
            </a:r>
            <a:r>
              <a:rPr lang="en-US" sz="2400" dirty="0" err="1" smtClean="0"/>
              <a:t>ktivasi</a:t>
            </a:r>
            <a:r>
              <a:rPr lang="en-US" sz="2400" dirty="0" smtClean="0"/>
              <a:t> linear</a:t>
            </a:r>
            <a:r>
              <a:rPr lang="id-ID" sz="2400" dirty="0" smtClean="0"/>
              <a:t>, Rumus: </a:t>
            </a:r>
            <a:r>
              <a:rPr lang="en-US" sz="2400" dirty="0" smtClean="0"/>
              <a:t>	</a:t>
            </a:r>
            <a:r>
              <a:rPr lang="en-US" sz="2800" i="1" dirty="0" smtClean="0"/>
              <a:t>y = sign(v) = v</a:t>
            </a:r>
          </a:p>
          <a:p>
            <a:pPr marL="1085850" lvl="1" indent="-514350" algn="just">
              <a:buFont typeface="+mj-lt"/>
              <a:buAutoNum type="arabicPeriod"/>
            </a:pPr>
            <a:endParaRPr lang="en-US" sz="2400" i="1" dirty="0"/>
          </a:p>
          <a:p>
            <a:pPr marL="1085850" lvl="1" indent="-514350" algn="just">
              <a:buFont typeface="+mj-lt"/>
              <a:buAutoNum type="arabicPeriod"/>
            </a:pPr>
            <a:r>
              <a:rPr lang="id-ID" sz="2400" dirty="0" smtClean="0"/>
              <a:t>A</a:t>
            </a:r>
            <a:r>
              <a:rPr lang="en-US" sz="2400" dirty="0" err="1" smtClean="0"/>
              <a:t>ktivasi</a:t>
            </a:r>
            <a:r>
              <a:rPr lang="en-US" sz="2400" dirty="0" smtClean="0"/>
              <a:t> step</a:t>
            </a:r>
            <a:r>
              <a:rPr lang="id-ID" sz="2400" dirty="0" smtClean="0"/>
              <a:t>, Rumus: </a:t>
            </a:r>
            <a:endParaRPr lang="en-US" sz="2400" dirty="0"/>
          </a:p>
          <a:p>
            <a:pPr marL="1085850" lvl="1" indent="-514350" algn="just">
              <a:buFont typeface="+mj-lt"/>
              <a:buAutoNum type="arabicPeriod"/>
            </a:pPr>
            <a:endParaRPr lang="en-US" sz="2400" dirty="0" smtClean="0"/>
          </a:p>
          <a:p>
            <a:pPr marL="1085850" lvl="1" indent="-514350" algn="just">
              <a:buFont typeface="+mj-lt"/>
              <a:buAutoNum type="arabicPeriod"/>
            </a:pPr>
            <a:r>
              <a:rPr lang="id-ID" sz="2400" dirty="0" smtClean="0"/>
              <a:t>A</a:t>
            </a:r>
            <a:r>
              <a:rPr lang="en-US" sz="2400" dirty="0" err="1" smtClean="0"/>
              <a:t>ktivasi</a:t>
            </a:r>
            <a:r>
              <a:rPr lang="en-US" sz="2400" dirty="0" smtClean="0"/>
              <a:t> </a:t>
            </a:r>
            <a:r>
              <a:rPr lang="en-US" sz="2400" dirty="0"/>
              <a:t>sigmoid </a:t>
            </a:r>
            <a:r>
              <a:rPr lang="en-US" sz="2400" dirty="0" err="1" smtClean="0"/>
              <a:t>biner</a:t>
            </a:r>
            <a:r>
              <a:rPr lang="id-ID" sz="2400" dirty="0" smtClean="0"/>
              <a:t>, Rumus:</a:t>
            </a:r>
            <a:endParaRPr lang="en-US" sz="2400" dirty="0"/>
          </a:p>
          <a:p>
            <a:pPr marL="1085850" lvl="1" indent="-514350" algn="just">
              <a:buFont typeface="+mj-lt"/>
              <a:buAutoNum type="arabicPeriod"/>
            </a:pPr>
            <a:endParaRPr lang="en-US" sz="2400" dirty="0" smtClean="0"/>
          </a:p>
          <a:p>
            <a:pPr marL="1085850" lvl="1" indent="-514350" algn="just">
              <a:buFont typeface="+mj-lt"/>
              <a:buAutoNum type="arabicPeriod"/>
            </a:pPr>
            <a:r>
              <a:rPr lang="id-ID" sz="2400" dirty="0" smtClean="0"/>
              <a:t>A</a:t>
            </a:r>
            <a:r>
              <a:rPr lang="en-US" sz="2400" dirty="0" err="1" smtClean="0"/>
              <a:t>ktivasi</a:t>
            </a:r>
            <a:r>
              <a:rPr lang="en-US" sz="2400" dirty="0" smtClean="0"/>
              <a:t> </a:t>
            </a:r>
            <a:r>
              <a:rPr lang="en-US" sz="2400" dirty="0"/>
              <a:t>sigmoid </a:t>
            </a:r>
            <a:r>
              <a:rPr lang="en-US" sz="2400" dirty="0" smtClean="0"/>
              <a:t>bipolar</a:t>
            </a:r>
            <a:r>
              <a:rPr lang="id-ID" sz="2400" dirty="0" smtClean="0"/>
              <a:t>, Rumus: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70" y="4479748"/>
            <a:ext cx="1583660" cy="480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581401"/>
            <a:ext cx="3439446" cy="648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226" y="5265378"/>
            <a:ext cx="1885771" cy="53715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8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Tahapan Algoritma Perceptron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19200"/>
            <a:ext cx="8267700" cy="532889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400" dirty="0" err="1" smtClean="0"/>
              <a:t>Inisialisasi</a:t>
            </a:r>
            <a:r>
              <a:rPr lang="id-ID" sz="2400" dirty="0" smtClean="0"/>
              <a:t> semua </a:t>
            </a:r>
            <a:r>
              <a:rPr lang="id-ID" sz="2400" dirty="0" smtClean="0">
                <a:solidFill>
                  <a:srgbClr val="C00000"/>
                </a:solidFill>
              </a:rPr>
              <a:t>bobot dan bias </a:t>
            </a:r>
            <a:r>
              <a:rPr lang="id-ID" sz="2400" dirty="0" smtClean="0"/>
              <a:t>(umumnya </a:t>
            </a:r>
            <a:r>
              <a:rPr lang="id-ID" sz="2400" i="1" dirty="0" smtClean="0"/>
              <a:t>wi = b = 0</a:t>
            </a:r>
            <a:r>
              <a:rPr lang="id-ID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Selama ada element vektor masukan yang </a:t>
            </a:r>
            <a:r>
              <a:rPr lang="id-ID" sz="2400" dirty="0" smtClean="0">
                <a:solidFill>
                  <a:srgbClr val="C00000"/>
                </a:solidFill>
              </a:rPr>
              <a:t>respon unit keluarannya tidak sama dengan target</a:t>
            </a:r>
            <a:r>
              <a:rPr lang="id-ID" sz="2400" dirty="0" smtClean="0"/>
              <a:t>, lakukan: </a:t>
            </a:r>
          </a:p>
          <a:p>
            <a:pPr marL="457200" lvl="1" indent="0">
              <a:buNone/>
            </a:pPr>
            <a:r>
              <a:rPr lang="en-US" sz="2000" dirty="0" smtClean="0"/>
              <a:t>2.1  </a:t>
            </a:r>
            <a:r>
              <a:rPr lang="id-ID" sz="2000" dirty="0" smtClean="0">
                <a:solidFill>
                  <a:srgbClr val="C00000"/>
                </a:solidFill>
              </a:rPr>
              <a:t>Set aktivasi unit </a:t>
            </a:r>
            <a:r>
              <a:rPr lang="id-ID" sz="2000" dirty="0" smtClean="0"/>
              <a:t>masukan </a:t>
            </a:r>
            <a:r>
              <a:rPr lang="id-ID" sz="2000" i="1" dirty="0" smtClean="0"/>
              <a:t>xi = Si (i = 1,...,n)</a:t>
            </a:r>
          </a:p>
          <a:p>
            <a:pPr marL="457200" lvl="1" indent="0">
              <a:buNone/>
            </a:pPr>
            <a:r>
              <a:rPr lang="en-US" sz="2000" dirty="0" smtClean="0"/>
              <a:t>2.2  </a:t>
            </a:r>
            <a:r>
              <a:rPr lang="id-ID" sz="2000" dirty="0" smtClean="0">
                <a:solidFill>
                  <a:srgbClr val="C00000"/>
                </a:solidFill>
              </a:rPr>
              <a:t>Hitung respon unit keluaran</a:t>
            </a:r>
            <a:r>
              <a:rPr lang="id-ID" sz="2000" dirty="0" smtClean="0"/>
              <a:t>: </a:t>
            </a:r>
            <a:r>
              <a:rPr lang="id-ID" sz="2000" i="1" dirty="0" smtClean="0"/>
              <a:t>net =          </a:t>
            </a:r>
            <a:r>
              <a:rPr lang="en-US" sz="2000" i="1" dirty="0" smtClean="0"/>
              <a:t> </a:t>
            </a:r>
            <a:r>
              <a:rPr lang="id-ID" sz="2000" i="1" dirty="0" smtClean="0"/>
              <a:t>+ b </a:t>
            </a:r>
            <a:endParaRPr lang="en-US" sz="2000" i="1" dirty="0" smtClean="0"/>
          </a:p>
          <a:p>
            <a:pPr algn="just">
              <a:buNone/>
            </a:pPr>
            <a:r>
              <a:rPr lang="id-ID" sz="2400" dirty="0" smtClean="0"/>
              <a:t>	</a:t>
            </a:r>
            <a:r>
              <a:rPr lang="id-ID" sz="2000" dirty="0" smtClean="0"/>
              <a:t>		 </a:t>
            </a:r>
            <a:r>
              <a:rPr lang="en-US" sz="2000" dirty="0" smtClean="0"/>
              <a:t>	</a:t>
            </a:r>
            <a:r>
              <a:rPr lang="id-ID" sz="2000" dirty="0" smtClean="0"/>
              <a:t>1	Jika net &gt; </a:t>
            </a:r>
            <a:r>
              <a:rPr lang="az-Cyrl-AZ" sz="2000" i="1" dirty="0" smtClean="0"/>
              <a:t>ѳ</a:t>
            </a:r>
            <a:endParaRPr lang="id-ID" sz="2000" dirty="0" smtClean="0"/>
          </a:p>
          <a:p>
            <a:pPr algn="just">
              <a:buNone/>
            </a:pPr>
            <a:r>
              <a:rPr lang="en-US" sz="2000" dirty="0" smtClean="0"/>
              <a:t>		</a:t>
            </a:r>
            <a:r>
              <a:rPr lang="id-ID" sz="2000" i="1" dirty="0" smtClean="0"/>
              <a:t>F (net) </a:t>
            </a:r>
            <a:r>
              <a:rPr lang="id-ID" sz="2000" dirty="0" smtClean="0"/>
              <a:t>= </a:t>
            </a: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id-ID" sz="2000" dirty="0" smtClean="0"/>
              <a:t>0	Jika –</a:t>
            </a:r>
            <a:r>
              <a:rPr lang="az-Cyrl-AZ" sz="2000" i="1" dirty="0" smtClean="0"/>
              <a:t> ѳ</a:t>
            </a:r>
            <a:r>
              <a:rPr lang="id-ID" sz="2000" i="1" dirty="0" smtClean="0"/>
              <a:t> ≤  net ≤ </a:t>
            </a:r>
            <a:r>
              <a:rPr lang="az-Cyrl-AZ" sz="2000" i="1" dirty="0" smtClean="0"/>
              <a:t>ѳ</a:t>
            </a:r>
            <a:endParaRPr lang="id-ID" sz="2000" dirty="0" smtClean="0"/>
          </a:p>
          <a:p>
            <a:pPr algn="just">
              <a:buNone/>
            </a:pPr>
            <a:r>
              <a:rPr lang="id-ID" sz="2000" dirty="0" smtClean="0"/>
              <a:t>			</a:t>
            </a:r>
            <a:r>
              <a:rPr lang="en-US" sz="2000" dirty="0" smtClean="0"/>
              <a:t>	</a:t>
            </a:r>
            <a:r>
              <a:rPr lang="id-ID" sz="2000" dirty="0" smtClean="0"/>
              <a:t>-1	Jika net &lt; - </a:t>
            </a:r>
            <a:r>
              <a:rPr lang="az-Cyrl-AZ" sz="2000" i="1" dirty="0" smtClean="0"/>
              <a:t>ѳ</a:t>
            </a:r>
            <a:r>
              <a:rPr lang="id-ID" sz="2000" i="1" dirty="0" smtClean="0"/>
              <a:t> </a:t>
            </a:r>
            <a:endParaRPr lang="id-ID" sz="2000" dirty="0" smtClean="0"/>
          </a:p>
          <a:p>
            <a:pPr marL="514350" indent="-514350">
              <a:buAutoNum type="alphaLcPeriod"/>
            </a:pPr>
            <a:endParaRPr lang="id-ID" sz="2000" dirty="0" smtClean="0"/>
          </a:p>
          <a:p>
            <a:pPr marL="457200" lvl="1" indent="0">
              <a:buNone/>
            </a:pPr>
            <a:r>
              <a:rPr lang="en-US" sz="2000" dirty="0" smtClean="0"/>
              <a:t>2.3  </a:t>
            </a:r>
            <a:r>
              <a:rPr lang="id-ID" sz="2000" dirty="0" smtClean="0">
                <a:solidFill>
                  <a:srgbClr val="C00000"/>
                </a:solidFill>
              </a:rPr>
              <a:t>Perbaiki </a:t>
            </a:r>
            <a:r>
              <a:rPr lang="id-ID" sz="2000" dirty="0">
                <a:solidFill>
                  <a:srgbClr val="C00000"/>
                </a:solidFill>
              </a:rPr>
              <a:t>bobot pola yang </a:t>
            </a:r>
            <a:r>
              <a:rPr lang="id-ID" sz="2000" dirty="0" err="1">
                <a:solidFill>
                  <a:srgbClr val="C00000"/>
                </a:solidFill>
              </a:rPr>
              <a:t>mengadung</a:t>
            </a:r>
            <a:r>
              <a:rPr lang="id-ID" sz="2000" dirty="0">
                <a:solidFill>
                  <a:srgbClr val="C00000"/>
                </a:solidFill>
              </a:rPr>
              <a:t> kesalahan  </a:t>
            </a:r>
            <a:r>
              <a:rPr lang="id-ID" sz="2000" dirty="0"/>
              <a:t>menurut </a:t>
            </a:r>
            <a:r>
              <a:rPr lang="id-ID" sz="2000" dirty="0" smtClean="0"/>
              <a:t>persamaan: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id-ID" sz="2000" i="1" dirty="0" err="1" smtClean="0"/>
              <a:t>Wi</a:t>
            </a:r>
            <a:r>
              <a:rPr lang="id-ID" sz="2000" i="1" dirty="0" smtClean="0"/>
              <a:t> (baru) = </a:t>
            </a:r>
            <a:r>
              <a:rPr lang="id-ID" sz="2000" i="1" dirty="0" err="1" smtClean="0"/>
              <a:t>wi</a:t>
            </a:r>
            <a:r>
              <a:rPr lang="id-ID" sz="2000" i="1" dirty="0" smtClean="0"/>
              <a:t> (lama) + ∆w (i = 1,...,n) </a:t>
            </a:r>
            <a:r>
              <a:rPr lang="id-ID" sz="2000" dirty="0" smtClean="0"/>
              <a:t>dengan </a:t>
            </a:r>
            <a:r>
              <a:rPr lang="id-ID" sz="2000" i="1" dirty="0" smtClean="0"/>
              <a:t>∆w  = </a:t>
            </a:r>
            <a:r>
              <a:rPr lang="el-GR" sz="2000" i="1" dirty="0" smtClean="0"/>
              <a:t>α </a:t>
            </a:r>
            <a:r>
              <a:rPr lang="id-ID" sz="2000" i="1" dirty="0" smtClean="0"/>
              <a:t>t </a:t>
            </a:r>
            <a:r>
              <a:rPr lang="id-ID" sz="2000" i="1" dirty="0" err="1" smtClean="0"/>
              <a:t>xi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	</a:t>
            </a:r>
            <a:r>
              <a:rPr lang="id-ID" sz="2000" i="1" dirty="0" smtClean="0"/>
              <a:t>B (baru) = b(lama) + ∆ b dengan ∆b = </a:t>
            </a:r>
            <a:r>
              <a:rPr lang="el-GR" sz="2000" i="1" dirty="0" smtClean="0"/>
              <a:t>α </a:t>
            </a:r>
            <a:r>
              <a:rPr lang="id-ID" sz="2000" i="1" dirty="0" smtClean="0"/>
              <a:t>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id-ID" sz="2000" dirty="0" err="1" smtClean="0"/>
              <a:t>Dimana</a:t>
            </a:r>
            <a:r>
              <a:rPr lang="id-ID" sz="2000" dirty="0" smtClean="0"/>
              <a:t>: </a:t>
            </a:r>
            <a:r>
              <a:rPr lang="en-US" sz="2000" dirty="0" smtClean="0"/>
              <a:t>	</a:t>
            </a:r>
            <a:r>
              <a:rPr lang="el-GR" sz="2000" i="1" dirty="0" smtClean="0"/>
              <a:t>α</a:t>
            </a:r>
            <a:r>
              <a:rPr lang="el-GR" sz="2000" dirty="0" smtClean="0"/>
              <a:t> = </a:t>
            </a:r>
            <a:r>
              <a:rPr lang="id-ID" sz="2000" dirty="0"/>
              <a:t>Laju </a:t>
            </a:r>
            <a:r>
              <a:rPr lang="en-US" sz="2000" dirty="0" err="1" smtClean="0"/>
              <a:t>pembelajaran</a:t>
            </a:r>
            <a:r>
              <a:rPr lang="en-US" sz="2000" dirty="0" smtClean="0"/>
              <a:t> </a:t>
            </a:r>
            <a:r>
              <a:rPr lang="id-ID" sz="2000" dirty="0" smtClean="0"/>
              <a:t>(</a:t>
            </a:r>
            <a:r>
              <a:rPr lang="id-ID" sz="2000" dirty="0" err="1" smtClean="0"/>
              <a:t>Learning</a:t>
            </a:r>
            <a:r>
              <a:rPr lang="id-ID" sz="2000" dirty="0" smtClean="0"/>
              <a:t> </a:t>
            </a:r>
            <a:r>
              <a:rPr lang="id-ID" sz="2000" dirty="0" err="1"/>
              <a:t>rate</a:t>
            </a:r>
            <a:r>
              <a:rPr lang="id-ID" sz="2000" dirty="0"/>
              <a:t>) yang </a:t>
            </a:r>
            <a:r>
              <a:rPr lang="id-ID" sz="2000" dirty="0" smtClean="0"/>
              <a:t>ditentukan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id-ID" sz="2000" dirty="0" smtClean="0"/>
              <a:t> </a:t>
            </a:r>
            <a:r>
              <a:rPr lang="en-US" sz="2000" dirty="0" smtClean="0"/>
              <a:t>	</a:t>
            </a:r>
            <a:r>
              <a:rPr lang="az-Cyrl-AZ" sz="2000" i="1" dirty="0" smtClean="0"/>
              <a:t>ѳ</a:t>
            </a:r>
            <a:r>
              <a:rPr lang="az-Cyrl-AZ" sz="2000" dirty="0" smtClean="0"/>
              <a:t> = </a:t>
            </a:r>
            <a:r>
              <a:rPr lang="id-ID" sz="2000" dirty="0" err="1"/>
              <a:t>Threshold</a:t>
            </a:r>
            <a:r>
              <a:rPr lang="id-ID" sz="2000" dirty="0"/>
              <a:t> yang </a:t>
            </a:r>
            <a:r>
              <a:rPr lang="id-ID" sz="2000" dirty="0" smtClean="0"/>
              <a:t>ditentukan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id-ID" sz="2000" dirty="0" smtClean="0"/>
              <a:t> </a:t>
            </a:r>
            <a:r>
              <a:rPr lang="en-US" sz="2000" dirty="0" smtClean="0"/>
              <a:t>	</a:t>
            </a:r>
            <a:r>
              <a:rPr lang="id-ID" sz="2000" i="1" dirty="0" smtClean="0"/>
              <a:t>t</a:t>
            </a:r>
            <a:r>
              <a:rPr lang="id-ID" sz="2000" dirty="0" smtClean="0"/>
              <a:t> </a:t>
            </a:r>
            <a:r>
              <a:rPr lang="en-US" sz="2000" dirty="0" smtClean="0"/>
              <a:t> </a:t>
            </a:r>
            <a:r>
              <a:rPr lang="id-ID" sz="2000" dirty="0" smtClean="0"/>
              <a:t>= Target</a:t>
            </a:r>
            <a:r>
              <a:rPr lang="id-ID" sz="2000" dirty="0"/>
              <a:t>	       </a:t>
            </a:r>
          </a:p>
          <a:p>
            <a:pPr marL="971550" lvl="1" indent="-514350">
              <a:buFont typeface="+mj-lt"/>
              <a:buAutoNum type="arabicPeriod" startAt="3"/>
            </a:pPr>
            <a:endParaRPr lang="id-ID" sz="2000" dirty="0"/>
          </a:p>
          <a:p>
            <a:pPr marL="457200" lvl="1" indent="0">
              <a:buNone/>
            </a:pPr>
            <a:r>
              <a:rPr lang="en-US" sz="2000" dirty="0" smtClean="0"/>
              <a:t>2.4  </a:t>
            </a:r>
            <a:r>
              <a:rPr lang="id-ID" sz="2000" dirty="0" smtClean="0">
                <a:solidFill>
                  <a:srgbClr val="C00000"/>
                </a:solidFill>
              </a:rPr>
              <a:t>Ulangi </a:t>
            </a:r>
            <a:r>
              <a:rPr lang="id-ID" sz="2000" dirty="0" err="1">
                <a:solidFill>
                  <a:srgbClr val="C00000"/>
                </a:solidFill>
              </a:rPr>
              <a:t>iterasi</a:t>
            </a:r>
            <a:r>
              <a:rPr lang="id-ID" sz="2000" dirty="0">
                <a:solidFill>
                  <a:srgbClr val="C00000"/>
                </a:solidFill>
              </a:rPr>
              <a:t> sampai perubahan bobot (</a:t>
            </a:r>
            <a:r>
              <a:rPr lang="id-ID" sz="2000" i="1" dirty="0">
                <a:solidFill>
                  <a:srgbClr val="C00000"/>
                </a:solidFill>
              </a:rPr>
              <a:t>∆</a:t>
            </a:r>
            <a:r>
              <a:rPr lang="id-ID" sz="2000" i="1" dirty="0" err="1">
                <a:solidFill>
                  <a:srgbClr val="C00000"/>
                </a:solidFill>
              </a:rPr>
              <a:t>wn</a:t>
            </a:r>
            <a:r>
              <a:rPr lang="id-ID" sz="2000" i="1" dirty="0">
                <a:solidFill>
                  <a:srgbClr val="C00000"/>
                </a:solidFill>
              </a:rPr>
              <a:t> = 0</a:t>
            </a:r>
            <a:r>
              <a:rPr lang="id-ID" sz="2000" dirty="0">
                <a:solidFill>
                  <a:srgbClr val="C00000"/>
                </a:solidFill>
              </a:rPr>
              <a:t>) </a:t>
            </a:r>
            <a:r>
              <a:rPr lang="id-ID" sz="2000" dirty="0"/>
              <a:t>tidak </a:t>
            </a:r>
            <a:r>
              <a:rPr lang="id-ID" sz="2000" dirty="0" smtClean="0"/>
              <a:t>ada</a:t>
            </a:r>
            <a:endParaRPr lang="id-ID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3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3950" y="2362200"/>
            <a:ext cx="476250" cy="400050"/>
          </a:xfrm>
          <a:prstGeom prst="rect">
            <a:avLst/>
          </a:prstGeom>
          <a:noFill/>
        </p:spPr>
      </p:pic>
      <p:sp>
        <p:nvSpPr>
          <p:cNvPr id="10" name="Left Brace 9"/>
          <p:cNvSpPr/>
          <p:nvPr/>
        </p:nvSpPr>
        <p:spPr>
          <a:xfrm>
            <a:off x="2700336" y="2812078"/>
            <a:ext cx="214314" cy="724872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1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Diketahui sebuah </a:t>
            </a:r>
            <a:r>
              <a:rPr lang="id-ID" dirty="0" err="1"/>
              <a:t>dataset</a:t>
            </a:r>
            <a:r>
              <a:rPr lang="id-ID" dirty="0"/>
              <a:t> kelulusan berdasarkan IPK untuk program </a:t>
            </a:r>
            <a:r>
              <a:rPr lang="id-ID" dirty="0" smtClean="0"/>
              <a:t>S1: </a:t>
            </a:r>
            <a:endParaRPr lang="id-ID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id-ID" dirty="0" smtClean="0"/>
              <a:t>Jika </a:t>
            </a:r>
            <a:r>
              <a:rPr lang="id-ID" dirty="0"/>
              <a:t>ada mahasiswa </a:t>
            </a:r>
            <a:r>
              <a:rPr lang="en-US" dirty="0" smtClean="0">
                <a:solidFill>
                  <a:srgbClr val="C00000"/>
                </a:solidFill>
              </a:rPr>
              <a:t>IPK </a:t>
            </a:r>
            <a:r>
              <a:rPr lang="id-ID" dirty="0" smtClean="0">
                <a:solidFill>
                  <a:srgbClr val="C00000"/>
                </a:solidFill>
              </a:rPr>
              <a:t>2.85 </a:t>
            </a:r>
            <a:r>
              <a:rPr lang="id-ID" dirty="0">
                <a:solidFill>
                  <a:srgbClr val="C00000"/>
                </a:solidFill>
              </a:rPr>
              <a:t>dan masih semester </a:t>
            </a:r>
            <a:r>
              <a:rPr lang="id-ID" dirty="0" smtClean="0">
                <a:solidFill>
                  <a:srgbClr val="C00000"/>
                </a:solidFill>
              </a:rPr>
              <a:t>1</a:t>
            </a:r>
            <a:r>
              <a:rPr lang="id-ID" dirty="0" smtClean="0"/>
              <a:t>, </a:t>
            </a:r>
            <a:r>
              <a:rPr lang="id-ID" dirty="0"/>
              <a:t>maka masuk ke </a:t>
            </a:r>
            <a:r>
              <a:rPr lang="id-ID" dirty="0" err="1"/>
              <a:t>kedalam</a:t>
            </a:r>
            <a:r>
              <a:rPr lang="id-ID" dirty="0"/>
              <a:t> manakah </a:t>
            </a:r>
            <a:r>
              <a:rPr lang="id-ID" dirty="0" smtClean="0"/>
              <a:t>status </a:t>
            </a:r>
            <a:r>
              <a:rPr lang="id-ID" dirty="0"/>
              <a:t>tersebut ?</a:t>
            </a:r>
          </a:p>
          <a:p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8044"/>
              </p:ext>
            </p:extLst>
          </p:nvPr>
        </p:nvGraphicFramePr>
        <p:xfrm>
          <a:off x="2286000" y="2819400"/>
          <a:ext cx="4211661" cy="177239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371600"/>
                <a:gridCol w="995676"/>
                <a:gridCol w="1844385"/>
              </a:tblGrid>
              <a:tr h="354479"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 smtClean="0">
                          <a:effectLst/>
                        </a:rPr>
                        <a:t>Status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 smtClean="0">
                          <a:effectLst/>
                        </a:rPr>
                        <a:t>IPK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2000" u="none" strike="noStrike" dirty="0" smtClean="0">
                          <a:effectLst/>
                        </a:rPr>
                        <a:t>Semester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4479"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Lulus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2</a:t>
                      </a:r>
                      <a:r>
                        <a:rPr lang="en-US" sz="2000" u="none" strike="noStrike" dirty="0" smtClean="0">
                          <a:effectLst/>
                        </a:rPr>
                        <a:t>.</a:t>
                      </a:r>
                      <a:r>
                        <a:rPr lang="id-ID" sz="2000" u="none" strike="noStrike" dirty="0" smtClean="0">
                          <a:effectLst/>
                        </a:rPr>
                        <a:t>9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1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4479"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Tidak</a:t>
                      </a:r>
                      <a:r>
                        <a:rPr lang="id-ID" sz="2000" u="none" strike="noStrike" baseline="0" dirty="0" smtClean="0">
                          <a:effectLst/>
                        </a:rPr>
                        <a:t> Lulus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2.8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3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4479"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Tidak Lulus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2.3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5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4479"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Tidak</a:t>
                      </a:r>
                      <a:r>
                        <a:rPr lang="id-ID" sz="2000" u="none" strike="noStrike" baseline="0" dirty="0" smtClean="0">
                          <a:effectLst/>
                        </a:rPr>
                        <a:t> lulus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2</a:t>
                      </a:r>
                      <a:r>
                        <a:rPr lang="en-US" sz="2000" u="none" strike="noStrike" dirty="0" smtClean="0">
                          <a:effectLst/>
                        </a:rPr>
                        <a:t>.</a:t>
                      </a:r>
                      <a:r>
                        <a:rPr lang="id-ID" sz="2000" u="none" strike="noStrike" dirty="0" smtClean="0">
                          <a:effectLst/>
                        </a:rPr>
                        <a:t>7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6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7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id-ID" dirty="0" err="1" smtClean="0"/>
              <a:t>nisialisasi</a:t>
            </a:r>
            <a:r>
              <a:rPr lang="id-ID" dirty="0" smtClean="0"/>
              <a:t> </a:t>
            </a:r>
            <a:r>
              <a:rPr lang="id-ID" dirty="0"/>
              <a:t>Bobot dan bias </a:t>
            </a:r>
            <a:r>
              <a:rPr lang="id-ID" dirty="0" smtClean="0"/>
              <a:t>awal: </a:t>
            </a:r>
            <a:r>
              <a:rPr lang="id-ID" dirty="0">
                <a:solidFill>
                  <a:srgbClr val="C00000"/>
                </a:solidFill>
              </a:rPr>
              <a:t>b = 0 </a:t>
            </a:r>
            <a:r>
              <a:rPr lang="id-ID" dirty="0" smtClean="0"/>
              <a:t>dan </a:t>
            </a:r>
            <a:r>
              <a:rPr lang="id-ID" dirty="0" smtClean="0">
                <a:solidFill>
                  <a:srgbClr val="C00000"/>
                </a:solidFill>
              </a:rPr>
              <a:t>bias </a:t>
            </a:r>
            <a:r>
              <a:rPr lang="id-ID" dirty="0">
                <a:solidFill>
                  <a:srgbClr val="C00000"/>
                </a:solidFill>
              </a:rPr>
              <a:t>= 1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25229"/>
              </p:ext>
            </p:extLst>
          </p:nvPr>
        </p:nvGraphicFramePr>
        <p:xfrm>
          <a:off x="2286000" y="2819400"/>
          <a:ext cx="4211661" cy="177239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371600"/>
                <a:gridCol w="995676"/>
                <a:gridCol w="1844385"/>
              </a:tblGrid>
              <a:tr h="3544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t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X1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X2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44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2,9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1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44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-1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2.8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3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44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-1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2.3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5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44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-1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2,7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 smtClean="0">
                          <a:effectLst/>
                        </a:rPr>
                        <a:t>6</a:t>
                      </a:r>
                      <a:endParaRPr lang="id-ID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83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</a:t>
            </a:r>
            <a:r>
              <a:rPr lang="id-ID" dirty="0"/>
              <a:t>Set </a:t>
            </a:r>
            <a:r>
              <a:rPr lang="id-ID" dirty="0" err="1"/>
              <a:t>aktivasi</a:t>
            </a:r>
            <a:r>
              <a:rPr lang="id-ID" dirty="0"/>
              <a:t> unit masukan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Treshold</a:t>
            </a:r>
            <a:r>
              <a:rPr lang="id-ID" dirty="0"/>
              <a:t> (batasan),  </a:t>
            </a:r>
            <a:r>
              <a:rPr lang="el-GR" dirty="0"/>
              <a:t>θ</a:t>
            </a:r>
            <a:r>
              <a:rPr lang="id-ID" dirty="0"/>
              <a:t> </a:t>
            </a:r>
            <a:r>
              <a:rPr lang="id-ID" dirty="0" smtClean="0"/>
              <a:t>= 0 , </a:t>
            </a:r>
            <a:r>
              <a:rPr lang="id-ID" dirty="0"/>
              <a:t>yang artinya :</a:t>
            </a:r>
          </a:p>
          <a:p>
            <a:pPr algn="just">
              <a:buNone/>
            </a:pPr>
            <a:r>
              <a:rPr lang="id-ID" dirty="0"/>
              <a:t>	                 </a:t>
            </a:r>
            <a:r>
              <a:rPr lang="en-US" dirty="0" smtClean="0"/>
              <a:t>		</a:t>
            </a:r>
            <a:r>
              <a:rPr lang="id-ID" dirty="0" smtClean="0"/>
              <a:t>1</a:t>
            </a:r>
            <a:r>
              <a:rPr lang="id-ID" dirty="0"/>
              <a:t>	Jika </a:t>
            </a:r>
            <a:r>
              <a:rPr lang="id-ID" i="1" dirty="0"/>
              <a:t>net &gt; 0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id-ID" i="1" dirty="0" smtClean="0"/>
              <a:t>F </a:t>
            </a:r>
            <a:r>
              <a:rPr lang="id-ID" i="1" dirty="0"/>
              <a:t>(net) </a:t>
            </a:r>
            <a:r>
              <a:rPr lang="id-ID" dirty="0"/>
              <a:t>=   	 </a:t>
            </a:r>
            <a:r>
              <a:rPr lang="en-US" dirty="0" smtClean="0"/>
              <a:t>	</a:t>
            </a:r>
            <a:r>
              <a:rPr lang="id-ID" dirty="0" smtClean="0"/>
              <a:t>0</a:t>
            </a:r>
            <a:r>
              <a:rPr lang="id-ID" dirty="0"/>
              <a:t>	Jika</a:t>
            </a:r>
            <a:r>
              <a:rPr lang="id-ID" i="1" dirty="0"/>
              <a:t> net = 0</a:t>
            </a:r>
          </a:p>
          <a:p>
            <a:pPr algn="just">
              <a:buNone/>
            </a:pPr>
            <a:r>
              <a:rPr lang="id-ID" dirty="0"/>
              <a:t>	                </a:t>
            </a:r>
            <a:r>
              <a:rPr lang="en-US" dirty="0" smtClean="0"/>
              <a:t>		</a:t>
            </a:r>
            <a:r>
              <a:rPr lang="id-ID" dirty="0" smtClean="0"/>
              <a:t>-1</a:t>
            </a:r>
            <a:r>
              <a:rPr lang="id-ID" dirty="0"/>
              <a:t>	Jika </a:t>
            </a:r>
            <a:r>
              <a:rPr lang="id-ID" i="1" dirty="0"/>
              <a:t>net &lt; 0 </a:t>
            </a:r>
          </a:p>
          <a:p>
            <a:endParaRPr lang="id-ID" dirty="0"/>
          </a:p>
          <a:p>
            <a:endParaRPr lang="id-ID" dirty="0"/>
          </a:p>
        </p:txBody>
      </p:sp>
      <p:sp>
        <p:nvSpPr>
          <p:cNvPr id="5" name="Left Brace 4"/>
          <p:cNvSpPr/>
          <p:nvPr/>
        </p:nvSpPr>
        <p:spPr>
          <a:xfrm>
            <a:off x="2514600" y="2209800"/>
            <a:ext cx="360040" cy="114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51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for Decision Tree Induction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4864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C00000"/>
                </a:solidFill>
              </a:rPr>
              <a:t>Basic algorithm </a:t>
            </a:r>
            <a:r>
              <a:rPr lang="en-US" dirty="0"/>
              <a:t>(a greedy algorithm)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sz="2200" dirty="0"/>
              <a:t>Tree is constructed in a </a:t>
            </a:r>
            <a:r>
              <a:rPr lang="en-US" sz="2200" dirty="0">
                <a:solidFill>
                  <a:schemeClr val="hlink"/>
                </a:solidFill>
              </a:rPr>
              <a:t>top-down recursive divide-and-conquer manner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sz="2200" dirty="0"/>
              <a:t>At start, all the training examples are at the root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Attributes are categorical </a:t>
            </a:r>
            <a:r>
              <a:rPr lang="en-US" sz="2200" dirty="0"/>
              <a:t>(if continuous-valued, they are </a:t>
            </a:r>
            <a:r>
              <a:rPr lang="en-US" sz="2200" dirty="0">
                <a:solidFill>
                  <a:srgbClr val="00B050"/>
                </a:solidFill>
              </a:rPr>
              <a:t>discretized in advance</a:t>
            </a:r>
            <a:r>
              <a:rPr lang="en-US" sz="2200" dirty="0"/>
              <a:t>)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sz="2200" dirty="0"/>
              <a:t>Examples are partitioned recursively based on selected attributes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sz="2200" dirty="0"/>
              <a:t>Test attributes are sele</a:t>
            </a:r>
            <a:r>
              <a:rPr lang="en-US" sz="2200" dirty="0">
                <a:solidFill>
                  <a:srgbClr val="0070C0"/>
                </a:solidFill>
              </a:rPr>
              <a:t>cted on the basis of a heuristic or statistical measure</a:t>
            </a:r>
            <a:r>
              <a:rPr lang="en-US" sz="2200" dirty="0"/>
              <a:t> (e.g., </a:t>
            </a:r>
            <a:r>
              <a:rPr lang="en-US" sz="2200" dirty="0">
                <a:solidFill>
                  <a:srgbClr val="00B050"/>
                </a:solidFill>
              </a:rPr>
              <a:t>information </a:t>
            </a:r>
            <a:r>
              <a:rPr lang="en-US" sz="2200" dirty="0" smtClean="0">
                <a:solidFill>
                  <a:srgbClr val="00B050"/>
                </a:solidFill>
              </a:rPr>
              <a:t>gain, gain ratio, </a:t>
            </a:r>
            <a:r>
              <a:rPr lang="en-US" sz="2200" dirty="0" err="1" smtClean="0">
                <a:solidFill>
                  <a:srgbClr val="00B050"/>
                </a:solidFill>
              </a:rPr>
              <a:t>gini</a:t>
            </a:r>
            <a:r>
              <a:rPr lang="en-US" sz="2200" dirty="0" smtClean="0">
                <a:solidFill>
                  <a:srgbClr val="00B050"/>
                </a:solidFill>
              </a:rPr>
              <a:t> index</a:t>
            </a:r>
            <a:r>
              <a:rPr lang="en-US" sz="2200" dirty="0" smtClean="0"/>
              <a:t>)</a:t>
            </a:r>
            <a:endParaRPr lang="en-US" sz="2200" dirty="0"/>
          </a:p>
          <a:p>
            <a:pPr>
              <a:spcBef>
                <a:spcPct val="0"/>
              </a:spcBef>
            </a:pPr>
            <a:endParaRPr lang="en-US" sz="2400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Conditions </a:t>
            </a:r>
            <a:r>
              <a:rPr lang="en-US" dirty="0"/>
              <a:t>for </a:t>
            </a:r>
            <a:r>
              <a:rPr lang="en-US" dirty="0">
                <a:solidFill>
                  <a:srgbClr val="C00000"/>
                </a:solidFill>
              </a:rPr>
              <a:t>stopping partitioning</a:t>
            </a:r>
          </a:p>
          <a:p>
            <a:pPr lvl="1">
              <a:spcBef>
                <a:spcPct val="0"/>
              </a:spcBef>
            </a:pPr>
            <a:r>
              <a:rPr lang="en-US" sz="2200" dirty="0"/>
              <a:t>All samples for a given node belong to the same class</a:t>
            </a:r>
          </a:p>
          <a:p>
            <a:pPr lvl="1">
              <a:spcBef>
                <a:spcPct val="0"/>
              </a:spcBef>
            </a:pPr>
            <a:r>
              <a:rPr lang="en-US" sz="2200" dirty="0"/>
              <a:t>There are no remaining attributes for further partitioning – </a:t>
            </a:r>
            <a:r>
              <a:rPr lang="en-US" sz="2200" dirty="0">
                <a:solidFill>
                  <a:schemeClr val="hlink"/>
                </a:solidFill>
              </a:rPr>
              <a:t>majority voting</a:t>
            </a:r>
            <a:r>
              <a:rPr lang="en-US" sz="2200" dirty="0"/>
              <a:t> is employed for classifying the leaf</a:t>
            </a:r>
          </a:p>
          <a:p>
            <a:pPr lvl="1">
              <a:spcBef>
                <a:spcPct val="0"/>
              </a:spcBef>
            </a:pPr>
            <a:r>
              <a:rPr lang="en-US" sz="2200" dirty="0"/>
              <a:t>There are no samples left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5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8210550" cy="1200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2.2 - 2.3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Respon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Perbaiki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8058150" cy="4643095"/>
          </a:xfrm>
        </p:spPr>
        <p:txBody>
          <a:bodyPr/>
          <a:lstStyle/>
          <a:p>
            <a:r>
              <a:rPr lang="id-ID" dirty="0"/>
              <a:t>Hitung </a:t>
            </a:r>
            <a:r>
              <a:rPr lang="id-ID" dirty="0" err="1"/>
              <a:t>Response</a:t>
            </a:r>
            <a:r>
              <a:rPr lang="id-ID" dirty="0"/>
              <a:t> Keluaran </a:t>
            </a:r>
            <a:r>
              <a:rPr lang="id-ID" dirty="0" err="1"/>
              <a:t>iterasi</a:t>
            </a:r>
            <a:r>
              <a:rPr lang="id-ID" dirty="0"/>
              <a:t> </a:t>
            </a:r>
            <a:r>
              <a:rPr lang="id-ID" dirty="0" smtClean="0"/>
              <a:t>1</a:t>
            </a:r>
            <a:endParaRPr lang="en-US" dirty="0" smtClean="0"/>
          </a:p>
          <a:p>
            <a:r>
              <a:rPr lang="id-ID" dirty="0"/>
              <a:t>Perbaiki bobot pola yang </a:t>
            </a:r>
            <a:r>
              <a:rPr lang="id-ID" dirty="0" err="1" smtClean="0"/>
              <a:t>menga</a:t>
            </a:r>
            <a:r>
              <a:rPr lang="en-US" dirty="0" smtClean="0"/>
              <a:t>n</a:t>
            </a:r>
            <a:r>
              <a:rPr lang="id-ID" dirty="0" err="1" smtClean="0"/>
              <a:t>dung</a:t>
            </a:r>
            <a:r>
              <a:rPr lang="id-ID" dirty="0" smtClean="0"/>
              <a:t> </a:t>
            </a:r>
            <a:r>
              <a:rPr lang="id-ID" dirty="0"/>
              <a:t>kesalahan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68843"/>
              </p:ext>
            </p:extLst>
          </p:nvPr>
        </p:nvGraphicFramePr>
        <p:xfrm>
          <a:off x="533400" y="3429000"/>
          <a:ext cx="8229598" cy="240662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86775"/>
                <a:gridCol w="1069102"/>
                <a:gridCol w="853624"/>
                <a:gridCol w="654721"/>
                <a:gridCol w="687872"/>
                <a:gridCol w="729310"/>
                <a:gridCol w="696159"/>
                <a:gridCol w="530407"/>
                <a:gridCol w="530407"/>
                <a:gridCol w="530407"/>
                <a:gridCol w="530407"/>
                <a:gridCol w="530407"/>
              </a:tblGrid>
              <a:tr h="31848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MASUKAN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TARGET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y=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PERUBAHAN BOBOT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BOBOT BARU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4528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X1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X2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t 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NET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f(NET)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∆W1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∆W2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∆b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W1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W2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b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  <a:tr h="361724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INISIALISASI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  <a:tr h="34528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  <a:tr h="34528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8,12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-2,8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0,1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  <a:tr h="34528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0,23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-2,3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-2,2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  <a:tr h="34528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-5,94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-2,2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9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2.4 </a:t>
            </a: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(∆</a:t>
            </a:r>
            <a:r>
              <a:rPr lang="en-US" dirty="0" err="1"/>
              <a:t>wn</a:t>
            </a:r>
            <a:r>
              <a:rPr lang="en-US" dirty="0"/>
              <a:t> = 0)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(</a:t>
            </a:r>
            <a:r>
              <a:rPr lang="en-US" dirty="0" err="1" smtClean="0"/>
              <a:t>Iterasi</a:t>
            </a:r>
            <a:r>
              <a:rPr lang="en-US" dirty="0" smtClean="0"/>
              <a:t> 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Hitung </a:t>
            </a:r>
            <a:r>
              <a:rPr lang="id-ID" dirty="0" err="1"/>
              <a:t>Response</a:t>
            </a:r>
            <a:r>
              <a:rPr lang="id-ID" dirty="0"/>
              <a:t> Keluaran </a:t>
            </a:r>
            <a:r>
              <a:rPr lang="id-ID" dirty="0" err="1"/>
              <a:t>iterasi</a:t>
            </a:r>
            <a:r>
              <a:rPr lang="id-ID" dirty="0"/>
              <a:t> </a:t>
            </a:r>
            <a:r>
              <a:rPr lang="en-US" dirty="0" smtClean="0"/>
              <a:t>2</a:t>
            </a:r>
            <a:endParaRPr lang="en-US" dirty="0"/>
          </a:p>
          <a:p>
            <a:r>
              <a:rPr lang="id-ID" dirty="0"/>
              <a:t>Perbaiki bobot pola yang </a:t>
            </a:r>
            <a:r>
              <a:rPr lang="id-ID" dirty="0" err="1" smtClean="0"/>
              <a:t>menga</a:t>
            </a:r>
            <a:r>
              <a:rPr lang="en-US" dirty="0" smtClean="0"/>
              <a:t>n</a:t>
            </a:r>
            <a:r>
              <a:rPr lang="id-ID" dirty="0" err="1" smtClean="0"/>
              <a:t>dung</a:t>
            </a:r>
            <a:r>
              <a:rPr lang="id-ID" dirty="0" smtClean="0"/>
              <a:t> </a:t>
            </a:r>
            <a:r>
              <a:rPr lang="id-ID" dirty="0"/>
              <a:t>kesalahan</a:t>
            </a:r>
          </a:p>
          <a:p>
            <a:endParaRPr lang="id-ID" dirty="0"/>
          </a:p>
        </p:txBody>
      </p:sp>
      <p:graphicFrame>
        <p:nvGraphicFramePr>
          <p:cNvPr id="5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771082"/>
              </p:ext>
            </p:extLst>
          </p:nvPr>
        </p:nvGraphicFramePr>
        <p:xfrm>
          <a:off x="381000" y="2971800"/>
          <a:ext cx="8229598" cy="234592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86775"/>
                <a:gridCol w="1069102"/>
                <a:gridCol w="853624"/>
                <a:gridCol w="654721"/>
                <a:gridCol w="687872"/>
                <a:gridCol w="729310"/>
                <a:gridCol w="696159"/>
                <a:gridCol w="530407"/>
                <a:gridCol w="530407"/>
                <a:gridCol w="530407"/>
                <a:gridCol w="530407"/>
                <a:gridCol w="530407"/>
              </a:tblGrid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MASUKAN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TARGET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y=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PERUBAHAN BOBOT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BOBOT BARU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5125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X1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X2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t 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NET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f(NET)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∆W1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∆W2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∆b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W1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W2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b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  <a:tr h="367984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INISIALISASI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-2,2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  <a:tr h="35125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-8,38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0,7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  <a:tr h="35125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1,96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-2,8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-2,1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  <a:tr h="35125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-20,83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-2,1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  <a:tr h="35125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-24,67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-2,1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1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2.4 </a:t>
            </a: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(∆</a:t>
            </a:r>
            <a:r>
              <a:rPr lang="en-US" dirty="0" err="1"/>
              <a:t>wn</a:t>
            </a:r>
            <a:r>
              <a:rPr lang="en-US" dirty="0"/>
              <a:t> = 0)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(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smtClean="0"/>
              <a:t>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8362950" cy="5312570"/>
          </a:xfrm>
        </p:spPr>
        <p:txBody>
          <a:bodyPr>
            <a:noAutofit/>
          </a:bodyPr>
          <a:lstStyle/>
          <a:p>
            <a:r>
              <a:rPr lang="id-ID" sz="2200" dirty="0"/>
              <a:t>Hitung </a:t>
            </a:r>
            <a:r>
              <a:rPr lang="id-ID" sz="2200" dirty="0" err="1"/>
              <a:t>Response</a:t>
            </a:r>
            <a:r>
              <a:rPr lang="id-ID" sz="2200" dirty="0"/>
              <a:t> Keluaran </a:t>
            </a:r>
            <a:r>
              <a:rPr lang="id-ID" sz="2200" dirty="0" err="1"/>
              <a:t>iterasi</a:t>
            </a:r>
            <a:r>
              <a:rPr lang="id-ID" sz="2200" dirty="0"/>
              <a:t> </a:t>
            </a:r>
            <a:r>
              <a:rPr lang="en-US" sz="2200" dirty="0" smtClean="0"/>
              <a:t>3</a:t>
            </a:r>
            <a:endParaRPr lang="en-US" sz="2200" dirty="0"/>
          </a:p>
          <a:p>
            <a:r>
              <a:rPr lang="id-ID" sz="2200" dirty="0"/>
              <a:t>Perbaiki bobot pola yang </a:t>
            </a:r>
            <a:r>
              <a:rPr lang="id-ID" sz="2200" dirty="0" err="1" smtClean="0"/>
              <a:t>menga</a:t>
            </a:r>
            <a:r>
              <a:rPr lang="en-US" sz="2200" dirty="0" smtClean="0"/>
              <a:t>n</a:t>
            </a:r>
            <a:r>
              <a:rPr lang="id-ID" sz="2200" dirty="0" err="1" smtClean="0"/>
              <a:t>dung</a:t>
            </a:r>
            <a:r>
              <a:rPr lang="id-ID" sz="2200" dirty="0" smtClean="0"/>
              <a:t> kesalahan</a:t>
            </a:r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800" dirty="0"/>
          </a:p>
          <a:p>
            <a:r>
              <a:rPr lang="id-ID" sz="2200" dirty="0" smtClean="0"/>
              <a:t>Untuk </a:t>
            </a:r>
            <a:r>
              <a:rPr lang="id-ID" sz="2200" dirty="0"/>
              <a:t>data </a:t>
            </a:r>
            <a:r>
              <a:rPr lang="en-US" sz="2200" dirty="0" smtClean="0"/>
              <a:t>IPK </a:t>
            </a:r>
            <a:r>
              <a:rPr lang="id-ID" sz="2200" dirty="0" smtClean="0"/>
              <a:t>memiliki </a:t>
            </a:r>
            <a:r>
              <a:rPr lang="id-ID" sz="2200" dirty="0"/>
              <a:t>pola </a:t>
            </a:r>
            <a:r>
              <a:rPr lang="id-ID" sz="2200" dirty="0">
                <a:solidFill>
                  <a:schemeClr val="accent4"/>
                </a:solidFill>
              </a:rPr>
              <a:t>0.8 x </a:t>
            </a:r>
            <a:r>
              <a:rPr lang="id-ID" sz="2200" dirty="0" smtClean="0">
                <a:solidFill>
                  <a:schemeClr val="accent4"/>
                </a:solidFill>
              </a:rPr>
              <a:t>-</a:t>
            </a:r>
            <a:r>
              <a:rPr lang="en-US" sz="2200" dirty="0" smtClean="0">
                <a:solidFill>
                  <a:schemeClr val="accent4"/>
                </a:solidFill>
              </a:rPr>
              <a:t> </a:t>
            </a:r>
            <a:r>
              <a:rPr lang="id-ID" sz="2200" dirty="0" smtClean="0">
                <a:solidFill>
                  <a:schemeClr val="accent4"/>
                </a:solidFill>
              </a:rPr>
              <a:t>2 </a:t>
            </a:r>
            <a:r>
              <a:rPr lang="id-ID" sz="2200" dirty="0">
                <a:solidFill>
                  <a:schemeClr val="accent4"/>
                </a:solidFill>
              </a:rPr>
              <a:t>y = 0 </a:t>
            </a:r>
            <a:r>
              <a:rPr lang="id-ID" sz="2200" dirty="0"/>
              <a:t>dapat dihitung  prediksinya </a:t>
            </a:r>
            <a:r>
              <a:rPr lang="id-ID" sz="2200" dirty="0" smtClean="0"/>
              <a:t>menggunakan</a:t>
            </a:r>
            <a:r>
              <a:rPr lang="en-US" sz="2200" dirty="0" smtClean="0"/>
              <a:t> </a:t>
            </a:r>
            <a:r>
              <a:rPr lang="id-ID" sz="2200" dirty="0" smtClean="0"/>
              <a:t>bobot </a:t>
            </a:r>
            <a:r>
              <a:rPr lang="id-ID" sz="2200" dirty="0"/>
              <a:t>yang  terakhir </a:t>
            </a:r>
            <a:r>
              <a:rPr lang="id-ID" sz="2200" dirty="0" smtClean="0"/>
              <a:t>didapat: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id-ID" sz="2200" i="1" dirty="0" smtClean="0">
                <a:solidFill>
                  <a:srgbClr val="C00000"/>
                </a:solidFill>
              </a:rPr>
              <a:t>V </a:t>
            </a:r>
            <a:r>
              <a:rPr lang="id-ID" sz="2200" i="1" dirty="0">
                <a:solidFill>
                  <a:srgbClr val="C00000"/>
                </a:solidFill>
              </a:rPr>
              <a:t>= X1*W1 + </a:t>
            </a:r>
            <a:r>
              <a:rPr lang="id-ID" sz="2200" i="1" dirty="0" smtClean="0">
                <a:solidFill>
                  <a:srgbClr val="C00000"/>
                </a:solidFill>
              </a:rPr>
              <a:t>X2</a:t>
            </a:r>
            <a:r>
              <a:rPr lang="id-ID" sz="2200" i="1" dirty="0">
                <a:solidFill>
                  <a:srgbClr val="C00000"/>
                </a:solidFill>
              </a:rPr>
              <a:t>*</a:t>
            </a:r>
            <a:r>
              <a:rPr lang="id-ID" sz="2200" i="1" dirty="0" smtClean="0">
                <a:solidFill>
                  <a:srgbClr val="C00000"/>
                </a:solidFill>
              </a:rPr>
              <a:t>W2 </a:t>
            </a:r>
            <a:r>
              <a:rPr lang="id-ID" sz="2200" i="1" dirty="0">
                <a:solidFill>
                  <a:srgbClr val="C00000"/>
                </a:solidFill>
              </a:rPr>
              <a:t>= 0,8 * 2,85 - 2*1 = 2,28 -2  = </a:t>
            </a:r>
            <a:r>
              <a:rPr lang="id-ID" sz="2200" i="1" dirty="0" smtClean="0">
                <a:solidFill>
                  <a:srgbClr val="C00000"/>
                </a:solidFill>
              </a:rPr>
              <a:t>0,28</a:t>
            </a:r>
            <a:r>
              <a:rPr lang="en-US" sz="2200" i="1" dirty="0" smtClean="0">
                <a:solidFill>
                  <a:srgbClr val="C00000"/>
                </a:solidFill>
              </a:rPr>
              <a:t/>
            </a:r>
            <a:br>
              <a:rPr lang="en-US" sz="2200" i="1" dirty="0" smtClean="0">
                <a:solidFill>
                  <a:srgbClr val="C00000"/>
                </a:solidFill>
              </a:rPr>
            </a:br>
            <a:r>
              <a:rPr lang="id-ID" sz="2200" i="1" dirty="0" smtClean="0">
                <a:solidFill>
                  <a:srgbClr val="C00000"/>
                </a:solidFill>
              </a:rPr>
              <a:t>Y </a:t>
            </a:r>
            <a:r>
              <a:rPr lang="id-ID" sz="2200" i="1" dirty="0">
                <a:solidFill>
                  <a:srgbClr val="C00000"/>
                </a:solidFill>
              </a:rPr>
              <a:t>= </a:t>
            </a:r>
            <a:r>
              <a:rPr lang="id-ID" sz="2200" i="1" dirty="0" err="1">
                <a:solidFill>
                  <a:srgbClr val="C00000"/>
                </a:solidFill>
              </a:rPr>
              <a:t>sign</a:t>
            </a:r>
            <a:r>
              <a:rPr lang="id-ID" sz="2200" i="1" dirty="0">
                <a:solidFill>
                  <a:srgbClr val="C00000"/>
                </a:solidFill>
              </a:rPr>
              <a:t>(V) = </a:t>
            </a:r>
            <a:r>
              <a:rPr lang="id-ID" sz="2200" i="1" dirty="0" err="1">
                <a:solidFill>
                  <a:srgbClr val="C00000"/>
                </a:solidFill>
              </a:rPr>
              <a:t>sign</a:t>
            </a:r>
            <a:r>
              <a:rPr lang="id-ID" sz="2200" i="1" dirty="0">
                <a:solidFill>
                  <a:srgbClr val="C00000"/>
                </a:solidFill>
              </a:rPr>
              <a:t>(0,28) = 1 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id-ID" sz="2200" i="1" dirty="0" smtClean="0">
                <a:solidFill>
                  <a:srgbClr val="0070C0"/>
                </a:solidFill>
              </a:rPr>
              <a:t>(</a:t>
            </a:r>
            <a:r>
              <a:rPr lang="id-ID" sz="2200" i="1" dirty="0">
                <a:solidFill>
                  <a:srgbClr val="0070C0"/>
                </a:solidFill>
              </a:rPr>
              <a:t>Lulus</a:t>
            </a:r>
            <a:r>
              <a:rPr lang="id-ID" sz="2200" i="1" dirty="0" smtClean="0">
                <a:solidFill>
                  <a:srgbClr val="0070C0"/>
                </a:solidFill>
              </a:rPr>
              <a:t>)</a:t>
            </a:r>
            <a:endParaRPr lang="id-ID" sz="2200" i="1" dirty="0">
              <a:solidFill>
                <a:srgbClr val="0070C0"/>
              </a:solidFill>
            </a:endParaRPr>
          </a:p>
        </p:txBody>
      </p:sp>
      <p:graphicFrame>
        <p:nvGraphicFramePr>
          <p:cNvPr id="5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77619"/>
              </p:ext>
            </p:extLst>
          </p:nvPr>
        </p:nvGraphicFramePr>
        <p:xfrm>
          <a:off x="628650" y="2438400"/>
          <a:ext cx="8229598" cy="24384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86775"/>
                <a:gridCol w="1069102"/>
                <a:gridCol w="853624"/>
                <a:gridCol w="654721"/>
                <a:gridCol w="687872"/>
                <a:gridCol w="729310"/>
                <a:gridCol w="696159"/>
                <a:gridCol w="530407"/>
                <a:gridCol w="530407"/>
                <a:gridCol w="530407"/>
                <a:gridCol w="530407"/>
                <a:gridCol w="530407"/>
              </a:tblGrid>
              <a:tr h="32269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MASUKAN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TARGET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 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y=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PERUBAHAN BOBOT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BOBOT BARU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49841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X1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X2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t 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NET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f(NET)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∆W1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∆W2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∆b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W1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W2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b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</a:tr>
              <a:tr h="366501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INISIALISASI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-2,1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-3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</a:tr>
              <a:tr h="349841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-10,09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0,8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</a:tr>
              <a:tr h="349841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-3,76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0,8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</a:tr>
              <a:tr h="349841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-8,16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0,8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</a:tr>
              <a:tr h="349841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2,7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-1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-9,84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-1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</a:rPr>
                        <a:t>0,8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-2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2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4.4 </a:t>
            </a:r>
            <a:r>
              <a:rPr lang="en-US" sz="4000" dirty="0"/>
              <a:t>Model Evaluation and Selection</a:t>
            </a:r>
            <a:endParaRPr lang="id-ID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4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and Selection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Evaluation metrics</a:t>
            </a:r>
            <a:r>
              <a:rPr lang="en-US" dirty="0"/>
              <a:t>: How can we measure accuracy?  Other metrics to consider?</a:t>
            </a:r>
          </a:p>
          <a:p>
            <a:r>
              <a:rPr lang="en-US" dirty="0"/>
              <a:t>Use validation test set of class-labeled tuples instead of training set when assessing accuracy</a:t>
            </a:r>
          </a:p>
          <a:p>
            <a:r>
              <a:rPr lang="en-US" dirty="0"/>
              <a:t>Methods for estimating a </a:t>
            </a:r>
            <a:r>
              <a:rPr lang="en-US" dirty="0">
                <a:solidFill>
                  <a:srgbClr val="C00000"/>
                </a:solidFill>
              </a:rPr>
              <a:t>classifier’s accuracy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Holdout method</a:t>
            </a:r>
            <a:r>
              <a:rPr lang="en-US" dirty="0"/>
              <a:t>, random subsampling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Cross-validation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Bootstrap</a:t>
            </a:r>
          </a:p>
          <a:p>
            <a:r>
              <a:rPr lang="en-US" dirty="0">
                <a:solidFill>
                  <a:srgbClr val="C00000"/>
                </a:solidFill>
              </a:rPr>
              <a:t>Comparing</a:t>
            </a:r>
            <a:r>
              <a:rPr lang="en-US" dirty="0"/>
              <a:t> classifiers: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Confidence intervals</a:t>
            </a:r>
          </a:p>
          <a:p>
            <a:pPr lvl="1"/>
            <a:r>
              <a:rPr lang="en-US" dirty="0"/>
              <a:t>Cost-benefit analysis and </a:t>
            </a:r>
            <a:r>
              <a:rPr lang="en-US" dirty="0">
                <a:solidFill>
                  <a:srgbClr val="0070C0"/>
                </a:solidFill>
              </a:rPr>
              <a:t>ROC</a:t>
            </a:r>
            <a:r>
              <a:rPr lang="en-US" dirty="0"/>
              <a:t> Curves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0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Classifier Evaluation Metrics: Confusion Matrix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10200"/>
            <a:ext cx="78867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</a:t>
            </a:r>
            <a:r>
              <a:rPr lang="en-US" i="1" dirty="0"/>
              <a:t> m</a:t>
            </a:r>
            <a:r>
              <a:rPr lang="en-US" dirty="0"/>
              <a:t> classes, an entry, </a:t>
            </a:r>
            <a:r>
              <a:rPr lang="en-US" b="1" i="1" dirty="0" err="1"/>
              <a:t>CM</a:t>
            </a:r>
            <a:r>
              <a:rPr lang="en-US" b="1" i="1" baseline="-25000" dirty="0" err="1"/>
              <a:t>i,j</a:t>
            </a:r>
            <a:r>
              <a:rPr lang="en-US" b="1" baseline="-25000" dirty="0"/>
              <a:t> </a:t>
            </a:r>
            <a:r>
              <a:rPr lang="en-US" dirty="0"/>
              <a:t> in a </a:t>
            </a:r>
            <a:r>
              <a:rPr lang="en-US" dirty="0">
                <a:solidFill>
                  <a:srgbClr val="C00000"/>
                </a:solidFill>
              </a:rPr>
              <a:t>confusion matrix </a:t>
            </a:r>
            <a:r>
              <a:rPr lang="en-US" dirty="0"/>
              <a:t>indicates # of tuples in class </a:t>
            </a:r>
            <a:r>
              <a:rPr lang="en-US" i="1" dirty="0" err="1"/>
              <a:t>i</a:t>
            </a:r>
            <a:r>
              <a:rPr lang="en-US" dirty="0"/>
              <a:t>  that were labeled by the classifier as class </a:t>
            </a:r>
            <a:r>
              <a:rPr lang="en-US" i="1" dirty="0"/>
              <a:t>j</a:t>
            </a:r>
          </a:p>
          <a:p>
            <a:r>
              <a:rPr lang="en-US" dirty="0"/>
              <a:t>May have extra rows/columns to provide </a:t>
            </a:r>
            <a:r>
              <a:rPr lang="en-US" dirty="0" smtClean="0"/>
              <a:t>totals</a:t>
            </a:r>
            <a:endParaRPr lang="en-US" dirty="0"/>
          </a:p>
        </p:txBody>
      </p:sp>
      <p:graphicFrame>
        <p:nvGraphicFramePr>
          <p:cNvPr id="5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176478"/>
              </p:ext>
            </p:extLst>
          </p:nvPr>
        </p:nvGraphicFramePr>
        <p:xfrm>
          <a:off x="1066800" y="3352800"/>
          <a:ext cx="7010400" cy="1935163"/>
        </p:xfrm>
        <a:graphic>
          <a:graphicData uri="http://schemas.openxmlformats.org/drawingml/2006/table">
            <a:tbl>
              <a:tblPr/>
              <a:tblGrid>
                <a:gridCol w="2514600"/>
                <a:gridCol w="1752600"/>
                <a:gridCol w="1752600"/>
                <a:gridCol w="990600"/>
              </a:tblGrid>
              <a:tr h="701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 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yes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</a:rPr>
                        <a:t>6954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</a:rPr>
                        <a:t>2588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7366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461991"/>
              </p:ext>
            </p:extLst>
          </p:nvPr>
        </p:nvGraphicFramePr>
        <p:xfrm>
          <a:off x="533400" y="1676400"/>
          <a:ext cx="7924800" cy="1235076"/>
        </p:xfrm>
        <a:graphic>
          <a:graphicData uri="http://schemas.openxmlformats.org/drawingml/2006/table">
            <a:tbl>
              <a:tblPr/>
              <a:tblGrid>
                <a:gridCol w="2895600"/>
                <a:gridCol w="2471738"/>
                <a:gridCol w="255746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5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Classifier Evaluation Metrics: Accuracy, Error Rate, Sensitivity and Specificity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3501962"/>
            <a:ext cx="4419600" cy="2974587"/>
          </a:xfrm>
        </p:spPr>
        <p:txBody>
          <a:bodyPr>
            <a:normAutofit/>
          </a:bodyPr>
          <a:lstStyle/>
          <a:p>
            <a:r>
              <a:rPr lang="en-US" sz="2000" dirty="0"/>
              <a:t>Classifier </a:t>
            </a:r>
            <a:r>
              <a:rPr lang="en-US" sz="2000" dirty="0" smtClean="0"/>
              <a:t>Accuracy or </a:t>
            </a:r>
            <a:r>
              <a:rPr lang="en-US" sz="2000" dirty="0"/>
              <a:t>recognition rate: percentage of test set tuples that are correctly </a:t>
            </a:r>
            <a:r>
              <a:rPr lang="en-US" sz="2000" dirty="0" smtClean="0"/>
              <a:t>classified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C00000"/>
                </a:solidFill>
              </a:rPr>
              <a:t>Accuracy</a:t>
            </a:r>
            <a:r>
              <a:rPr lang="en-US" sz="2000" dirty="0" smtClean="0"/>
              <a:t> </a:t>
            </a:r>
            <a:r>
              <a:rPr lang="en-US" sz="2000" dirty="0"/>
              <a:t>= (TP + TN)/All</a:t>
            </a:r>
          </a:p>
          <a:p>
            <a:endParaRPr lang="en-US" sz="2000" dirty="0" smtClean="0"/>
          </a:p>
          <a:p>
            <a:r>
              <a:rPr lang="en-US" sz="2000" dirty="0" smtClean="0"/>
              <a:t>Error </a:t>
            </a:r>
            <a:r>
              <a:rPr lang="en-US" sz="2000" dirty="0"/>
              <a:t>rate: 1 – accuracy, </a:t>
            </a:r>
            <a:r>
              <a:rPr lang="en-US" sz="2000" dirty="0" smtClean="0"/>
              <a:t>or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C00000"/>
                </a:solidFill>
              </a:rPr>
              <a:t>Error </a:t>
            </a:r>
            <a:r>
              <a:rPr lang="en-US" sz="2000" dirty="0">
                <a:solidFill>
                  <a:srgbClr val="C00000"/>
                </a:solidFill>
              </a:rPr>
              <a:t>rate </a:t>
            </a:r>
            <a:r>
              <a:rPr lang="en-US" sz="2000" dirty="0"/>
              <a:t>= (FP + FN)/</a:t>
            </a:r>
            <a:r>
              <a:rPr lang="en-US" sz="2000" dirty="0" smtClean="0"/>
              <a:t>All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08187"/>
            <a:ext cx="4210050" cy="4968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Class Imbalance </a:t>
            </a:r>
            <a:r>
              <a:rPr lang="en-US" sz="2400" dirty="0"/>
              <a:t>Problem: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One class may be rare</a:t>
            </a:r>
            <a:r>
              <a:rPr lang="en-US" sz="2000" dirty="0"/>
              <a:t>, e.g. fraud, or HIV-positive</a:t>
            </a:r>
          </a:p>
          <a:p>
            <a:r>
              <a:rPr lang="en-US" sz="2000" dirty="0"/>
              <a:t>Significant </a:t>
            </a:r>
            <a:r>
              <a:rPr lang="en-US" sz="2000" dirty="0">
                <a:solidFill>
                  <a:srgbClr val="0070C0"/>
                </a:solidFill>
              </a:rPr>
              <a:t>majority of the negative class </a:t>
            </a:r>
            <a:r>
              <a:rPr lang="en-US" sz="2000" dirty="0"/>
              <a:t>and minority of the positive class</a:t>
            </a:r>
          </a:p>
          <a:p>
            <a:endParaRPr lang="en-US" sz="2000" dirty="0" smtClean="0"/>
          </a:p>
          <a:p>
            <a:r>
              <a:rPr lang="en-US" sz="2000" dirty="0" smtClean="0"/>
              <a:t>Sensitivity</a:t>
            </a:r>
            <a:r>
              <a:rPr lang="en-US" sz="2000" dirty="0"/>
              <a:t>: True Positive recognition rate</a:t>
            </a:r>
          </a:p>
          <a:p>
            <a:r>
              <a:rPr lang="en-US" sz="2000" dirty="0"/>
              <a:t>Sensitivity = TP/P</a:t>
            </a:r>
          </a:p>
          <a:p>
            <a:r>
              <a:rPr lang="en-US" sz="2000" dirty="0"/>
              <a:t>Specificity: True Negative recognition rate</a:t>
            </a:r>
          </a:p>
          <a:p>
            <a:r>
              <a:rPr lang="en-US" sz="2000" dirty="0"/>
              <a:t>Specificity = TN/N</a:t>
            </a:r>
          </a:p>
          <a:p>
            <a:endParaRPr lang="id-ID" sz="2400" dirty="0"/>
          </a:p>
        </p:txBody>
      </p:sp>
      <p:graphicFrame>
        <p:nvGraphicFramePr>
          <p:cNvPr id="6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190651"/>
              </p:ext>
            </p:extLst>
          </p:nvPr>
        </p:nvGraphicFramePr>
        <p:xfrm>
          <a:off x="1219200" y="1676400"/>
          <a:ext cx="1905000" cy="1466852"/>
        </p:xfrm>
        <a:graphic>
          <a:graphicData uri="http://schemas.openxmlformats.org/drawingml/2006/table">
            <a:tbl>
              <a:tblPr/>
              <a:tblGrid>
                <a:gridCol w="533400"/>
                <a:gridCol w="457200"/>
                <a:gridCol w="457200"/>
                <a:gridCol w="4572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Classifier Evaluation Metrics: </a:t>
            </a:r>
            <a:br>
              <a:rPr lang="en-US" dirty="0"/>
            </a:br>
            <a:r>
              <a:rPr lang="en-US" dirty="0"/>
              <a:t>Precision and Recall, and F-measures</a:t>
            </a:r>
            <a:endParaRPr lang="id-ID" dirty="0"/>
          </a:p>
        </p:txBody>
      </p:sp>
      <p:pic>
        <p:nvPicPr>
          <p:cNvPr id="5" name="Picture 7" descr="8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43400"/>
            <a:ext cx="3733800" cy="71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8rec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65" y="2686049"/>
            <a:ext cx="2819400" cy="66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8preci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695" y="1526419"/>
            <a:ext cx="3005211" cy="60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8Fbe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715000"/>
            <a:ext cx="5181600" cy="86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7538"/>
            <a:ext cx="5715000" cy="464309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Precision</a:t>
            </a:r>
            <a:r>
              <a:rPr lang="en-US" dirty="0"/>
              <a:t>: exactness – what % of tuples that the classifier labeled as positive are actually positive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Recall</a:t>
            </a:r>
            <a:r>
              <a:rPr lang="en-US" dirty="0"/>
              <a:t>: completeness – what % of positive tuples did the classifier label as positive?</a:t>
            </a:r>
          </a:p>
          <a:p>
            <a:r>
              <a:rPr lang="en-US" dirty="0">
                <a:solidFill>
                  <a:srgbClr val="C00000"/>
                </a:solidFill>
              </a:rPr>
              <a:t>Perfect score is 1.0</a:t>
            </a:r>
          </a:p>
          <a:p>
            <a:r>
              <a:rPr lang="en-US" dirty="0"/>
              <a:t>Inverse relationship between precision &amp; recall</a:t>
            </a:r>
          </a:p>
          <a:p>
            <a:r>
              <a:rPr lang="en-US" dirty="0"/>
              <a:t>F measure (F1 or F-score): harmonic mean of precision and recall,</a:t>
            </a:r>
          </a:p>
          <a:p>
            <a:endParaRPr lang="en-US" dirty="0"/>
          </a:p>
          <a:p>
            <a:r>
              <a:rPr lang="en-US" dirty="0" err="1"/>
              <a:t>Fß</a:t>
            </a:r>
            <a:r>
              <a:rPr lang="en-US" dirty="0"/>
              <a:t>:  weighted measure of precision and recall</a:t>
            </a:r>
          </a:p>
          <a:p>
            <a:pPr lvl="1"/>
            <a:r>
              <a:rPr lang="en-US" dirty="0"/>
              <a:t>assigns ß times as much weight to recall as to precision</a:t>
            </a:r>
          </a:p>
          <a:p>
            <a:endParaRPr lang="id-ID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0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Classifier Evaluation Metrics: Example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52400" y="358140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 fontAlgn="auto"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kumimoji="0" lang="en-US" i="1" dirty="0" smtClean="0">
                <a:effectLst/>
              </a:rPr>
              <a:t>Precision</a:t>
            </a:r>
            <a:r>
              <a:rPr kumimoji="0" lang="en-US" dirty="0" smtClean="0">
                <a:effectLst/>
              </a:rPr>
              <a:t> = 90/230 = 39.13%             </a:t>
            </a:r>
            <a:r>
              <a:rPr kumimoji="0" lang="en-US" i="1" dirty="0" smtClean="0">
                <a:effectLst/>
              </a:rPr>
              <a:t>Recall</a:t>
            </a:r>
            <a:r>
              <a:rPr kumimoji="0" lang="en-US" dirty="0" smtClean="0">
                <a:effectLst/>
              </a:rPr>
              <a:t> = 90/300 = 30.00%</a:t>
            </a:r>
          </a:p>
          <a:p>
            <a:pPr fontAlgn="auto">
              <a:spcAft>
                <a:spcPts val="0"/>
              </a:spcAft>
            </a:pPr>
            <a:endParaRPr kumimoji="0" lang="en-US" dirty="0" smtClean="0">
              <a:effectLst/>
            </a:endParaRPr>
          </a:p>
        </p:txBody>
      </p:sp>
      <p:graphicFrame>
        <p:nvGraphicFramePr>
          <p:cNvPr id="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646534"/>
              </p:ext>
            </p:extLst>
          </p:nvPr>
        </p:nvGraphicFramePr>
        <p:xfrm>
          <a:off x="152400" y="2041525"/>
          <a:ext cx="8839200" cy="1466852"/>
        </p:xfrm>
        <a:graphic>
          <a:graphicData uri="http://schemas.openxmlformats.org/drawingml/2006/table">
            <a:tbl>
              <a:tblPr/>
              <a:tblGrid>
                <a:gridCol w="3200400"/>
                <a:gridCol w="1524000"/>
                <a:gridCol w="1295400"/>
                <a:gridCol w="981075"/>
                <a:gridCol w="18383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Recognition(%)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30.00 (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sensitivity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9560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98.56 (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specificity)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96.40 (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accuracy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1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Classifier Accuracy:</a:t>
            </a:r>
            <a:br>
              <a:rPr lang="en-US" dirty="0"/>
            </a:br>
            <a:r>
              <a:rPr lang="en-US" dirty="0"/>
              <a:t>Holdout &amp; Cross-Validation Methods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9104"/>
            <a:ext cx="8286750" cy="531257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Holdout method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Given data is randomly partitioned into two independent sets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</a:rPr>
              <a:t>Training set </a:t>
            </a:r>
            <a:r>
              <a:rPr lang="en-US" dirty="0"/>
              <a:t>(e.g., 2/3) for model construction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</a:rPr>
              <a:t>Test set </a:t>
            </a:r>
            <a:r>
              <a:rPr lang="en-US" dirty="0"/>
              <a:t>(e.g., 1/3) for accuracy estimation</a:t>
            </a:r>
          </a:p>
          <a:p>
            <a:pPr lvl="1">
              <a:lnSpc>
                <a:spcPct val="80000"/>
              </a:lnSpc>
            </a:pPr>
            <a:r>
              <a:rPr lang="en-US" u="sng" dirty="0">
                <a:solidFill>
                  <a:srgbClr val="0070C0"/>
                </a:solidFill>
              </a:rPr>
              <a:t>Random sampling</a:t>
            </a:r>
            <a:r>
              <a:rPr lang="en-US" dirty="0"/>
              <a:t>: a variation of holdout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Repeat holdout k times, accuracy = avg. of the accuracies obtained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Cross-validation</a:t>
            </a:r>
            <a:r>
              <a:rPr lang="en-US" sz="2400" dirty="0"/>
              <a:t> (</a:t>
            </a:r>
            <a:r>
              <a:rPr lang="en-US" sz="2400" i="1" dirty="0"/>
              <a:t>k</a:t>
            </a:r>
            <a:r>
              <a:rPr lang="en-US" sz="2400" dirty="0"/>
              <a:t>-fold, where k = 10 is most popular)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Randomly partition the data into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i="1" dirty="0"/>
              <a:t>mutually exclusive</a:t>
            </a:r>
            <a:r>
              <a:rPr lang="en-US" dirty="0"/>
              <a:t> subsets, each approximately equal size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At 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iteration, use D</a:t>
            </a:r>
            <a:r>
              <a:rPr lang="en-US" baseline="-25000" dirty="0"/>
              <a:t>i </a:t>
            </a:r>
            <a:r>
              <a:rPr lang="en-US" dirty="0"/>
              <a:t>as test set and others as training set</a:t>
            </a:r>
          </a:p>
          <a:p>
            <a:pPr lvl="1">
              <a:lnSpc>
                <a:spcPct val="80000"/>
              </a:lnSpc>
            </a:pPr>
            <a:r>
              <a:rPr lang="en-US" u="sng" dirty="0"/>
              <a:t>Leave-one-out</a:t>
            </a:r>
            <a:r>
              <a:rPr lang="en-US" dirty="0"/>
              <a:t>: </a:t>
            </a:r>
            <a:r>
              <a:rPr lang="en-US" i="1" dirty="0"/>
              <a:t>k</a:t>
            </a:r>
            <a:r>
              <a:rPr lang="en-US" dirty="0"/>
              <a:t> folds where </a:t>
            </a:r>
            <a:r>
              <a:rPr lang="en-US" i="1" dirty="0"/>
              <a:t>k</a:t>
            </a:r>
            <a:r>
              <a:rPr lang="en-US" dirty="0"/>
              <a:t> = # of tuples, for small sized data</a:t>
            </a:r>
          </a:p>
          <a:p>
            <a:pPr lvl="1">
              <a:lnSpc>
                <a:spcPct val="80000"/>
              </a:lnSpc>
            </a:pPr>
            <a:r>
              <a:rPr lang="en-US" u="sng" dirty="0">
                <a:solidFill>
                  <a:srgbClr val="0070C0"/>
                </a:solidFill>
              </a:rPr>
              <a:t>*Stratified cross-validation*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/>
              <a:t>folds are stratified so that class dist. in each fold is approx. the same as that in the initial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4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Brief</a:t>
            </a:r>
            <a:r>
              <a:rPr lang="id-ID" dirty="0"/>
              <a:t> </a:t>
            </a:r>
            <a:r>
              <a:rPr lang="id-ID" dirty="0" err="1"/>
              <a:t>Review</a:t>
            </a:r>
            <a:r>
              <a:rPr lang="id-ID" dirty="0"/>
              <a:t> of </a:t>
            </a:r>
            <a:r>
              <a:rPr lang="id-ID" dirty="0" err="1"/>
              <a:t>Entropy</a:t>
            </a:r>
            <a:endParaRPr lang="id-ID" dirty="0"/>
          </a:p>
        </p:txBody>
      </p:sp>
      <p:pic>
        <p:nvPicPr>
          <p:cNvPr id="6" name="Picture 2" descr="http://upload.wikimedia.org/wikipedia/commons/thumb/2/22/Binary_entropy_plot.svg/200px-Binary_entropy_plo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4191000"/>
            <a:ext cx="1905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189984" y="6096000"/>
            <a:ext cx="7473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600">
                <a:effectLst/>
              </a:rPr>
              <a:t>m = 2</a:t>
            </a:r>
          </a:p>
        </p:txBody>
      </p:sp>
      <p:sp>
        <p:nvSpPr>
          <p:cNvPr id="8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219200"/>
            <a:ext cx="8458200" cy="5257800"/>
          </a:xfrm>
          <a:blipFill rotWithShape="1">
            <a:blip r:embed="rId3" cstate="print"/>
            <a:stretch>
              <a:fillRect l="-288" t="-1043" r="-1513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Classifier Accuracy: Bootstrap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8410575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C00000"/>
                </a:solidFill>
              </a:rPr>
              <a:t>Bootstrap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Works </a:t>
            </a:r>
            <a:r>
              <a:rPr lang="en-US" sz="2000" dirty="0">
                <a:solidFill>
                  <a:srgbClr val="0070C0"/>
                </a:solidFill>
              </a:rPr>
              <a:t>well with small data sets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Samples the given training tuples uniformly </a:t>
            </a:r>
            <a:r>
              <a:rPr lang="en-US" sz="2000" i="1" dirty="0"/>
              <a:t>with </a:t>
            </a:r>
            <a:r>
              <a:rPr lang="en-US" sz="2000" i="1" dirty="0" smtClean="0"/>
              <a:t>replacement, </a:t>
            </a:r>
            <a:r>
              <a:rPr lang="en-US" sz="2000" dirty="0" smtClean="0"/>
              <a:t>i.e</a:t>
            </a:r>
            <a:r>
              <a:rPr lang="en-US" sz="2000" dirty="0"/>
              <a:t>., each time a tuple is selected, it is equally likely to be selected again and re-added to the training set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Several bootstrap methods, and a common one is </a:t>
            </a:r>
            <a:r>
              <a:rPr lang="en-US" sz="2400" dirty="0">
                <a:solidFill>
                  <a:srgbClr val="C00000"/>
                </a:solidFill>
              </a:rPr>
              <a:t>.632 </a:t>
            </a:r>
            <a:r>
              <a:rPr lang="en-US" sz="2400" dirty="0" err="1">
                <a:solidFill>
                  <a:srgbClr val="C00000"/>
                </a:solidFill>
              </a:rPr>
              <a:t>boostrap</a:t>
            </a:r>
            <a:endParaRPr lang="en-US" sz="2400" dirty="0">
              <a:solidFill>
                <a:srgbClr val="C00000"/>
              </a:solidFill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A data set with </a:t>
            </a:r>
            <a:r>
              <a:rPr lang="en-US" sz="2000" i="1" dirty="0"/>
              <a:t>d</a:t>
            </a:r>
            <a:r>
              <a:rPr lang="en-US" sz="2000" dirty="0"/>
              <a:t> tuples is sampled </a:t>
            </a:r>
            <a:r>
              <a:rPr lang="en-US" sz="2000" i="1" dirty="0"/>
              <a:t>d</a:t>
            </a:r>
            <a:r>
              <a:rPr lang="en-US" sz="2000" dirty="0"/>
              <a:t> times, with replacement, resulting in a training set of </a:t>
            </a:r>
            <a:r>
              <a:rPr lang="en-US" sz="2000" i="1" dirty="0"/>
              <a:t>d</a:t>
            </a:r>
            <a:r>
              <a:rPr lang="en-US" sz="2000" dirty="0"/>
              <a:t> </a:t>
            </a:r>
            <a:r>
              <a:rPr lang="en-US" sz="2000" dirty="0" smtClean="0"/>
              <a:t>samples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data tuples that did not make it into the training set end up forming the test set.  About 63.2% of the original data end up in the bootstrap, and the remaining 36.8% form the test set (since (1 – 1/d)</a:t>
            </a:r>
            <a:r>
              <a:rPr lang="en-US" sz="2000" baseline="30000" dirty="0"/>
              <a:t>d</a:t>
            </a:r>
            <a:r>
              <a:rPr lang="en-US" sz="2000" dirty="0"/>
              <a:t> ≈ e</a:t>
            </a:r>
            <a:r>
              <a:rPr lang="en-US" sz="2000" baseline="30000" dirty="0"/>
              <a:t>-1</a:t>
            </a:r>
            <a:r>
              <a:rPr lang="en-US" sz="2000" dirty="0"/>
              <a:t> = 0.368)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Repeat the sampling procedure </a:t>
            </a:r>
            <a:r>
              <a:rPr lang="en-US" sz="2000" i="1" dirty="0"/>
              <a:t>k</a:t>
            </a:r>
            <a:r>
              <a:rPr lang="en-US" sz="2000" dirty="0"/>
              <a:t> times, overall accuracy of the model</a:t>
            </a:r>
            <a:r>
              <a:rPr lang="en-US" sz="2000" dirty="0" smtClean="0"/>
              <a:t>:</a:t>
            </a:r>
            <a:endParaRPr lang="en-US" sz="2000" dirty="0"/>
          </a:p>
          <a:p>
            <a:endParaRPr lang="id-ID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47581"/>
            <a:ext cx="71628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Estimating Confidence Intervals:</a:t>
            </a:r>
            <a:br>
              <a:rPr lang="en-US" dirty="0"/>
            </a:br>
            <a:r>
              <a:rPr lang="en-US" dirty="0"/>
              <a:t>Classifier Models M</a:t>
            </a:r>
            <a:r>
              <a:rPr lang="en-US" baseline="-25000" dirty="0"/>
              <a:t>1</a:t>
            </a:r>
            <a:r>
              <a:rPr lang="en-US" dirty="0"/>
              <a:t> vs. M</a:t>
            </a:r>
            <a:r>
              <a:rPr lang="en-US" baseline="-25000" dirty="0"/>
              <a:t>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Suppose we have </a:t>
            </a:r>
            <a:r>
              <a:rPr lang="en-US" sz="3000" dirty="0" smtClean="0"/>
              <a:t>two </a:t>
            </a:r>
            <a:r>
              <a:rPr lang="en-US" sz="3000" dirty="0"/>
              <a:t>classifiers, </a:t>
            </a:r>
            <a:r>
              <a:rPr lang="en-US" sz="3000" dirty="0">
                <a:solidFill>
                  <a:srgbClr val="C00000"/>
                </a:solidFill>
              </a:rPr>
              <a:t>M</a:t>
            </a:r>
            <a:r>
              <a:rPr lang="en-US" sz="3000" baseline="-25000" dirty="0">
                <a:solidFill>
                  <a:srgbClr val="C00000"/>
                </a:solidFill>
              </a:rPr>
              <a:t>1</a:t>
            </a:r>
            <a:r>
              <a:rPr lang="en-US" sz="3000" dirty="0">
                <a:solidFill>
                  <a:srgbClr val="C00000"/>
                </a:solidFill>
              </a:rPr>
              <a:t> and M</a:t>
            </a:r>
            <a:r>
              <a:rPr lang="en-US" sz="3000" baseline="-25000" dirty="0">
                <a:solidFill>
                  <a:srgbClr val="C00000"/>
                </a:solidFill>
              </a:rPr>
              <a:t>2</a:t>
            </a:r>
            <a:r>
              <a:rPr lang="en-US" sz="3000" dirty="0">
                <a:solidFill>
                  <a:srgbClr val="C00000"/>
                </a:solidFill>
              </a:rPr>
              <a:t>, which one is better</a:t>
            </a:r>
            <a:r>
              <a:rPr lang="en-US" sz="30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10-fold cross-validation </a:t>
            </a:r>
            <a:r>
              <a:rPr lang="en-US" sz="2000" dirty="0"/>
              <a:t>to obtain                     </a:t>
            </a:r>
            <a:r>
              <a:rPr lang="en-US" sz="2000" dirty="0" smtClean="0"/>
              <a:t>      and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These mean error rates are just </a:t>
            </a:r>
            <a:r>
              <a:rPr lang="en-US" sz="2000" i="1" dirty="0"/>
              <a:t>e</a:t>
            </a:r>
            <a:r>
              <a:rPr lang="en-US" sz="2000" i="1" dirty="0">
                <a:solidFill>
                  <a:srgbClr val="0070C0"/>
                </a:solidFill>
              </a:rPr>
              <a:t>stimates</a:t>
            </a:r>
            <a:r>
              <a:rPr lang="en-US" sz="2000" dirty="0">
                <a:solidFill>
                  <a:srgbClr val="0070C0"/>
                </a:solidFill>
              </a:rPr>
              <a:t> of error on the true population of </a:t>
            </a:r>
            <a:r>
              <a:rPr lang="en-US" sz="2000" i="1" dirty="0">
                <a:solidFill>
                  <a:srgbClr val="0070C0"/>
                </a:solidFill>
              </a:rPr>
              <a:t>future</a:t>
            </a:r>
            <a:r>
              <a:rPr lang="en-US" sz="2000" dirty="0">
                <a:solidFill>
                  <a:srgbClr val="0070C0"/>
                </a:solidFill>
              </a:rPr>
              <a:t> data </a:t>
            </a:r>
            <a:r>
              <a:rPr lang="en-US" sz="2000" dirty="0"/>
              <a:t>cases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What </a:t>
            </a:r>
            <a:r>
              <a:rPr lang="en-US" sz="2400" dirty="0"/>
              <a:t>if the difference between </a:t>
            </a:r>
            <a:r>
              <a:rPr lang="en-US" sz="2400" dirty="0">
                <a:solidFill>
                  <a:srgbClr val="C00000"/>
                </a:solidFill>
              </a:rPr>
              <a:t>the </a:t>
            </a:r>
            <a:r>
              <a:rPr lang="en-US" sz="2400" dirty="0" smtClean="0">
                <a:solidFill>
                  <a:srgbClr val="C00000"/>
                </a:solidFill>
              </a:rPr>
              <a:t>two </a:t>
            </a:r>
            <a:r>
              <a:rPr lang="en-US" sz="2400" dirty="0">
                <a:solidFill>
                  <a:srgbClr val="C00000"/>
                </a:solidFill>
              </a:rPr>
              <a:t>error rates is just attributed to </a:t>
            </a:r>
            <a:r>
              <a:rPr lang="en-US" sz="2400" i="1" dirty="0">
                <a:solidFill>
                  <a:srgbClr val="C00000"/>
                </a:solidFill>
              </a:rPr>
              <a:t>chance</a:t>
            </a:r>
            <a:r>
              <a:rPr lang="en-US" sz="24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 </a:t>
            </a:r>
            <a:r>
              <a:rPr lang="en-US" dirty="0">
                <a:solidFill>
                  <a:srgbClr val="0070C0"/>
                </a:solidFill>
              </a:rPr>
              <a:t>test of statistical significance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Obtain </a:t>
            </a:r>
            <a:r>
              <a:rPr lang="en-US" dirty="0">
                <a:solidFill>
                  <a:srgbClr val="0070C0"/>
                </a:solidFill>
              </a:rPr>
              <a:t>confidence limits </a:t>
            </a:r>
            <a:r>
              <a:rPr lang="en-US" dirty="0"/>
              <a:t>for our error estimates</a:t>
            </a:r>
          </a:p>
          <a:p>
            <a:pPr>
              <a:lnSpc>
                <a:spcPct val="100000"/>
              </a:lnSpc>
            </a:pPr>
            <a:endParaRPr lang="id-ID" dirty="0"/>
          </a:p>
        </p:txBody>
      </p:sp>
      <p:pic>
        <p:nvPicPr>
          <p:cNvPr id="5" name="Picture 5" descr="8mean-err-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539935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8mean-err-m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573065"/>
            <a:ext cx="1143000" cy="41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2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Estimating Confidence Intervals:</a:t>
            </a:r>
            <a:br>
              <a:rPr lang="en-US" dirty="0"/>
            </a:br>
            <a:r>
              <a:rPr lang="en-US" dirty="0"/>
              <a:t>Null Hypothesis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87169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Perform 10-fold cross-validation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Assume samples follow a </a:t>
            </a:r>
            <a:r>
              <a:rPr lang="en-US" sz="2400" dirty="0">
                <a:solidFill>
                  <a:srgbClr val="C00000"/>
                </a:solidFill>
              </a:rPr>
              <a:t>t distribution </a:t>
            </a:r>
            <a:r>
              <a:rPr lang="en-US" sz="2400" dirty="0"/>
              <a:t>with </a:t>
            </a:r>
            <a:r>
              <a:rPr lang="en-US" sz="2400" i="1" dirty="0"/>
              <a:t>k–1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degrees of freedom</a:t>
            </a:r>
            <a:r>
              <a:rPr lang="en-US" sz="2400" b="1" dirty="0"/>
              <a:t> </a:t>
            </a:r>
            <a:r>
              <a:rPr lang="en-US" sz="2400" dirty="0"/>
              <a:t>(here, </a:t>
            </a:r>
            <a:r>
              <a:rPr lang="en-US" sz="2400" i="1" dirty="0"/>
              <a:t>k=10</a:t>
            </a:r>
            <a:r>
              <a:rPr lang="en-US" sz="2400" dirty="0"/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400" dirty="0">
                <a:solidFill>
                  <a:srgbClr val="C00000"/>
                </a:solidFill>
              </a:rPr>
              <a:t>t-test</a:t>
            </a:r>
            <a:r>
              <a:rPr lang="en-US" sz="2400" dirty="0"/>
              <a:t> (or </a:t>
            </a:r>
            <a:r>
              <a:rPr lang="en-US" sz="2400" dirty="0">
                <a:solidFill>
                  <a:srgbClr val="C00000"/>
                </a:solidFill>
              </a:rPr>
              <a:t>Student’s t-test</a:t>
            </a:r>
            <a:r>
              <a:rPr lang="en-US" sz="2400" dirty="0"/>
              <a:t>)</a:t>
            </a:r>
            <a:endParaRPr lang="en-US" sz="2400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Null Hypothesis</a:t>
            </a:r>
            <a:r>
              <a:rPr lang="en-US" sz="2400" dirty="0"/>
              <a:t>: M</a:t>
            </a:r>
            <a:r>
              <a:rPr lang="en-US" sz="2400" baseline="-25000" dirty="0"/>
              <a:t>1</a:t>
            </a:r>
            <a:r>
              <a:rPr lang="en-US" sz="2400" dirty="0"/>
              <a:t> &amp; M</a:t>
            </a:r>
            <a:r>
              <a:rPr lang="en-US" sz="2400" baseline="-25000" dirty="0"/>
              <a:t>2</a:t>
            </a:r>
            <a:r>
              <a:rPr lang="en-US" sz="2400" dirty="0"/>
              <a:t> are the same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If we can </a:t>
            </a:r>
            <a:r>
              <a:rPr lang="en-US" sz="2400" dirty="0">
                <a:solidFill>
                  <a:srgbClr val="C00000"/>
                </a:solidFill>
              </a:rPr>
              <a:t>reject</a:t>
            </a:r>
            <a:r>
              <a:rPr lang="en-US" sz="2400" dirty="0"/>
              <a:t> null hypothesis, then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we conclude that the difference between M</a:t>
            </a:r>
            <a:r>
              <a:rPr lang="en-US" baseline="-25000" dirty="0"/>
              <a:t>1</a:t>
            </a:r>
            <a:r>
              <a:rPr lang="en-US" dirty="0"/>
              <a:t> &amp; M</a:t>
            </a:r>
            <a:r>
              <a:rPr lang="en-US" baseline="-25000" dirty="0"/>
              <a:t>2</a:t>
            </a:r>
            <a:r>
              <a:rPr lang="en-US" dirty="0"/>
              <a:t> is </a:t>
            </a:r>
            <a:r>
              <a:rPr lang="en-US" dirty="0">
                <a:solidFill>
                  <a:srgbClr val="0070C0"/>
                </a:solidFill>
              </a:rPr>
              <a:t>statistically significant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Chose model with lower error </a:t>
            </a:r>
            <a:r>
              <a:rPr lang="en-US" dirty="0" smtClean="0"/>
              <a:t>rate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7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8286750" cy="1200149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Estimating Confidence Intervals: t-test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6085"/>
            <a:ext cx="8058150" cy="4643095"/>
          </a:xfrm>
        </p:spPr>
        <p:txBody>
          <a:bodyPr/>
          <a:lstStyle/>
          <a:p>
            <a:r>
              <a:rPr lang="en-US" dirty="0"/>
              <a:t>If only 1 test set available: </a:t>
            </a:r>
            <a:r>
              <a:rPr lang="en-US" dirty="0">
                <a:solidFill>
                  <a:srgbClr val="C00000"/>
                </a:solidFill>
              </a:rPr>
              <a:t>pairwise comparison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round of 10-fold cross-validation, the same cross partitioning is used to obtain </a:t>
            </a:r>
            <a:r>
              <a:rPr lang="en-US" i="1" dirty="0"/>
              <a:t>err(M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err(M</a:t>
            </a:r>
            <a:r>
              <a:rPr lang="en-US" i="1" baseline="-25000" dirty="0"/>
              <a:t>2</a:t>
            </a:r>
            <a:r>
              <a:rPr lang="en-US" i="1" dirty="0"/>
              <a:t>)</a:t>
            </a:r>
            <a:r>
              <a:rPr lang="en-US" i="1" baseline="-25000" dirty="0" err="1"/>
              <a:t>i</a:t>
            </a:r>
            <a:endParaRPr lang="en-US" i="1" baseline="-25000" dirty="0"/>
          </a:p>
          <a:p>
            <a:pPr lvl="1"/>
            <a:r>
              <a:rPr lang="en-US" dirty="0"/>
              <a:t>Average over 10 rounds to get </a:t>
            </a:r>
            <a:endParaRPr lang="en-US" dirty="0">
              <a:solidFill>
                <a:schemeClr val="hlink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t-test</a:t>
            </a:r>
            <a:r>
              <a:rPr lang="en-US" dirty="0"/>
              <a:t> computes </a:t>
            </a:r>
            <a:r>
              <a:rPr lang="en-US" dirty="0">
                <a:solidFill>
                  <a:srgbClr val="C00000"/>
                </a:solidFill>
              </a:rPr>
              <a:t>t-statistic</a:t>
            </a:r>
            <a:r>
              <a:rPr lang="en-US" dirty="0"/>
              <a:t> with </a:t>
            </a:r>
            <a:r>
              <a:rPr lang="en-US" i="1" dirty="0"/>
              <a:t>k-1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degrees of freedom</a:t>
            </a:r>
            <a:r>
              <a:rPr lang="en-US" b="1" dirty="0"/>
              <a:t>:</a:t>
            </a:r>
          </a:p>
          <a:p>
            <a:pPr lvl="1"/>
            <a:endParaRPr lang="en-US" b="1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two test sets available: use </a:t>
            </a:r>
            <a:r>
              <a:rPr lang="en-US" dirty="0">
                <a:solidFill>
                  <a:srgbClr val="C00000"/>
                </a:solidFill>
              </a:rPr>
              <a:t>non-paired t-test</a:t>
            </a:r>
          </a:p>
          <a:p>
            <a:endParaRPr lang="id-ID" dirty="0"/>
          </a:p>
        </p:txBody>
      </p:sp>
      <p:pic>
        <p:nvPicPr>
          <p:cNvPr id="5" name="Picture 5" descr="t-test-non-pai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5468967"/>
            <a:ext cx="41148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8mean-err-m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78113"/>
            <a:ext cx="12192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8mean-err-m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682875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39555"/>
            <a:ext cx="27432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28544"/>
            <a:ext cx="731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614072" y="3790949"/>
            <a:ext cx="10198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dirty="0">
                <a:effectLst/>
                <a:latin typeface="+mn-lt"/>
              </a:rPr>
              <a:t>where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828800" y="5638800"/>
            <a:ext cx="971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dirty="0">
                <a:effectLst/>
                <a:latin typeface="+mn-lt"/>
              </a:rPr>
              <a:t>where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14350" y="6228224"/>
            <a:ext cx="8686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200" dirty="0">
                <a:effectLst/>
                <a:latin typeface="+mn-lt"/>
              </a:rPr>
              <a:t>where</a:t>
            </a:r>
            <a:r>
              <a:rPr lang="en-US" sz="2200" i="1" dirty="0">
                <a:effectLst/>
                <a:latin typeface="+mn-lt"/>
              </a:rPr>
              <a:t> k</a:t>
            </a:r>
            <a:r>
              <a:rPr lang="en-US" sz="2200" i="1" baseline="-25000" dirty="0">
                <a:effectLst/>
                <a:latin typeface="+mn-lt"/>
              </a:rPr>
              <a:t>1</a:t>
            </a:r>
            <a:r>
              <a:rPr lang="en-US" sz="2200" dirty="0">
                <a:effectLst/>
                <a:latin typeface="+mn-lt"/>
              </a:rPr>
              <a:t> &amp;</a:t>
            </a:r>
            <a:r>
              <a:rPr lang="en-US" sz="2200" i="1" dirty="0">
                <a:effectLst/>
                <a:latin typeface="+mn-lt"/>
              </a:rPr>
              <a:t> k</a:t>
            </a:r>
            <a:r>
              <a:rPr lang="en-US" sz="2200" i="1" baseline="-25000" dirty="0">
                <a:effectLst/>
                <a:latin typeface="+mn-lt"/>
              </a:rPr>
              <a:t>2</a:t>
            </a:r>
            <a:r>
              <a:rPr lang="en-US" sz="2200" dirty="0">
                <a:effectLst/>
                <a:latin typeface="+mn-lt"/>
              </a:rPr>
              <a:t> are # of cross-validation samples used for </a:t>
            </a:r>
            <a:r>
              <a:rPr lang="en-US" sz="2200" i="1" dirty="0">
                <a:effectLst/>
                <a:latin typeface="+mn-lt"/>
              </a:rPr>
              <a:t>M</a:t>
            </a:r>
            <a:r>
              <a:rPr lang="en-US" sz="2200" i="1" baseline="-25000" dirty="0">
                <a:effectLst/>
                <a:latin typeface="+mn-lt"/>
              </a:rPr>
              <a:t>1</a:t>
            </a:r>
            <a:r>
              <a:rPr lang="en-US" sz="2200" dirty="0">
                <a:effectLst/>
                <a:latin typeface="+mn-lt"/>
              </a:rPr>
              <a:t> &amp; </a:t>
            </a:r>
            <a:r>
              <a:rPr lang="en-US" sz="2200" i="1" dirty="0">
                <a:effectLst/>
                <a:latin typeface="+mn-lt"/>
              </a:rPr>
              <a:t>M</a:t>
            </a:r>
            <a:r>
              <a:rPr lang="en-US" sz="2200" i="1" baseline="-25000" dirty="0">
                <a:effectLst/>
                <a:latin typeface="+mn-lt"/>
              </a:rPr>
              <a:t>2</a:t>
            </a:r>
            <a:r>
              <a:rPr lang="en-US" sz="2200" dirty="0">
                <a:effectLst/>
                <a:latin typeface="+mn-lt"/>
              </a:rPr>
              <a:t>, resp.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78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04800" y="1981200"/>
            <a:ext cx="3657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kumimoji="0" lang="en-US" sz="2400" dirty="0" smtClean="0">
              <a:effectLst/>
            </a:endParaRPr>
          </a:p>
          <a:p>
            <a:pPr fontAlgn="auto">
              <a:spcAft>
                <a:spcPts val="0"/>
              </a:spcAft>
            </a:pPr>
            <a:endParaRPr kumimoji="0" lang="en-US" sz="2400" dirty="0" smtClean="0">
              <a:effectLst/>
            </a:endParaRPr>
          </a:p>
          <a:p>
            <a:pPr fontAlgn="auto">
              <a:spcAft>
                <a:spcPts val="0"/>
              </a:spcAft>
            </a:pPr>
            <a:endParaRPr kumimoji="0" lang="en-US" sz="2400" dirty="0" smtClean="0">
              <a:effectLst/>
            </a:endParaRPr>
          </a:p>
          <a:p>
            <a:pPr fontAlgn="auto">
              <a:spcAft>
                <a:spcPts val="0"/>
              </a:spcAft>
            </a:pPr>
            <a:r>
              <a:rPr kumimoji="0" lang="en-US" sz="2400" dirty="0" smtClean="0">
                <a:effectLst/>
              </a:rPr>
              <a:t>Symmetric</a:t>
            </a:r>
          </a:p>
          <a:p>
            <a:pPr fontAlgn="auto">
              <a:spcAft>
                <a:spcPts val="0"/>
              </a:spcAft>
            </a:pPr>
            <a:r>
              <a:rPr kumimoji="0" lang="en-US" sz="2400" dirty="0" smtClean="0">
                <a:solidFill>
                  <a:srgbClr val="C00000"/>
                </a:solidFill>
                <a:effectLst/>
              </a:rPr>
              <a:t>Significance level</a:t>
            </a:r>
            <a:r>
              <a:rPr kumimoji="0" lang="en-US" sz="2400" dirty="0" smtClean="0">
                <a:effectLst/>
              </a:rPr>
              <a:t>, e.g., </a:t>
            </a:r>
            <a:r>
              <a:rPr kumimoji="0" lang="en-US" sz="2400" i="1" dirty="0" smtClean="0">
                <a:effectLst/>
              </a:rPr>
              <a:t>sig = 0.05 </a:t>
            </a:r>
            <a:r>
              <a:rPr kumimoji="0" lang="en-US" sz="2400" dirty="0" smtClean="0">
                <a:effectLst/>
              </a:rPr>
              <a:t>or</a:t>
            </a:r>
            <a:r>
              <a:rPr kumimoji="0" lang="en-US" sz="2400" i="1" dirty="0" smtClean="0">
                <a:effectLst/>
              </a:rPr>
              <a:t> 5% </a:t>
            </a:r>
            <a:r>
              <a:rPr kumimoji="0" lang="en-US" sz="2400" dirty="0" smtClean="0">
                <a:effectLst/>
              </a:rPr>
              <a:t>means M</a:t>
            </a:r>
            <a:r>
              <a:rPr kumimoji="0" lang="en-US" sz="2400" baseline="-25000" dirty="0" smtClean="0">
                <a:effectLst/>
              </a:rPr>
              <a:t>1</a:t>
            </a:r>
            <a:r>
              <a:rPr kumimoji="0" lang="en-US" sz="2400" dirty="0" smtClean="0">
                <a:effectLst/>
              </a:rPr>
              <a:t> &amp; M</a:t>
            </a:r>
            <a:r>
              <a:rPr kumimoji="0" lang="en-US" sz="2400" baseline="-25000" dirty="0" smtClean="0">
                <a:effectLst/>
              </a:rPr>
              <a:t>2</a:t>
            </a:r>
            <a:r>
              <a:rPr kumimoji="0" lang="en-US" sz="2400" dirty="0" smtClean="0">
                <a:effectLst/>
              </a:rPr>
              <a:t> are </a:t>
            </a:r>
            <a:r>
              <a:rPr kumimoji="0" lang="en-US" sz="2400" i="1" dirty="0" smtClean="0">
                <a:effectLst/>
              </a:rPr>
              <a:t>significantly different</a:t>
            </a:r>
            <a:r>
              <a:rPr kumimoji="0" lang="en-US" sz="2400" dirty="0" smtClean="0">
                <a:effectLst/>
              </a:rPr>
              <a:t> for 95% of population</a:t>
            </a:r>
          </a:p>
          <a:p>
            <a:pPr fontAlgn="auto">
              <a:spcAft>
                <a:spcPts val="0"/>
              </a:spcAft>
            </a:pPr>
            <a:r>
              <a:rPr kumimoji="0" lang="en-US" sz="2400" dirty="0" smtClean="0">
                <a:solidFill>
                  <a:srgbClr val="C00000"/>
                </a:solidFill>
                <a:effectLst/>
              </a:rPr>
              <a:t>Confidence limit</a:t>
            </a:r>
            <a:r>
              <a:rPr kumimoji="0" lang="en-US" sz="2400" dirty="0" smtClean="0">
                <a:effectLst/>
              </a:rPr>
              <a:t>, </a:t>
            </a:r>
            <a:r>
              <a:rPr kumimoji="0" lang="en-US" sz="2400" i="1" dirty="0" smtClean="0">
                <a:effectLst/>
              </a:rPr>
              <a:t>z = sig/2</a:t>
            </a:r>
          </a:p>
        </p:txBody>
      </p:sp>
      <p:pic>
        <p:nvPicPr>
          <p:cNvPr id="6" name="Picture 6" descr="8ttablevalu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0" y="1066800"/>
            <a:ext cx="5181600" cy="5791200"/>
          </a:xfrm>
          <a:prstGeom prst="rect">
            <a:avLst/>
          </a:prstGeom>
        </p:spPr>
      </p:pic>
      <p:pic>
        <p:nvPicPr>
          <p:cNvPr id="7" name="Picture 7" descr="8tcur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16526"/>
            <a:ext cx="34290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Estimating Confidence Intervals:</a:t>
            </a:r>
            <a:br>
              <a:rPr lang="en-US" sz="3600" dirty="0"/>
            </a:br>
            <a:r>
              <a:rPr lang="en-US" sz="3600" dirty="0"/>
              <a:t>Table for t-distribution</a:t>
            </a:r>
            <a:endParaRPr lang="id-ID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1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Estimating Confidence Intervals:</a:t>
            </a:r>
            <a:br>
              <a:rPr lang="en-US" dirty="0"/>
            </a:br>
            <a:r>
              <a:rPr lang="en-US" dirty="0"/>
              <a:t>Statistical Significance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Are M</a:t>
            </a:r>
            <a:r>
              <a:rPr lang="en-US" sz="2400" baseline="-25000" dirty="0"/>
              <a:t>1</a:t>
            </a:r>
            <a:r>
              <a:rPr lang="en-US" sz="2400" dirty="0"/>
              <a:t> &amp; M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significantly different</a:t>
            </a:r>
            <a:r>
              <a:rPr lang="en-US" sz="2400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t. </a:t>
            </a:r>
            <a:r>
              <a:rPr lang="en-US" dirty="0"/>
              <a:t>Select </a:t>
            </a:r>
            <a:r>
              <a:rPr lang="en-US" i="1" dirty="0"/>
              <a:t>significance level</a:t>
            </a:r>
            <a:r>
              <a:rPr lang="en-US" dirty="0"/>
              <a:t> (e.g. </a:t>
            </a:r>
            <a:r>
              <a:rPr lang="en-US" i="1" dirty="0"/>
              <a:t>sig = 5%)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Consult table for t-distribution: Find </a:t>
            </a:r>
            <a:r>
              <a:rPr lang="en-US" i="1" dirty="0"/>
              <a:t>t value</a:t>
            </a:r>
            <a:r>
              <a:rPr lang="en-US" dirty="0"/>
              <a:t> corresponding to </a:t>
            </a:r>
            <a:r>
              <a:rPr lang="en-US" i="1" dirty="0"/>
              <a:t>k-1 degrees of freedom</a:t>
            </a:r>
            <a:r>
              <a:rPr lang="en-US" dirty="0"/>
              <a:t> (here, 9)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t-distribution is symmetric: typically upper % points of distribution shown → look up value for </a:t>
            </a:r>
            <a:r>
              <a:rPr lang="en-US" b="1" dirty="0"/>
              <a:t>confidence limit</a:t>
            </a:r>
            <a:r>
              <a:rPr lang="en-US" dirty="0"/>
              <a:t> </a:t>
            </a:r>
            <a:r>
              <a:rPr lang="en-US" i="1" dirty="0"/>
              <a:t>z=sig/2</a:t>
            </a:r>
            <a:r>
              <a:rPr lang="en-US" dirty="0"/>
              <a:t> (here, 0.025)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b="1" dirty="0"/>
              <a:t>t &gt; z or t &lt; -z</a:t>
            </a:r>
            <a:r>
              <a:rPr lang="en-US" dirty="0"/>
              <a:t>, then t value lies in rejection region: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/>
              <a:t>Reject null hypothesis</a:t>
            </a:r>
            <a:r>
              <a:rPr lang="en-US" dirty="0"/>
              <a:t> that mean error rates of M</a:t>
            </a:r>
            <a:r>
              <a:rPr lang="en-US" baseline="-25000" dirty="0"/>
              <a:t>1</a:t>
            </a:r>
            <a:r>
              <a:rPr lang="en-US" dirty="0"/>
              <a:t> &amp; M</a:t>
            </a:r>
            <a:r>
              <a:rPr lang="en-US" baseline="-25000" dirty="0"/>
              <a:t>2</a:t>
            </a:r>
            <a:r>
              <a:rPr lang="en-US" dirty="0"/>
              <a:t> are same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Conclude: </a:t>
            </a:r>
            <a:r>
              <a:rPr lang="en-US" u="sng" dirty="0"/>
              <a:t>statistically significant</a:t>
            </a:r>
            <a:r>
              <a:rPr lang="en-US" dirty="0"/>
              <a:t> difference between M</a:t>
            </a:r>
            <a:r>
              <a:rPr lang="en-US" baseline="-25000" dirty="0"/>
              <a:t>1</a:t>
            </a:r>
            <a:r>
              <a:rPr lang="en-US" dirty="0"/>
              <a:t> &amp; M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Otherwise</a:t>
            </a:r>
            <a:r>
              <a:rPr lang="en-US" dirty="0"/>
              <a:t>, conclude that any difference is </a:t>
            </a:r>
            <a:r>
              <a:rPr lang="en-US" b="1" dirty="0"/>
              <a:t>chance</a:t>
            </a:r>
            <a:endParaRPr lang="en-US" dirty="0"/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5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ROC Curves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50526"/>
            <a:ext cx="4514850" cy="4633913"/>
          </a:xfrm>
        </p:spPr>
        <p:txBody>
          <a:bodyPr>
            <a:noAutofit/>
          </a:bodyPr>
          <a:lstStyle/>
          <a:p>
            <a:r>
              <a:rPr lang="en-US" sz="2000" dirty="0"/>
              <a:t>ROC (Receiver Operating Characteristics) curves: for </a:t>
            </a:r>
            <a:r>
              <a:rPr lang="en-US" sz="2000" dirty="0">
                <a:solidFill>
                  <a:srgbClr val="C00000"/>
                </a:solidFill>
              </a:rPr>
              <a:t>visual comparison of classification models</a:t>
            </a:r>
          </a:p>
          <a:p>
            <a:r>
              <a:rPr lang="en-US" sz="2000" dirty="0"/>
              <a:t>Originated from </a:t>
            </a:r>
            <a:r>
              <a:rPr lang="en-US" sz="2000" dirty="0">
                <a:solidFill>
                  <a:srgbClr val="C00000"/>
                </a:solidFill>
              </a:rPr>
              <a:t>signal detection theory</a:t>
            </a:r>
          </a:p>
          <a:p>
            <a:r>
              <a:rPr lang="en-US" sz="2000" dirty="0"/>
              <a:t>Shows the </a:t>
            </a:r>
            <a:r>
              <a:rPr lang="en-US" sz="2000" dirty="0">
                <a:solidFill>
                  <a:srgbClr val="C00000"/>
                </a:solidFill>
              </a:rPr>
              <a:t>trade-off between </a:t>
            </a:r>
            <a:r>
              <a:rPr lang="en-US" sz="2000" dirty="0"/>
              <a:t>the true positive rate and the false positive rate</a:t>
            </a:r>
          </a:p>
          <a:p>
            <a:r>
              <a:rPr lang="en-US" sz="2000" dirty="0"/>
              <a:t>The area under the ROC curve is a measure of the accuracy of the model</a:t>
            </a:r>
          </a:p>
          <a:p>
            <a:r>
              <a:rPr lang="en-US" sz="2000" dirty="0">
                <a:solidFill>
                  <a:srgbClr val="C00000"/>
                </a:solidFill>
              </a:rPr>
              <a:t>Rank the test tuples in decreasing order</a:t>
            </a:r>
            <a:r>
              <a:rPr lang="en-US" sz="2000" dirty="0"/>
              <a:t>: the one that is most likely to belong to the positive class appears at the top of the list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closer to the diagonal line </a:t>
            </a:r>
            <a:r>
              <a:rPr lang="en-US" sz="2000" dirty="0"/>
              <a:t>(i.e., the closer the area is to 0.5), </a:t>
            </a:r>
            <a:r>
              <a:rPr lang="en-US" sz="2000" dirty="0">
                <a:solidFill>
                  <a:srgbClr val="0070C0"/>
                </a:solidFill>
              </a:rPr>
              <a:t>the less accurate is the </a:t>
            </a:r>
            <a:r>
              <a:rPr lang="en-US" sz="2000" dirty="0" smtClean="0">
                <a:solidFill>
                  <a:srgbClr val="0070C0"/>
                </a:solidFill>
              </a:rPr>
              <a:t>model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4191000"/>
            <a:ext cx="4286250" cy="19859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</a:rPr>
              <a:t>Vertical axis </a:t>
            </a:r>
            <a:r>
              <a:rPr lang="en-US" sz="2000" dirty="0"/>
              <a:t>represents the </a:t>
            </a:r>
            <a:r>
              <a:rPr lang="en-US" sz="2000" dirty="0">
                <a:solidFill>
                  <a:srgbClr val="0070C0"/>
                </a:solidFill>
              </a:rPr>
              <a:t>true positive rate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</a:rPr>
              <a:t>Horizontal axis </a:t>
            </a:r>
            <a:r>
              <a:rPr lang="en-US" sz="2000" dirty="0"/>
              <a:t>rep. the </a:t>
            </a:r>
            <a:r>
              <a:rPr lang="en-US" sz="2000" dirty="0">
                <a:solidFill>
                  <a:srgbClr val="0070C0"/>
                </a:solidFill>
              </a:rPr>
              <a:t>false positive rate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plot also shows a </a:t>
            </a:r>
            <a:r>
              <a:rPr lang="en-US" sz="2000" dirty="0">
                <a:solidFill>
                  <a:srgbClr val="C00000"/>
                </a:solidFill>
              </a:rPr>
              <a:t>diagonal line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 model with perfect accuracy will have an area of </a:t>
            </a:r>
            <a:r>
              <a:rPr lang="en-US" sz="2000" dirty="0" smtClean="0"/>
              <a:t>1.0</a:t>
            </a:r>
            <a:endParaRPr lang="en-US" sz="20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23937"/>
            <a:ext cx="3429000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3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Issues</a:t>
            </a:r>
            <a:r>
              <a:rPr lang="id-ID" dirty="0"/>
              <a:t> </a:t>
            </a:r>
            <a:r>
              <a:rPr lang="id-ID" dirty="0" err="1"/>
              <a:t>Affecting</a:t>
            </a:r>
            <a:r>
              <a:rPr lang="id-ID" dirty="0"/>
              <a:t> Model </a:t>
            </a:r>
            <a:r>
              <a:rPr lang="id-ID" dirty="0" err="1"/>
              <a:t>Selection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C00000"/>
                </a:solidFill>
              </a:rPr>
              <a:t>Accuracy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classifier accuracy: predicting class label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C00000"/>
                </a:solidFill>
              </a:rPr>
              <a:t>Speed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time to construct the model (training time)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time to use the model (classification/prediction time)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C00000"/>
                </a:solidFill>
              </a:rPr>
              <a:t>Robustness</a:t>
            </a:r>
            <a:r>
              <a:rPr lang="en-US" sz="2400" dirty="0"/>
              <a:t>: handling noise and missing values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C00000"/>
                </a:solidFill>
              </a:rPr>
              <a:t>Scalability</a:t>
            </a:r>
            <a:r>
              <a:rPr lang="en-US" sz="2400" dirty="0"/>
              <a:t>: efficiency in disk-resident databases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C00000"/>
                </a:solidFill>
              </a:rPr>
              <a:t>Interpretability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understanding and insight provided by the model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Other measures, e.g., goodness of rules, such as decision tree size or compactness of classification rules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9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4.5 Techniques to Improve Classification Accuracy: Ensemble </a:t>
            </a:r>
            <a:r>
              <a:rPr lang="en-US" sz="4000" dirty="0" smtClean="0"/>
              <a:t>Methods</a:t>
            </a:r>
            <a:endParaRPr lang="id-ID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02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Ensemble Methods: Increasing the Accuracy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638" y="2819400"/>
            <a:ext cx="8472562" cy="36383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Ensemble methods</a:t>
            </a:r>
          </a:p>
          <a:p>
            <a:pPr lvl="1"/>
            <a:r>
              <a:rPr lang="en-US" dirty="0"/>
              <a:t>Use a </a:t>
            </a:r>
            <a:r>
              <a:rPr lang="en-US" dirty="0">
                <a:solidFill>
                  <a:srgbClr val="0070C0"/>
                </a:solidFill>
              </a:rPr>
              <a:t>combination of models </a:t>
            </a:r>
            <a:r>
              <a:rPr lang="en-US" dirty="0"/>
              <a:t>to increase accuracy</a:t>
            </a:r>
          </a:p>
          <a:p>
            <a:pPr lvl="1"/>
            <a:r>
              <a:rPr lang="en-US" dirty="0"/>
              <a:t>Combine a series of k learned models, M1, M2, …, Mk, with the aim of creating an improved model M*</a:t>
            </a:r>
          </a:p>
          <a:p>
            <a:r>
              <a:rPr lang="en-US" dirty="0"/>
              <a:t>Popular ensemble methods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Bagging</a:t>
            </a:r>
            <a:r>
              <a:rPr lang="en-US" dirty="0"/>
              <a:t>: averaging the prediction over a collection of classifiers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Boosting</a:t>
            </a:r>
            <a:r>
              <a:rPr lang="en-US" dirty="0"/>
              <a:t>: weighted vote with a collection of classifiers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Ensemble</a:t>
            </a:r>
            <a:r>
              <a:rPr lang="en-US" dirty="0"/>
              <a:t>: combining a set of heterogeneous classifiers</a:t>
            </a:r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914400"/>
            <a:ext cx="4572000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8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Attribute Selection Measure: Information Gain (ID3/C4.5)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9104"/>
            <a:ext cx="8286750" cy="5024096"/>
          </a:xfrm>
        </p:spPr>
        <p:txBody>
          <a:bodyPr>
            <a:normAutofit/>
          </a:bodyPr>
          <a:lstStyle/>
          <a:p>
            <a:r>
              <a:rPr lang="en-US" sz="2400" dirty="0"/>
              <a:t>Select the attribute with the </a:t>
            </a:r>
            <a:r>
              <a:rPr lang="en-US" sz="2400" dirty="0">
                <a:solidFill>
                  <a:srgbClr val="C00000"/>
                </a:solidFill>
              </a:rPr>
              <a:t>highest information gain</a:t>
            </a:r>
          </a:p>
          <a:p>
            <a:r>
              <a:rPr lang="en-US" sz="2400" dirty="0"/>
              <a:t>Let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i="1" dirty="0"/>
              <a:t> </a:t>
            </a:r>
            <a:r>
              <a:rPr lang="en-US" sz="2400" dirty="0"/>
              <a:t>be the probability that an arbitrary tuple in </a:t>
            </a:r>
            <a:r>
              <a:rPr lang="en-US" sz="2400" i="1" dirty="0"/>
              <a:t>D</a:t>
            </a:r>
            <a:r>
              <a:rPr lang="en-US" sz="2400" dirty="0"/>
              <a:t> belongs to class </a:t>
            </a:r>
            <a:r>
              <a:rPr lang="en-US" sz="2400" i="1" dirty="0"/>
              <a:t>C</a:t>
            </a:r>
            <a:r>
              <a:rPr lang="en-US" sz="2400" i="1" baseline="-25000" dirty="0"/>
              <a:t>i</a:t>
            </a:r>
            <a:r>
              <a:rPr lang="en-US" sz="2400" dirty="0"/>
              <a:t>, estimated by </a:t>
            </a:r>
            <a:r>
              <a:rPr lang="en-US" sz="2400" dirty="0" smtClean="0">
                <a:solidFill>
                  <a:srgbClr val="C00000"/>
                </a:solidFill>
              </a:rPr>
              <a:t>|</a:t>
            </a:r>
            <a:r>
              <a:rPr lang="en-US" sz="2400" i="1" dirty="0">
                <a:solidFill>
                  <a:srgbClr val="C00000"/>
                </a:solidFill>
              </a:rPr>
              <a:t> C</a:t>
            </a:r>
            <a:r>
              <a:rPr lang="en-US" sz="2400" i="1" baseline="-25000" dirty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, </a:t>
            </a:r>
            <a:r>
              <a:rPr lang="en-US" sz="2400" i="1" dirty="0">
                <a:solidFill>
                  <a:srgbClr val="C00000"/>
                </a:solidFill>
              </a:rPr>
              <a:t>D</a:t>
            </a:r>
            <a:r>
              <a:rPr lang="en-US" sz="2400" dirty="0">
                <a:solidFill>
                  <a:srgbClr val="C00000"/>
                </a:solidFill>
              </a:rPr>
              <a:t>|/|</a:t>
            </a:r>
            <a:r>
              <a:rPr lang="en-US" sz="2400" i="1" dirty="0">
                <a:solidFill>
                  <a:srgbClr val="C00000"/>
                </a:solidFill>
              </a:rPr>
              <a:t>D</a:t>
            </a:r>
            <a:r>
              <a:rPr lang="en-US" sz="2400" dirty="0">
                <a:solidFill>
                  <a:srgbClr val="C00000"/>
                </a:solidFill>
              </a:rPr>
              <a:t>|</a:t>
            </a:r>
          </a:p>
          <a:p>
            <a:r>
              <a:rPr lang="en-US" sz="2400" dirty="0"/>
              <a:t>Expected information (entropy) needed to classify a tuple in </a:t>
            </a:r>
            <a:r>
              <a:rPr lang="en-US" sz="2400" i="1" dirty="0"/>
              <a:t>D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Information </a:t>
            </a:r>
            <a:r>
              <a:rPr lang="en-US" sz="2400" dirty="0"/>
              <a:t>needed (after using </a:t>
            </a:r>
            <a:r>
              <a:rPr lang="en-US" sz="2400" i="1" dirty="0"/>
              <a:t>A</a:t>
            </a:r>
            <a:r>
              <a:rPr lang="en-US" sz="2400" dirty="0"/>
              <a:t> to split </a:t>
            </a:r>
            <a:r>
              <a:rPr lang="en-US" sz="2400" i="1" dirty="0"/>
              <a:t>D</a:t>
            </a:r>
            <a:r>
              <a:rPr lang="en-US" sz="2400" dirty="0"/>
              <a:t> into </a:t>
            </a:r>
            <a:r>
              <a:rPr lang="en-US" sz="2400" i="1" dirty="0"/>
              <a:t>v</a:t>
            </a:r>
            <a:r>
              <a:rPr lang="en-US" sz="2400" dirty="0"/>
              <a:t> partitions) to classify </a:t>
            </a:r>
            <a:r>
              <a:rPr lang="en-US" sz="2400" i="1" dirty="0"/>
              <a:t>D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Information gained by branching on attribute </a:t>
            </a:r>
            <a:r>
              <a:rPr lang="en-US" sz="2400" i="1" dirty="0" smtClean="0"/>
              <a:t>A</a:t>
            </a:r>
            <a:endParaRPr lang="en-US" sz="2400" i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720029"/>
              </p:ext>
            </p:extLst>
          </p:nvPr>
        </p:nvGraphicFramePr>
        <p:xfrm>
          <a:off x="2590800" y="3200400"/>
          <a:ext cx="3104785" cy="79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6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00400"/>
                        <a:ext cx="3104785" cy="796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38933"/>
              </p:ext>
            </p:extLst>
          </p:nvPr>
        </p:nvGraphicFramePr>
        <p:xfrm>
          <a:off x="2514600" y="4495800"/>
          <a:ext cx="3962400" cy="836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7" name="Equation" r:id="rId5" imgW="1892300" imgH="457200" progId="Equation.3">
                  <p:embed/>
                </p:oleObj>
              </mc:Choice>
              <mc:Fallback>
                <p:oleObj name="Equation" r:id="rId5" imgW="189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95800"/>
                        <a:ext cx="3962400" cy="836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99224"/>
              </p:ext>
            </p:extLst>
          </p:nvPr>
        </p:nvGraphicFramePr>
        <p:xfrm>
          <a:off x="2362200" y="5831642"/>
          <a:ext cx="4275931" cy="499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8" name="Equation" r:id="rId7" imgW="1790700" imgH="215900" progId="Equation.3">
                  <p:embed/>
                </p:oleObj>
              </mc:Choice>
              <mc:Fallback>
                <p:oleObj name="Equation" r:id="rId7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831642"/>
                        <a:ext cx="4275931" cy="499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51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Bagging</a:t>
            </a:r>
            <a:r>
              <a:rPr lang="id-ID" dirty="0"/>
              <a:t>: </a:t>
            </a:r>
            <a:r>
              <a:rPr lang="id-ID" dirty="0" err="1"/>
              <a:t>Boostrap</a:t>
            </a:r>
            <a:r>
              <a:rPr lang="id-ID" dirty="0"/>
              <a:t> </a:t>
            </a:r>
            <a:r>
              <a:rPr lang="id-ID" dirty="0" err="1"/>
              <a:t>Aggregation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5334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Analogy</a:t>
            </a:r>
            <a:r>
              <a:rPr lang="en-US" sz="2000" dirty="0"/>
              <a:t>: Diagnosis based on multiple doctors’ majority vote</a:t>
            </a:r>
          </a:p>
          <a:p>
            <a:r>
              <a:rPr lang="en-US" sz="2000" dirty="0">
                <a:solidFill>
                  <a:srgbClr val="C00000"/>
                </a:solidFill>
              </a:rPr>
              <a:t>Training</a:t>
            </a:r>
          </a:p>
          <a:p>
            <a:pPr lvl="1"/>
            <a:r>
              <a:rPr lang="en-US" sz="2000" dirty="0"/>
              <a:t>Given a set D of </a:t>
            </a:r>
            <a:r>
              <a:rPr lang="en-US" sz="2000" i="1" dirty="0"/>
              <a:t>d </a:t>
            </a:r>
            <a:r>
              <a:rPr lang="en-US" sz="2000" dirty="0"/>
              <a:t>tuples, at each iteration </a:t>
            </a:r>
            <a:r>
              <a:rPr lang="en-US" sz="2000" i="1" dirty="0" err="1"/>
              <a:t>i</a:t>
            </a:r>
            <a:r>
              <a:rPr lang="en-US" sz="2000" dirty="0"/>
              <a:t>, a training set D</a:t>
            </a:r>
            <a:r>
              <a:rPr lang="en-US" sz="2000" baseline="-25000" dirty="0"/>
              <a:t>i</a:t>
            </a:r>
            <a:r>
              <a:rPr lang="en-US" sz="2000" dirty="0"/>
              <a:t> of </a:t>
            </a:r>
            <a:r>
              <a:rPr lang="en-US" sz="2000" i="1" dirty="0"/>
              <a:t>d</a:t>
            </a:r>
            <a:r>
              <a:rPr lang="en-US" sz="2000" dirty="0"/>
              <a:t> tuples is sampled with replacement from D (i.e., bootstrap)</a:t>
            </a:r>
          </a:p>
          <a:p>
            <a:pPr lvl="1"/>
            <a:r>
              <a:rPr lang="en-US" sz="2000" dirty="0"/>
              <a:t>A classifier model </a:t>
            </a:r>
            <a:r>
              <a:rPr lang="en-US" sz="2000" dirty="0" err="1"/>
              <a:t>M</a:t>
            </a:r>
            <a:r>
              <a:rPr lang="en-US" sz="2000" baseline="-25000" dirty="0" err="1"/>
              <a:t>i</a:t>
            </a:r>
            <a:r>
              <a:rPr lang="en-US" sz="2000" dirty="0"/>
              <a:t> is learned for each training set D</a:t>
            </a:r>
            <a:r>
              <a:rPr lang="en-US" sz="2000" baseline="-25000" dirty="0"/>
              <a:t>i</a:t>
            </a:r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Classification</a:t>
            </a:r>
            <a:r>
              <a:rPr lang="en-US" sz="2000" dirty="0"/>
              <a:t>: classify an unknown sample</a:t>
            </a:r>
            <a:r>
              <a:rPr lang="en-US" sz="2000" b="1" dirty="0"/>
              <a:t> X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Each classifier </a:t>
            </a:r>
            <a:r>
              <a:rPr lang="en-US" sz="2000" dirty="0" err="1"/>
              <a:t>M</a:t>
            </a:r>
            <a:r>
              <a:rPr lang="en-US" sz="2000" baseline="-25000" dirty="0" err="1"/>
              <a:t>i</a:t>
            </a:r>
            <a:r>
              <a:rPr lang="en-US" sz="2000" dirty="0"/>
              <a:t> returns its class prediction</a:t>
            </a:r>
          </a:p>
          <a:p>
            <a:pPr lvl="1"/>
            <a:r>
              <a:rPr lang="en-US" sz="2000" dirty="0"/>
              <a:t>The bagged classifier M* counts the votes and assigns the class with the most votes to </a:t>
            </a:r>
            <a:r>
              <a:rPr lang="en-US" sz="2000" b="1" dirty="0"/>
              <a:t>X</a:t>
            </a:r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Prediction</a:t>
            </a:r>
            <a:r>
              <a:rPr lang="en-US" sz="2000" dirty="0"/>
              <a:t>: can be applied to the prediction of continuous values by taking the average value of each prediction for a given test tuple</a:t>
            </a:r>
          </a:p>
          <a:p>
            <a:r>
              <a:rPr lang="en-US" sz="2000" dirty="0">
                <a:solidFill>
                  <a:srgbClr val="C00000"/>
                </a:solidFill>
              </a:rPr>
              <a:t>Accuracy</a:t>
            </a:r>
          </a:p>
          <a:p>
            <a:pPr lvl="1"/>
            <a:r>
              <a:rPr lang="en-US" sz="2000" dirty="0"/>
              <a:t>Often significantly better than a single classifier derived from D</a:t>
            </a:r>
          </a:p>
          <a:p>
            <a:pPr lvl="1"/>
            <a:r>
              <a:rPr lang="en-US" sz="2000" dirty="0"/>
              <a:t>For noise data: not considerably worse, more robust </a:t>
            </a:r>
          </a:p>
          <a:p>
            <a:pPr lvl="1"/>
            <a:r>
              <a:rPr lang="en-US" sz="2000" dirty="0"/>
              <a:t>Proved improved accuracy in 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51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930" y="1352549"/>
            <a:ext cx="7886700" cy="5124000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sz="2400" dirty="0">
                <a:solidFill>
                  <a:srgbClr val="C00000"/>
                </a:solidFill>
              </a:rPr>
              <a:t>Analogy</a:t>
            </a:r>
            <a:r>
              <a:rPr lang="en-US" sz="2400" dirty="0"/>
              <a:t>: Consult several doctors, based on a </a:t>
            </a:r>
            <a:r>
              <a:rPr lang="en-US" sz="2400" dirty="0">
                <a:solidFill>
                  <a:srgbClr val="0070C0"/>
                </a:solidFill>
              </a:rPr>
              <a:t>combination of weighted diagnoses</a:t>
            </a:r>
            <a:r>
              <a:rPr lang="en-US" sz="2400" dirty="0"/>
              <a:t>—weight assigned based on the previous diagnosis accuracy</a:t>
            </a:r>
          </a:p>
          <a:p>
            <a:pPr marL="457200" indent="-457200"/>
            <a:r>
              <a:rPr lang="en-US" sz="2400" dirty="0"/>
              <a:t>How </a:t>
            </a:r>
            <a:r>
              <a:rPr lang="en-US" sz="2400" dirty="0">
                <a:solidFill>
                  <a:srgbClr val="C00000"/>
                </a:solidFill>
              </a:rPr>
              <a:t>boosting works</a:t>
            </a:r>
            <a:r>
              <a:rPr lang="en-US" sz="2400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Weights </a:t>
            </a:r>
            <a:r>
              <a:rPr lang="en-US" dirty="0"/>
              <a:t>are assigned to each training tuple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series of k classifiers is iteratively learned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After a classifier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/>
              <a:t> is learned, the weights are updated to allow the subsequent classifier, M</a:t>
            </a:r>
            <a:r>
              <a:rPr lang="en-US" baseline="-25000" dirty="0"/>
              <a:t>i+1</a:t>
            </a:r>
            <a:r>
              <a:rPr lang="en-US" dirty="0"/>
              <a:t>, to </a:t>
            </a:r>
            <a:r>
              <a:rPr lang="en-US" dirty="0">
                <a:solidFill>
                  <a:srgbClr val="0070C0"/>
                </a:solidFill>
              </a:rPr>
              <a:t>pay more attention to the training tuples that were misclassified </a:t>
            </a:r>
            <a:r>
              <a:rPr lang="en-US" dirty="0"/>
              <a:t>by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final </a:t>
            </a:r>
            <a:r>
              <a:rPr lang="en-US" dirty="0">
                <a:solidFill>
                  <a:srgbClr val="0070C0"/>
                </a:solidFill>
              </a:rPr>
              <a:t>M* combines the votes </a:t>
            </a:r>
            <a:r>
              <a:rPr lang="en-US" dirty="0"/>
              <a:t>of each individual classifier, where the weight of each classifier's vote is a function of its accuracy</a:t>
            </a:r>
          </a:p>
          <a:p>
            <a:pPr marL="457200" indent="-457200"/>
            <a:r>
              <a:rPr lang="en-US" sz="2400" dirty="0"/>
              <a:t>Boosting algorithm can be extended for numeric prediction</a:t>
            </a:r>
          </a:p>
          <a:p>
            <a:pPr marL="457200" indent="-457200"/>
            <a:r>
              <a:rPr lang="en-US" sz="2400" dirty="0">
                <a:solidFill>
                  <a:srgbClr val="C00000"/>
                </a:solidFill>
              </a:rPr>
              <a:t>Comparing with bagging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70C0"/>
                </a:solidFill>
              </a:rPr>
              <a:t>Boosting tends to have greater accuracy</a:t>
            </a:r>
            <a:r>
              <a:rPr lang="en-US" sz="2400" dirty="0"/>
              <a:t>, but it also risks </a:t>
            </a:r>
            <a:r>
              <a:rPr lang="en-US" sz="2400" dirty="0" err="1"/>
              <a:t>overfitting</a:t>
            </a:r>
            <a:r>
              <a:rPr lang="en-US" sz="2400" dirty="0"/>
              <a:t> the model to misclassified </a:t>
            </a:r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8362950" cy="120014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Adaboost</a:t>
            </a:r>
            <a:r>
              <a:rPr lang="en-US" dirty="0"/>
              <a:t> (Freund and </a:t>
            </a:r>
            <a:r>
              <a:rPr lang="en-US" dirty="0" err="1"/>
              <a:t>Schapire</a:t>
            </a:r>
            <a:r>
              <a:rPr lang="en-US" dirty="0"/>
              <a:t>, 1997)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5410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Given a set of </a:t>
            </a:r>
            <a:r>
              <a:rPr lang="en-US" sz="2000" i="1" dirty="0"/>
              <a:t>d</a:t>
            </a:r>
            <a:r>
              <a:rPr lang="en-US" sz="2000" dirty="0"/>
              <a:t> class-labeled tuples, (</a:t>
            </a:r>
            <a:r>
              <a:rPr lang="en-US" sz="2000" b="1" dirty="0"/>
              <a:t>X</a:t>
            </a:r>
            <a:r>
              <a:rPr lang="en-US" sz="2000" b="1" baseline="-25000" dirty="0"/>
              <a:t>1</a:t>
            </a:r>
            <a:r>
              <a:rPr lang="en-US" sz="2000" dirty="0"/>
              <a:t>, y</a:t>
            </a:r>
            <a:r>
              <a:rPr lang="en-US" sz="2000" baseline="-25000" dirty="0"/>
              <a:t>1</a:t>
            </a:r>
            <a:r>
              <a:rPr lang="en-US" sz="2000" dirty="0"/>
              <a:t>), …, (</a:t>
            </a:r>
            <a:r>
              <a:rPr lang="en-US" sz="2000" b="1" dirty="0" err="1"/>
              <a:t>X</a:t>
            </a:r>
            <a:r>
              <a:rPr lang="en-US" sz="2000" b="1" baseline="-25000" dirty="0" err="1"/>
              <a:t>d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d</a:t>
            </a:r>
            <a:r>
              <a:rPr lang="en-US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Initially, all the weights of tuples are set the same (1/d)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Generate k classifiers in k rounds.  At round </a:t>
            </a:r>
            <a:r>
              <a:rPr lang="en-US" sz="2000" dirty="0" err="1"/>
              <a:t>i</a:t>
            </a:r>
            <a:r>
              <a:rPr lang="en-US" sz="2000" dirty="0"/>
              <a:t>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Tuples from D are sampled (with replacement) to form a training set D</a:t>
            </a:r>
            <a:r>
              <a:rPr lang="en-US" sz="2000" baseline="-25000" dirty="0"/>
              <a:t>i</a:t>
            </a:r>
            <a:r>
              <a:rPr lang="en-US" sz="2000" dirty="0"/>
              <a:t> of the same 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Each tuple’s chance of being selected is based on its weight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 classification model </a:t>
            </a:r>
            <a:r>
              <a:rPr lang="en-US" sz="2000" dirty="0" err="1"/>
              <a:t>M</a:t>
            </a:r>
            <a:r>
              <a:rPr lang="en-US" sz="2000" baseline="-25000" dirty="0" err="1"/>
              <a:t>i</a:t>
            </a:r>
            <a:r>
              <a:rPr lang="en-US" sz="2000" dirty="0"/>
              <a:t> is derived from D</a:t>
            </a:r>
            <a:r>
              <a:rPr lang="en-US" sz="2000" baseline="-25000" dirty="0"/>
              <a:t>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Its error rate is calculated using D</a:t>
            </a:r>
            <a:r>
              <a:rPr lang="en-US" sz="2000" baseline="-25000" dirty="0"/>
              <a:t>i </a:t>
            </a:r>
            <a:r>
              <a:rPr lang="en-US" sz="2000" dirty="0"/>
              <a:t>as a test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If a tuple is misclassified, its weight is increased, </a:t>
            </a:r>
            <a:r>
              <a:rPr lang="en-US" sz="2000" dirty="0" err="1"/>
              <a:t>o.w</a:t>
            </a:r>
            <a:r>
              <a:rPr lang="en-US" sz="2000" dirty="0"/>
              <a:t>. it is decreased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Error rate: err(</a:t>
            </a:r>
            <a:r>
              <a:rPr lang="en-US" sz="2000" b="1" dirty="0" err="1"/>
              <a:t>X</a:t>
            </a:r>
            <a:r>
              <a:rPr lang="en-US" sz="2000" b="1" baseline="-25000" dirty="0" err="1"/>
              <a:t>j</a:t>
            </a:r>
            <a:r>
              <a:rPr lang="en-US" sz="2000" dirty="0"/>
              <a:t>) is the misclassification error of tuple </a:t>
            </a:r>
            <a:r>
              <a:rPr lang="en-US" sz="2000" b="1" dirty="0" err="1"/>
              <a:t>X</a:t>
            </a:r>
            <a:r>
              <a:rPr lang="en-US" sz="2000" b="1" baseline="-25000" dirty="0" err="1"/>
              <a:t>j</a:t>
            </a:r>
            <a:r>
              <a:rPr lang="en-US" sz="2000" dirty="0"/>
              <a:t>. Classifier </a:t>
            </a:r>
            <a:r>
              <a:rPr lang="en-US" sz="2000" dirty="0" err="1"/>
              <a:t>M</a:t>
            </a:r>
            <a:r>
              <a:rPr lang="en-US" sz="2000" baseline="-25000" dirty="0" err="1"/>
              <a:t>i</a:t>
            </a:r>
            <a:r>
              <a:rPr lang="en-US" sz="2000" dirty="0"/>
              <a:t> error rate is the sum of the weights of the misclassified tuples: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weight of classifier </a:t>
            </a:r>
            <a:r>
              <a:rPr lang="en-US" sz="2000" dirty="0" err="1"/>
              <a:t>M</a:t>
            </a:r>
            <a:r>
              <a:rPr lang="en-US" sz="2000" baseline="-25000" dirty="0" err="1"/>
              <a:t>i</a:t>
            </a:r>
            <a:r>
              <a:rPr lang="en-US" sz="2000" dirty="0" err="1"/>
              <a:t>’s</a:t>
            </a:r>
            <a:r>
              <a:rPr lang="en-US" sz="2000" dirty="0"/>
              <a:t> vote is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364977"/>
              </p:ext>
            </p:extLst>
          </p:nvPr>
        </p:nvGraphicFramePr>
        <p:xfrm>
          <a:off x="5105400" y="59055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0" name="Equation" r:id="rId3" imgW="1091726" imgH="431613" progId="Equation.3">
                  <p:embed/>
                </p:oleObj>
              </mc:Choice>
              <mc:Fallback>
                <p:oleObj name="Equation" r:id="rId3" imgW="109172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905500"/>
                        <a:ext cx="1828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492289"/>
              </p:ext>
            </p:extLst>
          </p:nvPr>
        </p:nvGraphicFramePr>
        <p:xfrm>
          <a:off x="2514600" y="5227637"/>
          <a:ext cx="35052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1" name="Equation" r:id="rId5" imgW="1752600" imgH="444500" progId="Equation.3">
                  <p:embed/>
                </p:oleObj>
              </mc:Choice>
              <mc:Fallback>
                <p:oleObj name="Equation" r:id="rId5" imgW="1752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27637"/>
                        <a:ext cx="35052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4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</a:t>
            </a:r>
            <a:r>
              <a:rPr lang="en-US" sz="4000" dirty="0" err="1"/>
              <a:t>Breiman</a:t>
            </a:r>
            <a:r>
              <a:rPr lang="en-US" sz="4000" dirty="0"/>
              <a:t> 2001)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48"/>
            <a:ext cx="7886700" cy="527685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Random Forest</a:t>
            </a:r>
            <a:r>
              <a:rPr lang="en-US" sz="2000" dirty="0"/>
              <a:t>: </a:t>
            </a:r>
          </a:p>
          <a:p>
            <a:pPr lvl="1"/>
            <a:r>
              <a:rPr lang="en-US" sz="2000" dirty="0"/>
              <a:t>Each classifier in the ensemble is a </a:t>
            </a:r>
            <a:r>
              <a:rPr lang="en-US" sz="2000" i="1" dirty="0"/>
              <a:t>decision tree </a:t>
            </a:r>
            <a:r>
              <a:rPr lang="en-US" sz="2000" dirty="0"/>
              <a:t>classifier and is generated using a random selection of attributes at each node to determine the split</a:t>
            </a:r>
          </a:p>
          <a:p>
            <a:pPr lvl="1"/>
            <a:r>
              <a:rPr lang="en-US" sz="2000" dirty="0"/>
              <a:t>During classification, each tree votes and the most popular class is returned</a:t>
            </a:r>
          </a:p>
          <a:p>
            <a:r>
              <a:rPr lang="en-US" sz="2400" dirty="0"/>
              <a:t>Two </a:t>
            </a:r>
            <a:r>
              <a:rPr lang="en-US" sz="2400" dirty="0">
                <a:solidFill>
                  <a:srgbClr val="C00000"/>
                </a:solidFill>
              </a:rPr>
              <a:t>Methods to construct </a:t>
            </a:r>
            <a:r>
              <a:rPr lang="en-US" sz="2400" dirty="0"/>
              <a:t>Random Forest: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Forest-RI (</a:t>
            </a:r>
            <a:r>
              <a:rPr lang="en-US" sz="2000" i="1" dirty="0">
                <a:solidFill>
                  <a:srgbClr val="0070C0"/>
                </a:solidFill>
              </a:rPr>
              <a:t>random input selection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:  Randomly select, at each node, F attributes as candidates for the split at the node. The CART methodology is used to grow the trees to maximum 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Forest-RC (</a:t>
            </a:r>
            <a:r>
              <a:rPr lang="en-US" sz="2000" i="1" dirty="0">
                <a:solidFill>
                  <a:srgbClr val="0070C0"/>
                </a:solidFill>
              </a:rPr>
              <a:t>random linear combinations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  <a:r>
              <a:rPr lang="en-US" sz="2000" i="1" dirty="0"/>
              <a:t>: </a:t>
            </a:r>
            <a:r>
              <a:rPr lang="en-US" sz="2000" dirty="0"/>
              <a:t> Creates new attributes (or features) that are a linear combination of the existing attributes (reduces the correlation between individual classifiers)</a:t>
            </a:r>
          </a:p>
          <a:p>
            <a:r>
              <a:rPr lang="en-US" sz="2400" dirty="0"/>
              <a:t>Comparable in accuracy to </a:t>
            </a:r>
            <a:r>
              <a:rPr lang="en-US" sz="2400" dirty="0" err="1"/>
              <a:t>Adaboost</a:t>
            </a:r>
            <a:r>
              <a:rPr lang="en-US" sz="2400" dirty="0"/>
              <a:t>, but </a:t>
            </a:r>
            <a:r>
              <a:rPr lang="en-US" sz="2400" dirty="0">
                <a:solidFill>
                  <a:srgbClr val="C00000"/>
                </a:solidFill>
              </a:rPr>
              <a:t>more robust to errors and outliers </a:t>
            </a:r>
          </a:p>
          <a:p>
            <a:r>
              <a:rPr lang="en-US" sz="2400" dirty="0"/>
              <a:t>Insensitive to the number of attributes selected for consideration at each split, and faster than bagging or </a:t>
            </a:r>
            <a:r>
              <a:rPr lang="en-US" sz="2400" dirty="0" smtClean="0"/>
              <a:t>boosting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Class-Imbalanced Data Sets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5176496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Class-imbalance problem</a:t>
            </a:r>
            <a:r>
              <a:rPr lang="en-US" sz="2400" dirty="0"/>
              <a:t>: Rare positive example but numerous negative ones, e.g., medical diagnosis, fraud, oil-spill, fault, etc. </a:t>
            </a:r>
          </a:p>
          <a:p>
            <a:r>
              <a:rPr lang="en-US" sz="2400" dirty="0"/>
              <a:t>Traditional methods assume a balanced distribution of classes and equal error costs: </a:t>
            </a:r>
            <a:r>
              <a:rPr lang="en-US" sz="2400" dirty="0">
                <a:solidFill>
                  <a:srgbClr val="C00000"/>
                </a:solidFill>
              </a:rPr>
              <a:t>not suitable for class-imbalanced data</a:t>
            </a:r>
          </a:p>
          <a:p>
            <a:r>
              <a:rPr lang="en-US" sz="2400" dirty="0"/>
              <a:t>Typical </a:t>
            </a:r>
            <a:r>
              <a:rPr lang="en-US" sz="2400" dirty="0">
                <a:solidFill>
                  <a:srgbClr val="C00000"/>
                </a:solidFill>
              </a:rPr>
              <a:t>methods for imbalance data </a:t>
            </a:r>
            <a:r>
              <a:rPr lang="en-US" sz="2400" dirty="0"/>
              <a:t>in 2-class classification: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Oversampling</a:t>
            </a:r>
            <a:r>
              <a:rPr lang="en-US" dirty="0"/>
              <a:t>: re-sampling of data from positive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Under-sampling</a:t>
            </a:r>
            <a:r>
              <a:rPr lang="en-US" dirty="0"/>
              <a:t>: randomly eliminate  tuples from negative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Threshold-moving</a:t>
            </a:r>
            <a:r>
              <a:rPr lang="en-US" dirty="0"/>
              <a:t>: moves the decision threshold, t, so that the rare class tuples are easier to classify, and hence, less chance of costly false negative errors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Ensemble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techniques</a:t>
            </a:r>
            <a:r>
              <a:rPr lang="en-US" dirty="0"/>
              <a:t>: Ensemble multiple classifiers introduced above</a:t>
            </a:r>
          </a:p>
          <a:p>
            <a:r>
              <a:rPr lang="en-US" sz="2400" dirty="0"/>
              <a:t>Still difficult for class imbalance problem on multiclass </a:t>
            </a:r>
            <a:r>
              <a:rPr lang="en-US" sz="2400" dirty="0" smtClean="0"/>
              <a:t>tasks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0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Rangkuman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22" y="1339062"/>
            <a:ext cx="7886700" cy="494744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 is a form of data analysis that extracts models describing important data </a:t>
            </a:r>
            <a:r>
              <a:rPr lang="en-US" dirty="0" smtClean="0"/>
              <a:t>classes</a:t>
            </a:r>
            <a:endParaRPr lang="en-US" dirty="0"/>
          </a:p>
          <a:p>
            <a:r>
              <a:rPr lang="en-US" dirty="0"/>
              <a:t>Effective and scalable methods have been developed for </a:t>
            </a:r>
            <a:r>
              <a:rPr lang="en-US" dirty="0">
                <a:solidFill>
                  <a:srgbClr val="C00000"/>
                </a:solidFill>
              </a:rPr>
              <a:t>decision tree induction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Naive Bayesian </a:t>
            </a:r>
            <a:r>
              <a:rPr lang="en-US" dirty="0"/>
              <a:t>classification, </a:t>
            </a:r>
            <a:r>
              <a:rPr lang="en-US" dirty="0">
                <a:solidFill>
                  <a:srgbClr val="C00000"/>
                </a:solidFill>
              </a:rPr>
              <a:t>rule-based</a:t>
            </a:r>
            <a:r>
              <a:rPr lang="en-US" dirty="0"/>
              <a:t> classification, and many other classification </a:t>
            </a:r>
            <a:r>
              <a:rPr lang="en-US" dirty="0" smtClean="0"/>
              <a:t>methods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Evaluation metrics </a:t>
            </a:r>
            <a:r>
              <a:rPr lang="en-US" dirty="0"/>
              <a:t>include: accuracy, sensitivity, specificity, precision, recall, F measure, and </a:t>
            </a:r>
            <a:r>
              <a:rPr lang="en-US" dirty="0" err="1"/>
              <a:t>Fß</a:t>
            </a:r>
            <a:r>
              <a:rPr lang="en-US" dirty="0"/>
              <a:t> </a:t>
            </a:r>
            <a:r>
              <a:rPr lang="en-US" dirty="0" smtClean="0"/>
              <a:t>measure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Stratified k-fold cross-validation </a:t>
            </a:r>
            <a:r>
              <a:rPr lang="en-US" dirty="0"/>
              <a:t>is recommended for accuracy estimation.  Bagging and boosting can be used to increase overall accuracy by learning and combining a series of individual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56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Rangkuman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Significance tests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ROC curves </a:t>
            </a:r>
            <a:r>
              <a:rPr lang="en-US" dirty="0"/>
              <a:t>are useful for model selection.</a:t>
            </a:r>
          </a:p>
          <a:p>
            <a:r>
              <a:rPr lang="en-US" dirty="0"/>
              <a:t>There have been numerous comparisons of the different classification methods; the matter remains a research topic</a:t>
            </a:r>
          </a:p>
          <a:p>
            <a:r>
              <a:rPr lang="en-US" dirty="0">
                <a:solidFill>
                  <a:srgbClr val="C00000"/>
                </a:solidFill>
              </a:rPr>
              <a:t>No single method has been found </a:t>
            </a:r>
            <a:r>
              <a:rPr lang="en-US" dirty="0"/>
              <a:t>to be superior over all others for all data sets</a:t>
            </a:r>
          </a:p>
          <a:p>
            <a:r>
              <a:rPr lang="en-US" dirty="0"/>
              <a:t>Issues such as accuracy, training time, robustness, scalability, and interpretability must be considered and can involve </a:t>
            </a:r>
            <a:r>
              <a:rPr lang="en-US" dirty="0">
                <a:solidFill>
                  <a:srgbClr val="C00000"/>
                </a:solidFill>
              </a:rPr>
              <a:t>trade-offs</a:t>
            </a:r>
            <a:r>
              <a:rPr lang="en-US" dirty="0"/>
              <a:t>, further complicating the quest for an overall superior method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60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8024"/>
            <a:ext cx="8134350" cy="535305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Jiawei</a:t>
            </a:r>
            <a:r>
              <a:rPr lang="en-US" sz="2400" dirty="0"/>
              <a:t> Han</a:t>
            </a:r>
            <a:r>
              <a:rPr lang="id-ID" sz="2400" dirty="0"/>
              <a:t> </a:t>
            </a:r>
            <a:r>
              <a:rPr lang="id-ID" sz="2400" dirty="0" err="1"/>
              <a:t>and</a:t>
            </a:r>
            <a:r>
              <a:rPr lang="id-ID" sz="2400" dirty="0"/>
              <a:t> </a:t>
            </a:r>
            <a:r>
              <a:rPr lang="id-ID" sz="2400" dirty="0" err="1"/>
              <a:t>Micheline</a:t>
            </a:r>
            <a:r>
              <a:rPr lang="id-ID" sz="2400" dirty="0"/>
              <a:t> </a:t>
            </a:r>
            <a:r>
              <a:rPr lang="id-ID" sz="2400" dirty="0" err="1"/>
              <a:t>Kamber</a:t>
            </a:r>
            <a:r>
              <a:rPr lang="id-ID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Data Mining: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Concepts and Techniques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Third Edition</a:t>
            </a:r>
            <a:r>
              <a:rPr lang="id-ID" sz="2400" dirty="0"/>
              <a:t>, </a:t>
            </a:r>
            <a:r>
              <a:rPr lang="id-ID" sz="2400" i="1" dirty="0" err="1"/>
              <a:t>Elsevier</a:t>
            </a:r>
            <a:r>
              <a:rPr lang="id-ID" sz="2400" dirty="0"/>
              <a:t>, 20</a:t>
            </a:r>
            <a:r>
              <a:rPr lang="en-US" sz="2400" dirty="0"/>
              <a:t>12</a:t>
            </a:r>
            <a:endParaRPr lang="id-ID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Ian </a:t>
            </a:r>
            <a:r>
              <a:rPr lang="de-DE" sz="2400" dirty="0"/>
              <a:t>H. Witten, Frank Eibe, Mark A. </a:t>
            </a:r>
            <a:r>
              <a:rPr lang="de-DE" sz="2400" dirty="0" smtClean="0"/>
              <a:t>Hall</a:t>
            </a:r>
            <a:r>
              <a:rPr lang="id-ID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Data mining: </a:t>
            </a:r>
            <a:r>
              <a:rPr lang="id-ID" sz="2400" dirty="0">
                <a:solidFill>
                  <a:srgbClr val="C00000"/>
                </a:solidFill>
              </a:rPr>
              <a:t>P</a:t>
            </a:r>
            <a:r>
              <a:rPr lang="en-US" sz="2400" dirty="0" err="1" smtClean="0">
                <a:solidFill>
                  <a:srgbClr val="C00000"/>
                </a:solidFill>
              </a:rPr>
              <a:t>ractical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M</a:t>
            </a:r>
            <a:r>
              <a:rPr lang="en-US" sz="2400" dirty="0" err="1" smtClean="0">
                <a:solidFill>
                  <a:srgbClr val="C00000"/>
                </a:solidFill>
              </a:rPr>
              <a:t>achine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L</a:t>
            </a:r>
            <a:r>
              <a:rPr lang="en-US" sz="2400" dirty="0" smtClean="0">
                <a:solidFill>
                  <a:srgbClr val="C00000"/>
                </a:solidFill>
              </a:rPr>
              <a:t>earning </a:t>
            </a:r>
            <a:r>
              <a:rPr lang="id-ID" sz="2400" dirty="0">
                <a:solidFill>
                  <a:srgbClr val="C00000"/>
                </a:solidFill>
              </a:rPr>
              <a:t>T</a:t>
            </a:r>
            <a:r>
              <a:rPr lang="en-US" sz="2400" dirty="0" err="1" smtClean="0">
                <a:solidFill>
                  <a:srgbClr val="C00000"/>
                </a:solidFill>
              </a:rPr>
              <a:t>ools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and </a:t>
            </a:r>
            <a:r>
              <a:rPr lang="id-ID" sz="2400" dirty="0">
                <a:solidFill>
                  <a:srgbClr val="C00000"/>
                </a:solidFill>
              </a:rPr>
              <a:t>T</a:t>
            </a:r>
            <a:r>
              <a:rPr lang="en-US" sz="2400" dirty="0" err="1" smtClean="0">
                <a:solidFill>
                  <a:srgbClr val="C00000"/>
                </a:solidFill>
              </a:rPr>
              <a:t>echniques</a:t>
            </a:r>
            <a:r>
              <a:rPr lang="id-ID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3rd </a:t>
            </a:r>
            <a:r>
              <a:rPr lang="id-ID" sz="2400" dirty="0">
                <a:solidFill>
                  <a:srgbClr val="C00000"/>
                </a:solidFill>
              </a:rPr>
              <a:t>E</a:t>
            </a:r>
            <a:r>
              <a:rPr lang="en-US" sz="2400" dirty="0" smtClean="0">
                <a:solidFill>
                  <a:srgbClr val="C00000"/>
                </a:solidFill>
              </a:rPr>
              <a:t>d</a:t>
            </a:r>
            <a:r>
              <a:rPr lang="id-ID" sz="2400" dirty="0" err="1" smtClean="0">
                <a:solidFill>
                  <a:srgbClr val="C00000"/>
                </a:solidFill>
              </a:rPr>
              <a:t>ition</a:t>
            </a:r>
            <a:r>
              <a:rPr lang="id-ID" sz="2400" dirty="0" smtClean="0"/>
              <a:t>, </a:t>
            </a:r>
            <a:r>
              <a:rPr lang="id-ID" sz="2400" i="1" dirty="0" err="1" smtClean="0"/>
              <a:t>Elsevier</a:t>
            </a:r>
            <a:r>
              <a:rPr lang="id-ID" sz="2400" dirty="0" smtClean="0"/>
              <a:t>, 2011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Markus Hofmann and Ralf </a:t>
            </a:r>
            <a:r>
              <a:rPr lang="en-US" sz="2400" dirty="0" err="1" smtClean="0"/>
              <a:t>Klinkenberg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C00000"/>
                </a:solidFill>
              </a:rPr>
              <a:t>RapidMiner</a:t>
            </a:r>
            <a:r>
              <a:rPr lang="en-US" sz="2400" dirty="0" smtClean="0">
                <a:solidFill>
                  <a:srgbClr val="C00000"/>
                </a:solidFill>
              </a:rPr>
              <a:t>: Data Mining Use Cases and Business Analytics Applications</a:t>
            </a:r>
            <a:r>
              <a:rPr lang="en-US" sz="2400" dirty="0" smtClean="0"/>
              <a:t>, </a:t>
            </a:r>
            <a:r>
              <a:rPr lang="en-US" sz="2400" i="1" dirty="0" smtClean="0"/>
              <a:t>CRC Press Taylor &amp; Francis Group</a:t>
            </a:r>
            <a:r>
              <a:rPr lang="en-US" sz="2400" dirty="0" smtClean="0"/>
              <a:t>, 2014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Daniel </a:t>
            </a:r>
            <a:r>
              <a:rPr lang="en-US" sz="2400" dirty="0"/>
              <a:t>T. </a:t>
            </a:r>
            <a:r>
              <a:rPr lang="en-US" sz="2400" dirty="0" smtClean="0"/>
              <a:t>Larose</a:t>
            </a:r>
            <a:r>
              <a:rPr lang="id-ID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Discovering </a:t>
            </a:r>
            <a:r>
              <a:rPr lang="id-ID" sz="2400" dirty="0">
                <a:solidFill>
                  <a:srgbClr val="C00000"/>
                </a:solidFill>
              </a:rPr>
              <a:t>K</a:t>
            </a:r>
            <a:r>
              <a:rPr lang="en-US" sz="2400" dirty="0" err="1" smtClean="0">
                <a:solidFill>
                  <a:srgbClr val="C00000"/>
                </a:solidFill>
              </a:rPr>
              <a:t>nowledge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in </a:t>
            </a:r>
            <a:r>
              <a:rPr lang="id-ID" sz="2400" dirty="0">
                <a:solidFill>
                  <a:srgbClr val="C00000"/>
                </a:solidFill>
              </a:rPr>
              <a:t>D</a:t>
            </a:r>
            <a:r>
              <a:rPr lang="en-US" sz="2400" dirty="0" err="1" smtClean="0">
                <a:solidFill>
                  <a:srgbClr val="C00000"/>
                </a:solidFill>
              </a:rPr>
              <a:t>ata</a:t>
            </a:r>
            <a:r>
              <a:rPr lang="en-US" sz="2400" dirty="0" smtClean="0">
                <a:solidFill>
                  <a:srgbClr val="C00000"/>
                </a:solidFill>
              </a:rPr>
              <a:t>: </a:t>
            </a:r>
            <a:r>
              <a:rPr lang="en-US" sz="2400" dirty="0">
                <a:solidFill>
                  <a:srgbClr val="C00000"/>
                </a:solidFill>
              </a:rPr>
              <a:t>an </a:t>
            </a:r>
            <a:r>
              <a:rPr lang="id-ID" sz="2400" dirty="0" smtClean="0">
                <a:solidFill>
                  <a:srgbClr val="C00000"/>
                </a:solidFill>
              </a:rPr>
              <a:t>I</a:t>
            </a:r>
            <a:r>
              <a:rPr lang="en-US" sz="2400" dirty="0" err="1" smtClean="0">
                <a:solidFill>
                  <a:srgbClr val="C00000"/>
                </a:solidFill>
              </a:rPr>
              <a:t>ntroduction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to </a:t>
            </a:r>
            <a:r>
              <a:rPr lang="id-ID" sz="2400" dirty="0" smtClean="0">
                <a:solidFill>
                  <a:srgbClr val="C00000"/>
                </a:solidFill>
              </a:rPr>
              <a:t>D</a:t>
            </a:r>
            <a:r>
              <a:rPr lang="en-US" sz="2400" dirty="0" err="1" smtClean="0">
                <a:solidFill>
                  <a:srgbClr val="C00000"/>
                </a:solidFill>
              </a:rPr>
              <a:t>ata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M</a:t>
            </a:r>
            <a:r>
              <a:rPr lang="en-US" sz="2400" dirty="0" err="1" smtClean="0">
                <a:solidFill>
                  <a:srgbClr val="C00000"/>
                </a:solidFill>
              </a:rPr>
              <a:t>ining</a:t>
            </a:r>
            <a:r>
              <a:rPr lang="id-ID" sz="2400" dirty="0" smtClean="0"/>
              <a:t>, </a:t>
            </a:r>
            <a:r>
              <a:rPr lang="id-ID" sz="2400" i="1" dirty="0"/>
              <a:t>John </a:t>
            </a:r>
            <a:r>
              <a:rPr lang="id-ID" sz="2400" i="1" dirty="0" err="1"/>
              <a:t>Wiley</a:t>
            </a:r>
            <a:r>
              <a:rPr lang="id-ID" sz="2400" i="1" dirty="0"/>
              <a:t> &amp; </a:t>
            </a:r>
            <a:r>
              <a:rPr lang="id-ID" sz="2400" i="1" dirty="0" smtClean="0"/>
              <a:t>Sons</a:t>
            </a:r>
            <a:r>
              <a:rPr lang="id-ID" sz="2400" dirty="0" smtClean="0"/>
              <a:t>, 2005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Ethem</a:t>
            </a:r>
            <a:r>
              <a:rPr lang="en-US" sz="2400" dirty="0" smtClean="0"/>
              <a:t> </a:t>
            </a:r>
            <a:r>
              <a:rPr lang="en-US" sz="2400" dirty="0" err="1" smtClean="0"/>
              <a:t>Alpaydin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Introduction </a:t>
            </a:r>
            <a:r>
              <a:rPr lang="en-US" sz="2400" dirty="0">
                <a:solidFill>
                  <a:srgbClr val="C00000"/>
                </a:solidFill>
              </a:rPr>
              <a:t>to Machine Learning</a:t>
            </a:r>
            <a:r>
              <a:rPr lang="en-US" sz="2400" dirty="0"/>
              <a:t>, </a:t>
            </a:r>
            <a:r>
              <a:rPr lang="en-US" sz="2400" dirty="0" smtClean="0"/>
              <a:t>3rd </a:t>
            </a:r>
            <a:r>
              <a:rPr lang="en-US" sz="2400" dirty="0"/>
              <a:t>ed., </a:t>
            </a:r>
            <a:r>
              <a:rPr lang="en-US" sz="2400" i="1" dirty="0"/>
              <a:t>MIT Press</a:t>
            </a:r>
            <a:r>
              <a:rPr lang="en-US" sz="2400" dirty="0"/>
              <a:t>, </a:t>
            </a:r>
            <a:r>
              <a:rPr lang="en-US" sz="2400" dirty="0" smtClean="0"/>
              <a:t>2014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Florin </a:t>
            </a:r>
            <a:r>
              <a:rPr lang="en-US" sz="2400" dirty="0" err="1" smtClean="0"/>
              <a:t>Gorunescu</a:t>
            </a:r>
            <a:r>
              <a:rPr lang="id-ID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Data </a:t>
            </a:r>
            <a:r>
              <a:rPr lang="en-US" sz="2400" dirty="0">
                <a:solidFill>
                  <a:srgbClr val="C00000"/>
                </a:solidFill>
              </a:rPr>
              <a:t>Mining: Concepts, Models and </a:t>
            </a:r>
            <a:r>
              <a:rPr lang="en-US" sz="2400" dirty="0" smtClean="0">
                <a:solidFill>
                  <a:srgbClr val="C00000"/>
                </a:solidFill>
              </a:rPr>
              <a:t>Techniques</a:t>
            </a:r>
            <a:r>
              <a:rPr lang="id-ID" sz="2400" dirty="0" smtClean="0"/>
              <a:t>, </a:t>
            </a:r>
            <a:r>
              <a:rPr lang="en-US" sz="2400" i="1" dirty="0" smtClean="0"/>
              <a:t>Springer</a:t>
            </a:r>
            <a:r>
              <a:rPr lang="id-ID" sz="2400" dirty="0" smtClean="0"/>
              <a:t>, </a:t>
            </a:r>
            <a:r>
              <a:rPr lang="en-US" sz="2400" dirty="0" smtClean="0"/>
              <a:t> 2011 </a:t>
            </a:r>
            <a:endParaRPr lang="id-ID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Oded</a:t>
            </a:r>
            <a:r>
              <a:rPr lang="en-US" sz="2400" dirty="0" smtClean="0"/>
              <a:t> </a:t>
            </a:r>
            <a:r>
              <a:rPr lang="en-US" sz="2400" dirty="0" err="1"/>
              <a:t>Maimon</a:t>
            </a:r>
            <a:r>
              <a:rPr lang="en-US" sz="2400" dirty="0"/>
              <a:t> </a:t>
            </a:r>
            <a:r>
              <a:rPr lang="id-ID" sz="2400" dirty="0" err="1" smtClean="0"/>
              <a:t>and</a:t>
            </a:r>
            <a:r>
              <a:rPr lang="en-US" sz="2400" dirty="0" smtClean="0"/>
              <a:t> </a:t>
            </a:r>
            <a:r>
              <a:rPr lang="en-US" sz="2400" dirty="0" err="1"/>
              <a:t>Lior</a:t>
            </a:r>
            <a:r>
              <a:rPr lang="en-US" sz="2400" dirty="0"/>
              <a:t> </a:t>
            </a:r>
            <a:r>
              <a:rPr lang="en-US" sz="2400" dirty="0" err="1" smtClean="0"/>
              <a:t>Rokach</a:t>
            </a:r>
            <a:r>
              <a:rPr lang="id-ID" sz="2400" dirty="0" smtClean="0">
                <a:solidFill>
                  <a:srgbClr val="C00000"/>
                </a:solidFill>
              </a:rPr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Data </a:t>
            </a:r>
            <a:r>
              <a:rPr lang="en-US" sz="2400" dirty="0">
                <a:solidFill>
                  <a:srgbClr val="C00000"/>
                </a:solidFill>
              </a:rPr>
              <a:t>Mining and Knowledge Discovery </a:t>
            </a:r>
            <a:r>
              <a:rPr lang="en-US" sz="2400" dirty="0" smtClean="0">
                <a:solidFill>
                  <a:srgbClr val="C00000"/>
                </a:solidFill>
              </a:rPr>
              <a:t>Handbook</a:t>
            </a:r>
            <a:r>
              <a:rPr lang="id-ID" sz="2400" dirty="0">
                <a:solidFill>
                  <a:srgbClr val="C00000"/>
                </a:solidFill>
              </a:rPr>
              <a:t> Second </a:t>
            </a:r>
            <a:r>
              <a:rPr lang="id-ID" sz="2400" dirty="0" err="1" smtClean="0">
                <a:solidFill>
                  <a:srgbClr val="C00000"/>
                </a:solidFill>
              </a:rPr>
              <a:t>Edition</a:t>
            </a:r>
            <a:r>
              <a:rPr lang="id-ID" sz="2400" dirty="0" smtClean="0"/>
              <a:t>, </a:t>
            </a:r>
            <a:r>
              <a:rPr lang="id-ID" sz="2400" i="1" dirty="0" err="1" smtClean="0"/>
              <a:t>Springer</a:t>
            </a:r>
            <a:r>
              <a:rPr lang="id-ID" sz="2400" dirty="0" smtClean="0"/>
              <a:t>, 2010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Warren </a:t>
            </a:r>
            <a:r>
              <a:rPr lang="en-US" sz="2400" dirty="0"/>
              <a:t>Liao and </a:t>
            </a:r>
            <a:r>
              <a:rPr lang="en-US" sz="2400" dirty="0" err="1"/>
              <a:t>Evangelos</a:t>
            </a:r>
            <a:r>
              <a:rPr lang="en-US" sz="2400" dirty="0"/>
              <a:t> </a:t>
            </a:r>
            <a:r>
              <a:rPr lang="en-US" sz="2400" dirty="0" err="1" smtClean="0"/>
              <a:t>Triantaphyllou</a:t>
            </a:r>
            <a:r>
              <a:rPr lang="id-ID" sz="2400" dirty="0" smtClean="0"/>
              <a:t> (</a:t>
            </a:r>
            <a:r>
              <a:rPr lang="id-ID" sz="2400" dirty="0" err="1" smtClean="0"/>
              <a:t>eds</a:t>
            </a:r>
            <a:r>
              <a:rPr lang="id-ID" sz="2400" dirty="0" smtClean="0"/>
              <a:t>.), </a:t>
            </a:r>
            <a:r>
              <a:rPr lang="en-US" sz="2400" dirty="0" smtClean="0">
                <a:solidFill>
                  <a:srgbClr val="C00000"/>
                </a:solidFill>
              </a:rPr>
              <a:t>Recent </a:t>
            </a:r>
            <a:r>
              <a:rPr lang="en-US" sz="2400" dirty="0">
                <a:solidFill>
                  <a:srgbClr val="C00000"/>
                </a:solidFill>
              </a:rPr>
              <a:t>Advances in Data Mining of Enterprise Data: </a:t>
            </a:r>
            <a:r>
              <a:rPr lang="en-US" sz="2400" dirty="0" smtClean="0">
                <a:solidFill>
                  <a:srgbClr val="C00000"/>
                </a:solidFill>
              </a:rPr>
              <a:t>Algorithms</a:t>
            </a:r>
            <a:r>
              <a:rPr lang="id-ID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and Applications</a:t>
            </a:r>
            <a:r>
              <a:rPr lang="id-ID" sz="2400" dirty="0"/>
              <a:t>, </a:t>
            </a:r>
            <a:r>
              <a:rPr lang="id-ID" sz="2400" i="1" dirty="0"/>
              <a:t>World </a:t>
            </a:r>
            <a:r>
              <a:rPr lang="id-ID" sz="2400" i="1" dirty="0" err="1" smtClean="0"/>
              <a:t>Scientific</a:t>
            </a:r>
            <a:r>
              <a:rPr lang="id-ID" sz="2400" dirty="0" smtClean="0"/>
              <a:t>, 2007</a:t>
            </a:r>
            <a:r>
              <a:rPr lang="en-US" sz="2400" dirty="0" smtClean="0"/>
              <a:t> </a:t>
            </a:r>
            <a:endParaRPr lang="id-ID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144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Attribute</a:t>
            </a:r>
            <a:r>
              <a:rPr lang="id-ID" dirty="0"/>
              <a:t> </a:t>
            </a:r>
            <a:r>
              <a:rPr lang="id-ID" dirty="0" err="1"/>
              <a:t>Selection</a:t>
            </a:r>
            <a:r>
              <a:rPr lang="id-ID" dirty="0"/>
              <a:t>: </a:t>
            </a:r>
            <a:r>
              <a:rPr lang="id-ID" dirty="0" err="1"/>
              <a:t>Information</a:t>
            </a:r>
            <a:r>
              <a:rPr lang="id-ID" dirty="0"/>
              <a:t> </a:t>
            </a:r>
            <a:r>
              <a:rPr lang="id-ID" dirty="0" err="1"/>
              <a:t>Gain</a:t>
            </a:r>
            <a:endParaRPr lang="id-ID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371600"/>
            <a:ext cx="41529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Bef>
                <a:spcPct val="30000"/>
              </a:spcBef>
              <a:spcAft>
                <a:spcPts val="0"/>
              </a:spcAft>
              <a:buSzPct val="80000"/>
            </a:pPr>
            <a:r>
              <a:rPr kumimoji="0" lang="en-US" sz="2000" dirty="0" smtClean="0">
                <a:solidFill>
                  <a:srgbClr val="121328"/>
                </a:solidFill>
                <a:effectLst/>
              </a:rPr>
              <a:t>Class P: </a:t>
            </a:r>
            <a:r>
              <a:rPr kumimoji="0" lang="en-US" sz="2000" dirty="0" err="1" smtClean="0">
                <a:solidFill>
                  <a:srgbClr val="121328"/>
                </a:solidFill>
                <a:effectLst/>
              </a:rPr>
              <a:t>buys_computer</a:t>
            </a:r>
            <a:r>
              <a:rPr kumimoji="0" lang="en-US" sz="2000" dirty="0" smtClean="0">
                <a:solidFill>
                  <a:srgbClr val="121328"/>
                </a:solidFill>
                <a:effectLst/>
              </a:rPr>
              <a:t> = “yes”</a:t>
            </a:r>
          </a:p>
          <a:p>
            <a:pPr fontAlgn="auto">
              <a:lnSpc>
                <a:spcPct val="80000"/>
              </a:lnSpc>
              <a:spcBef>
                <a:spcPct val="30000"/>
              </a:spcBef>
              <a:spcAft>
                <a:spcPts val="0"/>
              </a:spcAft>
              <a:buSzPct val="80000"/>
            </a:pPr>
            <a:r>
              <a:rPr kumimoji="0" lang="en-US" sz="2000" dirty="0" smtClean="0">
                <a:solidFill>
                  <a:srgbClr val="121328"/>
                </a:solidFill>
                <a:effectLst/>
              </a:rPr>
              <a:t>Class N: </a:t>
            </a:r>
            <a:r>
              <a:rPr kumimoji="0" lang="en-US" sz="2000" dirty="0" err="1" smtClean="0">
                <a:solidFill>
                  <a:srgbClr val="121328"/>
                </a:solidFill>
                <a:effectLst/>
              </a:rPr>
              <a:t>buys_computer</a:t>
            </a:r>
            <a:r>
              <a:rPr kumimoji="0" lang="en-US" sz="2000" dirty="0" smtClean="0">
                <a:solidFill>
                  <a:srgbClr val="121328"/>
                </a:solidFill>
                <a:effectLst/>
              </a:rPr>
              <a:t> = “no”</a:t>
            </a:r>
            <a:endParaRPr kumimoji="0" lang="en-US" sz="2000" dirty="0" smtClean="0">
              <a:effectLst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762837" y="2743200"/>
            <a:ext cx="4152900" cy="2209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kumimoji="0" lang="en-US" sz="2000" dirty="0" smtClean="0">
                <a:solidFill>
                  <a:srgbClr val="121328"/>
                </a:solidFill>
                <a:effectLst/>
              </a:rPr>
              <a:t>            means “age &lt;=30” has 5 out of 14 samples, with 2 </a:t>
            </a:r>
            <a:r>
              <a:rPr kumimoji="0" lang="en-US" sz="2000" dirty="0" err="1" smtClean="0">
                <a:solidFill>
                  <a:srgbClr val="121328"/>
                </a:solidFill>
                <a:effectLst/>
              </a:rPr>
              <a:t>yes’es</a:t>
            </a:r>
            <a:r>
              <a:rPr kumimoji="0" lang="en-US" sz="2000" dirty="0" smtClean="0">
                <a:solidFill>
                  <a:srgbClr val="121328"/>
                </a:solidFill>
                <a:effectLst/>
              </a:rPr>
              <a:t>  and 3 no’s.   Hence</a:t>
            </a:r>
            <a:endParaRPr kumimoji="0" lang="en-US" sz="2000" dirty="0" smtClean="0">
              <a:effectLst/>
            </a:endParaRPr>
          </a:p>
          <a:p>
            <a:pPr fontAlgn="auto">
              <a:spcAft>
                <a:spcPts val="0"/>
              </a:spcAft>
              <a:buClr>
                <a:schemeClr val="accent1"/>
              </a:buClr>
              <a:buFont typeface="Wingdings 2" panose="05020102010507070707" pitchFamily="18" charset="2"/>
              <a:buNone/>
            </a:pPr>
            <a:endParaRPr kumimoji="0" lang="en-US" sz="2000" dirty="0" smtClean="0">
              <a:effectLst/>
            </a:endParaRPr>
          </a:p>
          <a:p>
            <a:pPr fontAlgn="auto">
              <a:spcAft>
                <a:spcPts val="0"/>
              </a:spcAft>
              <a:buClr>
                <a:schemeClr val="accent1"/>
              </a:buClr>
              <a:buFont typeface="Wingdings 2" panose="05020102010507070707" pitchFamily="18" charset="2"/>
              <a:buNone/>
            </a:pPr>
            <a:endParaRPr kumimoji="0" lang="en-US" sz="2000" dirty="0" smtClean="0">
              <a:solidFill>
                <a:srgbClr val="121328"/>
              </a:solidFill>
              <a:effectLst/>
            </a:endParaRPr>
          </a:p>
          <a:p>
            <a:pPr fontAlgn="auto">
              <a:spcAft>
                <a:spcPts val="0"/>
              </a:spcAft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kumimoji="0" lang="en-US" sz="2000" dirty="0" smtClean="0">
                <a:solidFill>
                  <a:srgbClr val="121328"/>
                </a:solidFill>
                <a:effectLst/>
              </a:rPr>
              <a:t>Similarly,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2000" y="25908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4" name="Worksheet" r:id="rId3" imgW="3352800" imgH="1438250" progId="Excel.Sheet.8">
                  <p:embed/>
                </p:oleObj>
              </mc:Choice>
              <mc:Fallback>
                <p:oleObj name="Worksheet" r:id="rId3" imgW="3352800" imgH="14382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5" name="Equation" r:id="rId5" imgW="2044700" imgH="812800" progId="Equation.3">
                  <p:embed/>
                </p:oleObj>
              </mc:Choice>
              <mc:Fallback>
                <p:oleObj name="Equation" r:id="rId5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6" name="Equation" r:id="rId7" imgW="3594100" imgH="1193800" progId="Equation.3">
                  <p:embed/>
                </p:oleObj>
              </mc:Choice>
              <mc:Fallback>
                <p:oleObj name="Equation" r:id="rId7" imgW="35941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7" name="Equation" r:id="rId9" imgW="2552700" imgH="241300" progId="Equation.3">
                  <p:embed/>
                </p:oleObj>
              </mc:Choice>
              <mc:Fallback>
                <p:oleObj name="Equation" r:id="rId9" imgW="255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/>
          </p:cNvGraphicFramePr>
          <p:nvPr/>
        </p:nvGraphicFramePr>
        <p:xfrm>
          <a:off x="152400" y="41148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8" name="Worksheet" r:id="rId11" imgW="6115431" imgH="4458208" progId="Excel.Sheet.8">
                  <p:embed/>
                </p:oleObj>
              </mc:Choice>
              <mc:Fallback>
                <p:oleObj name="Worksheet" r:id="rId11" imgW="6115431" imgH="445820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148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/>
          </p:nvPr>
        </p:nvGraphicFramePr>
        <p:xfrm>
          <a:off x="4421525" y="2665412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9" name="Equation" r:id="rId13" imgW="583947" imgH="393529" progId="Equation.3">
                  <p:embed/>
                </p:oleObj>
              </mc:Choice>
              <mc:Fallback>
                <p:oleObj name="Equation" r:id="rId13" imgW="58394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525" y="2665412"/>
                        <a:ext cx="10731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0" name="Equation" r:id="rId15" imgW="3314700" imgH="393700" progId="Equation.3">
                  <p:embed/>
                </p:oleObj>
              </mc:Choice>
              <mc:Fallback>
                <p:oleObj name="Equation" r:id="rId15" imgW="331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4066f6738447a9a8451a4b80958bddfed7825c7d"/>
  <p:tag name="ISPRING_RESOURCE_PATHS_HASH_PRESENTER" val="b06f731ac04d104668b3e9d156e66ec574ee7d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311DCBD9-B615-41B9-BD23-CD3F1D99737E}"/>
  <p:tag name="GENSWF_ADVANCE_TIME" val="5"/>
  <p:tag name="TIMING" val="|5"/>
  <p:tag name="ISPRING_CUSTOM_TIMING_US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51657</TotalTime>
  <Words>6213</Words>
  <Application>Microsoft Office PowerPoint</Application>
  <PresentationFormat>On-screen Show (4:3)</PresentationFormat>
  <Paragraphs>1810</Paragraphs>
  <Slides>87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100" baseType="lpstr">
      <vt:lpstr>ＭＳ Ｐゴシック</vt:lpstr>
      <vt:lpstr>ＭＳ Ｐ明朝</vt:lpstr>
      <vt:lpstr>Arial</vt:lpstr>
      <vt:lpstr>Calibri</vt:lpstr>
      <vt:lpstr>Calibri Light</vt:lpstr>
      <vt:lpstr>Constantia</vt:lpstr>
      <vt:lpstr>Tahoma</vt:lpstr>
      <vt:lpstr>Times New Roman</vt:lpstr>
      <vt:lpstr>Wingdings</vt:lpstr>
      <vt:lpstr>Wingdings 2</vt:lpstr>
      <vt:lpstr>Office Theme</vt:lpstr>
      <vt:lpstr>Equation</vt:lpstr>
      <vt:lpstr>Worksheet</vt:lpstr>
      <vt:lpstr>Data Mining: 4. Algoritma Klasifikasi</vt:lpstr>
      <vt:lpstr>Romi Satria Wahono</vt:lpstr>
      <vt:lpstr>Course Outline</vt:lpstr>
      <vt:lpstr>4. Algoritma Klasifikasi</vt:lpstr>
      <vt:lpstr>4.1 Decision Tree</vt:lpstr>
      <vt:lpstr>Algorithm for Decision Tree Induction</vt:lpstr>
      <vt:lpstr>Brief Review of Entropy</vt:lpstr>
      <vt:lpstr>Attribute Selection Measure: Information Gain (ID3/C4.5)</vt:lpstr>
      <vt:lpstr>Attribute Selection: Information Gain</vt:lpstr>
      <vt:lpstr>Computing Information-Gain for Continuous-Valued Attributes</vt:lpstr>
      <vt:lpstr>Tahapan Algoritma Decision Tree</vt:lpstr>
      <vt:lpstr>1. Siapkan data training</vt:lpstr>
      <vt:lpstr>2. Pilih atribut sebagai akar</vt:lpstr>
      <vt:lpstr>Perhitungan Entropy dan Gain Akar</vt:lpstr>
      <vt:lpstr>Penghitungan Entropy Akar</vt:lpstr>
      <vt:lpstr>Penghitungan Entropy Akar</vt:lpstr>
      <vt:lpstr>Penghitungan Gain Akar</vt:lpstr>
      <vt:lpstr>Penghitungan Gain Akar</vt:lpstr>
      <vt:lpstr>Gain Tertinggi Sebagai Akar</vt:lpstr>
      <vt:lpstr>2. Buat cabang untuk tiap-tiap nilai</vt:lpstr>
      <vt:lpstr>Perhitungan Entropi Dan Gain Cabang</vt:lpstr>
      <vt:lpstr>Gain Tertinggi Sebagai Node 1.1</vt:lpstr>
      <vt:lpstr>3. Ulangi proses untuk setiap cabang sampai semua kasus pada cabang memiliki kelas yg sama</vt:lpstr>
      <vt:lpstr>Gain Tertinggi Sebagai Node 1.1.2</vt:lpstr>
      <vt:lpstr>Decision Tree Induction: An Example</vt:lpstr>
      <vt:lpstr>Gain Ratio for Attribute Selection (C4.5)</vt:lpstr>
      <vt:lpstr>Gini Index (CART)</vt:lpstr>
      <vt:lpstr>Computation of Gini Index </vt:lpstr>
      <vt:lpstr>Comparing Attribute Selection Measures</vt:lpstr>
      <vt:lpstr>Other Attribute Selection Measures</vt:lpstr>
      <vt:lpstr>Overfitting and Tree Pruning</vt:lpstr>
      <vt:lpstr>PowerPoint Presentation</vt:lpstr>
      <vt:lpstr>Why is decision tree induction popular?</vt:lpstr>
      <vt:lpstr>Latihan</vt:lpstr>
      <vt:lpstr>4.2 Bayesian Classification</vt:lpstr>
      <vt:lpstr>Bayesian Classification: Why?</vt:lpstr>
      <vt:lpstr>Bayes’ Theorem: Basics</vt:lpstr>
      <vt:lpstr>Prediction Based on Bayes’ Theorem</vt:lpstr>
      <vt:lpstr>Classification is to Derive the Maximum Posteriori</vt:lpstr>
      <vt:lpstr>Naïve Bayes Classifier </vt:lpstr>
      <vt:lpstr>Naïve Bayes Classifier: Training Dataset</vt:lpstr>
      <vt:lpstr>Naïve Bayes Classifier: An Example</vt:lpstr>
      <vt:lpstr>Tahapan Algoritma Naïve Bayes</vt:lpstr>
      <vt:lpstr>1. Baca Data Training</vt:lpstr>
      <vt:lpstr>Teorema Bayes</vt:lpstr>
      <vt:lpstr>2. Hitung jumlah class/label</vt:lpstr>
      <vt:lpstr>3. Hitung jumlah kasus yang sama dengan class yang sama</vt:lpstr>
      <vt:lpstr>3. Hitung jumlah kasus yang sama dengan class yang sama</vt:lpstr>
      <vt:lpstr>4. Kalikan semua nilai hasil sesuai dengan data X yang dicari class-nya</vt:lpstr>
      <vt:lpstr>Avoiding the Zero-Probability Problem</vt:lpstr>
      <vt:lpstr>Naïve Bayes Classifier: Comments</vt:lpstr>
      <vt:lpstr>4.3 Neural Network</vt:lpstr>
      <vt:lpstr>Neural Network</vt:lpstr>
      <vt:lpstr>Neural Network</vt:lpstr>
      <vt:lpstr>Fungsi Aktivasi</vt:lpstr>
      <vt:lpstr>Tahapan Algoritma Perceptron</vt:lpstr>
      <vt:lpstr>Studi Kasus</vt:lpstr>
      <vt:lpstr>1: Inisialisasi Bobot</vt:lpstr>
      <vt:lpstr>2.1: Set aktivasi unit masukan </vt:lpstr>
      <vt:lpstr>2.2 - 2.3 Hitung Respon dan Perbaiki Bobot</vt:lpstr>
      <vt:lpstr>2.4 Ulangi iterasi sampai perubahan bobot (∆wn = 0) tidak ada (Iterasi 2)</vt:lpstr>
      <vt:lpstr>2.4 Ulangi iterasi sampai perubahan bobot (∆wn = 0) tidak ada (Iterasi 3)</vt:lpstr>
      <vt:lpstr>4.4 Model Evaluation and Selection</vt:lpstr>
      <vt:lpstr>Model Evaluation and Selection</vt:lpstr>
      <vt:lpstr>Classifier Evaluation Metrics: Confusion Matrix</vt:lpstr>
      <vt:lpstr>Classifier Evaluation Metrics: Accuracy, Error Rate, Sensitivity and Specificity</vt:lpstr>
      <vt:lpstr>Classifier Evaluation Metrics:  Precision and Recall, and F-measures</vt:lpstr>
      <vt:lpstr>Classifier Evaluation Metrics: Example</vt:lpstr>
      <vt:lpstr>Evaluating Classifier Accuracy: Holdout &amp; Cross-Validation Methods</vt:lpstr>
      <vt:lpstr>Evaluating Classifier Accuracy: Bootstrap</vt:lpstr>
      <vt:lpstr>Estimating Confidence Intervals: Classifier Models M1 vs. M2</vt:lpstr>
      <vt:lpstr>Estimating Confidence Intervals: Null Hypothesis</vt:lpstr>
      <vt:lpstr>Estimating Confidence Intervals: t-test</vt:lpstr>
      <vt:lpstr>Estimating Confidence Intervals: Table for t-distribution</vt:lpstr>
      <vt:lpstr>Estimating Confidence Intervals: Statistical Significance</vt:lpstr>
      <vt:lpstr>Model Selection: ROC Curves</vt:lpstr>
      <vt:lpstr>Issues Affecting Model Selection</vt:lpstr>
      <vt:lpstr>4.5 Techniques to Improve Classification Accuracy: Ensemble Methods</vt:lpstr>
      <vt:lpstr>Ensemble Methods: Increasing the Accuracy</vt:lpstr>
      <vt:lpstr>Bagging: Boostrap Aggregation</vt:lpstr>
      <vt:lpstr>Boosting</vt:lpstr>
      <vt:lpstr>Adaboost (Freund and Schapire, 1997)</vt:lpstr>
      <vt:lpstr>Random Forest (Breiman 2001) </vt:lpstr>
      <vt:lpstr>Classification of Class-Imbalanced Data Sets</vt:lpstr>
      <vt:lpstr>Rangkuman</vt:lpstr>
      <vt:lpstr>Rangkuman</vt:lpstr>
      <vt:lpstr>Referensi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romi-jsai2000-presentation</dc:title>
  <dc:creator>Romi Satria Wahono</dc:creator>
  <cp:lastModifiedBy>Romi Satria Wahono</cp:lastModifiedBy>
  <cp:revision>5689</cp:revision>
  <cp:lastPrinted>2010-06-19T06:29:22Z</cp:lastPrinted>
  <dcterms:created xsi:type="dcterms:W3CDTF">1601-01-01T00:00:00Z</dcterms:created>
  <dcterms:modified xsi:type="dcterms:W3CDTF">2015-07-03T04:22:19Z</dcterms:modified>
</cp:coreProperties>
</file>