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27"/>
  </p:notesMasterIdLst>
  <p:handoutMasterIdLst>
    <p:handoutMasterId r:id="rId128"/>
  </p:handoutMasterIdLst>
  <p:sldIdLst>
    <p:sldId id="463" r:id="rId2"/>
    <p:sldId id="572" r:id="rId3"/>
    <p:sldId id="465" r:id="rId4"/>
    <p:sldId id="582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41" r:id="rId16"/>
    <p:sldId id="393" r:id="rId17"/>
    <p:sldId id="593" r:id="rId18"/>
    <p:sldId id="394" r:id="rId19"/>
    <p:sldId id="395" r:id="rId20"/>
    <p:sldId id="445" r:id="rId21"/>
    <p:sldId id="446" r:id="rId22"/>
    <p:sldId id="450" r:id="rId23"/>
    <p:sldId id="451" r:id="rId24"/>
    <p:sldId id="601" r:id="rId25"/>
    <p:sldId id="447" r:id="rId26"/>
    <p:sldId id="620" r:id="rId27"/>
    <p:sldId id="449" r:id="rId28"/>
    <p:sldId id="452" r:id="rId29"/>
    <p:sldId id="448" r:id="rId30"/>
    <p:sldId id="396" r:id="rId31"/>
    <p:sldId id="453" r:id="rId32"/>
    <p:sldId id="457" r:id="rId33"/>
    <p:sldId id="459" r:id="rId34"/>
    <p:sldId id="460" r:id="rId35"/>
    <p:sldId id="482" r:id="rId36"/>
    <p:sldId id="483" r:id="rId37"/>
    <p:sldId id="484" r:id="rId38"/>
    <p:sldId id="485" r:id="rId39"/>
    <p:sldId id="486" r:id="rId40"/>
    <p:sldId id="488" r:id="rId41"/>
    <p:sldId id="571" r:id="rId42"/>
    <p:sldId id="487" r:id="rId43"/>
    <p:sldId id="619" r:id="rId44"/>
    <p:sldId id="616" r:id="rId45"/>
    <p:sldId id="618" r:id="rId46"/>
    <p:sldId id="615" r:id="rId47"/>
    <p:sldId id="490" r:id="rId48"/>
    <p:sldId id="491" r:id="rId49"/>
    <p:sldId id="492" r:id="rId50"/>
    <p:sldId id="493" r:id="rId51"/>
    <p:sldId id="494" r:id="rId52"/>
    <p:sldId id="621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76" r:id="rId61"/>
    <p:sldId id="606" r:id="rId62"/>
    <p:sldId id="504" r:id="rId63"/>
    <p:sldId id="521" r:id="rId64"/>
    <p:sldId id="573" r:id="rId65"/>
    <p:sldId id="506" r:id="rId66"/>
    <p:sldId id="507" r:id="rId67"/>
    <p:sldId id="574" r:id="rId68"/>
    <p:sldId id="525" r:id="rId69"/>
    <p:sldId id="526" r:id="rId70"/>
    <p:sldId id="527" r:id="rId71"/>
    <p:sldId id="528" r:id="rId72"/>
    <p:sldId id="529" r:id="rId73"/>
    <p:sldId id="530" r:id="rId74"/>
    <p:sldId id="531" r:id="rId75"/>
    <p:sldId id="532" r:id="rId76"/>
    <p:sldId id="533" r:id="rId77"/>
    <p:sldId id="592" r:id="rId78"/>
    <p:sldId id="604" r:id="rId79"/>
    <p:sldId id="622" r:id="rId80"/>
    <p:sldId id="591" r:id="rId81"/>
    <p:sldId id="590" r:id="rId82"/>
    <p:sldId id="623" r:id="rId83"/>
    <p:sldId id="588" r:id="rId84"/>
    <p:sldId id="599" r:id="rId85"/>
    <p:sldId id="568" r:id="rId86"/>
    <p:sldId id="612" r:id="rId87"/>
    <p:sldId id="597" r:id="rId88"/>
    <p:sldId id="513" r:id="rId89"/>
    <p:sldId id="514" r:id="rId90"/>
    <p:sldId id="515" r:id="rId91"/>
    <p:sldId id="624" r:id="rId92"/>
    <p:sldId id="584" r:id="rId93"/>
    <p:sldId id="516" r:id="rId94"/>
    <p:sldId id="517" r:id="rId95"/>
    <p:sldId id="607" r:id="rId96"/>
    <p:sldId id="518" r:id="rId97"/>
    <p:sldId id="519" r:id="rId98"/>
    <p:sldId id="575" r:id="rId99"/>
    <p:sldId id="537" r:id="rId100"/>
    <p:sldId id="538" r:id="rId101"/>
    <p:sldId id="539" r:id="rId102"/>
    <p:sldId id="586" r:id="rId103"/>
    <p:sldId id="540" r:id="rId104"/>
    <p:sldId id="581" r:id="rId105"/>
    <p:sldId id="545" r:id="rId106"/>
    <p:sldId id="546" r:id="rId107"/>
    <p:sldId id="547" r:id="rId108"/>
    <p:sldId id="580" r:id="rId109"/>
    <p:sldId id="549" r:id="rId110"/>
    <p:sldId id="550" r:id="rId111"/>
    <p:sldId id="551" r:id="rId112"/>
    <p:sldId id="552" r:id="rId113"/>
    <p:sldId id="636" r:id="rId114"/>
    <p:sldId id="578" r:id="rId115"/>
    <p:sldId id="625" r:id="rId116"/>
    <p:sldId id="627" r:id="rId117"/>
    <p:sldId id="628" r:id="rId118"/>
    <p:sldId id="635" r:id="rId119"/>
    <p:sldId id="626" r:id="rId120"/>
    <p:sldId id="630" r:id="rId121"/>
    <p:sldId id="631" r:id="rId122"/>
    <p:sldId id="632" r:id="rId123"/>
    <p:sldId id="633" r:id="rId124"/>
    <p:sldId id="634" r:id="rId125"/>
    <p:sldId id="637" r:id="rId126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sz="2000" kern="1200">
        <a:solidFill>
          <a:schemeClr val="accent2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2000" kern="1200">
        <a:solidFill>
          <a:schemeClr val="accent2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2000" kern="1200">
        <a:solidFill>
          <a:schemeClr val="accent2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2000" kern="1200">
        <a:solidFill>
          <a:schemeClr val="accent2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2000" kern="1200">
        <a:solidFill>
          <a:schemeClr val="accent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accent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accent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accent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accent2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4740A"/>
    <a:srgbClr val="FFCC99"/>
    <a:srgbClr val="FFFF00"/>
    <a:srgbClr val="DD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9" autoAdjust="0"/>
    <p:restoredTop sz="94504" autoAdjust="0"/>
  </p:normalViewPr>
  <p:slideViewPr>
    <p:cSldViewPr>
      <p:cViewPr varScale="1">
        <p:scale>
          <a:sx n="98" d="100"/>
          <a:sy n="98" d="100"/>
        </p:scale>
        <p:origin x="-102" y="-1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notesViewPr>
    <p:cSldViewPr>
      <p:cViewPr varScale="1">
        <p:scale>
          <a:sx n="79" d="100"/>
          <a:sy n="79" d="100"/>
        </p:scale>
        <p:origin x="-1962" y="-84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AD88A1A1-F432-424F-944E-D0047965A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3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16F34207-8EC9-48A0-98DC-09ADF1337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763CA-8EBF-4584-A06B-DC936BE9C5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7BC80-AF15-4C49-9D52-12693F35A507}" type="slidenum">
              <a:rPr lang="en-US" smtClean="0"/>
              <a:pPr/>
              <a:t>94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7BC80-AF15-4C49-9D52-12693F35A507}" type="slidenum">
              <a:rPr lang="en-US" smtClean="0"/>
              <a:pPr/>
              <a:t>95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2CE27C-7734-4E5A-B50C-82746B8CABC8}" type="slidenum">
              <a:rPr lang="en-US" smtClean="0"/>
              <a:pPr/>
              <a:t>96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A0B42-EA66-4FDD-9D7F-AEB4576E218F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D3A4E8-C68E-4B09-B4D7-5BD43EC6CB1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Support object-oriented programming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Upward-compatible with C</a:t>
            </a:r>
          </a:p>
          <a:p>
            <a:pPr eaLnBrk="1" hangingPunct="1"/>
            <a:r>
              <a:rPr lang="en-US" smtClean="0"/>
              <a:t>   legal C programs should be legal C++ programs… not always true</a:t>
            </a:r>
          </a:p>
          <a:p>
            <a:pPr eaLnBrk="1" hangingPunct="1"/>
            <a:r>
              <a:rPr lang="en-US" smtClean="0"/>
              <a:t>   C constructs such as using pointers for arrays still exist within C++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Be as fast as C programs</a:t>
            </a:r>
          </a:p>
          <a:p>
            <a:pPr eaLnBrk="1" hangingPunct="1"/>
            <a:r>
              <a:rPr lang="en-US" smtClean="0"/>
              <a:t>  (so, if you don’t use a feature, shouldn’t have to pay the runtime cost)</a:t>
            </a:r>
          </a:p>
          <a:p>
            <a:pPr lvl="1" eaLnBrk="1" hangingPunct="1"/>
            <a:r>
              <a:rPr lang="en-US" smtClean="0"/>
              <a:t>no runtime bounds checking</a:t>
            </a:r>
          </a:p>
          <a:p>
            <a:pPr lvl="1" eaLnBrk="1" hangingPunct="1"/>
            <a:r>
              <a:rPr lang="en-US" smtClean="0"/>
              <a:t>no dynamic dispatch</a:t>
            </a:r>
          </a:p>
          <a:p>
            <a:pPr lvl="1" eaLnBrk="1" hangingPunct="1"/>
            <a:r>
              <a:rPr lang="en-US" smtClean="0"/>
              <a:t>no garbage collection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Language is continually changing</a:t>
            </a:r>
          </a:p>
          <a:p>
            <a:pPr lvl="1" eaLnBrk="1" hangingPunct="1"/>
            <a:r>
              <a:rPr lang="en-US" smtClean="0"/>
              <a:t>things were successively added at different times</a:t>
            </a:r>
          </a:p>
          <a:p>
            <a:pPr lvl="1" eaLnBrk="1" hangingPunct="1"/>
            <a:r>
              <a:rPr lang="en-US" smtClean="0"/>
              <a:t>templates, exception, namespaces</a:t>
            </a:r>
          </a:p>
          <a:p>
            <a:pPr lvl="1" eaLnBrk="1" hangingPunct="1"/>
            <a:r>
              <a:rPr lang="en-US" smtClean="0"/>
              <a:t>But, what this means is that: compilers are behind the official specification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A77D6-BAC0-4E55-8E3A-989D10820A4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machine code for each .cpp file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Links all the .o files and libraries to generate an executable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70D77-4945-4515-837F-677C66216D26}" type="slidenum">
              <a:rPr lang="en-US" smtClean="0"/>
              <a:pPr/>
              <a:t>88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AD353-7C6B-4204-8FB7-D120676E230A}" type="slidenum">
              <a:rPr lang="en-US" smtClean="0"/>
              <a:pPr/>
              <a:t>89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ACAF4-1F08-4239-95F6-0F0AE1F38CF9}" type="slidenum">
              <a:rPr lang="en-US" smtClean="0"/>
              <a:pPr/>
              <a:t>90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7F26B-F5D5-447D-A998-6F013AB45A73}" type="slidenum">
              <a:rPr lang="en-US" smtClean="0"/>
              <a:pPr/>
              <a:t>92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53D86-9FFB-41F4-906F-06B868CFDE6D}" type="slidenum">
              <a:rPr lang="en-US" smtClean="0"/>
              <a:pPr/>
              <a:t>93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7162800" y="6477000"/>
            <a:ext cx="1905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defRPr/>
            </a:pPr>
            <a:fld id="{F8888850-160E-4771-9414-75F83F3EA907}" type="slidenum">
              <a:rPr lang="en-US" sz="1400">
                <a:solidFill>
                  <a:schemeClr val="tx1"/>
                </a:solidFill>
                <a:latin typeface="Tahoma" pitchFamily="34" charset="0"/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sz="1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36513" y="6477000"/>
            <a:ext cx="82692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en-US" sz="1200" b="1">
              <a:solidFill>
                <a:srgbClr val="DD33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DD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voHwFvAvQ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.host\Shared%20Folders\asb%20On%20My%20Mac\Desktop\down\216\02-cpp\PointerFunCppBig.avi" TargetMode="Externa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solidFill>
            <a:srgbClr val="DD33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CS2150: </a:t>
            </a:r>
            <a:r>
              <a:rPr lang="en-US" b="1" dirty="0">
                <a:solidFill>
                  <a:srgbClr val="FFFF00"/>
                </a:solidFill>
              </a:rPr>
              <a:t>Program and Data Representation</a:t>
            </a:r>
          </a:p>
          <a:p>
            <a:pPr eaLnBrk="0" hangingPunct="0">
              <a:spcBef>
                <a:spcPct val="0"/>
              </a:spcBef>
            </a:pPr>
            <a:r>
              <a:rPr lang="en-US" dirty="0">
                <a:solidFill>
                  <a:srgbClr val="FFFF00"/>
                </a:solidFill>
              </a:rPr>
              <a:t>University of Virginia Computer Science</a:t>
            </a:r>
          </a:p>
          <a:p>
            <a:pPr eaLnBrk="0" hangingPunct="0">
              <a:spcBef>
                <a:spcPct val="0"/>
              </a:spcBef>
            </a:pPr>
            <a:r>
              <a:rPr lang="en-US" sz="1600" b="1" dirty="0" smtClean="0">
                <a:solidFill>
                  <a:srgbClr val="FFFF00"/>
                </a:solidFill>
              </a:rPr>
              <a:t>Spring 2012</a:t>
            </a:r>
            <a:r>
              <a:rPr lang="en-US" sz="1600" dirty="0">
                <a:solidFill>
                  <a:srgbClr val="FFFF00"/>
                </a:solidFill>
              </a:rPr>
              <a:t>						</a:t>
            </a:r>
            <a:r>
              <a:rPr lang="en-US" sz="1600" b="1" dirty="0">
                <a:solidFill>
                  <a:srgbClr val="FFFF00"/>
                </a:solidFill>
              </a:rPr>
              <a:t>Aaron Bloomfield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762000" y="1981200"/>
            <a:ext cx="792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8455025" y="3101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547688" y="2459038"/>
            <a:ext cx="818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endParaRPr 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712788" y="22098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endParaRPr lang="en-US" sz="2400" i="1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>
            <a:off x="-7938" y="957263"/>
            <a:ext cx="9159876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8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657600"/>
            <a:ext cx="8229600" cy="2225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3081" name="Rectangle 1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using</a:t>
            </a:r>
            <a:r>
              <a:rPr lang="en-US" smtClean="0"/>
              <a:t> Directive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 to Java’s </a:t>
            </a:r>
            <a:r>
              <a:rPr lang="en-US" smtClean="0">
                <a:latin typeface="Courier New" pitchFamily="49" charset="0"/>
              </a:rPr>
              <a:t>import </a:t>
            </a:r>
            <a:endParaRPr lang="en-US" smtClean="0"/>
          </a:p>
          <a:p>
            <a:pPr lvl="1" eaLnBrk="1" hangingPunct="1"/>
            <a:r>
              <a:rPr lang="en-US" smtClean="0"/>
              <a:t>Allows the programmer to not have to type the full class name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3143250"/>
            <a:ext cx="4191000" cy="33464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lang="en-US" b="1"/>
              <a:t>// C++</a:t>
            </a:r>
          </a:p>
          <a:p>
            <a:pPr marL="342900" indent="-342900" algn="l"/>
            <a:r>
              <a:rPr lang="en-US" b="1"/>
              <a:t>#include &lt;iostream&gt;</a:t>
            </a:r>
          </a:p>
          <a:p>
            <a:pPr marL="342900" indent="-342900" algn="l"/>
            <a:r>
              <a:rPr lang="en-US" b="1"/>
              <a:t>using namespace std;</a:t>
            </a:r>
          </a:p>
          <a:p>
            <a:pPr marL="342900" indent="-342900" algn="l"/>
            <a:r>
              <a:rPr lang="en-US" b="1"/>
              <a:t>int main()</a:t>
            </a:r>
          </a:p>
          <a:p>
            <a:pPr marL="342900" indent="-342900" algn="l"/>
            <a:r>
              <a:rPr lang="en-US" b="1"/>
              <a:t>{</a:t>
            </a:r>
          </a:p>
          <a:p>
            <a:pPr marL="342900" indent="-342900" algn="l"/>
            <a:r>
              <a:rPr lang="en-US" b="1"/>
              <a:t>	cout &lt;&lt; “Hello World!” </a:t>
            </a:r>
          </a:p>
          <a:p>
            <a:pPr marL="342900" indent="-342900" algn="l"/>
            <a:r>
              <a:rPr lang="en-US" b="1"/>
              <a:t>		&lt;&lt; endl;</a:t>
            </a:r>
          </a:p>
          <a:p>
            <a:pPr marL="342900" indent="-342900" algn="l"/>
            <a:r>
              <a:rPr lang="en-US" b="1"/>
              <a:t>	return 0;</a:t>
            </a:r>
          </a:p>
          <a:p>
            <a:pPr marL="342900" indent="-342900" algn="l"/>
            <a:r>
              <a:rPr lang="en-US" b="1"/>
              <a:t>}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4572000" y="3124200"/>
            <a:ext cx="4343400" cy="33464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lang="en-US" b="1"/>
              <a:t>// C++</a:t>
            </a:r>
          </a:p>
          <a:p>
            <a:pPr marL="342900" indent="-342900" algn="l"/>
            <a:r>
              <a:rPr lang="en-US" b="1"/>
              <a:t>#include &lt;iostream&gt;</a:t>
            </a:r>
          </a:p>
          <a:p>
            <a:pPr marL="342900" indent="-342900" algn="l"/>
            <a:r>
              <a:rPr lang="en-US" b="1"/>
              <a:t>int main()</a:t>
            </a:r>
          </a:p>
          <a:p>
            <a:pPr marL="342900" indent="-342900" algn="l"/>
            <a:r>
              <a:rPr lang="en-US" b="1"/>
              <a:t>{</a:t>
            </a:r>
          </a:p>
          <a:p>
            <a:pPr marL="342900" indent="-342900" algn="l"/>
            <a:r>
              <a:rPr lang="en-US" b="1"/>
              <a:t>	std::cout &lt;&lt; </a:t>
            </a:r>
          </a:p>
          <a:p>
            <a:pPr marL="342900" indent="-342900" algn="l"/>
            <a:r>
              <a:rPr lang="en-US" b="1"/>
              <a:t>		“Hello World!” </a:t>
            </a:r>
          </a:p>
          <a:p>
            <a:pPr marL="342900" indent="-342900" algn="l"/>
            <a:r>
              <a:rPr lang="en-US" b="1"/>
              <a:t>		&lt;&lt; std::endl;</a:t>
            </a:r>
          </a:p>
          <a:p>
            <a:pPr marL="342900" indent="-342900" algn="l"/>
            <a:r>
              <a:rPr lang="en-US" b="1"/>
              <a:t>	return 0;</a:t>
            </a:r>
          </a:p>
          <a:p>
            <a:pPr marL="342900" indent="-342900" algn="l"/>
            <a:r>
              <a:rPr lang="en-US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 By Reference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 references as parameters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void swap (int &amp;x, int &amp;y);</a:t>
            </a:r>
          </a:p>
          <a:p>
            <a:pPr eaLnBrk="1" hangingPunct="1">
              <a:buFontTx/>
              <a:buNone/>
            </a:pPr>
            <a:endParaRPr lang="en-US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DD3300"/>
                </a:solidFill>
              </a:rPr>
              <a:t>Use when formal parameter should be </a:t>
            </a:r>
            <a:r>
              <a:rPr lang="en-US" sz="2800" b="1" smtClean="0">
                <a:solidFill>
                  <a:schemeClr val="accent2"/>
                </a:solidFill>
              </a:rPr>
              <a:t>able to change the value</a:t>
            </a:r>
            <a:r>
              <a:rPr lang="en-US" sz="2800" b="1" smtClean="0">
                <a:solidFill>
                  <a:srgbClr val="DD3300"/>
                </a:solidFill>
              </a:rPr>
              <a:t> of the actual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 By Constant Reference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</a:rPr>
              <a:t>Parameters are constant (won’t change) and are passed by reference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bool compare(const Rational &amp; left, const Rational &amp; right);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DD3300"/>
                </a:solidFill>
              </a:rPr>
              <a:t>Use when there is a </a:t>
            </a:r>
            <a:r>
              <a:rPr lang="en-US" b="1" smtClean="0">
                <a:solidFill>
                  <a:schemeClr val="accent2"/>
                </a:solidFill>
              </a:rPr>
              <a:t>class type</a:t>
            </a:r>
            <a:r>
              <a:rPr lang="en-US" b="1" smtClean="0">
                <a:solidFill>
                  <a:srgbClr val="DD3300"/>
                </a:solidFill>
              </a:rPr>
              <a:t> that </a:t>
            </a:r>
            <a:r>
              <a:rPr lang="en-US" b="1" smtClean="0">
                <a:solidFill>
                  <a:schemeClr val="accent2"/>
                </a:solidFill>
              </a:rPr>
              <a:t>cannot be changed</a:t>
            </a:r>
            <a:r>
              <a:rPr lang="en-US" b="1" smtClean="0">
                <a:solidFill>
                  <a:srgbClr val="DD3300"/>
                </a:solidFill>
              </a:rPr>
              <a:t> by formal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Other parameter passing types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 by copy-restore</a:t>
            </a:r>
          </a:p>
          <a:p>
            <a:pPr eaLnBrk="1" hangingPunct="1"/>
            <a:r>
              <a:rPr lang="en-US" smtClean="0"/>
              <a:t>Call by name</a:t>
            </a:r>
          </a:p>
          <a:p>
            <a:pPr eaLnBrk="1" hangingPunct="1"/>
            <a:r>
              <a:rPr lang="en-US" smtClean="0"/>
              <a:t>Call by need</a:t>
            </a:r>
          </a:p>
          <a:p>
            <a:pPr eaLnBrk="1" hangingPunct="1"/>
            <a:r>
              <a:rPr lang="en-US" smtClean="0"/>
              <a:t>Call by macro expansion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 Passing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Return by value</a:t>
            </a:r>
          </a:p>
          <a:p>
            <a:pPr lvl="1" eaLnBrk="1" hangingPunct="1"/>
            <a:r>
              <a:rPr lang="en-US" dirty="0" smtClean="0"/>
              <a:t>return a copy (possibly a copy of the pointer)</a:t>
            </a:r>
          </a:p>
          <a:p>
            <a:pPr eaLnBrk="1" hangingPunct="1"/>
            <a:r>
              <a:rPr lang="en-US" dirty="0" smtClean="0"/>
              <a:t>Return by reference</a:t>
            </a:r>
          </a:p>
          <a:p>
            <a:pPr lvl="1" eaLnBrk="1" hangingPunct="1"/>
            <a:r>
              <a:rPr lang="en-US" dirty="0" smtClean="0"/>
              <a:t>return a reference</a:t>
            </a:r>
          </a:p>
          <a:p>
            <a:pPr eaLnBrk="1" hangingPunct="1"/>
            <a:r>
              <a:rPr lang="en-US" dirty="0" smtClean="0"/>
              <a:t>Return by constant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Dynamic Memory 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new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Allocates a new memory location for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Square * ptrToAnotherSquare = new Square(5);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Triangle *ptrToTriangle = new Triangle();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Circle *ptrToCircle = new Circle;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delete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Reclaims memory allocated </a:t>
            </a:r>
            <a:br>
              <a:rPr lang="en-US" smtClean="0"/>
            </a:br>
            <a:r>
              <a:rPr lang="en-US" smtClean="0"/>
              <a:t>with </a:t>
            </a:r>
            <a:r>
              <a:rPr lang="en-US" b="1" smtClean="0">
                <a:latin typeface="Courier New" pitchFamily="49" charset="0"/>
              </a:rPr>
              <a:t>new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delete ptrToAnotherSquare;</a:t>
            </a:r>
          </a:p>
        </p:txBody>
      </p:sp>
      <p:sp>
        <p:nvSpPr>
          <p:cNvPr id="475140" name="AutoShape 4"/>
          <p:cNvSpPr>
            <a:spLocks noChangeArrowheads="1"/>
          </p:cNvSpPr>
          <p:nvPr/>
        </p:nvSpPr>
        <p:spPr bwMode="auto">
          <a:xfrm>
            <a:off x="6248400" y="4191000"/>
            <a:ext cx="2590800" cy="2133600"/>
          </a:xfrm>
          <a:prstGeom prst="wedgeRectCallout">
            <a:avLst>
              <a:gd name="adj1" fmla="val -83454"/>
              <a:gd name="adj2" fmla="val 28796"/>
            </a:avLst>
          </a:prstGeom>
          <a:noFill/>
          <a:ln w="9525" algn="ctr">
            <a:solidFill>
              <a:srgbClr val="DD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800">
                <a:solidFill>
                  <a:schemeClr val="tx2"/>
                </a:solidFill>
              </a:rPr>
              <a:t>Reclaims the </a:t>
            </a:r>
            <a:r>
              <a:rPr lang="en-US" sz="1800" b="1">
                <a:solidFill>
                  <a:srgbClr val="D91905"/>
                </a:solidFill>
              </a:rPr>
              <a:t>memory</a:t>
            </a:r>
            <a:r>
              <a:rPr lang="en-US" sz="1800">
                <a:solidFill>
                  <a:schemeClr val="tx2"/>
                </a:solidFill>
              </a:rPr>
              <a:t> location that was allocated, NOT  the pointer.</a:t>
            </a:r>
          </a:p>
          <a:p>
            <a:pPr marL="342900" indent="-342900"/>
            <a:r>
              <a:rPr lang="en-US" sz="1800" b="1">
                <a:solidFill>
                  <a:srgbClr val="D91905"/>
                </a:solidFill>
              </a:rPr>
              <a:t>The pointer may be reassigned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Call by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actual argument is copied into formal parameter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Example: </a:t>
            </a:r>
            <a:r>
              <a:rPr lang="en-US" sz="1800" b="1" smtClean="0">
                <a:latin typeface="Courier New" pitchFamily="49" charset="0"/>
              </a:rPr>
              <a:t>int max(int x, int y);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Call by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Passes references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void swap(int &amp; a, int &amp; b){/* body */}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int main()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	int x = 1;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	int y = 2;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	</a:t>
            </a:r>
            <a:r>
              <a:rPr lang="en-US" sz="1800" b="1" smtClean="0">
                <a:solidFill>
                  <a:srgbClr val="D91905"/>
                </a:solidFill>
                <a:latin typeface="Courier New" pitchFamily="49" charset="0"/>
              </a:rPr>
              <a:t>swap(x, y);</a:t>
            </a:r>
            <a:r>
              <a:rPr lang="en-US" sz="1800" b="1" smtClean="0">
                <a:latin typeface="Courier New" pitchFamily="49" charset="0"/>
              </a:rPr>
              <a:t>	// passed by reference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	return 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476164" name="AutoShape 4"/>
          <p:cNvSpPr>
            <a:spLocks noChangeArrowheads="1"/>
          </p:cNvSpPr>
          <p:nvPr/>
        </p:nvSpPr>
        <p:spPr bwMode="auto">
          <a:xfrm>
            <a:off x="6705600" y="1981200"/>
            <a:ext cx="2209800" cy="1371600"/>
          </a:xfrm>
          <a:prstGeom prst="wedgeRectCallout">
            <a:avLst>
              <a:gd name="adj1" fmla="val -87426"/>
              <a:gd name="adj2" fmla="val -35301"/>
            </a:avLst>
          </a:prstGeom>
          <a:noFill/>
          <a:ln w="9525" algn="ctr">
            <a:solidFill>
              <a:srgbClr val="DD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chemeClr val="tx2"/>
                </a:solidFill>
              </a:rPr>
              <a:t>Use when parameters won’t need to change</a:t>
            </a:r>
          </a:p>
        </p:txBody>
      </p:sp>
      <p:sp>
        <p:nvSpPr>
          <p:cNvPr id="476165" name="AutoShape 5"/>
          <p:cNvSpPr>
            <a:spLocks noChangeArrowheads="1"/>
          </p:cNvSpPr>
          <p:nvPr/>
        </p:nvSpPr>
        <p:spPr bwMode="auto">
          <a:xfrm>
            <a:off x="6629400" y="3657600"/>
            <a:ext cx="2362200" cy="1295400"/>
          </a:xfrm>
          <a:prstGeom prst="wedgeRectCallout">
            <a:avLst>
              <a:gd name="adj1" fmla="val -128764"/>
              <a:gd name="adj2" fmla="val -48162"/>
            </a:avLst>
          </a:prstGeom>
          <a:noFill/>
          <a:ln w="9525" algn="ctr">
            <a:solidFill>
              <a:srgbClr val="DD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chemeClr val="tx2"/>
                </a:solidFill>
              </a:rPr>
              <a:t>Function needs to be able to change actual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47616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Call by constant reference</a:t>
            </a:r>
          </a:p>
          <a:p>
            <a:pPr lvl="1" eaLnBrk="1" hangingPunct="1"/>
            <a:r>
              <a:rPr lang="en-US" sz="2400" smtClean="0"/>
              <a:t>Passes references where function may not change the actual arguments</a:t>
            </a:r>
          </a:p>
          <a:p>
            <a:pPr lvl="1" eaLnBrk="1" hangingPunct="1"/>
            <a:r>
              <a:rPr lang="en-US" sz="2400" smtClean="0"/>
              <a:t>Example: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bool greaterThan(</a:t>
            </a:r>
            <a:r>
              <a:rPr lang="en-US" sz="2000" b="1" smtClean="0">
                <a:solidFill>
                  <a:srgbClr val="D91905"/>
                </a:solidFill>
                <a:latin typeface="Courier New" pitchFamily="49" charset="0"/>
              </a:rPr>
              <a:t>const</a:t>
            </a:r>
            <a:r>
              <a:rPr lang="en-US" sz="2000" b="1" smtClean="0">
                <a:latin typeface="Courier New" pitchFamily="49" charset="0"/>
              </a:rPr>
              <a:t> Rational </a:t>
            </a:r>
            <a:r>
              <a:rPr lang="en-US" sz="2000" b="1" smtClean="0">
                <a:solidFill>
                  <a:srgbClr val="D91905"/>
                </a:solidFill>
                <a:latin typeface="Courier New" pitchFamily="49" charset="0"/>
              </a:rPr>
              <a:t>&amp;</a:t>
            </a:r>
            <a:r>
              <a:rPr lang="en-US" sz="2000" b="1" smtClean="0">
                <a:latin typeface="Courier New" pitchFamily="49" charset="0"/>
              </a:rPr>
              <a:t> a, </a:t>
            </a:r>
            <a:r>
              <a:rPr lang="en-US" sz="2000" b="1" smtClean="0">
                <a:solidFill>
                  <a:srgbClr val="D91905"/>
                </a:solidFill>
                <a:latin typeface="Courier New" pitchFamily="49" charset="0"/>
              </a:rPr>
              <a:t>const</a:t>
            </a:r>
            <a:r>
              <a:rPr lang="en-US" sz="2000" b="1" smtClean="0">
                <a:latin typeface="Courier New" pitchFamily="49" charset="0"/>
              </a:rPr>
              <a:t> Rational </a:t>
            </a:r>
            <a:r>
              <a:rPr lang="en-US" sz="2000" b="1" smtClean="0">
                <a:solidFill>
                  <a:srgbClr val="D91905"/>
                </a:solidFill>
                <a:latin typeface="Courier New" pitchFamily="49" charset="0"/>
              </a:rPr>
              <a:t>&amp;</a:t>
            </a:r>
            <a:r>
              <a:rPr lang="en-US" sz="2000" b="1" smtClean="0">
                <a:latin typeface="Courier New" pitchFamily="49" charset="0"/>
              </a:rPr>
              <a:t> b);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main()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Rational x(1,2);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Rational y(3,4);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bool result = </a:t>
            </a:r>
            <a:r>
              <a:rPr lang="en-US" sz="2000" b="1" smtClean="0">
                <a:solidFill>
                  <a:srgbClr val="D91905"/>
                </a:solidFill>
                <a:latin typeface="Courier New" pitchFamily="49" charset="0"/>
              </a:rPr>
              <a:t>greaterThan(x,y);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return 0;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477188" name="AutoShape 4"/>
          <p:cNvSpPr>
            <a:spLocks noChangeArrowheads="1"/>
          </p:cNvSpPr>
          <p:nvPr/>
        </p:nvSpPr>
        <p:spPr bwMode="auto">
          <a:xfrm>
            <a:off x="6477000" y="3962400"/>
            <a:ext cx="2514600" cy="2057400"/>
          </a:xfrm>
          <a:prstGeom prst="wedgeRectCallout">
            <a:avLst>
              <a:gd name="adj1" fmla="val -111806"/>
              <a:gd name="adj2" fmla="val -62884"/>
            </a:avLst>
          </a:prstGeom>
          <a:noFill/>
          <a:ln w="9525" algn="ctr">
            <a:solidFill>
              <a:srgbClr val="DD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chemeClr val="tx2"/>
                </a:solidFill>
              </a:rPr>
              <a:t>Use for large objects where no changes will occur. </a:t>
            </a:r>
          </a:p>
          <a:p>
            <a:pPr marL="342900" indent="-342900"/>
            <a:r>
              <a:rPr lang="en-US">
                <a:solidFill>
                  <a:schemeClr val="tx2"/>
                </a:solidFill>
              </a:rPr>
              <a:t>Saves copy time and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“The Big Three”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Destructors, </a:t>
            </a:r>
          </a:p>
          <a:p>
            <a:pPr eaLnBrk="1" hangingPunct="1"/>
            <a:r>
              <a:rPr lang="en-US" smtClean="0"/>
              <a:t>Copy Constructors, </a:t>
            </a:r>
          </a:p>
          <a:p>
            <a:pPr eaLnBrk="1" hangingPunct="1"/>
            <a:r>
              <a:rPr lang="en-US" smtClean="0"/>
              <a:t>operator=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C++ Provides These By Default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Destructor</a:t>
            </a:r>
          </a:p>
          <a:p>
            <a:pPr eaLnBrk="1" hangingPunct="1"/>
            <a:r>
              <a:rPr lang="en-US" smtClean="0"/>
              <a:t>Copy Constructor</a:t>
            </a:r>
          </a:p>
          <a:p>
            <a:pPr eaLnBrk="1" hangingPunct="1"/>
            <a:r>
              <a:rPr lang="en-US" smtClean="0"/>
              <a:t>operator=</a:t>
            </a:r>
          </a:p>
        </p:txBody>
      </p:sp>
      <p:sp>
        <p:nvSpPr>
          <p:cNvPr id="479236" name="Text Box 4"/>
          <p:cNvSpPr txBox="1">
            <a:spLocks noChangeArrowheads="1"/>
          </p:cNvSpPr>
          <p:nvPr/>
        </p:nvSpPr>
        <p:spPr bwMode="auto">
          <a:xfrm>
            <a:off x="1508125" y="4044950"/>
            <a:ext cx="5768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/>
              <a:t>There are some problems with these…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mtClean="0"/>
              <a:t>I/O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I/O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066800" y="2133600"/>
            <a:ext cx="6786563" cy="44504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lang="en-US" sz="2400" b="1" dirty="0">
                <a:solidFill>
                  <a:srgbClr val="DD3300"/>
                </a:solidFill>
                <a:latin typeface="Courier New" pitchFamily="49" charset="0"/>
              </a:rPr>
              <a:t>// use </a:t>
            </a:r>
            <a:r>
              <a:rPr lang="en-US" sz="2400" b="1" dirty="0" err="1">
                <a:solidFill>
                  <a:srgbClr val="DD3300"/>
                </a:solidFill>
                <a:latin typeface="Courier New" pitchFamily="49" charset="0"/>
              </a:rPr>
              <a:t>iostream</a:t>
            </a:r>
            <a:r>
              <a:rPr lang="en-US" sz="2400" b="1" dirty="0">
                <a:solidFill>
                  <a:srgbClr val="DD3300"/>
                </a:solidFill>
                <a:latin typeface="Courier New" pitchFamily="49" charset="0"/>
              </a:rPr>
              <a:t> library</a:t>
            </a:r>
          </a:p>
          <a:p>
            <a:pPr marL="342900" indent="-342900" algn="l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#include &lt;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</a:rPr>
              <a:t>iostream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&gt;</a:t>
            </a:r>
          </a:p>
          <a:p>
            <a:pPr marL="342900" indent="-342900" algn="l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using namespace std;</a:t>
            </a:r>
          </a:p>
          <a:p>
            <a:pPr marL="342900" indent="-342900" algn="l"/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 main()</a:t>
            </a:r>
          </a:p>
          <a:p>
            <a:pPr marL="342900" indent="-342900" algn="l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342900" indent="-342900" algn="l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 x;</a:t>
            </a:r>
          </a:p>
          <a:p>
            <a:pPr marL="342900" indent="-342900" algn="l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</a:rPr>
              <a:t>cout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 &lt;&lt; “Enter a value for x: “;</a:t>
            </a:r>
          </a:p>
          <a:p>
            <a:pPr marL="342900" indent="-342900" algn="l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</a:rPr>
              <a:t>cin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 &gt;&gt; x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342900" indent="-342900" algn="l"/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  return 0;</a:t>
            </a:r>
            <a:endParaRPr lang="en-US" sz="24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 algn="l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Destructors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Called whenever an object </a:t>
            </a:r>
          </a:p>
          <a:p>
            <a:pPr lvl="1" eaLnBrk="1" hangingPunct="1"/>
            <a:r>
              <a:rPr lang="en-US" smtClean="0"/>
              <a:t>goes out of scope, or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</a:rPr>
              <a:t>delete</a:t>
            </a:r>
            <a:r>
              <a:rPr lang="en-US" smtClean="0"/>
              <a:t> is called</a:t>
            </a:r>
          </a:p>
          <a:p>
            <a:pPr eaLnBrk="1" hangingPunct="1"/>
            <a:r>
              <a:rPr lang="en-US" smtClean="0"/>
              <a:t>Frees up any resources allocated during the use of an object</a:t>
            </a:r>
          </a:p>
          <a:p>
            <a:pPr lvl="1" eaLnBrk="1" hangingPunct="1"/>
            <a:r>
              <a:rPr lang="en-US" smtClean="0"/>
              <a:t>Example (only prototype shown):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~IntCell();</a:t>
            </a:r>
          </a:p>
          <a:p>
            <a:pPr lvl="1" eaLnBrk="1" hangingPunct="1"/>
            <a:endParaRPr 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Special constructor that creates a </a:t>
            </a:r>
            <a:r>
              <a:rPr lang="en-US" b="1" smtClean="0">
                <a:solidFill>
                  <a:schemeClr val="accent2"/>
                </a:solidFill>
              </a:rPr>
              <a:t>new</a:t>
            </a:r>
            <a:r>
              <a:rPr lang="en-US" smtClean="0"/>
              <a:t> object, initialized to a copy of the same type of object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Called in the following situations: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declaration with initalization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IntCell copy = original;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IntCell copy(original);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object is passed by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object is returned by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operator=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aka </a:t>
            </a:r>
            <a:r>
              <a:rPr lang="en-US" sz="2800" b="1" dirty="0" smtClean="0">
                <a:solidFill>
                  <a:schemeClr val="accent2"/>
                </a:solidFill>
              </a:rPr>
              <a:t>copy assignment operator</a:t>
            </a:r>
          </a:p>
          <a:p>
            <a:pPr eaLnBrk="1" hangingPunct="1"/>
            <a:r>
              <a:rPr lang="en-US" sz="2800" b="1" dirty="0" smtClean="0">
                <a:solidFill>
                  <a:srgbClr val="DD3300"/>
                </a:solidFill>
              </a:rPr>
              <a:t>Intended</a:t>
            </a:r>
            <a:r>
              <a:rPr lang="en-US" sz="2800" dirty="0" smtClean="0">
                <a:solidFill>
                  <a:schemeClr val="tx1"/>
                </a:solidFill>
              </a:rPr>
              <a:t> to copy the state of 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original</a:t>
            </a:r>
            <a:r>
              <a:rPr lang="en-US" sz="2800" dirty="0" smtClean="0">
                <a:solidFill>
                  <a:schemeClr val="tx1"/>
                </a:solidFill>
              </a:rPr>
              <a:t> into 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copy</a:t>
            </a:r>
          </a:p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Called when = is applied to two objects AFTER both have previously been constructed</a:t>
            </a:r>
          </a:p>
          <a:p>
            <a:pPr lvl="1" eaLnBrk="1" hangingPunct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IntCell</a:t>
            </a:r>
            <a:r>
              <a:rPr lang="en-US" sz="2400" b="1" dirty="0" smtClean="0">
                <a:latin typeface="Courier New" pitchFamily="49" charset="0"/>
              </a:rPr>
              <a:t> original;	// constructor called</a:t>
            </a:r>
          </a:p>
          <a:p>
            <a:pPr lvl="1" eaLnBrk="1" hangingPunct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IntCell</a:t>
            </a:r>
            <a:r>
              <a:rPr lang="en-US" sz="2400" b="1" dirty="0" smtClean="0">
                <a:latin typeface="Courier New" pitchFamily="49" charset="0"/>
              </a:rPr>
              <a:t> copy;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copy = original;	// operator= called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en-US" dirty="0" smtClean="0"/>
              <a:t>End of lecture on Mon, Jan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(advanced) code</a:t>
            </a:r>
            <a:endParaRPr lang="en-US" dirty="0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test.h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static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idcount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800" dirty="0" err="1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value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test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test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800" dirty="0" err="1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test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x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~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test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operator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=(</a:t>
            </a:r>
            <a:r>
              <a:rPr lang="en-US" sz="28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other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friend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ostream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operator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&lt;&lt;(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ostream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out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lang="en-US" sz="28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solidFill>
                <a:srgbClr val="0099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err="1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::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idcount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339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::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idcount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++),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value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smtClean="0">
                <a:solidFill>
                  <a:srgbClr val="99339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"calling test(); object created is 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"; address is 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::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 smtClean="0">
                <a:solidFill>
                  <a:srgbClr val="009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idcount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++),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value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"calling test("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"); object created is 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"; address is 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::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x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id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),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value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sz="2000" dirty="0" err="1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value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"calling test(&amp;test) on 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"; address is 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test.cpp 1/2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::~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"calling ~test() on 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::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operator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=(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other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"calling operator=("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other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")"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tmp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other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tmp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ostream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operator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&lt;&lt;(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ostream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out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out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"test[id="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id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",v="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sz="2000" dirty="0" err="1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value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"]"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test.cpp 2/2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 subroutine…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bar</a:t>
            </a:r>
            <a:r>
              <a:rPr lang="en-US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param</a:t>
            </a:r>
            <a:r>
              <a:rPr lang="en-US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</a:t>
            </a:r>
            <a:r>
              <a:rPr lang="en-US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dirty="0" smtClean="0">
                <a:solidFill>
                  <a:srgbClr val="99339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en-US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 code and output, 1/6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"attempted to create a: 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"----------------------------------------"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"created </a:t>
            </a:r>
            <a:r>
              <a:rPr lang="en-US" sz="24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7472" indent="-347472"/>
            <a:r>
              <a:rPr lang="en-US" sz="24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attempted to create a: 1</a:t>
            </a:r>
          </a:p>
          <a:p>
            <a:pPr marL="347472" indent="-347472"/>
            <a:endParaRPr lang="en-US" sz="2400" i="1" dirty="0" smtClean="0">
              <a:solidFill>
                <a:srgbClr val="9A19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7472" indent="-347472"/>
            <a:endParaRPr lang="en-US" sz="2400" i="1" dirty="0" smtClean="0">
              <a:solidFill>
                <a:srgbClr val="9A19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---------------------------------------- 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test(); object created is test[id=0,v=0]; address is 0xff852a50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created </a:t>
            </a:r>
            <a:r>
              <a:rPr lang="en-US" sz="2400" i="1" dirty="0" err="1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sz="24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test[id=0,v=0]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Primitive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be 16, 32, 64 bits depending on the platform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float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double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C++ generally uses 8 bit ASCII encoding (more on this later)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 code and output, 2/6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"----------------------------------------"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smtClean="0">
                <a:solidFill>
                  <a:srgbClr val="99339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"created b: 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----------------------------------------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test(1); object created is test[id=1,v=1]; address is 0xff852a48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created b: test[id=1,v=1]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 code and output, 3/6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"----------------------------------------"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smtClean="0">
                <a:solidFill>
                  <a:srgbClr val="99339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"created *c: 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 at 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test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"created *d: 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 at 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----------------------------------------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test(2); object created is test[id=2,v=2]; address is 0xa009008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created *c: test[id=2,v=2] at 0xa009008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test(); object created is test[id=3,v=0]; address is 0xa009018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created *d: test[id=3,v=0] at 0xa009018</a:t>
            </a:r>
            <a:endParaRPr lang="en-US" sz="2000" dirty="0" smtClean="0">
              <a:solidFill>
                <a:srgbClr val="99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 code and output, 4/6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"----------------------------------------"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"about to invoke subroutine..."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bar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(*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"finished invoking subroutine..."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----------------------------------------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about to invoke subroutine...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test(&amp;test) on test[id=2,v=2]; address is 0xff852a38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test(10); object created is test[id=4,v=10]; address is 0xff852a40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~test() on test[id=2,v=2]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finished invoking subroutine...</a:t>
            </a:r>
            <a:endParaRPr lang="en-US" sz="2000" dirty="0" smtClean="0">
              <a:solidFill>
                <a:srgbClr val="99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 code and output, 5/6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"----------------------------------------"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"----------------------------------------"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"about to delete a test object..."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delete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lang="en-US" sz="24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----------------------------------------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4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calling test(&amp;test) on test[id=1,v=1]; address is 0xff852a30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i="1" dirty="0" smtClean="0">
              <a:solidFill>
                <a:srgbClr val="9A19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----------------------------------------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about to delete a test object...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~test() on test[id=2,v=2]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 smtClean="0">
              <a:solidFill>
                <a:srgbClr val="99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 code and output, 6/6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"----------------------------------------"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"assignment..."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"----------------------------------------"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"about to leave main..."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dirty="0" smtClean="0">
                <a:solidFill>
                  <a:srgbClr val="99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0" y="1600200"/>
            <a:ext cx="5181600" cy="4525963"/>
          </a:xfrm>
        </p:spPr>
        <p:txBody>
          <a:bodyPr/>
          <a:lstStyle/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----------------------------------------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assignment...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operator=(test[id=1,v=1])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test(&amp;test) on test[id=1,v=1]; address is 0xa009008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i="1" dirty="0" smtClean="0">
              <a:solidFill>
                <a:srgbClr val="9A19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----------------------------------------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about to leave main...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~test() on test[id=1,v=1]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~test() on test[id=4,v=10]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~test() on test[id=1,v=1]</a:t>
            </a:r>
          </a:p>
          <a:p>
            <a:pPr marL="347472" indent="-34747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9A19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calling ~test() on test[id=0,v=0]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en-US" dirty="0" smtClean="0"/>
              <a:t>End of lecture on </a:t>
            </a:r>
            <a:r>
              <a:rPr lang="en-US" dirty="0" smtClean="0"/>
              <a:t>Wed, Feb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went over the first 11 slides of 03-lists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C++ Operators and Expressions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statement</a:t>
            </a:r>
          </a:p>
          <a:p>
            <a:pPr lvl="1" eaLnBrk="1" hangingPunct="1"/>
            <a:r>
              <a:rPr lang="en-US" smtClean="0"/>
              <a:t>in C++ condition can be either int or bool</a:t>
            </a:r>
          </a:p>
          <a:p>
            <a:pPr lvl="1" eaLnBrk="1" hangingPunct="1"/>
            <a:r>
              <a:rPr lang="en-US" smtClean="0"/>
              <a:t>if ( x = 0 ) </a:t>
            </a:r>
          </a:p>
          <a:p>
            <a:pPr lvl="2" eaLnBrk="1" hangingPunct="1"/>
            <a:r>
              <a:rPr lang="en-US" smtClean="0"/>
              <a:t>This will NOT cause a compiler error in C++</a:t>
            </a:r>
          </a:p>
          <a:p>
            <a:pPr lvl="1" eaLnBrk="1" hangingPunct="1"/>
            <a:r>
              <a:rPr lang="en-US" smtClean="0"/>
              <a:t>if ( i )</a:t>
            </a:r>
          </a:p>
          <a:p>
            <a:pPr lvl="2" eaLnBrk="1" hangingPunct="1"/>
            <a:r>
              <a:rPr lang="en-US" smtClean="0"/>
              <a:t>This is 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Operators and Expressions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loops, same as Java</a:t>
            </a:r>
          </a:p>
          <a:p>
            <a:pPr lvl="1" eaLnBrk="1" hangingPunct="1"/>
            <a:r>
              <a:rPr lang="en-US" smtClean="0"/>
              <a:t>while, for, do while, break, continue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Methods not member of a class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tx1"/>
                </a:solidFill>
                <a:latin typeface="Courier New" pitchFamily="49" charset="0"/>
              </a:rPr>
              <a:t>#include &lt;iostream&gt;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tx1"/>
                </a:solidFill>
                <a:latin typeface="Courier New" pitchFamily="49" charset="0"/>
              </a:rPr>
              <a:t>using namespace std;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ret_type func_name(int a, int b, …)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	&lt;function body&gt;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tx1"/>
                </a:solidFill>
                <a:latin typeface="Courier New" pitchFamily="49" charset="0"/>
              </a:rPr>
              <a:t>int main()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tx1"/>
                </a:solidFill>
                <a:latin typeface="Courier New" pitchFamily="49" charset="0"/>
              </a:rPr>
              <a:t>{… z = func_name(x,y, …)… return 0;}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Declaring mutually recursive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even 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odd 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</a:p>
          <a:p>
            <a:pPr>
              <a:buFontTx/>
              <a:buNone/>
            </a:pPr>
            <a:r>
              <a:rPr lang="en-US" dirty="0" smtClean="0"/>
              <a:t>  if ( x == 0 )</a:t>
            </a:r>
          </a:p>
          <a:p>
            <a:pPr>
              <a:buFontTx/>
              <a:buNone/>
            </a:pPr>
            <a:r>
              <a:rPr lang="en-US" dirty="0" smtClean="0"/>
              <a:t>    return false;</a:t>
            </a:r>
          </a:p>
          <a:p>
            <a:pPr>
              <a:buFontTx/>
              <a:buNone/>
            </a:pPr>
            <a:r>
              <a:rPr lang="en-US" dirty="0" smtClean="0"/>
              <a:t>  else</a:t>
            </a:r>
          </a:p>
          <a:p>
            <a:pPr>
              <a:buFontTx/>
              <a:buNone/>
            </a:pPr>
            <a:r>
              <a:rPr lang="en-US" dirty="0" smtClean="0"/>
              <a:t>    return even (x-1);</a:t>
            </a:r>
          </a:p>
          <a:p>
            <a:pPr>
              <a:buFontTx/>
              <a:buNone/>
            </a:pPr>
            <a:r>
              <a:rPr lang="en-US" dirty="0" smtClean="0"/>
              <a:t>}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19460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even 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</a:p>
          <a:p>
            <a:pPr>
              <a:buFontTx/>
              <a:buNone/>
            </a:pPr>
            <a:r>
              <a:rPr lang="en-US" dirty="0" smtClean="0"/>
              <a:t>  if ( x == 0 )</a:t>
            </a:r>
          </a:p>
          <a:p>
            <a:pPr>
              <a:buFontTx/>
              <a:buNone/>
            </a:pPr>
            <a:r>
              <a:rPr lang="en-US" dirty="0" smtClean="0"/>
              <a:t>    return true;</a:t>
            </a:r>
          </a:p>
          <a:p>
            <a:pPr>
              <a:buFontTx/>
              <a:buNone/>
            </a:pPr>
            <a:r>
              <a:rPr lang="en-US" dirty="0" smtClean="0"/>
              <a:t>  else</a:t>
            </a:r>
          </a:p>
          <a:p>
            <a:pPr>
              <a:buFontTx/>
              <a:buNone/>
            </a:pPr>
            <a:r>
              <a:rPr lang="en-US" dirty="0" smtClean="0"/>
              <a:t>    return odd (x-1);</a:t>
            </a:r>
          </a:p>
          <a:p>
            <a:pPr>
              <a:buFontTx/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Prototypes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compiler process files top to bottom</a:t>
            </a:r>
          </a:p>
          <a:p>
            <a:pPr lvl="1" eaLnBrk="1" hangingPunct="1"/>
            <a:r>
              <a:rPr lang="en-US" smtClean="0"/>
              <a:t>order of appearance matters… without a </a:t>
            </a:r>
            <a:r>
              <a:rPr lang="en-US" b="1" smtClean="0">
                <a:solidFill>
                  <a:schemeClr val="accent2"/>
                </a:solidFill>
              </a:rPr>
              <a:t>function prototype</a:t>
            </a:r>
          </a:p>
          <a:p>
            <a:pPr lvl="1" eaLnBrk="1" hangingPunct="1"/>
            <a:endParaRPr lang="en-US" b="1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mtClean="0"/>
              <a:t>General form of a prototype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 New" pitchFamily="49" charset="0"/>
              </a:rPr>
              <a:t>ret_type func_name(int a, int b, …);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DD3300"/>
                </a:solidFill>
                <a:latin typeface="Courier New" pitchFamily="49" charset="0"/>
              </a:rPr>
              <a:t>int max(int a, int b);	// prototype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rgbClr val="DD33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int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int x=37; int y=52;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cout &lt;&lt; max(x,y)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DD3300"/>
                </a:solidFill>
                <a:latin typeface="Courier New" pitchFamily="49" charset="0"/>
              </a:rPr>
              <a:t>// actual function implementation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int max(int a, int b)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return (a&gt;b) ? a :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 to C++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– IntCell.java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public class IntCell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public IntCell() </a:t>
            </a:r>
            <a:r>
              <a:rPr lang="en-US" sz="2000" b="1" smtClean="0">
                <a:solidFill>
                  <a:srgbClr val="DD3300"/>
                </a:solidFill>
                <a:latin typeface="Courier New" pitchFamily="49" charset="0"/>
              </a:rPr>
              <a:t>// default constructor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{ this(0);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DD3300"/>
                </a:solidFill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DD3300"/>
                </a:solidFill>
                <a:latin typeface="Courier New" pitchFamily="49" charset="0"/>
              </a:rPr>
              <a:t>// one parameter constructor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public IntCell(int initialValue)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{ storedValue = initialValue;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DD3300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DD3300"/>
                </a:solidFill>
                <a:latin typeface="Courier New" pitchFamily="49" charset="0"/>
              </a:rPr>
              <a:t>	// accessor member function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public int getValue()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{ return storedValue;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DD3300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DD3300"/>
                </a:solidFill>
                <a:latin typeface="Courier New" pitchFamily="49" charset="0"/>
              </a:rPr>
              <a:t>	// mutator member function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public void setValue(int val)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{ storedValue = val;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(continued on next slide)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– IntCell.java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DD3300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DD3300"/>
                </a:solidFill>
                <a:latin typeface="Courier New" pitchFamily="49" charset="0"/>
              </a:rPr>
              <a:t>	// private data member</a:t>
            </a:r>
            <a:endParaRPr lang="en-US" sz="1200" b="1" smtClean="0">
              <a:solidFill>
                <a:srgbClr val="DD33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private int storedValue;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DD3300"/>
                </a:solidFill>
                <a:latin typeface="Courier New" pitchFamily="49" charset="0"/>
              </a:rPr>
              <a:t>	//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public static void main(String [] args)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IntCell m1 = new IntCell();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IntCell m2 = new IntCell(37);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System.out.println(m1.getValue() + “ ” +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		 m2.getValue());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Would You Translate This Java Source into C++?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Need 3 files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Header file that contains class definition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smtClean="0"/>
              <a:t>IntCell.h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C++ file that contains class implementation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smtClean="0"/>
              <a:t>IntCell.cpp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C++ file that contains a main()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smtClean="0"/>
              <a:t>TestIntCell.cpp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4648200" y="2667000"/>
            <a:ext cx="4252913" cy="923925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sz="2400" b="1">
                <a:solidFill>
                  <a:schemeClr val="tx1"/>
                </a:solidFill>
              </a:rPr>
              <a:t>Separation of interface </a:t>
            </a:r>
          </a:p>
          <a:p>
            <a:pPr marL="342900" indent="-342900" algn="l"/>
            <a:r>
              <a:rPr lang="en-US" sz="2400" b="1">
                <a:solidFill>
                  <a:schemeClr val="tx1"/>
                </a:solidFill>
              </a:rPr>
              <a:t>and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C++ IntCell – TestIntCell.cpp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#include &lt;iostream&gt;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#include "IntCell.h"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using namespace std;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int main(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</a:t>
            </a:r>
            <a:r>
              <a:rPr lang="en-US" sz="2000" noProof="1" smtClean="0">
                <a:latin typeface="Courier New" pitchFamily="49" charset="0"/>
              </a:rPr>
              <a:t>IntCell m1;</a:t>
            </a:r>
            <a:r>
              <a:rPr lang="en-US" sz="2000" smtClean="0">
                <a:latin typeface="Courier New" pitchFamily="49" charset="0"/>
              </a:rPr>
              <a:t> </a:t>
            </a:r>
            <a:r>
              <a:rPr lang="en-US" sz="2000" smtClean="0">
                <a:solidFill>
                  <a:srgbClr val="DD3300"/>
                </a:solidFill>
                <a:latin typeface="Courier New" pitchFamily="49" charset="0"/>
              </a:rPr>
              <a:t>// calls the default constructor</a:t>
            </a:r>
            <a:endParaRPr lang="en-US" sz="2000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IntCell m2( 37 );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//IntCell m2 = 37; </a:t>
            </a:r>
            <a:r>
              <a:rPr lang="en-US" sz="2000" noProof="1" smtClean="0">
                <a:solidFill>
                  <a:srgbClr val="DD3300"/>
                </a:solidFill>
                <a:latin typeface="Courier New" pitchFamily="49" charset="0"/>
              </a:rPr>
              <a:t>// does not work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cout &lt;&lt; m1.getValue( ) &lt;&lt; " " &lt;&lt; m2.getValue( ) 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</a:t>
            </a:r>
            <a:r>
              <a:rPr lang="en-US" sz="2000" noProof="1" smtClean="0">
                <a:latin typeface="Courier New" pitchFamily="49" charset="0"/>
              </a:rPr>
              <a:t>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m1 = m2;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m2.setValue( 40 );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cout &lt;&lt; m1.getValue( ) &lt;&lt; " " &lt;&lt; m2.getValue( ) 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</a:t>
            </a:r>
            <a:r>
              <a:rPr lang="en-US" sz="2000" noProof="1" smtClean="0">
                <a:latin typeface="Courier New" pitchFamily="49" charset="0"/>
              </a:rPr>
              <a:t>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return 0;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IntCell – IntCell.h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#ifndef INTCELL_H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#define INTCELL_H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class IntCell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explicit IntCell( int initialValue = 0 );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int getValue( ) const;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void setValue( int val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int storedValue;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int max(int 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#endif</a:t>
            </a:r>
            <a:endParaRPr lang="en-US" sz="2000" smtClean="0">
              <a:latin typeface="Courier New" pitchFamily="49" charset="0"/>
            </a:endParaRPr>
          </a:p>
        </p:txBody>
      </p:sp>
      <p:sp>
        <p:nvSpPr>
          <p:cNvPr id="363527" name="AutoShape 7"/>
          <p:cNvSpPr>
            <a:spLocks/>
          </p:cNvSpPr>
          <p:nvPr/>
        </p:nvSpPr>
        <p:spPr bwMode="auto">
          <a:xfrm>
            <a:off x="3117850" y="1981200"/>
            <a:ext cx="3429000" cy="457200"/>
          </a:xfrm>
          <a:prstGeom prst="borderCallout2">
            <a:avLst>
              <a:gd name="adj1" fmla="val 25000"/>
              <a:gd name="adj2" fmla="val -2222"/>
              <a:gd name="adj3" fmla="val 25000"/>
              <a:gd name="adj4" fmla="val -64120"/>
              <a:gd name="adj5" fmla="val 72569"/>
              <a:gd name="adj6" fmla="val -78796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342900" indent="-342900"/>
            <a:r>
              <a:rPr lang="en-US"/>
              <a:t>No visibility modifier</a:t>
            </a:r>
          </a:p>
        </p:txBody>
      </p:sp>
      <p:sp>
        <p:nvSpPr>
          <p:cNvPr id="363528" name="Oval 8"/>
          <p:cNvSpPr>
            <a:spLocks noChangeArrowheads="1"/>
          </p:cNvSpPr>
          <p:nvPr/>
        </p:nvSpPr>
        <p:spPr bwMode="auto">
          <a:xfrm>
            <a:off x="381000" y="2667000"/>
            <a:ext cx="1371600" cy="4572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3529" name="Oval 9"/>
          <p:cNvSpPr>
            <a:spLocks noChangeArrowheads="1"/>
          </p:cNvSpPr>
          <p:nvPr/>
        </p:nvSpPr>
        <p:spPr bwMode="auto">
          <a:xfrm>
            <a:off x="228600" y="4495800"/>
            <a:ext cx="1752600" cy="4572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3530" name="Oval 10"/>
          <p:cNvSpPr>
            <a:spLocks noChangeArrowheads="1"/>
          </p:cNvSpPr>
          <p:nvPr/>
        </p:nvSpPr>
        <p:spPr bwMode="auto">
          <a:xfrm>
            <a:off x="609600" y="5410200"/>
            <a:ext cx="381000" cy="4572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3533" name="Oval 13"/>
          <p:cNvSpPr>
            <a:spLocks noChangeArrowheads="1"/>
          </p:cNvSpPr>
          <p:nvPr/>
        </p:nvSpPr>
        <p:spPr bwMode="auto">
          <a:xfrm>
            <a:off x="3505200" y="2895600"/>
            <a:ext cx="3657600" cy="6096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3534" name="Oval 14"/>
          <p:cNvSpPr>
            <a:spLocks noChangeArrowheads="1"/>
          </p:cNvSpPr>
          <p:nvPr/>
        </p:nvSpPr>
        <p:spPr bwMode="auto">
          <a:xfrm>
            <a:off x="3429000" y="3581400"/>
            <a:ext cx="1066800" cy="3810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3536" name="Oval 16"/>
          <p:cNvSpPr>
            <a:spLocks noChangeArrowheads="1"/>
          </p:cNvSpPr>
          <p:nvPr/>
        </p:nvSpPr>
        <p:spPr bwMode="auto">
          <a:xfrm>
            <a:off x="228600" y="1066800"/>
            <a:ext cx="3657600" cy="9906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3537" name="Oval 17"/>
          <p:cNvSpPr>
            <a:spLocks noChangeArrowheads="1"/>
          </p:cNvSpPr>
          <p:nvPr/>
        </p:nvSpPr>
        <p:spPr bwMode="auto">
          <a:xfrm>
            <a:off x="304800" y="5791200"/>
            <a:ext cx="1600200" cy="4572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3538" name="Oval 18"/>
          <p:cNvSpPr>
            <a:spLocks noChangeArrowheads="1"/>
          </p:cNvSpPr>
          <p:nvPr/>
        </p:nvSpPr>
        <p:spPr bwMode="auto">
          <a:xfrm>
            <a:off x="838200" y="2895600"/>
            <a:ext cx="1752600" cy="5334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3540" name="Rectangle 20"/>
          <p:cNvSpPr>
            <a:spLocks noChangeArrowheads="1"/>
          </p:cNvSpPr>
          <p:nvPr/>
        </p:nvSpPr>
        <p:spPr bwMode="auto">
          <a:xfrm>
            <a:off x="2286000" y="5638800"/>
            <a:ext cx="2209800" cy="685800"/>
          </a:xfrm>
          <a:prstGeom prst="rect">
            <a:avLst/>
          </a:prstGeom>
          <a:noFill/>
          <a:ln w="28575" algn="ctr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US"/>
              <a:t>semi-colon ends </a:t>
            </a:r>
          </a:p>
          <a:p>
            <a:pPr marL="342900" indent="-342900"/>
            <a:r>
              <a:rPr lang="en-US"/>
              <a:t>class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7" grpId="0" animBg="1"/>
      <p:bldP spid="363527" grpId="1" animBg="1"/>
      <p:bldP spid="363528" grpId="0" animBg="1"/>
      <p:bldP spid="363528" grpId="1" animBg="1"/>
      <p:bldP spid="363529" grpId="0" animBg="1"/>
      <p:bldP spid="363529" grpId="1" animBg="1"/>
      <p:bldP spid="363530" grpId="0" animBg="1"/>
      <p:bldP spid="363530" grpId="1" animBg="1"/>
      <p:bldP spid="363533" grpId="0" animBg="1"/>
      <p:bldP spid="363533" grpId="1" animBg="1"/>
      <p:bldP spid="363534" grpId="0" animBg="1"/>
      <p:bldP spid="363534" grpId="1" animBg="1"/>
      <p:bldP spid="363536" grpId="0" animBg="1"/>
      <p:bldP spid="363536" grpId="1" animBg="1"/>
      <p:bldP spid="363537" grpId="0" animBg="1"/>
      <p:bldP spid="363537" grpId="1" animBg="1"/>
      <p:bldP spid="363538" grpId="0" animBg="1"/>
      <p:bldP spid="363538" grpId="1" animBg="1"/>
      <p:bldP spid="363540" grpId="0" animBg="1"/>
      <p:bldP spid="36354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Fri, Jan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went over the last 3 slides of 01-intro</a:t>
            </a:r>
          </a:p>
          <a:p>
            <a:r>
              <a:rPr lang="en-US" dirty="0" smtClean="0"/>
              <a:t>And we’ll have to review the last 5 or so slides in more detail next time</a:t>
            </a:r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IntCell – IntCell.cpp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#include "IntCell.h"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IntCell::IntCell( int initialValue ) : storedValue( initialValue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int IntCell::getValue( ) const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return storedValue;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void IntCell::setValue( int val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storedValue = val;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int IntCell::max(int m){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}</a:t>
            </a:r>
            <a:endParaRPr lang="en-US" sz="1800" smtClean="0">
              <a:latin typeface="Courier New" pitchFamily="49" charset="0"/>
            </a:endParaRPr>
          </a:p>
        </p:txBody>
      </p:sp>
      <p:sp>
        <p:nvSpPr>
          <p:cNvPr id="365572" name="Oval 4"/>
          <p:cNvSpPr>
            <a:spLocks noChangeArrowheads="1"/>
          </p:cNvSpPr>
          <p:nvPr/>
        </p:nvSpPr>
        <p:spPr bwMode="auto">
          <a:xfrm>
            <a:off x="381000" y="1600200"/>
            <a:ext cx="1600200" cy="5334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5573" name="Oval 5"/>
          <p:cNvSpPr>
            <a:spLocks noChangeArrowheads="1"/>
          </p:cNvSpPr>
          <p:nvPr/>
        </p:nvSpPr>
        <p:spPr bwMode="auto">
          <a:xfrm>
            <a:off x="838200" y="2971800"/>
            <a:ext cx="1600200" cy="5334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5574" name="Oval 6"/>
          <p:cNvSpPr>
            <a:spLocks noChangeArrowheads="1"/>
          </p:cNvSpPr>
          <p:nvPr/>
        </p:nvSpPr>
        <p:spPr bwMode="auto">
          <a:xfrm>
            <a:off x="990600" y="4267200"/>
            <a:ext cx="1600200" cy="5334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5575" name="Oval 7"/>
          <p:cNvSpPr>
            <a:spLocks noChangeArrowheads="1"/>
          </p:cNvSpPr>
          <p:nvPr/>
        </p:nvSpPr>
        <p:spPr bwMode="auto">
          <a:xfrm>
            <a:off x="5410200" y="1752600"/>
            <a:ext cx="533400" cy="3810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5576" name="AutoShape 8"/>
          <p:cNvSpPr>
            <a:spLocks/>
          </p:cNvSpPr>
          <p:nvPr/>
        </p:nvSpPr>
        <p:spPr bwMode="auto">
          <a:xfrm>
            <a:off x="2667000" y="2590800"/>
            <a:ext cx="3352800" cy="381000"/>
          </a:xfrm>
          <a:prstGeom prst="borderCallout2">
            <a:avLst>
              <a:gd name="adj1" fmla="val 30000"/>
              <a:gd name="adj2" fmla="val -2273"/>
              <a:gd name="adj3" fmla="val 30000"/>
              <a:gd name="adj4" fmla="val -38352"/>
              <a:gd name="adj5" fmla="val -162917"/>
              <a:gd name="adj6" fmla="val -65106"/>
            </a:avLst>
          </a:prstGeom>
          <a:noFill/>
          <a:ln w="28575" algn="ctr">
            <a:solidFill>
              <a:srgbClr val="DD33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marL="342900" indent="-342900"/>
            <a:r>
              <a:rPr lang="en-US" b="1">
                <a:latin typeface="Courier New" pitchFamily="49" charset="0"/>
              </a:rPr>
              <a:t>explicit </a:t>
            </a:r>
            <a:r>
              <a:rPr lang="en-US" b="1"/>
              <a:t>not present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365577" name="Oval 9"/>
          <p:cNvSpPr>
            <a:spLocks noChangeArrowheads="1"/>
          </p:cNvSpPr>
          <p:nvPr/>
        </p:nvSpPr>
        <p:spPr bwMode="auto">
          <a:xfrm>
            <a:off x="457200" y="1066800"/>
            <a:ext cx="2819400" cy="4572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5578" name="Oval 10"/>
          <p:cNvSpPr>
            <a:spLocks noChangeArrowheads="1"/>
          </p:cNvSpPr>
          <p:nvPr/>
        </p:nvSpPr>
        <p:spPr bwMode="auto">
          <a:xfrm>
            <a:off x="762000" y="5715000"/>
            <a:ext cx="1600200" cy="5334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animBg="1"/>
      <p:bldP spid="365572" grpId="1" animBg="1"/>
      <p:bldP spid="365573" grpId="0" animBg="1"/>
      <p:bldP spid="365573" grpId="1" animBg="1"/>
      <p:bldP spid="365574" grpId="0" animBg="1"/>
      <p:bldP spid="365574" grpId="1" animBg="1"/>
      <p:bldP spid="365575" grpId="0" animBg="1"/>
      <p:bldP spid="365575" grpId="1" animBg="1"/>
      <p:bldP spid="365576" grpId="0" animBg="1"/>
      <p:bldP spid="365577" grpId="0" animBg="1"/>
      <p:bldP spid="365577" grpId="1" animBg="1"/>
      <p:bldP spid="365578" grpId="0" animBg="1"/>
      <p:bldP spid="36557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C++ IntCell – IntCell.h (again)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#ifndef INTCELL_H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#define INTCELL_H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class IntCell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    explicit IntCell( int initialValue = 0 );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    int getValue( ) const;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    void setValue( int val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    int storedValue;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    int max(int 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>
                <a:latin typeface="Courier New" pitchFamily="49" charset="0"/>
              </a:rPr>
              <a:t>#endif</a:t>
            </a:r>
            <a:endParaRPr lang="en-US" sz="18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C++ IntCell – TestIntCell.cpp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#include &lt;iostream&gt;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#include "IntCell.h"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using namespace std;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int main(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</a:t>
            </a:r>
            <a:r>
              <a:rPr lang="en-US" sz="2000" noProof="1" smtClean="0">
                <a:latin typeface="Courier New" pitchFamily="49" charset="0"/>
              </a:rPr>
              <a:t>IntCell m1;</a:t>
            </a:r>
            <a:r>
              <a:rPr lang="en-US" sz="2000" smtClean="0">
                <a:latin typeface="Courier New" pitchFamily="49" charset="0"/>
              </a:rPr>
              <a:t> </a:t>
            </a:r>
            <a:r>
              <a:rPr lang="en-US" sz="2000" smtClean="0">
                <a:solidFill>
                  <a:srgbClr val="DD3300"/>
                </a:solidFill>
                <a:latin typeface="Courier New" pitchFamily="49" charset="0"/>
              </a:rPr>
              <a:t>// calls the default constructor</a:t>
            </a:r>
            <a:endParaRPr lang="en-US" sz="2000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IntCell m2( 37 );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//IntCell m2 = 37; </a:t>
            </a:r>
            <a:r>
              <a:rPr lang="en-US" sz="2000" noProof="1" smtClean="0">
                <a:solidFill>
                  <a:srgbClr val="DD3300"/>
                </a:solidFill>
                <a:latin typeface="Courier New" pitchFamily="49" charset="0"/>
              </a:rPr>
              <a:t>// does not work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cout &lt;&lt; m1.getValue( ) &lt;&lt; " " &lt;&lt; m2.getValue( ) 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</a:t>
            </a:r>
            <a:r>
              <a:rPr lang="en-US" sz="2000" noProof="1" smtClean="0">
                <a:latin typeface="Courier New" pitchFamily="49" charset="0"/>
              </a:rPr>
              <a:t>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m1 = m2;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m2.setValue( 40 );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cout &lt;&lt; m1.getValue( ) &lt;&lt; " " &lt;&lt; m2.getValue( ) 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</a:t>
            </a:r>
            <a:r>
              <a:rPr lang="en-US" sz="2000" noProof="1" smtClean="0">
                <a:latin typeface="Courier New" pitchFamily="49" charset="0"/>
              </a:rPr>
              <a:t>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noProof="1" smtClean="0">
                <a:latin typeface="Courier New" pitchFamily="49" charset="0"/>
              </a:rPr>
              <a:t>    return 0;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C++ and not Java?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It’s good to learn a second language</a:t>
            </a:r>
          </a:p>
          <a:p>
            <a:r>
              <a:rPr lang="en-US" smtClean="0"/>
              <a:t>C++ is widely used</a:t>
            </a:r>
          </a:p>
          <a:p>
            <a:pPr lvl="1"/>
            <a:r>
              <a:rPr lang="en-US" smtClean="0"/>
              <a:t>Can be more efficient</a:t>
            </a:r>
          </a:p>
          <a:p>
            <a:pPr lvl="1"/>
            <a:r>
              <a:rPr lang="en-US" smtClean="0"/>
              <a:t>More control</a:t>
            </a:r>
          </a:p>
          <a:p>
            <a:r>
              <a:rPr lang="en-US" smtClean="0"/>
              <a:t>C++ will let us “get under the hood” more</a:t>
            </a:r>
          </a:p>
          <a:p>
            <a:pPr lvl="1"/>
            <a:r>
              <a:rPr lang="en-US" smtClean="0"/>
              <a:t>Data and program representation in memory</a:t>
            </a:r>
          </a:p>
          <a:p>
            <a:pPr lvl="1"/>
            <a:r>
              <a:rPr lang="en-US" smtClean="0"/>
              <a:t>Memory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Separate Compilation</a:t>
            </a:r>
          </a:p>
        </p:txBody>
      </p:sp>
      <p:sp>
        <p:nvSpPr>
          <p:cNvPr id="31747" name="Rectangle 27"/>
          <p:cNvSpPr>
            <a:spLocks noChangeArrowheads="1"/>
          </p:cNvSpPr>
          <p:nvPr/>
        </p:nvSpPr>
        <p:spPr bwMode="auto">
          <a:xfrm>
            <a:off x="457200" y="2209800"/>
            <a:ext cx="3352800" cy="9144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48" name="Text Box 28"/>
          <p:cNvSpPr txBox="1">
            <a:spLocks noChangeArrowheads="1"/>
          </p:cNvSpPr>
          <p:nvPr/>
        </p:nvSpPr>
        <p:spPr bwMode="auto">
          <a:xfrm>
            <a:off x="609600" y="2362200"/>
            <a:ext cx="2981325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31749" name="Line 29"/>
          <p:cNvSpPr>
            <a:spLocks noChangeShapeType="1"/>
          </p:cNvSpPr>
          <p:nvPr/>
        </p:nvSpPr>
        <p:spPr bwMode="auto">
          <a:xfrm>
            <a:off x="2057400" y="3124200"/>
            <a:ext cx="0" cy="533400"/>
          </a:xfrm>
          <a:prstGeom prst="line">
            <a:avLst/>
          </a:prstGeom>
          <a:noFill/>
          <a:ln w="57150">
            <a:solidFill>
              <a:srgbClr val="DD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0" name="Line 32"/>
          <p:cNvSpPr>
            <a:spLocks noChangeShapeType="1"/>
          </p:cNvSpPr>
          <p:nvPr/>
        </p:nvSpPr>
        <p:spPr bwMode="auto">
          <a:xfrm>
            <a:off x="2057400" y="1676400"/>
            <a:ext cx="0" cy="533400"/>
          </a:xfrm>
          <a:prstGeom prst="line">
            <a:avLst/>
          </a:prstGeom>
          <a:noFill/>
          <a:ln w="57150">
            <a:solidFill>
              <a:srgbClr val="DD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1" name="Text Box 33"/>
          <p:cNvSpPr txBox="1">
            <a:spLocks noChangeArrowheads="1"/>
          </p:cNvSpPr>
          <p:nvPr/>
        </p:nvSpPr>
        <p:spPr bwMode="auto">
          <a:xfrm>
            <a:off x="774700" y="3505200"/>
            <a:ext cx="3030538" cy="9461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b="1"/>
              <a:t>Java bytecode</a:t>
            </a:r>
          </a:p>
          <a:p>
            <a:pPr algn="l">
              <a:spcBef>
                <a:spcPct val="0"/>
              </a:spcBef>
            </a:pPr>
            <a:r>
              <a:rPr lang="en-US" sz="2800" b="1"/>
              <a:t>( </a:t>
            </a:r>
            <a:r>
              <a:rPr lang="en-US" sz="2800"/>
              <a:t>.class file</a:t>
            </a:r>
            <a:r>
              <a:rPr lang="en-US" sz="2800" b="1"/>
              <a:t>)</a:t>
            </a:r>
          </a:p>
        </p:txBody>
      </p:sp>
      <p:sp>
        <p:nvSpPr>
          <p:cNvPr id="31752" name="Text Box 34"/>
          <p:cNvSpPr txBox="1">
            <a:spLocks noChangeArrowheads="1"/>
          </p:cNvSpPr>
          <p:nvPr/>
        </p:nvSpPr>
        <p:spPr bwMode="auto">
          <a:xfrm>
            <a:off x="762000" y="1173163"/>
            <a:ext cx="258286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Java source</a:t>
            </a:r>
          </a:p>
        </p:txBody>
      </p:sp>
      <p:sp>
        <p:nvSpPr>
          <p:cNvPr id="293923" name="Rectangle 35"/>
          <p:cNvSpPr>
            <a:spLocks noChangeArrowheads="1"/>
          </p:cNvSpPr>
          <p:nvPr/>
        </p:nvSpPr>
        <p:spPr bwMode="auto">
          <a:xfrm>
            <a:off x="457200" y="4572000"/>
            <a:ext cx="3352800" cy="9144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924" name="Text Box 36"/>
          <p:cNvSpPr txBox="1">
            <a:spLocks noChangeArrowheads="1"/>
          </p:cNvSpPr>
          <p:nvPr/>
        </p:nvSpPr>
        <p:spPr bwMode="auto">
          <a:xfrm>
            <a:off x="1584325" y="4648200"/>
            <a:ext cx="989013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JVM</a:t>
            </a:r>
          </a:p>
        </p:txBody>
      </p:sp>
      <p:sp>
        <p:nvSpPr>
          <p:cNvPr id="293925" name="Line 37"/>
          <p:cNvSpPr>
            <a:spLocks noChangeShapeType="1"/>
          </p:cNvSpPr>
          <p:nvPr/>
        </p:nvSpPr>
        <p:spPr bwMode="auto">
          <a:xfrm>
            <a:off x="2057400" y="4038600"/>
            <a:ext cx="0" cy="533400"/>
          </a:xfrm>
          <a:prstGeom prst="line">
            <a:avLst/>
          </a:prstGeom>
          <a:noFill/>
          <a:ln w="57150">
            <a:solidFill>
              <a:srgbClr val="DD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6" name="Text Box 38"/>
          <p:cNvSpPr txBox="1">
            <a:spLocks noChangeArrowheads="1"/>
          </p:cNvSpPr>
          <p:nvPr/>
        </p:nvSpPr>
        <p:spPr bwMode="auto">
          <a:xfrm>
            <a:off x="304800" y="5799138"/>
            <a:ext cx="385921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Machine language</a:t>
            </a:r>
          </a:p>
        </p:txBody>
      </p:sp>
      <p:sp>
        <p:nvSpPr>
          <p:cNvPr id="293927" name="Line 39"/>
          <p:cNvSpPr>
            <a:spLocks noChangeShapeType="1"/>
          </p:cNvSpPr>
          <p:nvPr/>
        </p:nvSpPr>
        <p:spPr bwMode="auto">
          <a:xfrm>
            <a:off x="2057400" y="5486400"/>
            <a:ext cx="0" cy="533400"/>
          </a:xfrm>
          <a:prstGeom prst="line">
            <a:avLst/>
          </a:prstGeom>
          <a:noFill/>
          <a:ln w="57150">
            <a:solidFill>
              <a:srgbClr val="DD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8" name="Text Box 40"/>
          <p:cNvSpPr txBox="1">
            <a:spLocks noChangeArrowheads="1"/>
          </p:cNvSpPr>
          <p:nvPr/>
        </p:nvSpPr>
        <p:spPr bwMode="auto">
          <a:xfrm>
            <a:off x="4953000" y="1219200"/>
            <a:ext cx="358140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C++ source files</a:t>
            </a:r>
          </a:p>
        </p:txBody>
      </p:sp>
      <p:sp>
        <p:nvSpPr>
          <p:cNvPr id="31759" name="Text Box 41"/>
          <p:cNvSpPr txBox="1">
            <a:spLocks noChangeArrowheads="1"/>
          </p:cNvSpPr>
          <p:nvPr/>
        </p:nvSpPr>
        <p:spPr bwMode="auto">
          <a:xfrm>
            <a:off x="5241925" y="2286000"/>
            <a:ext cx="281305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Preprocessor</a:t>
            </a:r>
          </a:p>
        </p:txBody>
      </p:sp>
      <p:sp>
        <p:nvSpPr>
          <p:cNvPr id="31760" name="Text Box 42"/>
          <p:cNvSpPr txBox="1">
            <a:spLocks noChangeArrowheads="1"/>
          </p:cNvSpPr>
          <p:nvPr/>
        </p:nvSpPr>
        <p:spPr bwMode="auto">
          <a:xfrm>
            <a:off x="5791200" y="3382963"/>
            <a:ext cx="2001838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31761" name="Text Box 43"/>
          <p:cNvSpPr txBox="1">
            <a:spLocks noChangeArrowheads="1"/>
          </p:cNvSpPr>
          <p:nvPr/>
        </p:nvSpPr>
        <p:spPr bwMode="auto">
          <a:xfrm>
            <a:off x="5943600" y="4419600"/>
            <a:ext cx="1436688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Linker</a:t>
            </a:r>
          </a:p>
        </p:txBody>
      </p:sp>
      <p:sp>
        <p:nvSpPr>
          <p:cNvPr id="31762" name="Rectangle 44"/>
          <p:cNvSpPr>
            <a:spLocks noChangeArrowheads="1"/>
          </p:cNvSpPr>
          <p:nvPr/>
        </p:nvSpPr>
        <p:spPr bwMode="auto">
          <a:xfrm>
            <a:off x="5029200" y="2362200"/>
            <a:ext cx="3276600" cy="5334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3" name="Rectangle 45"/>
          <p:cNvSpPr>
            <a:spLocks noChangeArrowheads="1"/>
          </p:cNvSpPr>
          <p:nvPr/>
        </p:nvSpPr>
        <p:spPr bwMode="auto">
          <a:xfrm>
            <a:off x="5562600" y="3429000"/>
            <a:ext cx="2362200" cy="5334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64" name="Rectangle 46"/>
          <p:cNvSpPr>
            <a:spLocks noChangeArrowheads="1"/>
          </p:cNvSpPr>
          <p:nvPr/>
        </p:nvSpPr>
        <p:spPr bwMode="auto">
          <a:xfrm>
            <a:off x="5867400" y="4495800"/>
            <a:ext cx="1524000" cy="5334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65" name="Line 47"/>
          <p:cNvSpPr>
            <a:spLocks noChangeShapeType="1"/>
          </p:cNvSpPr>
          <p:nvPr/>
        </p:nvSpPr>
        <p:spPr bwMode="auto">
          <a:xfrm>
            <a:off x="6553200" y="3962400"/>
            <a:ext cx="0" cy="533400"/>
          </a:xfrm>
          <a:prstGeom prst="line">
            <a:avLst/>
          </a:prstGeom>
          <a:noFill/>
          <a:ln w="57150">
            <a:solidFill>
              <a:srgbClr val="DD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6" name="Line 48"/>
          <p:cNvSpPr>
            <a:spLocks noChangeShapeType="1"/>
          </p:cNvSpPr>
          <p:nvPr/>
        </p:nvSpPr>
        <p:spPr bwMode="auto">
          <a:xfrm>
            <a:off x="6553200" y="1828800"/>
            <a:ext cx="0" cy="533400"/>
          </a:xfrm>
          <a:prstGeom prst="line">
            <a:avLst/>
          </a:prstGeom>
          <a:noFill/>
          <a:ln w="57150">
            <a:solidFill>
              <a:srgbClr val="DD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7" name="Line 49"/>
          <p:cNvSpPr>
            <a:spLocks noChangeShapeType="1"/>
          </p:cNvSpPr>
          <p:nvPr/>
        </p:nvSpPr>
        <p:spPr bwMode="auto">
          <a:xfrm>
            <a:off x="6553200" y="2895600"/>
            <a:ext cx="0" cy="533400"/>
          </a:xfrm>
          <a:prstGeom prst="line">
            <a:avLst/>
          </a:prstGeom>
          <a:noFill/>
          <a:ln w="57150">
            <a:solidFill>
              <a:srgbClr val="DD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8" name="Line 50"/>
          <p:cNvSpPr>
            <a:spLocks noChangeShapeType="1"/>
          </p:cNvSpPr>
          <p:nvPr/>
        </p:nvSpPr>
        <p:spPr bwMode="auto">
          <a:xfrm>
            <a:off x="6553200" y="5105400"/>
            <a:ext cx="0" cy="533400"/>
          </a:xfrm>
          <a:prstGeom prst="line">
            <a:avLst/>
          </a:prstGeom>
          <a:noFill/>
          <a:ln w="57150">
            <a:solidFill>
              <a:srgbClr val="DD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9" name="Text Box 51"/>
          <p:cNvSpPr txBox="1">
            <a:spLocks noChangeArrowheads="1"/>
          </p:cNvSpPr>
          <p:nvPr/>
        </p:nvSpPr>
        <p:spPr bwMode="auto">
          <a:xfrm>
            <a:off x="4903788" y="5745163"/>
            <a:ext cx="385921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Machine language</a:t>
            </a:r>
          </a:p>
        </p:txBody>
      </p:sp>
      <p:sp>
        <p:nvSpPr>
          <p:cNvPr id="31770" name="Text Box 52"/>
          <p:cNvSpPr txBox="1">
            <a:spLocks noChangeArrowheads="1"/>
          </p:cNvSpPr>
          <p:nvPr/>
        </p:nvSpPr>
        <p:spPr bwMode="auto">
          <a:xfrm>
            <a:off x="3200400" y="2971800"/>
            <a:ext cx="3311525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/>
              <a:t>preprocessed files</a:t>
            </a:r>
          </a:p>
        </p:txBody>
      </p:sp>
      <p:sp>
        <p:nvSpPr>
          <p:cNvPr id="31771" name="Text Box 53"/>
          <p:cNvSpPr txBox="1">
            <a:spLocks noChangeArrowheads="1"/>
          </p:cNvSpPr>
          <p:nvPr/>
        </p:nvSpPr>
        <p:spPr bwMode="auto">
          <a:xfrm>
            <a:off x="4248150" y="4038600"/>
            <a:ext cx="20764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b="1"/>
              <a:t>object files</a:t>
            </a:r>
          </a:p>
        </p:txBody>
      </p:sp>
      <p:sp>
        <p:nvSpPr>
          <p:cNvPr id="31772" name="Text Box 54"/>
          <p:cNvSpPr txBox="1">
            <a:spLocks noChangeArrowheads="1"/>
          </p:cNvSpPr>
          <p:nvPr/>
        </p:nvSpPr>
        <p:spPr bwMode="auto">
          <a:xfrm>
            <a:off x="4267200" y="5492750"/>
            <a:ext cx="2278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/>
              <a:t>executable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23" grpId="0" animBg="1"/>
      <p:bldP spid="293924" grpId="0"/>
      <p:bldP spid="293925" grpId="0" animBg="1"/>
      <p:bldP spid="2939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In-Class Example</a:t>
            </a:r>
            <a:br>
              <a:rPr lang="en-US" dirty="0" smtClean="0"/>
            </a:br>
            <a:r>
              <a:rPr lang="en-US" dirty="0" smtClean="0"/>
              <a:t>(Files on Collab)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Converting Java to C++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800" smtClean="0"/>
              <a:t>Rational.java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to </a:t>
            </a:r>
          </a:p>
          <a:p>
            <a:pPr algn="r" eaLnBrk="1" hangingPunct="1">
              <a:lnSpc>
                <a:spcPct val="90000"/>
              </a:lnSpc>
            </a:pPr>
            <a:r>
              <a:rPr lang="en-US" sz="2800" smtClean="0"/>
              <a:t>				Rational.h</a:t>
            </a:r>
          </a:p>
          <a:p>
            <a:pPr algn="r" eaLnBrk="1" hangingPunct="1">
              <a:lnSpc>
                <a:spcPct val="90000"/>
              </a:lnSpc>
            </a:pPr>
            <a:r>
              <a:rPr lang="en-US" sz="2800" smtClean="0"/>
              <a:t>				Rational.cpp</a:t>
            </a:r>
          </a:p>
          <a:p>
            <a:pPr algn="r" eaLnBrk="1" hangingPunct="1">
              <a:lnSpc>
                <a:spcPct val="90000"/>
              </a:lnSpc>
            </a:pPr>
            <a:r>
              <a:rPr lang="en-US" sz="2800" smtClean="0"/>
              <a:t>			TestRational.cpp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The General Conversion Process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Create .h file with class definition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mtClean="0"/>
              <a:t>Member function signatures, no implementations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Create .cpp file containing member function implementations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Create .cpp file containing 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Reminders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int main()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Input/Output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#include &lt;iostream&gt;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using namespace std;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cout &lt;&lt; varName &lt;&lt; “ “ &lt;&lt; endl;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Class syntax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mtClean="0"/>
              <a:t>public and private sections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mtClean="0"/>
              <a:t>semi-colon at the end of class declaration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mtClean="0"/>
              <a:t>ClassName::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I’ll Explain Later, But For Now…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Printing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mtClean="0"/>
              <a:t>instead of ‘+’ use &lt;&lt; to concatenate items to print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Remove </a:t>
            </a:r>
            <a:r>
              <a:rPr lang="en-US" smtClean="0">
                <a:latin typeface="Courier New" pitchFamily="49" charset="0"/>
              </a:rPr>
              <a:t>this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new </a:t>
            </a:r>
            <a:r>
              <a:rPr lang="en-US" smtClean="0"/>
              <a:t>from conversion</a:t>
            </a:r>
            <a:endParaRPr lang="en-US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mtClean="0"/>
              <a:t>Rational.h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#ifndef RATIONAL_H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#define RATIONAL_H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class Rational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public: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Rational(); // default constructor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~Rational(); 		// destructor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Rational(int numerator, int denominator);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void print() 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Rational times(Rational b);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Rational plus(Rational b);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Rational reciprocal();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Rational divides(Rational b);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int num; // the numerator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int den; // the denominator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	int gcd(int m, int n);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#endif 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28600" y="914400"/>
            <a:ext cx="3657600" cy="838200"/>
          </a:xfrm>
          <a:prstGeom prst="ellipse">
            <a:avLst/>
          </a:prstGeom>
          <a:noFill/>
          <a:ln w="28575" algn="ctr">
            <a:solidFill>
              <a:srgbClr val="D9190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28600" y="6172200"/>
            <a:ext cx="1600200" cy="533400"/>
          </a:xfrm>
          <a:prstGeom prst="ellipse">
            <a:avLst/>
          </a:prstGeom>
          <a:noFill/>
          <a:ln w="28575" algn="ctr">
            <a:solidFill>
              <a:srgbClr val="D9190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Rational.cpp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#include "Rational.h"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#include &lt;iostream&gt;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using namespace std;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// default constructor: initialize to 0/1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Rational::Rational() : num(0), den(1) {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void Rational::print()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if (den == 1)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{ cout &lt;&lt; num &lt;&lt; "" &lt;&lt; endl;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{ cout &lt;&lt; num &lt;&lt; "/" &lt;&lt; den &lt;&lt; endl;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 </a:t>
            </a:r>
          </a:p>
        </p:txBody>
      </p:sp>
      <p:sp>
        <p:nvSpPr>
          <p:cNvPr id="409604" name="Oval 4"/>
          <p:cNvSpPr>
            <a:spLocks noChangeArrowheads="1"/>
          </p:cNvSpPr>
          <p:nvPr/>
        </p:nvSpPr>
        <p:spPr bwMode="auto">
          <a:xfrm>
            <a:off x="76200" y="2743200"/>
            <a:ext cx="2362200" cy="990600"/>
          </a:xfrm>
          <a:prstGeom prst="ellipse">
            <a:avLst/>
          </a:prstGeom>
          <a:noFill/>
          <a:ln w="28575" algn="ctr">
            <a:solidFill>
              <a:srgbClr val="D9190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05" name="Oval 5"/>
          <p:cNvSpPr>
            <a:spLocks noChangeArrowheads="1"/>
          </p:cNvSpPr>
          <p:nvPr/>
        </p:nvSpPr>
        <p:spPr bwMode="auto">
          <a:xfrm>
            <a:off x="4267200" y="2743200"/>
            <a:ext cx="3124200" cy="990600"/>
          </a:xfrm>
          <a:prstGeom prst="ellipse">
            <a:avLst/>
          </a:prstGeom>
          <a:noFill/>
          <a:ln w="28575" algn="ctr">
            <a:solidFill>
              <a:srgbClr val="D9190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06" name="Oval 6"/>
          <p:cNvSpPr>
            <a:spLocks noChangeArrowheads="1"/>
          </p:cNvSpPr>
          <p:nvPr/>
        </p:nvSpPr>
        <p:spPr bwMode="auto">
          <a:xfrm>
            <a:off x="76200" y="1447800"/>
            <a:ext cx="4648200" cy="990600"/>
          </a:xfrm>
          <a:prstGeom prst="ellipse">
            <a:avLst/>
          </a:prstGeom>
          <a:noFill/>
          <a:ln w="28575" algn="ctr">
            <a:solidFill>
              <a:srgbClr val="D9190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07" name="Oval 7"/>
          <p:cNvSpPr>
            <a:spLocks noChangeArrowheads="1"/>
          </p:cNvSpPr>
          <p:nvPr/>
        </p:nvSpPr>
        <p:spPr bwMode="auto">
          <a:xfrm>
            <a:off x="304800" y="1066800"/>
            <a:ext cx="4343400" cy="685800"/>
          </a:xfrm>
          <a:prstGeom prst="ellipse">
            <a:avLst/>
          </a:prstGeom>
          <a:noFill/>
          <a:ln w="28575" algn="ctr">
            <a:solidFill>
              <a:srgbClr val="D9190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nimBg="1"/>
      <p:bldP spid="409604" grpId="1" animBg="1"/>
      <p:bldP spid="409605" grpId="0" animBg="1"/>
      <p:bldP spid="409605" grpId="1" animBg="1"/>
      <p:bldP spid="409606" grpId="0" animBg="1"/>
      <p:bldP spid="409607" grpId="0" animBg="1"/>
      <p:bldP spid="40960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Rational.cpp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Rational Rational::times(Rational b) 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{ 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return Rational(num * b.num, den * b.den); 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 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Rational.cpp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Rational::Rational(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numerator,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denominator)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	if (denominator == 0)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	   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</a:rPr>
              <a:t> &lt;&lt; "Denominator is zero" &lt;&lt; </a:t>
            </a:r>
            <a:r>
              <a:rPr lang="en-US" sz="2400" b="1" dirty="0" err="1" smtClean="0">
                <a:latin typeface="Courier New" pitchFamily="49" charset="0"/>
              </a:rPr>
              <a:t>endl</a:t>
            </a:r>
            <a:r>
              <a:rPr lang="en-US" sz="2400" b="1" dirty="0" smtClean="0"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g = </a:t>
            </a:r>
            <a:r>
              <a:rPr lang="en-US" sz="2400" b="1" dirty="0" err="1" smtClean="0">
                <a:latin typeface="Courier New" pitchFamily="49" charset="0"/>
              </a:rPr>
              <a:t>gcd</a:t>
            </a:r>
            <a:r>
              <a:rPr lang="en-US" sz="2400" b="1" dirty="0" smtClean="0">
                <a:latin typeface="Courier New" pitchFamily="49" charset="0"/>
              </a:rPr>
              <a:t>(numerator, denominator);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	num = numerator / g;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	den = denominator / g;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  <a:r>
              <a:rPr lang="en-US" sz="2400" dirty="0" smtClean="0">
                <a:latin typeface="Courier New" pitchFamily="49" charset="0"/>
              </a:rPr>
              <a:t> 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2819400" y="4114800"/>
            <a:ext cx="5334000" cy="914400"/>
          </a:xfrm>
          <a:prstGeom prst="ellipse">
            <a:avLst/>
          </a:prstGeom>
          <a:noFill/>
          <a:ln w="38100" algn="ctr">
            <a:solidFill>
              <a:srgbClr val="D9190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TestRational.cpp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#include "Rational.h"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int main()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Rational x, y, z;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// 1/2 + 1/3 = 5/6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x = Rational(1, 2);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y = Rational(1, 3);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z = x.plus(y);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z.print();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// … other code very much like above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 </a:t>
            </a:r>
          </a:p>
        </p:txBody>
      </p:sp>
      <p:sp>
        <p:nvSpPr>
          <p:cNvPr id="412676" name="Oval 4"/>
          <p:cNvSpPr>
            <a:spLocks noChangeArrowheads="1"/>
          </p:cNvSpPr>
          <p:nvPr/>
        </p:nvSpPr>
        <p:spPr bwMode="auto">
          <a:xfrm>
            <a:off x="304800" y="1295400"/>
            <a:ext cx="4495800" cy="990600"/>
          </a:xfrm>
          <a:prstGeom prst="ellipse">
            <a:avLst/>
          </a:prstGeom>
          <a:noFill/>
          <a:ln w="28575" algn="ctr">
            <a:solidFill>
              <a:srgbClr val="D9190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brief history lesson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 was created in 1972 by Dennis Ritchie</a:t>
            </a:r>
          </a:p>
          <a:p>
            <a:pPr lvl="1"/>
            <a:r>
              <a:rPr lang="en-US" smtClean="0"/>
              <a:t>Intended to be terse, quick to write, and efficient</a:t>
            </a:r>
          </a:p>
          <a:p>
            <a:r>
              <a:rPr lang="en-US" smtClean="0"/>
              <a:t>C++ was created in 1985 by Bjarne Stroustrup</a:t>
            </a:r>
          </a:p>
          <a:p>
            <a:pPr lvl="1"/>
            <a:r>
              <a:rPr lang="en-US" smtClean="0"/>
              <a:t>Added classes while being backwards compatible</a:t>
            </a:r>
          </a:p>
          <a:p>
            <a:pPr lvl="1"/>
            <a:r>
              <a:rPr lang="en-US" smtClean="0"/>
              <a:t>Has pretty terrible syntax!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.h vs. .cpp?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naming convention</a:t>
            </a:r>
          </a:p>
          <a:p>
            <a:pPr lvl="1" eaLnBrk="1" hangingPunct="1"/>
            <a:r>
              <a:rPr lang="en-US" smtClean="0"/>
              <a:t>.h 	// header files</a:t>
            </a:r>
          </a:p>
          <a:p>
            <a:pPr lvl="2" eaLnBrk="1" hangingPunct="1"/>
            <a:r>
              <a:rPr lang="en-US" smtClean="0"/>
              <a:t>function prototypes</a:t>
            </a:r>
          </a:p>
          <a:p>
            <a:pPr lvl="2" eaLnBrk="1" hangingPunct="1"/>
            <a:r>
              <a:rPr lang="en-US" smtClean="0"/>
              <a:t>class definitions</a:t>
            </a:r>
          </a:p>
          <a:p>
            <a:pPr lvl="2" eaLnBrk="1" hangingPunct="1"/>
            <a:r>
              <a:rPr lang="en-US" smtClean="0"/>
              <a:t>macro definitions</a:t>
            </a:r>
          </a:p>
          <a:p>
            <a:pPr lvl="1" eaLnBrk="1" hangingPunct="1"/>
            <a:r>
              <a:rPr lang="en-US" smtClean="0"/>
              <a:t>.cpp	// implementation files</a:t>
            </a:r>
          </a:p>
          <a:p>
            <a:pPr eaLnBrk="1" hangingPunct="1"/>
            <a:r>
              <a:rPr lang="en-US" smtClean="0"/>
              <a:t>Definitions may only appear in 1 place</a:t>
            </a:r>
          </a:p>
          <a:p>
            <a:pPr lvl="1" eaLnBrk="1" hangingPunct="1"/>
            <a:r>
              <a:rPr lang="en-US" smtClean="0"/>
              <a:t>compiler errors: “multiply defined XYZ”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Pre-processor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Preprocessing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>
                <a:latin typeface="Courier New" pitchFamily="49" charset="0"/>
              </a:rPr>
              <a:t>#include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Direct copy of file specified to location specified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general, only #include .h files.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latin typeface="Courier New" pitchFamily="49" charset="0"/>
              </a:rPr>
              <a:t>#ifndef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“if not defined”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other preprocessor directives: #ifdef, #if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latin typeface="Courier New" pitchFamily="49" charset="0"/>
              </a:rPr>
              <a:t>#define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Defines a macro (direct text replacement)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#define TRUE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if(TRUE == 0) {…}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#define _MY_OBJECT_H</a:t>
            </a:r>
            <a:r>
              <a:rPr lang="en-US" sz="2000" smtClean="0"/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latin typeface="Courier New" pitchFamily="49" charset="0"/>
              </a:rPr>
              <a:t>#endif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specifies the end of any #if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a constant</a:t>
            </a:r>
          </a:p>
          <a:p>
            <a:pPr lvl="1">
              <a:buNone/>
            </a:pPr>
            <a:r>
              <a:rPr lang="en-US" dirty="0" smtClean="0"/>
              <a:t>#define PI 3.14159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smtClean="0"/>
              <a:t>area = PI * r * r;</a:t>
            </a:r>
          </a:p>
          <a:p>
            <a:r>
              <a:rPr lang="en-US" dirty="0" smtClean="0"/>
              <a:t>Can just define an identifier</a:t>
            </a:r>
          </a:p>
          <a:p>
            <a:pPr lvl="1">
              <a:buNone/>
            </a:pPr>
            <a:r>
              <a:rPr lang="en-US" dirty="0" smtClean="0"/>
              <a:t>#define FOO</a:t>
            </a:r>
          </a:p>
          <a:p>
            <a:pPr lvl="1">
              <a:buNone/>
            </a:pPr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FOO				// is true!</a:t>
            </a:r>
          </a:p>
          <a:p>
            <a:pPr lvl="1">
              <a:buNone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FOO				// </a:t>
            </a:r>
            <a:r>
              <a:rPr lang="en-US" smtClean="0"/>
              <a:t>is false!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odd.h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even.h</a:t>
            </a:r>
            <a:r>
              <a:rPr lang="en-US" dirty="0" smtClean="0"/>
              <a:t>”</a:t>
            </a:r>
          </a:p>
          <a:p>
            <a:pPr>
              <a:buFontTx/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odd 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</a:p>
        </p:txBody>
      </p:sp>
      <p:sp>
        <p:nvSpPr>
          <p:cNvPr id="19460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even.h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odd.h</a:t>
            </a:r>
            <a:r>
              <a:rPr lang="en-US" dirty="0" smtClean="0"/>
              <a:t>”</a:t>
            </a:r>
          </a:p>
          <a:p>
            <a:pPr>
              <a:buFontTx/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even 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arise?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odd.h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ODD_H</a:t>
            </a:r>
          </a:p>
          <a:p>
            <a:pPr>
              <a:buFontTx/>
              <a:buNone/>
            </a:pPr>
            <a:r>
              <a:rPr lang="en-US" dirty="0" smtClean="0"/>
              <a:t>#define ODD_H</a:t>
            </a:r>
          </a:p>
          <a:p>
            <a:pPr>
              <a:buFontTx/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even.h</a:t>
            </a:r>
            <a:r>
              <a:rPr lang="en-US" dirty="0" smtClean="0"/>
              <a:t>”</a:t>
            </a:r>
          </a:p>
          <a:p>
            <a:pPr>
              <a:buFontTx/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odd 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</a:p>
          <a:p>
            <a:pPr>
              <a:buFontTx/>
              <a:buNone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</p:txBody>
      </p:sp>
      <p:sp>
        <p:nvSpPr>
          <p:cNvPr id="19460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even.h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EVEN_H</a:t>
            </a:r>
          </a:p>
          <a:p>
            <a:pPr>
              <a:buFontTx/>
              <a:buNone/>
            </a:pPr>
            <a:r>
              <a:rPr lang="en-US" dirty="0" smtClean="0"/>
              <a:t>#define EVEN_H</a:t>
            </a:r>
          </a:p>
          <a:p>
            <a:pPr>
              <a:buFontTx/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odd.h</a:t>
            </a:r>
            <a:r>
              <a:rPr lang="en-US" dirty="0" smtClean="0"/>
              <a:t>”</a:t>
            </a:r>
          </a:p>
          <a:p>
            <a:pPr>
              <a:buFontTx/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even 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</a:p>
          <a:p>
            <a:pPr>
              <a:buFontTx/>
              <a:buNone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#include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Variables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Stores a memory address of another object</a:t>
            </a:r>
          </a:p>
          <a:p>
            <a:pPr lvl="1" eaLnBrk="1" hangingPunct="1"/>
            <a:r>
              <a:rPr lang="en-US" smtClean="0"/>
              <a:t>Can be a primitive type or a class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of Pointers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int * x;</a:t>
            </a:r>
          </a:p>
          <a:p>
            <a:pPr eaLnBrk="1" hangingPunct="1">
              <a:buFontTx/>
              <a:buNone/>
            </a:pPr>
            <a:r>
              <a:rPr lang="en-US" smtClean="0"/>
              <a:t>char *y;</a:t>
            </a:r>
          </a:p>
          <a:p>
            <a:pPr eaLnBrk="1" hangingPunct="1">
              <a:buFontTx/>
              <a:buNone/>
            </a:pPr>
            <a:r>
              <a:rPr lang="en-US" smtClean="0"/>
              <a:t>Rational * rPointer;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438400" y="1676400"/>
            <a:ext cx="2501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>
                <a:solidFill>
                  <a:srgbClr val="DD3300"/>
                </a:solidFill>
              </a:rPr>
              <a:t>// pointer to int</a:t>
            </a:r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2362200" y="2209800"/>
            <a:ext cx="2744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>
                <a:solidFill>
                  <a:srgbClr val="DD3300"/>
                </a:solidFill>
              </a:rPr>
              <a:t>// pointer to char</a:t>
            </a: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4660900" y="2955925"/>
            <a:ext cx="330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>
                <a:solidFill>
                  <a:srgbClr val="DD3300"/>
                </a:solidFill>
              </a:rPr>
              <a:t>// pointer to Rational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Types are These?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float * num1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double num2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Rational fraction1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Square * square1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int num3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mtClean="0"/>
              <a:t>Hello World – Java vs. C++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241458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// Java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public class HelloWorld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	public static void main(String [] args)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		System.out.println("Hello World!");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}</a:t>
            </a:r>
          </a:p>
        </p:txBody>
      </p:sp>
      <p:sp>
        <p:nvSpPr>
          <p:cNvPr id="3911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" y="3581400"/>
            <a:ext cx="8229600" cy="28956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// C++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#include &lt;iostream&gt;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using namespace std;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int main()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cout &lt;&lt; “Hello World!” &lt;&lt; endl;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return 0;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Syntax: * 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Asterisk *</a:t>
            </a:r>
          </a:p>
          <a:p>
            <a:pPr lvl="1" eaLnBrk="1" hangingPunct="1"/>
            <a:r>
              <a:rPr lang="en-US" smtClean="0"/>
              <a:t>In a definition</a:t>
            </a:r>
          </a:p>
          <a:p>
            <a:pPr lvl="2" eaLnBrk="1" hangingPunct="1"/>
            <a:r>
              <a:rPr lang="en-US" smtClean="0"/>
              <a:t>defines pointer type</a:t>
            </a:r>
          </a:p>
          <a:p>
            <a:pPr lvl="3" eaLnBrk="1" hangingPunct="1"/>
            <a:r>
              <a:rPr lang="en-US" smtClean="0"/>
              <a:t>int *x</a:t>
            </a:r>
          </a:p>
          <a:p>
            <a:pPr lvl="1" eaLnBrk="1" hangingPunct="1"/>
            <a:r>
              <a:rPr lang="en-US" smtClean="0"/>
              <a:t>In an expression</a:t>
            </a:r>
          </a:p>
          <a:p>
            <a:pPr lvl="2" eaLnBrk="1" hangingPunct="1"/>
            <a:r>
              <a:rPr lang="en-US" smtClean="0"/>
              <a:t>“dereferences”</a:t>
            </a:r>
          </a:p>
          <a:p>
            <a:pPr lvl="2" eaLnBrk="1" hangingPunct="1"/>
            <a:r>
              <a:rPr lang="en-US" smtClean="0"/>
              <a:t>evaluates object to which the pointer points</a:t>
            </a:r>
          </a:p>
          <a:p>
            <a:pPr lvl="3" eaLnBrk="1" hangingPunct="1"/>
            <a:r>
              <a:rPr lang="en-US" smtClean="0"/>
              <a:t>*x = 2</a:t>
            </a:r>
          </a:p>
          <a:p>
            <a:pPr lvl="2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Syntax: &amp;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Ampersand &amp;</a:t>
            </a:r>
          </a:p>
          <a:p>
            <a:pPr lvl="1" eaLnBrk="1" hangingPunct="1"/>
            <a:r>
              <a:rPr lang="en-US" smtClean="0"/>
              <a:t>In a definition</a:t>
            </a:r>
          </a:p>
          <a:p>
            <a:pPr lvl="2" eaLnBrk="1" hangingPunct="1"/>
            <a:r>
              <a:rPr lang="en-US" smtClean="0"/>
              <a:t>defines a reference type (more on this later)</a:t>
            </a:r>
          </a:p>
          <a:p>
            <a:pPr lvl="1" eaLnBrk="1" hangingPunct="1"/>
            <a:r>
              <a:rPr lang="en-US" smtClean="0"/>
              <a:t>In an expression</a:t>
            </a:r>
          </a:p>
          <a:p>
            <a:pPr lvl="2" eaLnBrk="1" hangingPunct="1"/>
            <a:r>
              <a:rPr lang="en-US" smtClean="0"/>
              <a:t>“address of”</a:t>
            </a:r>
          </a:p>
          <a:p>
            <a:pPr lvl="3" eaLnBrk="1" hangingPunct="1"/>
            <a:r>
              <a:rPr lang="en-US" smtClean="0"/>
              <a:t>x = &amp;y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dirty="0" smtClean="0"/>
              <a:t>End of lecture on Mon, Jan 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on slide 20 today</a:t>
            </a:r>
            <a:endParaRPr lang="en-US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Variables</a:t>
            </a:r>
          </a:p>
        </p:txBody>
      </p:sp>
      <p:grpSp>
        <p:nvGrpSpPr>
          <p:cNvPr id="51203" name="Group 4"/>
          <p:cNvGrpSpPr>
            <a:grpSpLocks/>
          </p:cNvGrpSpPr>
          <p:nvPr/>
        </p:nvGrpSpPr>
        <p:grpSpPr bwMode="auto">
          <a:xfrm>
            <a:off x="288925" y="2749550"/>
            <a:ext cx="4054475" cy="3498850"/>
            <a:chOff x="182" y="1732"/>
            <a:chExt cx="2554" cy="2204"/>
          </a:xfrm>
        </p:grpSpPr>
        <p:grpSp>
          <p:nvGrpSpPr>
            <p:cNvPr id="51212" name="Group 5"/>
            <p:cNvGrpSpPr>
              <a:grpSpLocks/>
            </p:cNvGrpSpPr>
            <p:nvPr/>
          </p:nvGrpSpPr>
          <p:grpSpPr bwMode="auto">
            <a:xfrm>
              <a:off x="432" y="1872"/>
              <a:ext cx="2304" cy="2064"/>
              <a:chOff x="432" y="1872"/>
              <a:chExt cx="2304" cy="2064"/>
            </a:xfrm>
          </p:grpSpPr>
          <p:grpSp>
            <p:nvGrpSpPr>
              <p:cNvPr id="51214" name="Group 6"/>
              <p:cNvGrpSpPr>
                <a:grpSpLocks/>
              </p:cNvGrpSpPr>
              <p:nvPr/>
            </p:nvGrpSpPr>
            <p:grpSpPr bwMode="auto">
              <a:xfrm>
                <a:off x="1200" y="1872"/>
                <a:ext cx="1536" cy="2064"/>
                <a:chOff x="1632" y="1776"/>
                <a:chExt cx="1536" cy="2064"/>
              </a:xfrm>
            </p:grpSpPr>
            <p:sp>
              <p:nvSpPr>
                <p:cNvPr id="51216" name="Rectangle 7"/>
                <p:cNvSpPr>
                  <a:spLocks noChangeArrowheads="1"/>
                </p:cNvSpPr>
                <p:nvPr/>
              </p:nvSpPr>
              <p:spPr bwMode="auto">
                <a:xfrm>
                  <a:off x="1632" y="1776"/>
                  <a:ext cx="1536" cy="206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17" name="Line 8"/>
                <p:cNvSpPr>
                  <a:spLocks noChangeShapeType="1"/>
                </p:cNvSpPr>
                <p:nvPr/>
              </p:nvSpPr>
              <p:spPr bwMode="auto">
                <a:xfrm>
                  <a:off x="1632" y="2160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18" name="Line 9"/>
                <p:cNvSpPr>
                  <a:spLocks noChangeShapeType="1"/>
                </p:cNvSpPr>
                <p:nvPr/>
              </p:nvSpPr>
              <p:spPr bwMode="auto">
                <a:xfrm>
                  <a:off x="1632" y="2544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19" name="Line 10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20" name="Line 11"/>
                <p:cNvSpPr>
                  <a:spLocks noChangeShapeType="1"/>
                </p:cNvSpPr>
                <p:nvPr/>
              </p:nvSpPr>
              <p:spPr bwMode="auto">
                <a:xfrm>
                  <a:off x="1632" y="3408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1215" name="Text Box 12"/>
              <p:cNvSpPr txBox="1">
                <a:spLocks noChangeArrowheads="1"/>
              </p:cNvSpPr>
              <p:nvPr/>
            </p:nvSpPr>
            <p:spPr bwMode="auto">
              <a:xfrm>
                <a:off x="432" y="1924"/>
                <a:ext cx="706" cy="19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1000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1004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1008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1012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1016</a:t>
                </a:r>
              </a:p>
            </p:txBody>
          </p:sp>
        </p:grp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182" y="1732"/>
              <a:ext cx="84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/>
              <a:r>
                <a:rPr lang="en-US" b="1"/>
                <a:t>Address</a:t>
              </a:r>
            </a:p>
          </p:txBody>
        </p:sp>
      </p:grpSp>
      <p:sp>
        <p:nvSpPr>
          <p:cNvPr id="421902" name="Text Box 14"/>
          <p:cNvSpPr txBox="1">
            <a:spLocks noChangeArrowheads="1"/>
          </p:cNvSpPr>
          <p:nvPr/>
        </p:nvSpPr>
        <p:spPr bwMode="auto">
          <a:xfrm>
            <a:off x="4572000" y="2901950"/>
            <a:ext cx="4267200" cy="1492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int x = 1;</a:t>
            </a:r>
          </a:p>
          <a:p>
            <a:pPr marL="342900" indent="-342900" algn="l"/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int y = 5;</a:t>
            </a:r>
          </a:p>
          <a:p>
            <a:pPr marL="342900" indent="-342900" algn="l"/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int * x_pointer = &amp;x;</a:t>
            </a:r>
          </a:p>
          <a:p>
            <a:pPr marL="342900" indent="-342900" algn="l"/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cout &lt;&lt; *x_pointer;</a:t>
            </a:r>
          </a:p>
        </p:txBody>
      </p:sp>
      <p:sp>
        <p:nvSpPr>
          <p:cNvPr id="421903" name="Text Box 15"/>
          <p:cNvSpPr txBox="1">
            <a:spLocks noChangeArrowheads="1"/>
          </p:cNvSpPr>
          <p:nvPr/>
        </p:nvSpPr>
        <p:spPr bwMode="auto">
          <a:xfrm>
            <a:off x="2346325" y="3130550"/>
            <a:ext cx="3460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21904" name="Text Box 16"/>
          <p:cNvSpPr txBox="1">
            <a:spLocks noChangeArrowheads="1"/>
          </p:cNvSpPr>
          <p:nvPr/>
        </p:nvSpPr>
        <p:spPr bwMode="auto">
          <a:xfrm>
            <a:off x="2320925" y="3641725"/>
            <a:ext cx="3460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21905" name="Text Box 17"/>
          <p:cNvSpPr txBox="1">
            <a:spLocks noChangeArrowheads="1"/>
          </p:cNvSpPr>
          <p:nvPr/>
        </p:nvSpPr>
        <p:spPr bwMode="auto">
          <a:xfrm>
            <a:off x="2133600" y="5013325"/>
            <a:ext cx="831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>
                <a:solidFill>
                  <a:schemeClr val="tx2"/>
                </a:solidFill>
              </a:rPr>
              <a:t>1000</a:t>
            </a:r>
          </a:p>
        </p:txBody>
      </p:sp>
      <p:sp>
        <p:nvSpPr>
          <p:cNvPr id="421906" name="AutoShape 18"/>
          <p:cNvSpPr>
            <a:spLocks noChangeArrowheads="1"/>
          </p:cNvSpPr>
          <p:nvPr/>
        </p:nvSpPr>
        <p:spPr bwMode="auto">
          <a:xfrm>
            <a:off x="4038600" y="1828800"/>
            <a:ext cx="914400" cy="609600"/>
          </a:xfrm>
          <a:prstGeom prst="wedgeRectCallout">
            <a:avLst>
              <a:gd name="adj1" fmla="val -126218"/>
              <a:gd name="adj2" fmla="val 188023"/>
            </a:avLst>
          </a:prstGeom>
          <a:noFill/>
          <a:ln w="28575" algn="ctr">
            <a:solidFill>
              <a:srgbClr val="CC1704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b="1">
                <a:latin typeface="Courier New" pitchFamily="49" charset="0"/>
              </a:rPr>
              <a:t>x</a:t>
            </a:r>
          </a:p>
        </p:txBody>
      </p:sp>
      <p:sp>
        <p:nvSpPr>
          <p:cNvPr id="421907" name="AutoShape 19"/>
          <p:cNvSpPr>
            <a:spLocks noChangeArrowheads="1"/>
          </p:cNvSpPr>
          <p:nvPr/>
        </p:nvSpPr>
        <p:spPr bwMode="auto">
          <a:xfrm>
            <a:off x="4572000" y="4495800"/>
            <a:ext cx="914400" cy="533400"/>
          </a:xfrm>
          <a:prstGeom prst="wedgeRectCallout">
            <a:avLst>
              <a:gd name="adj1" fmla="val -244620"/>
              <a:gd name="adj2" fmla="val -152380"/>
            </a:avLst>
          </a:prstGeom>
          <a:noFill/>
          <a:ln w="28575" algn="ctr">
            <a:solidFill>
              <a:srgbClr val="CC1704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b="1">
                <a:latin typeface="Courier New" pitchFamily="49" charset="0"/>
              </a:rPr>
              <a:t>y</a:t>
            </a:r>
          </a:p>
        </p:txBody>
      </p:sp>
      <p:sp>
        <p:nvSpPr>
          <p:cNvPr id="421908" name="AutoShape 20"/>
          <p:cNvSpPr>
            <a:spLocks noChangeArrowheads="1"/>
          </p:cNvSpPr>
          <p:nvPr/>
        </p:nvSpPr>
        <p:spPr bwMode="auto">
          <a:xfrm>
            <a:off x="4572000" y="5562600"/>
            <a:ext cx="2819400" cy="609600"/>
          </a:xfrm>
          <a:prstGeom prst="wedgeRectCallout">
            <a:avLst>
              <a:gd name="adj1" fmla="val -108051"/>
              <a:gd name="adj2" fmla="val -98176"/>
            </a:avLst>
          </a:prstGeom>
          <a:noFill/>
          <a:ln w="28575" algn="ctr">
            <a:solidFill>
              <a:srgbClr val="CC1704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b="1">
                <a:latin typeface="Courier New" pitchFamily="49" charset="0"/>
              </a:rPr>
              <a:t>x_pointer</a:t>
            </a:r>
          </a:p>
        </p:txBody>
      </p:sp>
      <p:sp>
        <p:nvSpPr>
          <p:cNvPr id="421909" name="AutoShape 21"/>
          <p:cNvSpPr>
            <a:spLocks noChangeArrowheads="1"/>
          </p:cNvSpPr>
          <p:nvPr/>
        </p:nvSpPr>
        <p:spPr bwMode="auto">
          <a:xfrm>
            <a:off x="5638800" y="4876800"/>
            <a:ext cx="3276600" cy="609600"/>
          </a:xfrm>
          <a:prstGeom prst="wedgeRoundRectCallout">
            <a:avLst>
              <a:gd name="adj1" fmla="val -61968"/>
              <a:gd name="adj2" fmla="val -196616"/>
              <a:gd name="adj3" fmla="val 16667"/>
            </a:avLst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chemeClr val="tx2"/>
                </a:solidFill>
              </a:rPr>
              <a:t>type “</a:t>
            </a:r>
            <a:r>
              <a:rPr lang="en-US" b="1">
                <a:solidFill>
                  <a:schemeClr val="tx2"/>
                </a:solidFill>
              </a:rPr>
              <a:t>pointer to int</a:t>
            </a:r>
            <a:r>
              <a:rPr lang="en-US">
                <a:solidFill>
                  <a:schemeClr val="tx2"/>
                </a:solidFill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02" grpId="0"/>
      <p:bldP spid="421903" grpId="0"/>
      <p:bldP spid="421904" grpId="0"/>
      <p:bldP spid="421905" grpId="0"/>
      <p:bldP spid="421906" grpId="0" animBg="1"/>
      <p:bldP spid="421906" grpId="1" animBg="1"/>
      <p:bldP spid="421907" grpId="0" animBg="1"/>
      <p:bldP spid="421908" grpId="0" animBg="1"/>
      <p:bldP spid="42190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x_pointer = &amp;x</a:t>
            </a:r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422916" name="AutoShape 4"/>
          <p:cNvSpPr>
            <a:spLocks noChangeArrowheads="1"/>
          </p:cNvSpPr>
          <p:nvPr/>
        </p:nvSpPr>
        <p:spPr bwMode="auto">
          <a:xfrm>
            <a:off x="2819400" y="5181600"/>
            <a:ext cx="5257800" cy="685800"/>
          </a:xfrm>
          <a:prstGeom prst="wedgeRoundRectCallout">
            <a:avLst>
              <a:gd name="adj1" fmla="val -52931"/>
              <a:gd name="adj2" fmla="val -271759"/>
              <a:gd name="adj3" fmla="val 16667"/>
            </a:avLst>
          </a:prstGeom>
          <a:noFill/>
          <a:ln w="38100" algn="ctr">
            <a:solidFill>
              <a:srgbClr val="DD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>
                <a:solidFill>
                  <a:srgbClr val="FFFF00"/>
                </a:solidFill>
              </a:rPr>
              <a:t>* “dereferences x_pointer”</a:t>
            </a:r>
          </a:p>
        </p:txBody>
      </p:sp>
      <p:sp>
        <p:nvSpPr>
          <p:cNvPr id="422917" name="AutoShape 5"/>
          <p:cNvSpPr>
            <a:spLocks noChangeArrowheads="1"/>
          </p:cNvSpPr>
          <p:nvPr/>
        </p:nvSpPr>
        <p:spPr bwMode="auto">
          <a:xfrm>
            <a:off x="5181600" y="2971800"/>
            <a:ext cx="2362200" cy="685800"/>
          </a:xfrm>
          <a:prstGeom prst="wedgeRoundRectCallout">
            <a:avLst>
              <a:gd name="adj1" fmla="val -75472"/>
              <a:gd name="adj2" fmla="val 1157"/>
              <a:gd name="adj3" fmla="val 16667"/>
            </a:avLst>
          </a:prstGeom>
          <a:noFill/>
          <a:ln w="38100" algn="ctr">
            <a:solidFill>
              <a:srgbClr val="DD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>
                <a:solidFill>
                  <a:srgbClr val="FFFF00"/>
                </a:solidFill>
              </a:rPr>
              <a:t>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6" grpId="0" animBg="1"/>
      <p:bldP spid="4229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Dereferencing and Assigning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2362200" y="2667000"/>
            <a:ext cx="365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>
                <a:solidFill>
                  <a:srgbClr val="DD3300"/>
                </a:solidFill>
              </a:rPr>
              <a:t>1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378075" y="3276600"/>
            <a:ext cx="365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>
                <a:solidFill>
                  <a:srgbClr val="DD3300"/>
                </a:solidFill>
              </a:rPr>
              <a:t>5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133600" y="5013325"/>
            <a:ext cx="1238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>
                <a:solidFill>
                  <a:srgbClr val="DD3300"/>
                </a:solidFill>
              </a:rPr>
              <a:t>12FF60</a:t>
            </a:r>
          </a:p>
        </p:txBody>
      </p:sp>
      <p:sp>
        <p:nvSpPr>
          <p:cNvPr id="423942" name="Text Box 6"/>
          <p:cNvSpPr txBox="1">
            <a:spLocks noChangeArrowheads="1"/>
          </p:cNvSpPr>
          <p:nvPr/>
        </p:nvSpPr>
        <p:spPr bwMode="auto">
          <a:xfrm>
            <a:off x="4572000" y="2901950"/>
            <a:ext cx="4267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endParaRPr lang="en-US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5181600" y="2667000"/>
            <a:ext cx="34290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*x_pointer = 2;</a:t>
            </a:r>
          </a:p>
          <a:p>
            <a:pPr marL="342900" indent="-342900"/>
            <a:endParaRPr 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endParaRPr lang="en-US">
              <a:solidFill>
                <a:schemeClr val="tx2"/>
              </a:solidFill>
            </a:endParaRPr>
          </a:p>
        </p:txBody>
      </p:sp>
      <p:sp>
        <p:nvSpPr>
          <p:cNvPr id="423944" name="Text Box 8"/>
          <p:cNvSpPr txBox="1">
            <a:spLocks noChangeArrowheads="1"/>
          </p:cNvSpPr>
          <p:nvPr/>
        </p:nvSpPr>
        <p:spPr bwMode="auto">
          <a:xfrm>
            <a:off x="2819400" y="2590800"/>
            <a:ext cx="365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/>
              <a:t>2</a:t>
            </a:r>
          </a:p>
        </p:txBody>
      </p:sp>
      <p:grpSp>
        <p:nvGrpSpPr>
          <p:cNvPr id="53257" name="Group 9"/>
          <p:cNvGrpSpPr>
            <a:grpSpLocks/>
          </p:cNvGrpSpPr>
          <p:nvPr/>
        </p:nvGrpSpPr>
        <p:grpSpPr bwMode="auto">
          <a:xfrm>
            <a:off x="228600" y="2209800"/>
            <a:ext cx="4114800" cy="3657600"/>
            <a:chOff x="144" y="1392"/>
            <a:chExt cx="2592" cy="2304"/>
          </a:xfrm>
        </p:grpSpPr>
        <p:grpSp>
          <p:nvGrpSpPr>
            <p:cNvPr id="53260" name="Group 10"/>
            <p:cNvGrpSpPr>
              <a:grpSpLocks/>
            </p:cNvGrpSpPr>
            <p:nvPr/>
          </p:nvGrpSpPr>
          <p:grpSpPr bwMode="auto">
            <a:xfrm>
              <a:off x="192" y="1392"/>
              <a:ext cx="2544" cy="2204"/>
              <a:chOff x="192" y="1392"/>
              <a:chExt cx="2544" cy="2204"/>
            </a:xfrm>
          </p:grpSpPr>
          <p:grpSp>
            <p:nvGrpSpPr>
              <p:cNvPr id="53264" name="Group 11"/>
              <p:cNvGrpSpPr>
                <a:grpSpLocks/>
              </p:cNvGrpSpPr>
              <p:nvPr/>
            </p:nvGrpSpPr>
            <p:grpSpPr bwMode="auto">
              <a:xfrm>
                <a:off x="1200" y="1532"/>
                <a:ext cx="1536" cy="2064"/>
                <a:chOff x="1632" y="1776"/>
                <a:chExt cx="1536" cy="2064"/>
              </a:xfrm>
            </p:grpSpPr>
            <p:sp>
              <p:nvSpPr>
                <p:cNvPr id="5326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1776"/>
                  <a:ext cx="1536" cy="206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8" name="Line 13"/>
                <p:cNvSpPr>
                  <a:spLocks noChangeShapeType="1"/>
                </p:cNvSpPr>
                <p:nvPr/>
              </p:nvSpPr>
              <p:spPr bwMode="auto">
                <a:xfrm>
                  <a:off x="1632" y="2160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69" name="Line 14"/>
                <p:cNvSpPr>
                  <a:spLocks noChangeShapeType="1"/>
                </p:cNvSpPr>
                <p:nvPr/>
              </p:nvSpPr>
              <p:spPr bwMode="auto">
                <a:xfrm>
                  <a:off x="1632" y="2544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70" name="Line 15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71" name="Line 16"/>
                <p:cNvSpPr>
                  <a:spLocks noChangeShapeType="1"/>
                </p:cNvSpPr>
                <p:nvPr/>
              </p:nvSpPr>
              <p:spPr bwMode="auto">
                <a:xfrm>
                  <a:off x="1632" y="3408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265" name="Text Box 17"/>
              <p:cNvSpPr txBox="1">
                <a:spLocks noChangeArrowheads="1"/>
              </p:cNvSpPr>
              <p:nvPr/>
            </p:nvSpPr>
            <p:spPr bwMode="auto">
              <a:xfrm>
                <a:off x="336" y="1584"/>
                <a:ext cx="1056" cy="19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12FF60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12FF54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 …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 …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 …</a:t>
                </a:r>
              </a:p>
            </p:txBody>
          </p:sp>
          <p:sp>
            <p:nvSpPr>
              <p:cNvPr id="53266" name="Text Box 18"/>
              <p:cNvSpPr txBox="1">
                <a:spLocks noChangeArrowheads="1"/>
              </p:cNvSpPr>
              <p:nvPr/>
            </p:nvSpPr>
            <p:spPr bwMode="auto">
              <a:xfrm>
                <a:off x="192" y="1392"/>
                <a:ext cx="84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l"/>
                <a:r>
                  <a:rPr lang="en-US" b="1"/>
                  <a:t>Address</a:t>
                </a:r>
              </a:p>
            </p:txBody>
          </p:sp>
        </p:grpSp>
        <p:sp>
          <p:nvSpPr>
            <p:cNvPr id="53261" name="Text Box 19"/>
            <p:cNvSpPr txBox="1">
              <a:spLocks noChangeArrowheads="1"/>
            </p:cNvSpPr>
            <p:nvPr/>
          </p:nvSpPr>
          <p:spPr bwMode="auto">
            <a:xfrm>
              <a:off x="144" y="1680"/>
              <a:ext cx="2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/>
              <a:r>
                <a:rPr lang="en-US" b="1">
                  <a:solidFill>
                    <a:srgbClr val="CC00CC"/>
                  </a:solidFill>
                </a:rPr>
                <a:t>x</a:t>
              </a:r>
            </a:p>
          </p:txBody>
        </p:sp>
        <p:sp>
          <p:nvSpPr>
            <p:cNvPr id="53262" name="Text Box 20"/>
            <p:cNvSpPr txBox="1">
              <a:spLocks noChangeArrowheads="1"/>
            </p:cNvSpPr>
            <p:nvPr/>
          </p:nvSpPr>
          <p:spPr bwMode="auto">
            <a:xfrm>
              <a:off x="144" y="2064"/>
              <a:ext cx="22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/>
              <a:r>
                <a:rPr lang="en-US" b="1">
                  <a:solidFill>
                    <a:srgbClr val="CC00CC"/>
                  </a:solidFill>
                </a:rPr>
                <a:t>y</a:t>
              </a:r>
            </a:p>
          </p:txBody>
        </p:sp>
        <p:sp>
          <p:nvSpPr>
            <p:cNvPr id="53263" name="Text Box 21"/>
            <p:cNvSpPr txBox="1">
              <a:spLocks noChangeArrowheads="1"/>
            </p:cNvSpPr>
            <p:nvPr/>
          </p:nvSpPr>
          <p:spPr bwMode="auto">
            <a:xfrm>
              <a:off x="144" y="3446"/>
              <a:ext cx="9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/>
              <a:r>
                <a:rPr lang="en-US" b="1">
                  <a:solidFill>
                    <a:srgbClr val="CC00CC"/>
                  </a:solidFill>
                </a:rPr>
                <a:t>x_pointer</a:t>
              </a:r>
            </a:p>
          </p:txBody>
        </p:sp>
      </p:grpSp>
      <p:sp>
        <p:nvSpPr>
          <p:cNvPr id="423958" name="AutoShape 22"/>
          <p:cNvSpPr>
            <a:spLocks noChangeArrowheads="1"/>
          </p:cNvSpPr>
          <p:nvPr/>
        </p:nvSpPr>
        <p:spPr bwMode="auto">
          <a:xfrm>
            <a:off x="4724400" y="4343400"/>
            <a:ext cx="3886200" cy="762000"/>
          </a:xfrm>
          <a:prstGeom prst="wedgeRoundRectCallout">
            <a:avLst>
              <a:gd name="adj1" fmla="val -28269"/>
              <a:gd name="adj2" fmla="val -230625"/>
              <a:gd name="adj3" fmla="val 16667"/>
            </a:avLst>
          </a:prstGeom>
          <a:noFill/>
          <a:ln w="28575" algn="ctr">
            <a:solidFill>
              <a:srgbClr val="DD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/>
              <a:t>Dereference x_pointer</a:t>
            </a:r>
          </a:p>
        </p:txBody>
      </p:sp>
      <p:sp>
        <p:nvSpPr>
          <p:cNvPr id="423959" name="Oval 23"/>
          <p:cNvSpPr>
            <a:spLocks noChangeArrowheads="1"/>
          </p:cNvSpPr>
          <p:nvPr/>
        </p:nvSpPr>
        <p:spPr bwMode="auto">
          <a:xfrm>
            <a:off x="5105400" y="2362200"/>
            <a:ext cx="838200" cy="762000"/>
          </a:xfrm>
          <a:prstGeom prst="ellipse">
            <a:avLst/>
          </a:prstGeom>
          <a:noFill/>
          <a:ln w="38100" algn="ctr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>
              <a:solidFill>
                <a:srgbClr val="CC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  <p:bldP spid="423942" grpId="0"/>
      <p:bldP spid="423944" grpId="0"/>
      <p:bldP spid="423958" grpId="0" animBg="1"/>
      <p:bldP spid="42395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*x_pointer = 2</a:t>
            </a:r>
          </a:p>
        </p:txBody>
      </p:sp>
      <p:pic>
        <p:nvPicPr>
          <p:cNvPr id="5427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x_pointer = &amp;y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438400" y="2286000"/>
            <a:ext cx="365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>
                <a:solidFill>
                  <a:srgbClr val="DD3300"/>
                </a:solidFill>
              </a:rPr>
              <a:t>2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438400" y="2895600"/>
            <a:ext cx="365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>
                <a:solidFill>
                  <a:srgbClr val="DD3300"/>
                </a:solidFill>
              </a:rPr>
              <a:t>5</a:t>
            </a: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2286000" y="4876800"/>
            <a:ext cx="1238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>
                <a:solidFill>
                  <a:srgbClr val="DD3300"/>
                </a:solidFill>
              </a:rPr>
              <a:t>12FF60</a:t>
            </a:r>
          </a:p>
        </p:txBody>
      </p:sp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152400" y="1905000"/>
            <a:ext cx="4114800" cy="3657600"/>
            <a:chOff x="144" y="1392"/>
            <a:chExt cx="2592" cy="2304"/>
          </a:xfrm>
        </p:grpSpPr>
        <p:grpSp>
          <p:nvGrpSpPr>
            <p:cNvPr id="55306" name="Group 7"/>
            <p:cNvGrpSpPr>
              <a:grpSpLocks/>
            </p:cNvGrpSpPr>
            <p:nvPr/>
          </p:nvGrpSpPr>
          <p:grpSpPr bwMode="auto">
            <a:xfrm>
              <a:off x="192" y="1392"/>
              <a:ext cx="2544" cy="2204"/>
              <a:chOff x="192" y="1392"/>
              <a:chExt cx="2544" cy="2204"/>
            </a:xfrm>
          </p:grpSpPr>
          <p:grpSp>
            <p:nvGrpSpPr>
              <p:cNvPr id="55310" name="Group 8"/>
              <p:cNvGrpSpPr>
                <a:grpSpLocks/>
              </p:cNvGrpSpPr>
              <p:nvPr/>
            </p:nvGrpSpPr>
            <p:grpSpPr bwMode="auto">
              <a:xfrm>
                <a:off x="1200" y="1532"/>
                <a:ext cx="1536" cy="2064"/>
                <a:chOff x="1632" y="1776"/>
                <a:chExt cx="1536" cy="2064"/>
              </a:xfrm>
            </p:grpSpPr>
            <p:sp>
              <p:nvSpPr>
                <p:cNvPr id="55313" name="Rectangle 9"/>
                <p:cNvSpPr>
                  <a:spLocks noChangeArrowheads="1"/>
                </p:cNvSpPr>
                <p:nvPr/>
              </p:nvSpPr>
              <p:spPr bwMode="auto">
                <a:xfrm>
                  <a:off x="1632" y="1776"/>
                  <a:ext cx="1536" cy="206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14" name="Line 10"/>
                <p:cNvSpPr>
                  <a:spLocks noChangeShapeType="1"/>
                </p:cNvSpPr>
                <p:nvPr/>
              </p:nvSpPr>
              <p:spPr bwMode="auto">
                <a:xfrm>
                  <a:off x="1632" y="2160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15" name="Line 11"/>
                <p:cNvSpPr>
                  <a:spLocks noChangeShapeType="1"/>
                </p:cNvSpPr>
                <p:nvPr/>
              </p:nvSpPr>
              <p:spPr bwMode="auto">
                <a:xfrm>
                  <a:off x="1632" y="2544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16" name="Line 12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17" name="Line 13"/>
                <p:cNvSpPr>
                  <a:spLocks noChangeShapeType="1"/>
                </p:cNvSpPr>
                <p:nvPr/>
              </p:nvSpPr>
              <p:spPr bwMode="auto">
                <a:xfrm>
                  <a:off x="1632" y="3408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11" name="Text Box 14"/>
              <p:cNvSpPr txBox="1">
                <a:spLocks noChangeArrowheads="1"/>
              </p:cNvSpPr>
              <p:nvPr/>
            </p:nvSpPr>
            <p:spPr bwMode="auto">
              <a:xfrm>
                <a:off x="336" y="1584"/>
                <a:ext cx="1056" cy="19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12FF60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12FF54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 …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 …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 …</a:t>
                </a:r>
              </a:p>
            </p:txBody>
          </p:sp>
          <p:sp>
            <p:nvSpPr>
              <p:cNvPr id="55312" name="Text Box 15"/>
              <p:cNvSpPr txBox="1">
                <a:spLocks noChangeArrowheads="1"/>
              </p:cNvSpPr>
              <p:nvPr/>
            </p:nvSpPr>
            <p:spPr bwMode="auto">
              <a:xfrm>
                <a:off x="192" y="1392"/>
                <a:ext cx="84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l"/>
                <a:r>
                  <a:rPr lang="en-US" b="1"/>
                  <a:t>Address</a:t>
                </a:r>
              </a:p>
            </p:txBody>
          </p:sp>
        </p:grpSp>
        <p:sp>
          <p:nvSpPr>
            <p:cNvPr id="55307" name="Text Box 16"/>
            <p:cNvSpPr txBox="1">
              <a:spLocks noChangeArrowheads="1"/>
            </p:cNvSpPr>
            <p:nvPr/>
          </p:nvSpPr>
          <p:spPr bwMode="auto">
            <a:xfrm>
              <a:off x="144" y="1680"/>
              <a:ext cx="2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/>
              <a:r>
                <a:rPr lang="en-US" b="1">
                  <a:solidFill>
                    <a:srgbClr val="CC00CC"/>
                  </a:solidFill>
                </a:rPr>
                <a:t>x</a:t>
              </a:r>
            </a:p>
          </p:txBody>
        </p:sp>
        <p:sp>
          <p:nvSpPr>
            <p:cNvPr id="55308" name="Text Box 17"/>
            <p:cNvSpPr txBox="1">
              <a:spLocks noChangeArrowheads="1"/>
            </p:cNvSpPr>
            <p:nvPr/>
          </p:nvSpPr>
          <p:spPr bwMode="auto">
            <a:xfrm>
              <a:off x="144" y="2064"/>
              <a:ext cx="22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/>
              <a:r>
                <a:rPr lang="en-US" b="1">
                  <a:solidFill>
                    <a:srgbClr val="CC00CC"/>
                  </a:solidFill>
                </a:rPr>
                <a:t>y</a:t>
              </a:r>
            </a:p>
          </p:txBody>
        </p:sp>
        <p:sp>
          <p:nvSpPr>
            <p:cNvPr id="55309" name="Text Box 18"/>
            <p:cNvSpPr txBox="1">
              <a:spLocks noChangeArrowheads="1"/>
            </p:cNvSpPr>
            <p:nvPr/>
          </p:nvSpPr>
          <p:spPr bwMode="auto">
            <a:xfrm>
              <a:off x="144" y="3446"/>
              <a:ext cx="9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/>
              <a:r>
                <a:rPr lang="en-US" b="1">
                  <a:solidFill>
                    <a:srgbClr val="CC00CC"/>
                  </a:solidFill>
                </a:rPr>
                <a:t>x_pointer</a:t>
              </a:r>
            </a:p>
          </p:txBody>
        </p:sp>
      </p:grpSp>
      <p:sp>
        <p:nvSpPr>
          <p:cNvPr id="55303" name="Rectangle 19"/>
          <p:cNvSpPr>
            <a:spLocks noChangeArrowheads="1"/>
          </p:cNvSpPr>
          <p:nvPr/>
        </p:nvSpPr>
        <p:spPr bwMode="auto">
          <a:xfrm>
            <a:off x="5181600" y="2667000"/>
            <a:ext cx="34290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x_pointer = &amp;y;</a:t>
            </a:r>
          </a:p>
          <a:p>
            <a:pPr marL="342900" indent="-342900"/>
            <a:endParaRPr 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endParaRPr lang="en-US">
              <a:solidFill>
                <a:schemeClr val="tx2"/>
              </a:solidFill>
            </a:endParaRPr>
          </a:p>
        </p:txBody>
      </p: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2286000" y="4876800"/>
            <a:ext cx="1238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/>
              <a:t>12FF54</a:t>
            </a:r>
          </a:p>
        </p:txBody>
      </p:sp>
      <p:sp>
        <p:nvSpPr>
          <p:cNvPr id="426005" name="AutoShape 21"/>
          <p:cNvSpPr>
            <a:spLocks noChangeArrowheads="1"/>
          </p:cNvSpPr>
          <p:nvPr/>
        </p:nvSpPr>
        <p:spPr bwMode="auto">
          <a:xfrm>
            <a:off x="5562600" y="3505200"/>
            <a:ext cx="2438400" cy="609600"/>
          </a:xfrm>
          <a:prstGeom prst="wedgeRectCallout">
            <a:avLst>
              <a:gd name="adj1" fmla="val 42968"/>
              <a:gd name="adj2" fmla="val -144009"/>
            </a:avLst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>
                <a:solidFill>
                  <a:srgbClr val="DD3300"/>
                </a:solidFill>
              </a:rPr>
              <a:t>“address of”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/>
      <p:bldP spid="426004" grpId="0"/>
      <p:bldP spid="42600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x_pointer = &amp;y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153400" cy="430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*x_pointer = 3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438400" y="2286000"/>
            <a:ext cx="365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>
                <a:solidFill>
                  <a:srgbClr val="DD3300"/>
                </a:solidFill>
              </a:rPr>
              <a:t>2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2438400" y="2895600"/>
            <a:ext cx="365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>
                <a:solidFill>
                  <a:srgbClr val="DD3300"/>
                </a:solidFill>
              </a:rPr>
              <a:t>5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286000" y="4876800"/>
            <a:ext cx="1238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>
                <a:solidFill>
                  <a:srgbClr val="DD3300"/>
                </a:solidFill>
              </a:rPr>
              <a:t>12FF54</a:t>
            </a:r>
          </a:p>
        </p:txBody>
      </p:sp>
      <p:grpSp>
        <p:nvGrpSpPr>
          <p:cNvPr id="57350" name="Group 6"/>
          <p:cNvGrpSpPr>
            <a:grpSpLocks/>
          </p:cNvGrpSpPr>
          <p:nvPr/>
        </p:nvGrpSpPr>
        <p:grpSpPr bwMode="auto">
          <a:xfrm>
            <a:off x="152400" y="1905000"/>
            <a:ext cx="4114800" cy="3657600"/>
            <a:chOff x="144" y="1392"/>
            <a:chExt cx="2592" cy="2304"/>
          </a:xfrm>
        </p:grpSpPr>
        <p:grpSp>
          <p:nvGrpSpPr>
            <p:cNvPr id="57354" name="Group 7"/>
            <p:cNvGrpSpPr>
              <a:grpSpLocks/>
            </p:cNvGrpSpPr>
            <p:nvPr/>
          </p:nvGrpSpPr>
          <p:grpSpPr bwMode="auto">
            <a:xfrm>
              <a:off x="192" y="1392"/>
              <a:ext cx="2544" cy="2204"/>
              <a:chOff x="192" y="1392"/>
              <a:chExt cx="2544" cy="2204"/>
            </a:xfrm>
          </p:grpSpPr>
          <p:grpSp>
            <p:nvGrpSpPr>
              <p:cNvPr id="57358" name="Group 8"/>
              <p:cNvGrpSpPr>
                <a:grpSpLocks/>
              </p:cNvGrpSpPr>
              <p:nvPr/>
            </p:nvGrpSpPr>
            <p:grpSpPr bwMode="auto">
              <a:xfrm>
                <a:off x="1200" y="1532"/>
                <a:ext cx="1536" cy="2064"/>
                <a:chOff x="1632" y="1776"/>
                <a:chExt cx="1536" cy="2064"/>
              </a:xfrm>
            </p:grpSpPr>
            <p:sp>
              <p:nvSpPr>
                <p:cNvPr id="57361" name="Rectangle 9"/>
                <p:cNvSpPr>
                  <a:spLocks noChangeArrowheads="1"/>
                </p:cNvSpPr>
                <p:nvPr/>
              </p:nvSpPr>
              <p:spPr bwMode="auto">
                <a:xfrm>
                  <a:off x="1632" y="1776"/>
                  <a:ext cx="1536" cy="206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62" name="Line 10"/>
                <p:cNvSpPr>
                  <a:spLocks noChangeShapeType="1"/>
                </p:cNvSpPr>
                <p:nvPr/>
              </p:nvSpPr>
              <p:spPr bwMode="auto">
                <a:xfrm>
                  <a:off x="1632" y="2160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63" name="Line 11"/>
                <p:cNvSpPr>
                  <a:spLocks noChangeShapeType="1"/>
                </p:cNvSpPr>
                <p:nvPr/>
              </p:nvSpPr>
              <p:spPr bwMode="auto">
                <a:xfrm>
                  <a:off x="1632" y="2544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64" name="Line 12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65" name="Line 13"/>
                <p:cNvSpPr>
                  <a:spLocks noChangeShapeType="1"/>
                </p:cNvSpPr>
                <p:nvPr/>
              </p:nvSpPr>
              <p:spPr bwMode="auto">
                <a:xfrm>
                  <a:off x="1632" y="3408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359" name="Text Box 14"/>
              <p:cNvSpPr txBox="1">
                <a:spLocks noChangeArrowheads="1"/>
              </p:cNvSpPr>
              <p:nvPr/>
            </p:nvSpPr>
            <p:spPr bwMode="auto">
              <a:xfrm>
                <a:off x="336" y="1584"/>
                <a:ext cx="1056" cy="19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12FF60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12FF54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 …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 …</a:t>
                </a:r>
              </a:p>
              <a:p>
                <a:pPr marL="342900" indent="-342900" algn="l">
                  <a:lnSpc>
                    <a:spcPct val="180000"/>
                  </a:lnSpc>
                </a:pPr>
                <a:r>
                  <a:rPr lang="en-US" b="1">
                    <a:solidFill>
                      <a:schemeClr val="tx2"/>
                    </a:solidFill>
                  </a:rPr>
                  <a:t>12FF …</a:t>
                </a:r>
              </a:p>
            </p:txBody>
          </p:sp>
          <p:sp>
            <p:nvSpPr>
              <p:cNvPr id="57360" name="Text Box 15"/>
              <p:cNvSpPr txBox="1">
                <a:spLocks noChangeArrowheads="1"/>
              </p:cNvSpPr>
              <p:nvPr/>
            </p:nvSpPr>
            <p:spPr bwMode="auto">
              <a:xfrm>
                <a:off x="192" y="1392"/>
                <a:ext cx="84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l"/>
                <a:r>
                  <a:rPr lang="en-US" b="1"/>
                  <a:t>Address</a:t>
                </a:r>
              </a:p>
            </p:txBody>
          </p:sp>
        </p:grpSp>
        <p:sp>
          <p:nvSpPr>
            <p:cNvPr id="57355" name="Text Box 16"/>
            <p:cNvSpPr txBox="1">
              <a:spLocks noChangeArrowheads="1"/>
            </p:cNvSpPr>
            <p:nvPr/>
          </p:nvSpPr>
          <p:spPr bwMode="auto">
            <a:xfrm>
              <a:off x="144" y="1680"/>
              <a:ext cx="2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/>
              <a:r>
                <a:rPr lang="en-US" b="1">
                  <a:solidFill>
                    <a:srgbClr val="CC00CC"/>
                  </a:solidFill>
                </a:rPr>
                <a:t>x</a:t>
              </a:r>
            </a:p>
          </p:txBody>
        </p:sp>
        <p:sp>
          <p:nvSpPr>
            <p:cNvPr id="57356" name="Text Box 17"/>
            <p:cNvSpPr txBox="1">
              <a:spLocks noChangeArrowheads="1"/>
            </p:cNvSpPr>
            <p:nvPr/>
          </p:nvSpPr>
          <p:spPr bwMode="auto">
            <a:xfrm>
              <a:off x="144" y="2064"/>
              <a:ext cx="22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/>
              <a:r>
                <a:rPr lang="en-US" b="1">
                  <a:solidFill>
                    <a:srgbClr val="CC00CC"/>
                  </a:solidFill>
                </a:rPr>
                <a:t>y</a:t>
              </a:r>
            </a:p>
          </p:txBody>
        </p:sp>
        <p:sp>
          <p:nvSpPr>
            <p:cNvPr id="57357" name="Text Box 18"/>
            <p:cNvSpPr txBox="1">
              <a:spLocks noChangeArrowheads="1"/>
            </p:cNvSpPr>
            <p:nvPr/>
          </p:nvSpPr>
          <p:spPr bwMode="auto">
            <a:xfrm>
              <a:off x="144" y="3446"/>
              <a:ext cx="9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/>
              <a:r>
                <a:rPr lang="en-US" b="1">
                  <a:solidFill>
                    <a:srgbClr val="CC00CC"/>
                  </a:solidFill>
                </a:rPr>
                <a:t>x_pointer</a:t>
              </a:r>
            </a:p>
          </p:txBody>
        </p:sp>
      </p:grpSp>
      <p:sp>
        <p:nvSpPr>
          <p:cNvPr id="57351" name="Rectangle 19"/>
          <p:cNvSpPr>
            <a:spLocks noChangeArrowheads="1"/>
          </p:cNvSpPr>
          <p:nvPr/>
        </p:nvSpPr>
        <p:spPr bwMode="auto">
          <a:xfrm>
            <a:off x="5181600" y="2667000"/>
            <a:ext cx="34290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*x_pointer = 3;</a:t>
            </a:r>
          </a:p>
          <a:p>
            <a:pPr marL="342900" indent="-342900"/>
            <a:endParaRPr 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/>
            <a:endParaRPr lang="en-US">
              <a:solidFill>
                <a:schemeClr val="tx2"/>
              </a:solidFill>
            </a:endParaRPr>
          </a:p>
        </p:txBody>
      </p:sp>
      <p:sp>
        <p:nvSpPr>
          <p:cNvPr id="57352" name="AutoShape 20"/>
          <p:cNvSpPr>
            <a:spLocks noChangeArrowheads="1"/>
          </p:cNvSpPr>
          <p:nvPr/>
        </p:nvSpPr>
        <p:spPr bwMode="auto">
          <a:xfrm>
            <a:off x="5562600" y="3352800"/>
            <a:ext cx="2438400" cy="762000"/>
          </a:xfrm>
          <a:prstGeom prst="wedgeRectCallout">
            <a:avLst>
              <a:gd name="adj1" fmla="val -42449"/>
              <a:gd name="adj2" fmla="val -109792"/>
            </a:avLst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>
                <a:solidFill>
                  <a:srgbClr val="DD3300"/>
                </a:solidFill>
              </a:rPr>
              <a:t>“dereference”</a:t>
            </a:r>
          </a:p>
          <a:p>
            <a:pPr marL="342900" indent="-342900"/>
            <a:r>
              <a:rPr lang="en-US" b="1">
                <a:solidFill>
                  <a:srgbClr val="DD3300"/>
                </a:solidFill>
              </a:rPr>
              <a:t>x_pointer</a:t>
            </a:r>
          </a:p>
        </p:txBody>
      </p:sp>
      <p:sp>
        <p:nvSpPr>
          <p:cNvPr id="428053" name="Text Box 21"/>
          <p:cNvSpPr txBox="1">
            <a:spLocks noChangeArrowheads="1"/>
          </p:cNvSpPr>
          <p:nvPr/>
        </p:nvSpPr>
        <p:spPr bwMode="auto">
          <a:xfrm>
            <a:off x="2835275" y="2895600"/>
            <a:ext cx="365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lang="en-US" b="1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/>
      <p:bldP spid="4280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main()</a:t>
            </a:r>
          </a:p>
          <a:p>
            <a:r>
              <a:rPr lang="en-US" smtClean="0"/>
              <a:t>Preprocessor</a:t>
            </a:r>
          </a:p>
          <a:p>
            <a:pPr lvl="1"/>
            <a:r>
              <a:rPr lang="en-US" smtClean="0"/>
              <a:t>#include</a:t>
            </a:r>
          </a:p>
          <a:p>
            <a:r>
              <a:rPr lang="en-US" smtClean="0"/>
              <a:t>using namespace std;</a:t>
            </a:r>
          </a:p>
          <a:p>
            <a:r>
              <a:rPr lang="en-US" smtClean="0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Binky’s Pointer Fun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cslibrary.stanford.edu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Binky’s Pointer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3"/>
              </a:rPr>
              <a:t>http://www.youtube.com/watch?v=UvoHwFvAvQE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ointerFunCppBig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133600"/>
            <a:ext cx="5904231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Types are These?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char * x;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int **y;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Rational *rNumber1;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Square **blah;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Pointer Pitfalls: </a:t>
            </a:r>
            <a:br>
              <a:rPr lang="en-US" dirty="0" smtClean="0"/>
            </a:br>
            <a:r>
              <a:rPr lang="en-US" dirty="0" smtClean="0"/>
              <a:t>Uninitialized Pointers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Cause runtime errors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int n = 30;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int * p;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*p = n;	//ERROR!!!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p does not have a valid memory address!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A common initializer value used by programmers is NULL 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	</a:t>
            </a:r>
            <a:r>
              <a:rPr lang="en-US" sz="2400" smtClean="0">
                <a:solidFill>
                  <a:srgbClr val="D91905"/>
                </a:solidFill>
              </a:rPr>
              <a:t>int *p=NULL; // better code, then add code to check for NULL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for Pointers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swap()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void swap(int * x, int * y)</a:t>
            </a:r>
          </a:p>
          <a:p>
            <a:pPr eaLnBrk="1" hangingPunct="1">
              <a:buFontTx/>
              <a:buNone/>
            </a:pPr>
            <a:r>
              <a:rPr lang="en-US" smtClean="0"/>
              <a:t>{</a:t>
            </a:r>
          </a:p>
          <a:p>
            <a:pPr eaLnBrk="1" hangingPunct="1">
              <a:buFontTx/>
              <a:buNone/>
            </a:pPr>
            <a:r>
              <a:rPr lang="en-US" smtClean="0"/>
              <a:t>	int temp = *x;</a:t>
            </a:r>
          </a:p>
          <a:p>
            <a:pPr eaLnBrk="1" hangingPunct="1">
              <a:buFontTx/>
              <a:buNone/>
            </a:pPr>
            <a:r>
              <a:rPr lang="en-US" smtClean="0"/>
              <a:t>	*x = *y;</a:t>
            </a:r>
          </a:p>
          <a:p>
            <a:pPr eaLnBrk="1" hangingPunct="1">
              <a:buFontTx/>
              <a:buNone/>
            </a:pPr>
            <a:r>
              <a:rPr lang="en-US" smtClean="0"/>
              <a:t>	*y = temp;</a:t>
            </a:r>
          </a:p>
          <a:p>
            <a:pPr eaLnBrk="1" hangingPunct="1">
              <a:buFontTx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swap()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int a=0;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int b=3;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</a:t>
            </a:r>
            <a:r>
              <a:rPr lang="en-US" sz="2400" b="1" noProof="1" smtClean="0">
                <a:solidFill>
                  <a:schemeClr val="accent2"/>
                </a:solidFill>
                <a:latin typeface="Courier New" pitchFamily="49" charset="0"/>
              </a:rPr>
              <a:t>cout &lt;&lt; "Before swap(): a: " &lt;&lt; a &lt;&lt; "b: " </a:t>
            </a:r>
            <a:endParaRPr lang="en-US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2400" b="1" noProof="1" smtClean="0">
                <a:solidFill>
                  <a:schemeClr val="accent2"/>
                </a:solidFill>
                <a:latin typeface="Courier New" pitchFamily="49" charset="0"/>
              </a:rPr>
              <a:t>&lt;&lt; b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solidFill>
                  <a:srgbClr val="DD3300"/>
                </a:solidFill>
                <a:latin typeface="Courier New" pitchFamily="49" charset="0"/>
              </a:rPr>
              <a:t>	swap(&amp;b,&amp;a);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</a:t>
            </a:r>
            <a:r>
              <a:rPr lang="en-US" sz="2400" b="1" noProof="1" smtClean="0">
                <a:solidFill>
                  <a:schemeClr val="accent2"/>
                </a:solidFill>
                <a:latin typeface="Courier New" pitchFamily="49" charset="0"/>
              </a:rPr>
              <a:t>cout &lt;&lt; "After swap(): a: " &lt;&lt; a &lt;&lt; "b: " </a:t>
            </a:r>
            <a:endParaRPr lang="en-US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2400" b="1" noProof="1" smtClean="0">
                <a:solidFill>
                  <a:schemeClr val="accent2"/>
                </a:solidFill>
                <a:latin typeface="Courier New" pitchFamily="49" charset="0"/>
              </a:rPr>
              <a:t>&lt;&lt; b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noProof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}</a:t>
            </a:r>
            <a:endParaRPr lang="en-US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Memory Allocation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new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delete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Memory Allocation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Amount of space (memory) already known 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// declare array of 10 elements 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int someArray[10];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// declare a pointer to int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int *value1_address = someArray[3];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Memory Allocation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Don’t know how much memory is needed in advance</a:t>
            </a:r>
          </a:p>
          <a:p>
            <a:pPr eaLnBrk="1" hangingPunct="1"/>
            <a:r>
              <a:rPr lang="en-US" smtClean="0"/>
              <a:t>Need to create the space on the fly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</a:p>
          <a:p>
            <a:pPr lvl="1" eaLnBrk="1" hangingPunct="1"/>
            <a:r>
              <a:rPr lang="en-US" smtClean="0">
                <a:solidFill>
                  <a:schemeClr val="tx1"/>
                </a:solidFill>
              </a:rPr>
              <a:t>returns a pointer to newly created “thing”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main()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a part of any class</a:t>
            </a:r>
          </a:p>
          <a:p>
            <a:pPr lvl="1" eaLnBrk="1" hangingPunct="1"/>
            <a:r>
              <a:rPr lang="en-US" smtClean="0"/>
              <a:t>called a </a:t>
            </a:r>
            <a:r>
              <a:rPr lang="en-US" i="1" smtClean="0"/>
              <a:t>function</a:t>
            </a:r>
            <a:endParaRPr lang="en-US" smtClean="0"/>
          </a:p>
          <a:p>
            <a:pPr eaLnBrk="1" hangingPunct="1"/>
            <a:r>
              <a:rPr lang="en-US" smtClean="0"/>
              <a:t>Must be global</a:t>
            </a:r>
          </a:p>
          <a:p>
            <a:pPr eaLnBrk="1" hangingPunct="1"/>
            <a:r>
              <a:rPr lang="en-US" smtClean="0"/>
              <a:t>Must have a return type of int</a:t>
            </a:r>
          </a:p>
          <a:p>
            <a:pPr lvl="1" eaLnBrk="1" hangingPunct="1"/>
            <a:r>
              <a:rPr lang="en-US" smtClean="0"/>
              <a:t>By convention, main returns 0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smtClean="0"/>
              <a:t>Dynamic Arrays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int 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</a:t>
            </a:r>
            <a:r>
              <a:rPr lang="en-US" sz="2400" b="1" noProof="1" smtClean="0">
                <a:solidFill>
                  <a:srgbClr val="DD3300"/>
                </a:solidFill>
                <a:latin typeface="Courier New" pitchFamily="49" charset="0"/>
              </a:rPr>
              <a:t>// read in a value from the user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cout &lt;&lt; "Please enter an integer value: "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cin &gt;&gt; 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</a:t>
            </a:r>
            <a:r>
              <a:rPr lang="en-US" sz="2400" b="1" noProof="1" smtClean="0">
                <a:solidFill>
                  <a:srgbClr val="DD3300"/>
                </a:solidFill>
                <a:latin typeface="Courier New" pitchFamily="49" charset="0"/>
              </a:rPr>
              <a:t>// use the user's input to create an array of int</a:t>
            </a:r>
            <a:r>
              <a:rPr lang="en-US" sz="2400" b="1" smtClean="0">
                <a:solidFill>
                  <a:srgbClr val="DD3300"/>
                </a:solidFill>
                <a:latin typeface="Courier New" pitchFamily="49" charset="0"/>
              </a:rPr>
              <a:t> using new</a:t>
            </a:r>
            <a:endParaRPr lang="en-US" sz="2400" b="1" noProof="1" smtClean="0">
              <a:solidFill>
                <a:srgbClr val="DD33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int * ages = </a:t>
            </a:r>
            <a:r>
              <a:rPr lang="en-US" sz="2400" b="1" noProof="1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2400" b="1" noProof="1" smtClean="0">
                <a:latin typeface="Courier New" pitchFamily="49" charset="0"/>
              </a:rPr>
              <a:t> int </a:t>
            </a:r>
            <a:r>
              <a:rPr lang="en-US" sz="2400" b="1" noProof="1" smtClean="0">
                <a:solidFill>
                  <a:schemeClr val="accent2"/>
                </a:solidFill>
                <a:latin typeface="Courier New" pitchFamily="49" charset="0"/>
              </a:rPr>
              <a:t>[</a:t>
            </a:r>
            <a:r>
              <a:rPr lang="en-US" sz="2400" b="1" noProof="1" smtClean="0">
                <a:latin typeface="Courier New" pitchFamily="49" charset="0"/>
              </a:rPr>
              <a:t>n</a:t>
            </a:r>
            <a:r>
              <a:rPr lang="en-US" sz="2400" b="1" noProof="1" smtClean="0">
                <a:solidFill>
                  <a:schemeClr val="accent2"/>
                </a:solidFill>
                <a:latin typeface="Courier New" pitchFamily="49" charset="0"/>
              </a:rPr>
              <a:t>]</a:t>
            </a:r>
            <a:r>
              <a:rPr lang="en-US" sz="2400" b="1" noProof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915400" cy="5440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solidFill>
                  <a:srgbClr val="DD3300"/>
                </a:solidFill>
                <a:latin typeface="Courier New" pitchFamily="49" charset="0"/>
              </a:rPr>
              <a:t>// use a loop to prompt the user to initialize the array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latin typeface="Courier New" pitchFamily="49" charset="0"/>
              </a:rPr>
              <a:t>	for (int i=0; i &lt; n;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latin typeface="Courier New" pitchFamily="49" charset="0"/>
              </a:rPr>
              <a:t>		cout &lt;&lt; "Enter a value for ages[ " &lt;&lt; i &lt;&lt; " ]: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latin typeface="Courier New" pitchFamily="49" charset="0"/>
              </a:rPr>
              <a:t>		cin &gt;&gt; ages[i];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latin typeface="Courier New" pitchFamily="49" charset="0"/>
              </a:rPr>
              <a:t>	}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solidFill>
                  <a:srgbClr val="DD3300"/>
                </a:solidFill>
                <a:latin typeface="Courier New" pitchFamily="49" charset="0"/>
              </a:rPr>
              <a:t>// print out the contents of the array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latin typeface="Courier New" pitchFamily="49" charset="0"/>
              </a:rPr>
              <a:t>	for(int i=0; i&lt;n;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latin typeface="Courier New" pitchFamily="49" charset="0"/>
              </a:rPr>
              <a:t>		cout &lt;&lt; "ages[ " &lt;&lt; i &lt;&lt; " ]: " &lt;&lt; ages[i];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latin typeface="Courier New" pitchFamily="49" charset="0"/>
              </a:rPr>
              <a:t>	</a:t>
            </a:r>
            <a:r>
              <a:rPr lang="en-US" sz="2000" b="1" noProof="1" smtClean="0">
                <a:solidFill>
                  <a:srgbClr val="DD3300"/>
                </a:solidFill>
                <a:latin typeface="Courier New" pitchFamily="49" charset="0"/>
              </a:rPr>
              <a:t>// finished with the array</a:t>
            </a:r>
            <a:endParaRPr lang="en-US" sz="2000" b="1" smtClean="0">
              <a:solidFill>
                <a:srgbClr val="DD33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DD3300"/>
                </a:solidFill>
                <a:latin typeface="Courier New" pitchFamily="49" charset="0"/>
              </a:rPr>
              <a:t>	//</a:t>
            </a:r>
            <a:r>
              <a:rPr lang="en-US" sz="2000" b="1" noProof="1" smtClean="0">
                <a:solidFill>
                  <a:srgbClr val="DD3300"/>
                </a:solidFill>
                <a:latin typeface="Courier New" pitchFamily="49" charset="0"/>
              </a:rPr>
              <a:t>clean up the memory used by calling delete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latin typeface="Courier New" pitchFamily="49" charset="0"/>
              </a:rPr>
              <a:t>	</a:t>
            </a:r>
            <a:r>
              <a:rPr lang="en-US" sz="2000" b="1" noProof="1" smtClean="0">
                <a:solidFill>
                  <a:schemeClr val="accent2"/>
                </a:solidFill>
                <a:latin typeface="Courier New" pitchFamily="49" charset="0"/>
              </a:rPr>
              <a:t>delete</a:t>
            </a:r>
            <a:r>
              <a:rPr lang="en-US" sz="2000" b="1" noProof="1" smtClean="0">
                <a:latin typeface="Courier New" pitchFamily="49" charset="0"/>
              </a:rPr>
              <a:t> </a:t>
            </a:r>
            <a:r>
              <a:rPr lang="en-US" sz="2000" b="1" noProof="1" smtClean="0">
                <a:solidFill>
                  <a:schemeClr val="accent2"/>
                </a:solidFill>
                <a:latin typeface="Courier New" pitchFamily="49" charset="0"/>
              </a:rPr>
              <a:t>[]</a:t>
            </a:r>
            <a:r>
              <a:rPr lang="en-US" sz="2000" b="1" noProof="1" smtClean="0">
                <a:latin typeface="Courier New" pitchFamily="49" charset="0"/>
              </a:rPr>
              <a:t> ages;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noProof="1" smtClean="0">
                <a:latin typeface="Courier New" pitchFamily="49" charset="0"/>
              </a:rPr>
              <a:t>}</a:t>
            </a:r>
            <a:endParaRPr lang="en-US" sz="2000" b="1" smtClean="0">
              <a:latin typeface="Courier New" pitchFamily="49" charset="0"/>
            </a:endParaRPr>
          </a:p>
        </p:txBody>
      </p:sp>
      <p:sp>
        <p:nvSpPr>
          <p:cNvPr id="456707" name="Oval 3"/>
          <p:cNvSpPr>
            <a:spLocks noChangeArrowheads="1"/>
          </p:cNvSpPr>
          <p:nvPr/>
        </p:nvSpPr>
        <p:spPr bwMode="auto">
          <a:xfrm>
            <a:off x="1676400" y="4876800"/>
            <a:ext cx="457200" cy="457200"/>
          </a:xfrm>
          <a:prstGeom prst="ellipse">
            <a:avLst/>
          </a:prstGeom>
          <a:noFill/>
          <a:ln w="28575" algn="ctr">
            <a:solidFill>
              <a:srgbClr val="DD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</a:t>
            </a:r>
          </a:p>
        </p:txBody>
      </p:sp>
      <p:pic>
        <p:nvPicPr>
          <p:cNvPr id="8192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600200"/>
            <a:ext cx="82296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Syntax: new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form</a:t>
            </a:r>
          </a:p>
          <a:p>
            <a:pPr lvl="1" eaLnBrk="1" hangingPunct="1"/>
            <a:r>
              <a:rPr lang="en-US" smtClean="0"/>
              <a:t>SomeTypePtr = new SomeType;</a:t>
            </a:r>
          </a:p>
          <a:p>
            <a:pPr lvl="1" eaLnBrk="1" hangingPunct="1"/>
            <a:r>
              <a:rPr lang="en-US" smtClean="0"/>
              <a:t>Examples</a:t>
            </a:r>
          </a:p>
          <a:p>
            <a:pPr lvl="2" eaLnBrk="1" hangingPunct="1"/>
            <a:r>
              <a:rPr lang="en-US" smtClean="0"/>
              <a:t>int * intPointer = new int;</a:t>
            </a:r>
          </a:p>
          <a:p>
            <a:pPr lvl="2" eaLnBrk="1" hangingPunct="1"/>
            <a:r>
              <a:rPr lang="en-US" smtClean="0"/>
              <a:t>Rational * rPointer = new Rational;</a:t>
            </a:r>
          </a:p>
          <a:p>
            <a:pPr lvl="2" eaLnBrk="1" hangingPunct="1"/>
            <a:r>
              <a:rPr lang="en-US" smtClean="0"/>
              <a:t>int * intPointer2 = new int(0);</a:t>
            </a:r>
          </a:p>
          <a:p>
            <a:pPr lvl="2" eaLnBrk="1" hangingPunct="1"/>
            <a:r>
              <a:rPr lang="en-US" smtClean="0"/>
              <a:t>Rational * rPointer2 = new Rational(1,2);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Management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is </a:t>
            </a:r>
            <a:r>
              <a:rPr lang="en-US" i="1" smtClean="0">
                <a:solidFill>
                  <a:schemeClr val="accent2"/>
                </a:solidFill>
              </a:rPr>
              <a:t>garbage collected</a:t>
            </a:r>
          </a:p>
          <a:p>
            <a:pPr lvl="1" eaLnBrk="1" hangingPunct="1"/>
            <a:r>
              <a:rPr lang="en-US" smtClean="0">
                <a:solidFill>
                  <a:schemeClr val="tx1"/>
                </a:solidFill>
              </a:rPr>
              <a:t>Allocated memory is automatically reclaimed, programmer does not need to think about it</a:t>
            </a:r>
          </a:p>
          <a:p>
            <a:pPr lvl="1" eaLnBrk="1" hangingPunct="1"/>
            <a:endParaRPr 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C++ does not have garbage collection</a:t>
            </a:r>
          </a:p>
          <a:p>
            <a:pPr lvl="1" eaLnBrk="1" hangingPunct="1"/>
            <a:r>
              <a:rPr lang="en-US" smtClean="0">
                <a:solidFill>
                  <a:schemeClr val="tx1"/>
                </a:solidFill>
              </a:rPr>
              <a:t>Programmer must reclaim that memory, otherwise that memory can’t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Syntax -- delete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 </a:t>
            </a:r>
          </a:p>
          <a:p>
            <a:pPr lvl="1" eaLnBrk="1" hangingPunct="1"/>
            <a:r>
              <a:rPr lang="en-US" smtClean="0"/>
              <a:t>delete rPointer</a:t>
            </a:r>
          </a:p>
          <a:p>
            <a:pPr lvl="1" eaLnBrk="1" hangingPunct="1"/>
            <a:r>
              <a:rPr lang="en-US" smtClean="0"/>
              <a:t>delete intPointer</a:t>
            </a:r>
          </a:p>
          <a:p>
            <a:pPr eaLnBrk="1" hangingPunct="1"/>
            <a:r>
              <a:rPr lang="en-US" smtClean="0"/>
              <a:t>delete []</a:t>
            </a:r>
          </a:p>
          <a:p>
            <a:pPr lvl="1" eaLnBrk="1" hangingPunct="1"/>
            <a:r>
              <a:rPr lang="en-US" smtClean="0"/>
              <a:t>delete [] 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2228850" algn="l"/>
              </a:tabLst>
            </a:pP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#include &lt;string&gt;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8850" algn="l"/>
              </a:tabLst>
            </a:pP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using namespace std;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8850" algn="l"/>
              </a:tabLst>
            </a:pP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8850" algn="l"/>
              </a:tabLst>
            </a:pP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8850" algn="l"/>
              </a:tabLst>
            </a:pP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	string * pointerToString = </a:t>
            </a:r>
            <a:r>
              <a:rPr lang="en-US" sz="2200" b="1" smtClean="0">
                <a:solidFill>
                  <a:srgbClr val="DD3300"/>
                </a:solidFill>
                <a:latin typeface="Courier New" pitchFamily="49" charset="0"/>
              </a:rPr>
              <a:t>new</a:t>
            </a: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 string(“hi”);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8850" algn="l"/>
              </a:tabLst>
            </a:pP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	// some code that uses pointerToString here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8850" algn="l"/>
              </a:tabLst>
            </a:pP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200" b="1" smtClean="0">
                <a:solidFill>
                  <a:srgbClr val="DD3300"/>
                </a:solidFill>
                <a:latin typeface="Courier New" pitchFamily="49" charset="0"/>
              </a:rPr>
              <a:t>delete</a:t>
            </a: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 pointerToString;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8850" algn="l"/>
              </a:tabLst>
            </a:pP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8850" algn="l"/>
              </a:tabLst>
            </a:pP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Remember this…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Anything allocated with new MUST be deallocated with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parts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For a regular (i.e., non-pointer) object, use a period:</a:t>
            </a:r>
          </a:p>
          <a:p>
            <a:pPr lvl="1" algn="just">
              <a:buNone/>
            </a:pPr>
            <a:r>
              <a:rPr lang="en-US" sz="2000" dirty="0" smtClean="0"/>
              <a:t>Rational r;</a:t>
            </a:r>
          </a:p>
          <a:p>
            <a:pPr lvl="1" algn="just">
              <a:buNone/>
            </a:pPr>
            <a:r>
              <a:rPr lang="en-US" sz="2000" dirty="0" smtClean="0"/>
              <a:t>r.num = 4;</a:t>
            </a:r>
          </a:p>
          <a:p>
            <a:pPr algn="just"/>
            <a:r>
              <a:rPr lang="en-US" sz="2400" dirty="0" smtClean="0"/>
              <a:t>For a pointer, dereference it first (as *r is the object, and r is the pointer):</a:t>
            </a:r>
          </a:p>
          <a:p>
            <a:pPr lvl="1" algn="just">
              <a:buNone/>
            </a:pPr>
            <a:r>
              <a:rPr lang="en-US" sz="2000" dirty="0" smtClean="0"/>
              <a:t>Rational *r = new Rational();</a:t>
            </a:r>
          </a:p>
          <a:p>
            <a:pPr lvl="1" algn="just">
              <a:buNone/>
            </a:pPr>
            <a:r>
              <a:rPr lang="en-US" sz="2000" dirty="0" smtClean="0"/>
              <a:t>(*r).num = 4;</a:t>
            </a:r>
          </a:p>
          <a:p>
            <a:pPr algn="just"/>
            <a:r>
              <a:rPr lang="en-US" sz="2400" dirty="0" smtClean="0"/>
              <a:t>A shorthand for the last line is below (the arrow means ‘follow the pointer’):</a:t>
            </a:r>
          </a:p>
          <a:p>
            <a:pPr lvl="1" algn="just">
              <a:buNone/>
            </a:pPr>
            <a:r>
              <a:rPr lang="en-US" sz="2000" dirty="0" smtClean="0"/>
              <a:t>r-&gt;num = 4;</a:t>
            </a:r>
          </a:p>
          <a:p>
            <a:pPr algn="just"/>
            <a:r>
              <a:rPr lang="en-US" sz="2400" dirty="0" smtClean="0"/>
              <a:t>References (which we haven’t seen yet) work like regular objects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en-US" dirty="0" smtClean="0"/>
              <a:t>End of lecture on Wed, Jan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on slide 50 today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Preprocessor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  <a:p>
            <a:pPr lvl="1" eaLnBrk="1" hangingPunct="1"/>
            <a:r>
              <a:rPr lang="en-US" smtClean="0"/>
              <a:t>#include &lt;iostream&gt;	  // System file</a:t>
            </a:r>
          </a:p>
          <a:p>
            <a:pPr lvl="1" eaLnBrk="1" hangingPunct="1"/>
            <a:r>
              <a:rPr lang="en-US" smtClean="0"/>
              <a:t>#include “ListNode.h”  // user-defined file</a:t>
            </a:r>
          </a:p>
          <a:p>
            <a:pPr eaLnBrk="1" hangingPunct="1"/>
            <a:r>
              <a:rPr lang="en-US" smtClean="0"/>
              <a:t>What this does</a:t>
            </a:r>
          </a:p>
          <a:p>
            <a:pPr lvl="1" eaLnBrk="1" hangingPunct="1"/>
            <a:r>
              <a:rPr lang="en-US" smtClean="0"/>
              <a:t>Compiler inserts the contents of the file in the place where the #include statement appears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and memory allocation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mtClean="0"/>
              <a:t>Assume int *x has been declared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mtClean="0"/>
              <a:t>And int y is from user input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mtClean="0"/>
              <a:t>Consider these separate C++ lines of code: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mtClean="0"/>
              <a:t>x = new int[10];		// 40 bytes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mtClean="0"/>
              <a:t>x = new int;			// 4 bytes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mtClean="0"/>
              <a:t>x = new int[y];			// y*4 bytes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mtClean="0"/>
              <a:t>When they are deleted, how does C++ know how much memory to free up?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274638"/>
            <a:ext cx="49530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C++ and memory allocation</a:t>
            </a:r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0"/>
            <a:ext cx="74676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#include &lt;iostream&gt;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using namespace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noProof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class Foo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  int x, 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noProof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int main()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  cout &lt;&lt; "sizeof(int): " &lt;&lt; sizeof(int)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  cout &lt;&lt; "sizeof(Foo): " &lt;&lt; sizeof(Foo)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noProof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  Foo *foo = new Foo();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  Foo *bar = new Foo();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noProof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  cout &lt;&lt; "1st Foo: " &lt;&lt; foo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  cout &lt;&lt; "2nd Foo: " &lt;&lt; bar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noProof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  int diff = ((int)bar)-((int)foo);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noProof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  cout &lt;&lt; "Difference: " &lt;&lt; diff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noProof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  delete foo;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  delete bar;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 smtClean="0"/>
              <a:t>}</a:t>
            </a:r>
            <a:endParaRPr lang="en-US" sz="1800" dirty="0" smtClean="0"/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248400" y="3810000"/>
            <a:ext cx="2743200" cy="2392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sizeof(int):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sizeof(Foo): 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1st Foo: 0x6a0670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2nd Foo: 0x6a0680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Difference: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Associativity</a:t>
            </a:r>
            <a:r>
              <a:rPr lang="en-US" dirty="0" smtClean="0"/>
              <a:t> of *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Consider:</a:t>
            </a:r>
          </a:p>
          <a:p>
            <a:pPr lvl="1"/>
            <a:r>
              <a:rPr lang="en-US" sz="2400" dirty="0" smtClean="0"/>
              <a:t>char*  x, y;</a:t>
            </a:r>
          </a:p>
          <a:p>
            <a:r>
              <a:rPr lang="en-US" sz="2800" dirty="0" smtClean="0"/>
              <a:t>We can all agree that x is a character pointer (32 bits)</a:t>
            </a:r>
          </a:p>
          <a:p>
            <a:r>
              <a:rPr lang="en-US" sz="2800" dirty="0" smtClean="0"/>
              <a:t>But what type is y?</a:t>
            </a:r>
          </a:p>
          <a:p>
            <a:pPr lvl="1"/>
            <a:r>
              <a:rPr lang="en-US" sz="2400" dirty="0" smtClean="0"/>
              <a:t>It’s a regular char (8 bits)</a:t>
            </a:r>
          </a:p>
          <a:p>
            <a:r>
              <a:rPr lang="en-US" sz="2800" dirty="0" smtClean="0"/>
              <a:t>The * is right associative, meaning that the spacing should be:</a:t>
            </a:r>
          </a:p>
          <a:p>
            <a:pPr lvl="1"/>
            <a:r>
              <a:rPr lang="en-US" sz="2400" dirty="0" smtClean="0"/>
              <a:t>char  *x, y;</a:t>
            </a:r>
          </a:p>
          <a:p>
            <a:r>
              <a:rPr lang="en-US" sz="2800" dirty="0" smtClean="0"/>
              <a:t>This won’t be consistent in this course…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Doubly linked lists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very brief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From lab 2</a:t>
            </a:r>
          </a:p>
        </p:txBody>
      </p:sp>
      <p:pic>
        <p:nvPicPr>
          <p:cNvPr id="92163" name="Picture 3" descr="Z:\asb On My Mac\Desktop\down\216\uml-diagram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914400"/>
            <a:ext cx="84772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friend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Sometimes other classes need access to private data members of another class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class ListNode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	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	// 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	private: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	ListNode *next, *previous;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friend class</a:t>
            </a:r>
            <a:r>
              <a:rPr lang="en-US" sz="2400" b="1" smtClean="0">
                <a:latin typeface="Courier New" pitchFamily="49" charset="0"/>
              </a:rPr>
              <a:t> List;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};</a:t>
            </a:r>
          </a:p>
        </p:txBody>
      </p:sp>
      <p:sp>
        <p:nvSpPr>
          <p:cNvPr id="498692" name="Text Box 4"/>
          <p:cNvSpPr txBox="1">
            <a:spLocks noChangeArrowheads="1"/>
          </p:cNvSpPr>
          <p:nvPr/>
        </p:nvSpPr>
        <p:spPr bwMode="auto">
          <a:xfrm>
            <a:off x="2667000" y="2879725"/>
            <a:ext cx="574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/>
              <a:t>Why not just write accessor functions?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Consider a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with an uninitialized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 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 </a:t>
            </a:r>
            <a:r>
              <a:rPr lang="en-US" dirty="0" smtClean="0"/>
              <a:t>that needs to be initialized in the constructor.</a:t>
            </a:r>
          </a:p>
          <a:p>
            <a:r>
              <a:rPr lang="en-US" dirty="0" smtClean="0"/>
              <a:t>What is wrong with the following two methods?</a:t>
            </a:r>
          </a:p>
          <a:p>
            <a:pPr lvl="1"/>
            <a:r>
              <a:rPr lang="en-US" dirty="0" smtClean="0"/>
              <a:t>They both compile just fine</a:t>
            </a:r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list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list = &amp;temp;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Declaring a </a:t>
            </a:r>
            <a:r>
              <a:rPr lang="en-US" b="1" dirty="0" smtClean="0">
                <a:solidFill>
                  <a:schemeClr val="accent2"/>
                </a:solidFill>
              </a:rPr>
              <a:t>reference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List </a:t>
            </a:r>
            <a:r>
              <a:rPr lang="en-US" b="1" dirty="0" err="1" smtClean="0">
                <a:latin typeface="Courier New" pitchFamily="49" charset="0"/>
              </a:rPr>
              <a:t>sampleList</a:t>
            </a:r>
            <a:r>
              <a:rPr lang="en-US" b="1" dirty="0" smtClean="0">
                <a:latin typeface="Courier New" pitchFamily="49" charset="0"/>
              </a:rPr>
              <a:t> = List();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List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&amp;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theList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sampleList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Reference to a List object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What is a reference?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Like a pointer, it holds an </a:t>
            </a:r>
            <a:r>
              <a:rPr lang="en-US" b="1" dirty="0" smtClean="0">
                <a:solidFill>
                  <a:srgbClr val="DD3300"/>
                </a:solidFill>
              </a:rPr>
              <a:t>address, BUT…</a:t>
            </a:r>
          </a:p>
          <a:p>
            <a:pPr marL="1828800" lvl="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Its address cannot change (its address is constant)</a:t>
            </a:r>
          </a:p>
          <a:p>
            <a:pPr marL="1828800" lvl="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It MUST be initialized upon declaration (cannot be initialized to NULL… normally…)</a:t>
            </a:r>
          </a:p>
          <a:p>
            <a:pPr marL="1828800" lvl="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Has </a:t>
            </a:r>
            <a:r>
              <a:rPr lang="en-US" b="1" dirty="0" smtClean="0">
                <a:solidFill>
                  <a:srgbClr val="DD3300"/>
                </a:solidFill>
              </a:rPr>
              <a:t>implicit dereferencing</a:t>
            </a: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6483350" y="5562600"/>
            <a:ext cx="2355850" cy="800100"/>
          </a:xfrm>
          <a:prstGeom prst="rect">
            <a:avLst/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n-US" b="1">
                <a:solidFill>
                  <a:srgbClr val="CC1704"/>
                </a:solidFill>
                <a:latin typeface="Courier New" pitchFamily="49" charset="0"/>
              </a:rPr>
              <a:t>int *x = NULL;</a:t>
            </a:r>
          </a:p>
          <a:p>
            <a:pPr marL="342900" indent="-342900" algn="l"/>
            <a:r>
              <a:rPr lang="en-US" b="1">
                <a:solidFill>
                  <a:srgbClr val="CC1704"/>
                </a:solidFill>
                <a:latin typeface="Courier New" pitchFamily="49" charset="0"/>
              </a:rPr>
              <a:t>int &amp;y = *x;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swap() with Pointers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void swap(int </a:t>
            </a:r>
            <a:r>
              <a:rPr lang="en-US" b="1" smtClean="0">
                <a:solidFill>
                  <a:srgbClr val="DD3300"/>
                </a:solidFill>
                <a:latin typeface="Courier New" pitchFamily="49" charset="0"/>
              </a:rPr>
              <a:t>*</a:t>
            </a:r>
            <a:r>
              <a:rPr lang="en-US" b="1" smtClean="0">
                <a:latin typeface="Courier New" pitchFamily="49" charset="0"/>
              </a:rPr>
              <a:t> x, int </a:t>
            </a:r>
            <a:r>
              <a:rPr lang="en-US" b="1" smtClean="0">
                <a:solidFill>
                  <a:srgbClr val="DD3300"/>
                </a:solidFill>
                <a:latin typeface="Courier New" pitchFamily="49" charset="0"/>
              </a:rPr>
              <a:t>*</a:t>
            </a:r>
            <a:r>
              <a:rPr lang="en-US" b="1" smtClean="0">
                <a:latin typeface="Courier New" pitchFamily="49" charset="0"/>
              </a:rPr>
              <a:t> y)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int temp =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b="1" smtClean="0">
                <a:latin typeface="Courier New" pitchFamily="49" charset="0"/>
              </a:rPr>
              <a:t>x;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b="1" smtClean="0">
                <a:latin typeface="Courier New" pitchFamily="49" charset="0"/>
              </a:rPr>
              <a:t>x =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b="1" smtClean="0">
                <a:latin typeface="Courier New" pitchFamily="49" charset="0"/>
              </a:rPr>
              <a:t>y;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b="1" smtClean="0">
                <a:latin typeface="Courier New" pitchFamily="49" charset="0"/>
              </a:rPr>
              <a:t>y = temp;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Programmer must specify dereferencing </a:t>
            </a:r>
            <a:r>
              <a:rPr lang="en-US" sz="2800" b="1" smtClean="0">
                <a:solidFill>
                  <a:srgbClr val="DD3300"/>
                </a:solidFill>
              </a:rPr>
              <a:t>explicitly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C++ Compilation Process 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Preprocess source file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mtClean="0"/>
              <a:t>handle #includes and any other # statements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Compile resulting file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Link the resulting files from Step 2 (more on this later…)</a:t>
            </a:r>
          </a:p>
          <a:p>
            <a:pPr marL="609600" indent="-609600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swap with References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void swap(int </a:t>
            </a:r>
            <a:r>
              <a:rPr lang="en-US" b="1" smtClean="0">
                <a:solidFill>
                  <a:srgbClr val="DD3300"/>
                </a:solidFill>
                <a:latin typeface="Courier New" pitchFamily="49" charset="0"/>
              </a:rPr>
              <a:t>&amp;</a:t>
            </a:r>
            <a:r>
              <a:rPr lang="en-US" b="1" smtClean="0">
                <a:latin typeface="Courier New" pitchFamily="49" charset="0"/>
              </a:rPr>
              <a:t> x, int </a:t>
            </a:r>
            <a:r>
              <a:rPr lang="en-US" b="1" smtClean="0">
                <a:solidFill>
                  <a:srgbClr val="DD3300"/>
                </a:solidFill>
                <a:latin typeface="Courier New" pitchFamily="49" charset="0"/>
              </a:rPr>
              <a:t>&amp;</a:t>
            </a:r>
            <a:r>
              <a:rPr lang="en-US" b="1" smtClean="0">
                <a:latin typeface="Courier New" pitchFamily="49" charset="0"/>
              </a:rPr>
              <a:t> y)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int temp = x;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x = y;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y = temp;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Dereferencing is </a:t>
            </a:r>
            <a:r>
              <a:rPr lang="en-US" sz="2800" b="1" smtClean="0">
                <a:solidFill>
                  <a:srgbClr val="DD3300"/>
                </a:solidFill>
              </a:rPr>
              <a:t>implied</a:t>
            </a:r>
            <a:r>
              <a:rPr lang="en-US" sz="2800" smtClean="0">
                <a:solidFill>
                  <a:schemeClr val="accent2"/>
                </a:solidFill>
              </a:rPr>
              <a:t> with each use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All Java non-primitive types are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en-US" dirty="0" smtClean="0"/>
              <a:t>End of lecture on Fri, Jan 27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Calling swap() with references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int a=0;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int b=3;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</a:t>
            </a:r>
            <a:r>
              <a:rPr lang="en-US" sz="2400" b="1" noProof="1" smtClean="0">
                <a:solidFill>
                  <a:schemeClr val="accent2"/>
                </a:solidFill>
                <a:latin typeface="Courier New" pitchFamily="49" charset="0"/>
              </a:rPr>
              <a:t>cout &lt;&lt; "Before swap(): a: " &lt;&lt; a &lt;&lt; "b: "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2400" b="1" noProof="1" smtClean="0">
                <a:solidFill>
                  <a:schemeClr val="accent2"/>
                </a:solidFill>
                <a:latin typeface="Courier New" pitchFamily="49" charset="0"/>
              </a:rPr>
              <a:t>&lt;&lt; b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solidFill>
                  <a:srgbClr val="DD3300"/>
                </a:solidFill>
                <a:latin typeface="Courier New" pitchFamily="49" charset="0"/>
              </a:rPr>
              <a:t>	swap(b,a);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</a:t>
            </a:r>
            <a:r>
              <a:rPr lang="en-US" sz="2400" b="1" noProof="1" smtClean="0">
                <a:solidFill>
                  <a:schemeClr val="accent2"/>
                </a:solidFill>
                <a:latin typeface="Courier New" pitchFamily="49" charset="0"/>
              </a:rPr>
              <a:t>cout &lt;&lt; "After swap(): a: " &lt;&lt; a &lt;&lt; "b: " </a:t>
            </a:r>
            <a:endParaRPr lang="en-US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2400" b="1" noProof="1" smtClean="0">
                <a:solidFill>
                  <a:schemeClr val="accent2"/>
                </a:solidFill>
                <a:latin typeface="Courier New" pitchFamily="49" charset="0"/>
              </a:rPr>
              <a:t>&lt;&lt; b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noProof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noProof="1" smtClean="0">
                <a:latin typeface="Courier New" pitchFamily="49" charset="0"/>
              </a:rPr>
              <a:t>}</a:t>
            </a:r>
            <a:endParaRPr lang="en-US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Accessing Members of An Object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class Square</a:t>
            </a:r>
          </a:p>
          <a:p>
            <a:pPr eaLnBrk="1" hangingPunct="1">
              <a:buFontTx/>
              <a:buNone/>
            </a:pPr>
            <a:r>
              <a:rPr lang="en-US" sz="2400" smtClean="0"/>
              <a:t>{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public: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// constructors, etc. would be here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private: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int sideLength;</a:t>
            </a:r>
          </a:p>
          <a:p>
            <a:pPr eaLnBrk="1" hangingPunct="1">
              <a:buFontTx/>
              <a:buNone/>
            </a:pPr>
            <a:r>
              <a:rPr lang="en-US" sz="24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Accessing Members through a Pointer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// other code omitted for space reasons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Square *squarePtr = new Square(1);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int length = squarePtr</a:t>
            </a:r>
            <a:r>
              <a:rPr lang="en-US" sz="2400" b="1" smtClean="0">
                <a:solidFill>
                  <a:srgbClr val="CC1704"/>
                </a:solidFill>
                <a:latin typeface="Courier New" pitchFamily="49" charset="0"/>
              </a:rPr>
              <a:t>-&gt;</a:t>
            </a:r>
            <a:r>
              <a:rPr lang="en-US" sz="2400" b="1" smtClean="0">
                <a:latin typeface="Courier New" pitchFamily="49" charset="0"/>
              </a:rPr>
              <a:t>sideLength;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return 0;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  <p:sp>
        <p:nvSpPr>
          <p:cNvPr id="445444" name="AutoShape 4"/>
          <p:cNvSpPr>
            <a:spLocks noChangeArrowheads="1"/>
          </p:cNvSpPr>
          <p:nvPr/>
        </p:nvSpPr>
        <p:spPr bwMode="auto">
          <a:xfrm>
            <a:off x="4343400" y="4800600"/>
            <a:ext cx="4191000" cy="1066800"/>
          </a:xfrm>
          <a:prstGeom prst="wedgeRectCallout">
            <a:avLst>
              <a:gd name="adj1" fmla="val -31514"/>
              <a:gd name="adj2" fmla="val -149403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chemeClr val="tx2"/>
                </a:solidFill>
              </a:rPr>
              <a:t>Equivalent to saying </a:t>
            </a:r>
            <a:r>
              <a:rPr lang="en-US" b="1">
                <a:solidFill>
                  <a:srgbClr val="CC1704"/>
                </a:solidFill>
                <a:latin typeface="Courier New" pitchFamily="49" charset="0"/>
              </a:rPr>
              <a:t>(*squarePtr).sideLength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Accessing Members through a Reference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// other code omitted for space reasons</a:t>
            </a:r>
          </a:p>
          <a:p>
            <a:pPr eaLnBrk="1" hangingPunct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Square </a:t>
            </a:r>
            <a:r>
              <a:rPr lang="en-US" sz="2400" b="1" dirty="0" err="1" smtClean="0">
                <a:latin typeface="Courier New" pitchFamily="49" charset="0"/>
              </a:rPr>
              <a:t>square</a:t>
            </a:r>
            <a:r>
              <a:rPr lang="en-US" sz="2400" b="1" dirty="0" smtClean="0">
                <a:latin typeface="Courier New" pitchFamily="49" charset="0"/>
              </a:rPr>
              <a:t> = Square(1);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Square &amp; </a:t>
            </a:r>
            <a:r>
              <a:rPr lang="en-US" sz="2400" b="1" dirty="0" err="1" smtClean="0">
                <a:latin typeface="Courier New" pitchFamily="49" charset="0"/>
              </a:rPr>
              <a:t>squareRef</a:t>
            </a:r>
            <a:r>
              <a:rPr lang="en-US" sz="2400" b="1" dirty="0" smtClean="0">
                <a:latin typeface="Courier New" pitchFamily="49" charset="0"/>
              </a:rPr>
              <a:t> = square;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length = </a:t>
            </a:r>
            <a:r>
              <a:rPr lang="en-US" sz="2400" b="1" dirty="0" err="1" smtClean="0">
                <a:latin typeface="Courier New" pitchFamily="49" charset="0"/>
              </a:rPr>
              <a:t>squareRef</a:t>
            </a:r>
            <a:r>
              <a:rPr lang="en-US" sz="2400" b="1" dirty="0" err="1" smtClean="0">
                <a:solidFill>
                  <a:srgbClr val="CC1704"/>
                </a:solidFill>
                <a:latin typeface="Courier New" pitchFamily="49" charset="0"/>
              </a:rPr>
              <a:t>.</a:t>
            </a:r>
            <a:r>
              <a:rPr lang="en-US" sz="2400" b="1" dirty="0" err="1" smtClean="0">
                <a:latin typeface="Courier New" pitchFamily="49" charset="0"/>
              </a:rPr>
              <a:t>sideLength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return 0;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45444" name="AutoShape 4"/>
          <p:cNvSpPr>
            <a:spLocks noChangeArrowheads="1"/>
          </p:cNvSpPr>
          <p:nvPr/>
        </p:nvSpPr>
        <p:spPr bwMode="auto">
          <a:xfrm>
            <a:off x="4343400" y="4800600"/>
            <a:ext cx="2438400" cy="457200"/>
          </a:xfrm>
          <a:prstGeom prst="wedgeRectCallout">
            <a:avLst>
              <a:gd name="adj1" fmla="val -23495"/>
              <a:gd name="adj2" fmla="val -184952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dirty="0" smtClean="0">
                <a:solidFill>
                  <a:schemeClr val="tx2"/>
                </a:solidFill>
              </a:rPr>
              <a:t>Uses a period</a:t>
            </a:r>
            <a:endParaRPr lang="en-US" b="1" dirty="0">
              <a:solidFill>
                <a:srgbClr val="CC1704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Accessing Pointers within Objects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class example1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	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		int *a;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rgbClr val="C00000"/>
                </a:solidFill>
                <a:latin typeface="Courier New" pitchFamily="49" charset="0"/>
              </a:rPr>
              <a:t>example1 *c = new example1;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int x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rgbClr val="C00000"/>
                </a:solidFill>
                <a:latin typeface="Courier New" pitchFamily="49" charset="0"/>
              </a:rPr>
              <a:t>(*c).a = &amp;x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rgbClr val="C00000"/>
                </a:solidFill>
                <a:latin typeface="Courier New" pitchFamily="49" charset="0"/>
              </a:rPr>
              <a:t>c-&gt;a = &amp;x;</a:t>
            </a:r>
          </a:p>
        </p:txBody>
      </p:sp>
      <p:sp>
        <p:nvSpPr>
          <p:cNvPr id="446468" name="AutoShape 4"/>
          <p:cNvSpPr>
            <a:spLocks noChangeArrowheads="1"/>
          </p:cNvSpPr>
          <p:nvPr/>
        </p:nvSpPr>
        <p:spPr bwMode="auto">
          <a:xfrm>
            <a:off x="304800" y="6400800"/>
            <a:ext cx="3886200" cy="381000"/>
          </a:xfrm>
          <a:prstGeom prst="wedgeRectCallout">
            <a:avLst>
              <a:gd name="adj1" fmla="val -33065"/>
              <a:gd name="adj2" fmla="val -105787"/>
            </a:avLst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chemeClr val="tx2"/>
                </a:solidFill>
              </a:rPr>
              <a:t>dereference c, then access a </a:t>
            </a:r>
          </a:p>
        </p:txBody>
      </p:sp>
      <p:sp>
        <p:nvSpPr>
          <p:cNvPr id="446469" name="AutoShape 5"/>
          <p:cNvSpPr>
            <a:spLocks noChangeArrowheads="1"/>
          </p:cNvSpPr>
          <p:nvPr/>
        </p:nvSpPr>
        <p:spPr bwMode="auto">
          <a:xfrm>
            <a:off x="4648200" y="5181600"/>
            <a:ext cx="3200400" cy="609600"/>
          </a:xfrm>
          <a:prstGeom prst="wedgeRectCallout">
            <a:avLst>
              <a:gd name="adj1" fmla="val -93306"/>
              <a:gd name="adj2" fmla="val 29949"/>
            </a:avLst>
          </a:prstGeom>
          <a:noFill/>
          <a:ln w="381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chemeClr val="tx2"/>
                </a:solidFill>
              </a:rPr>
              <a:t>Assign address of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44646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Pointer/Reference Cheat Sheet</a:t>
            </a:r>
          </a:p>
        </p:txBody>
      </p:sp>
      <p:graphicFrame>
        <p:nvGraphicFramePr>
          <p:cNvPr id="447491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969250" cy="4084638"/>
        </p:xfrm>
        <a:graphic>
          <a:graphicData uri="http://schemas.openxmlformats.org/drawingml/2006/table">
            <a:tbl>
              <a:tblPr/>
              <a:tblGrid>
                <a:gridCol w="2482850"/>
                <a:gridCol w="2743200"/>
                <a:gridCol w="27432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4740A"/>
                          </a:solidFill>
                          <a:effectLst/>
                          <a:latin typeface="Verdana" pitchFamily="34" charset="0"/>
                        </a:rPr>
                        <a:t>Location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4740A"/>
                          </a:solidFill>
                          <a:effectLst/>
                          <a:latin typeface="Verdana" pitchFamily="34" charset="0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4740A"/>
                          </a:solidFill>
                          <a:effectLst/>
                          <a:latin typeface="Verdana" pitchFamily="34" charset="0"/>
                        </a:rPr>
                        <a:t>&amp;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4740A"/>
                          </a:solidFill>
                          <a:effectLst/>
                          <a:latin typeface="Verdana" pitchFamily="34" charset="0"/>
                        </a:rPr>
                        <a:t>Definition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“pointer to”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“reference to”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4740A"/>
                          </a:solidFill>
                          <a:effectLst/>
                          <a:latin typeface="Verdana" pitchFamily="34" charset="0"/>
                        </a:rPr>
                        <a:t>Statement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“dereference”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“address of”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304800" y="5722938"/>
            <a:ext cx="8839200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/>
              <a:t>o1-&gt;method()   is the same as (*o1).method()</a:t>
            </a:r>
            <a:r>
              <a:rPr 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Passing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 By Value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Actual argument is </a:t>
            </a:r>
            <a:r>
              <a:rPr lang="en-US" sz="2800" b="1" dirty="0" smtClean="0">
                <a:solidFill>
                  <a:srgbClr val="DD3300"/>
                </a:solidFill>
              </a:rPr>
              <a:t>copied</a:t>
            </a:r>
            <a:r>
              <a:rPr lang="en-US" sz="2800" dirty="0" smtClean="0"/>
              <a:t> into formal parameter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max(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a, 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b);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void swap (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* x, 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*y);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bool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compare(Rational left, Rational right);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rgbClr val="DD3300"/>
                </a:solidFill>
              </a:rPr>
              <a:t>Can also pass </a:t>
            </a:r>
            <a:r>
              <a:rPr lang="en-US" sz="2800" b="1" dirty="0" smtClean="0">
                <a:solidFill>
                  <a:srgbClr val="002060"/>
                </a:solidFill>
              </a:rPr>
              <a:t>pointers </a:t>
            </a:r>
            <a:r>
              <a:rPr lang="en-US" sz="2800" b="1" dirty="0" smtClean="0">
                <a:solidFill>
                  <a:srgbClr val="DD3300"/>
                </a:solidFill>
              </a:rPr>
              <a:t>by value</a:t>
            </a:r>
            <a:endParaRPr lang="en-US" sz="28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s150">
  <a:themeElements>
    <a:clrScheme name="1_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9081</TotalTime>
  <Words>3880</Words>
  <Application>Microsoft Office PowerPoint</Application>
  <PresentationFormat>On-screen Show (4:3)</PresentationFormat>
  <Paragraphs>1144</Paragraphs>
  <Slides>125</Slides>
  <Notes>12</Notes>
  <HiddenSlides>6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26" baseType="lpstr">
      <vt:lpstr>1_cs150</vt:lpstr>
      <vt:lpstr>C++</vt:lpstr>
      <vt:lpstr>Intro to C++</vt:lpstr>
      <vt:lpstr>Why C++ and not Java?</vt:lpstr>
      <vt:lpstr>A brief history lesson</vt:lpstr>
      <vt:lpstr>Hello World – Java vs. C++</vt:lpstr>
      <vt:lpstr>Differences</vt:lpstr>
      <vt:lpstr>main()</vt:lpstr>
      <vt:lpstr>Preprocessor</vt:lpstr>
      <vt:lpstr>C++ Compilation Process Overview</vt:lpstr>
      <vt:lpstr>using Directive</vt:lpstr>
      <vt:lpstr>I/O</vt:lpstr>
      <vt:lpstr>C++ Primitive Types</vt:lpstr>
      <vt:lpstr>C++ Operators and Expressions</vt:lpstr>
      <vt:lpstr>Operators and Expressions</vt:lpstr>
      <vt:lpstr>Functions</vt:lpstr>
      <vt:lpstr>Functions</vt:lpstr>
      <vt:lpstr>Declaring mutually recursive functions</vt:lpstr>
      <vt:lpstr>Function Prototypes</vt:lpstr>
      <vt:lpstr>Example</vt:lpstr>
      <vt:lpstr>Classes</vt:lpstr>
      <vt:lpstr>Java – IntCell.java</vt:lpstr>
      <vt:lpstr>Java – IntCell.java</vt:lpstr>
      <vt:lpstr>How Would You Translate This Java Source into C++?</vt:lpstr>
      <vt:lpstr>C++ IntCell – TestIntCell.cpp</vt:lpstr>
      <vt:lpstr>C++ IntCell – IntCell.h</vt:lpstr>
      <vt:lpstr>End of lecture on Fri, Jan 20</vt:lpstr>
      <vt:lpstr>C++ IntCell – IntCell.cpp</vt:lpstr>
      <vt:lpstr>C++ IntCell – IntCell.h (again)</vt:lpstr>
      <vt:lpstr>C++ IntCell – TestIntCell.cpp</vt:lpstr>
      <vt:lpstr>Separate Compilation</vt:lpstr>
      <vt:lpstr>In-Class Example (Files on Collab)</vt:lpstr>
      <vt:lpstr>The General Conversion Process</vt:lpstr>
      <vt:lpstr>Reminders</vt:lpstr>
      <vt:lpstr>I’ll Explain Later, But For Now…</vt:lpstr>
      <vt:lpstr>Rational.h</vt:lpstr>
      <vt:lpstr>Rational.cpp</vt:lpstr>
      <vt:lpstr>Rational.cpp</vt:lpstr>
      <vt:lpstr>Rational.cpp</vt:lpstr>
      <vt:lpstr>TestRational.cpp</vt:lpstr>
      <vt:lpstr>.h vs. .cpp?</vt:lpstr>
      <vt:lpstr>Pre-processor</vt:lpstr>
      <vt:lpstr>Preprocessing</vt:lpstr>
      <vt:lpstr>#define</vt:lpstr>
      <vt:lpstr>What problems arise?</vt:lpstr>
      <vt:lpstr>Preventing #include loops</vt:lpstr>
      <vt:lpstr>Pointers</vt:lpstr>
      <vt:lpstr>Pointer Variables</vt:lpstr>
      <vt:lpstr>Examples of Pointers</vt:lpstr>
      <vt:lpstr>What Types are These?</vt:lpstr>
      <vt:lpstr>C++ Syntax: * </vt:lpstr>
      <vt:lpstr>C++ Syntax: &amp;</vt:lpstr>
      <vt:lpstr>End of lecture on Mon, Jan 23</vt:lpstr>
      <vt:lpstr>Pointer Variables</vt:lpstr>
      <vt:lpstr>x_pointer = &amp;x</vt:lpstr>
      <vt:lpstr>Dereferencing and Assigning</vt:lpstr>
      <vt:lpstr>*x_pointer = 2</vt:lpstr>
      <vt:lpstr>x_pointer = &amp;y</vt:lpstr>
      <vt:lpstr>x_pointer = &amp;y</vt:lpstr>
      <vt:lpstr>*x_pointer = 3</vt:lpstr>
      <vt:lpstr>Binky’s Pointer Fun</vt:lpstr>
      <vt:lpstr>Binky’s Pointer Fun</vt:lpstr>
      <vt:lpstr>What Types are These?</vt:lpstr>
      <vt:lpstr>Pointer Pitfalls:  Uninitialized Pointers</vt:lpstr>
      <vt:lpstr>Uses for Pointers</vt:lpstr>
      <vt:lpstr>swap()</vt:lpstr>
      <vt:lpstr>Calling swap()</vt:lpstr>
      <vt:lpstr>Dynamic Memory Allocation</vt:lpstr>
      <vt:lpstr>Static Memory Allocation</vt:lpstr>
      <vt:lpstr>Dynamic Memory Allocation</vt:lpstr>
      <vt:lpstr>Dynamic Arrays</vt:lpstr>
      <vt:lpstr>Slide 71</vt:lpstr>
      <vt:lpstr>Output</vt:lpstr>
      <vt:lpstr>C++ Syntax: new</vt:lpstr>
      <vt:lpstr>Memory Management</vt:lpstr>
      <vt:lpstr>C++ Syntax -- delete</vt:lpstr>
      <vt:lpstr>delete</vt:lpstr>
      <vt:lpstr>Remember this…</vt:lpstr>
      <vt:lpstr>Accessing parts of an object</vt:lpstr>
      <vt:lpstr>End of lecture on Wed, Jan 25</vt:lpstr>
      <vt:lpstr>C++ and memory allocation</vt:lpstr>
      <vt:lpstr>C++ and memory allocation</vt:lpstr>
      <vt:lpstr>Associativity of *</vt:lpstr>
      <vt:lpstr>Doubly linked lists</vt:lpstr>
      <vt:lpstr>From lab 2</vt:lpstr>
      <vt:lpstr>friend</vt:lpstr>
      <vt:lpstr>Common mistakes</vt:lpstr>
      <vt:lpstr>References</vt:lpstr>
      <vt:lpstr>References</vt:lpstr>
      <vt:lpstr>swap() with Pointers</vt:lpstr>
      <vt:lpstr>swap with References</vt:lpstr>
      <vt:lpstr>End of lecture on Fri, Jan 27</vt:lpstr>
      <vt:lpstr>Calling swap() with references</vt:lpstr>
      <vt:lpstr>Accessing Members of An Object</vt:lpstr>
      <vt:lpstr>Accessing Members through a Pointer</vt:lpstr>
      <vt:lpstr>Accessing Members through a Reference</vt:lpstr>
      <vt:lpstr>Accessing Pointers within Objects</vt:lpstr>
      <vt:lpstr>Pointer/Reference Cheat Sheet</vt:lpstr>
      <vt:lpstr>Parameter Passing</vt:lpstr>
      <vt:lpstr>Call By Value</vt:lpstr>
      <vt:lpstr>Call By Reference</vt:lpstr>
      <vt:lpstr>Call By Constant Reference</vt:lpstr>
      <vt:lpstr>Other parameter passing types</vt:lpstr>
      <vt:lpstr>Return Passing</vt:lpstr>
      <vt:lpstr>Review</vt:lpstr>
      <vt:lpstr>Review</vt:lpstr>
      <vt:lpstr>Review</vt:lpstr>
      <vt:lpstr>Review</vt:lpstr>
      <vt:lpstr>“The Big Three”</vt:lpstr>
      <vt:lpstr>C++ Provides These By Default</vt:lpstr>
      <vt:lpstr>Destructors</vt:lpstr>
      <vt:lpstr>Copy Constructor</vt:lpstr>
      <vt:lpstr>operator=</vt:lpstr>
      <vt:lpstr>End of lecture on Mon, Jan 30</vt:lpstr>
      <vt:lpstr>Sample (advanced) code</vt:lpstr>
      <vt:lpstr>test.h</vt:lpstr>
      <vt:lpstr>test.cpp 1/2</vt:lpstr>
      <vt:lpstr>test.cpp 2/2</vt:lpstr>
      <vt:lpstr>The one subroutine…</vt:lpstr>
      <vt:lpstr>main() code and output, 1/6</vt:lpstr>
      <vt:lpstr>main() code and output, 2/6</vt:lpstr>
      <vt:lpstr>main() code and output, 3/6</vt:lpstr>
      <vt:lpstr>main() code and output, 4/6</vt:lpstr>
      <vt:lpstr>main() code and output, 5/6</vt:lpstr>
      <vt:lpstr>main() code and output, 6/6</vt:lpstr>
      <vt:lpstr>End of lecture on Wed, Feb 1</vt:lpstr>
    </vt:vector>
  </TitlesOfParts>
  <Company>University of Virginia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cp:lastModifiedBy>aaron</cp:lastModifiedBy>
  <cp:revision>413</cp:revision>
  <dcterms:created xsi:type="dcterms:W3CDTF">2002-01-14T22:09:46Z</dcterms:created>
  <dcterms:modified xsi:type="dcterms:W3CDTF">2012-02-01T20:38:17Z</dcterms:modified>
  <cp:category>Computer Science</cp:category>
</cp:coreProperties>
</file>