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62"/>
  </p:notesMasterIdLst>
  <p:handoutMasterIdLst>
    <p:handoutMasterId r:id="rId63"/>
  </p:handoutMasterIdLst>
  <p:sldIdLst>
    <p:sldId id="258" r:id="rId2"/>
    <p:sldId id="668" r:id="rId3"/>
    <p:sldId id="592" r:id="rId4"/>
    <p:sldId id="594" r:id="rId5"/>
    <p:sldId id="595" r:id="rId6"/>
    <p:sldId id="596" r:id="rId7"/>
    <p:sldId id="597" r:id="rId8"/>
    <p:sldId id="598" r:id="rId9"/>
    <p:sldId id="581" r:id="rId10"/>
    <p:sldId id="582" r:id="rId11"/>
    <p:sldId id="675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54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77" r:id="rId30"/>
    <p:sldId id="604" r:id="rId31"/>
    <p:sldId id="605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76" r:id="rId40"/>
    <p:sldId id="606" r:id="rId41"/>
    <p:sldId id="607" r:id="rId42"/>
    <p:sldId id="674" r:id="rId43"/>
    <p:sldId id="618" r:id="rId44"/>
    <p:sldId id="619" r:id="rId45"/>
    <p:sldId id="620" r:id="rId46"/>
    <p:sldId id="621" r:id="rId47"/>
    <p:sldId id="640" r:id="rId48"/>
    <p:sldId id="660" r:id="rId49"/>
    <p:sldId id="661" r:id="rId50"/>
    <p:sldId id="662" r:id="rId51"/>
    <p:sldId id="663" r:id="rId52"/>
    <p:sldId id="664" r:id="rId53"/>
    <p:sldId id="665" r:id="rId54"/>
    <p:sldId id="666" r:id="rId55"/>
    <p:sldId id="649" r:id="rId56"/>
    <p:sldId id="650" r:id="rId57"/>
    <p:sldId id="651" r:id="rId58"/>
    <p:sldId id="672" r:id="rId59"/>
    <p:sldId id="653" r:id="rId60"/>
    <p:sldId id="677" r:id="rId6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CCC"/>
    <a:srgbClr val="CC00CC"/>
    <a:srgbClr val="CC1704"/>
    <a:srgbClr val="D91905"/>
    <a:srgbClr val="D4740A"/>
    <a:srgbClr val="FFCC99"/>
    <a:srgbClr val="FFFF00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75411" autoAdjust="0"/>
  </p:normalViewPr>
  <p:slideViewPr>
    <p:cSldViewPr>
      <p:cViewPr varScale="1">
        <p:scale>
          <a:sx n="103" d="100"/>
          <a:sy n="103" d="100"/>
        </p:scale>
        <p:origin x="-102" y="-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62" y="-84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231DA151-0A25-4A8D-8D01-2E03A5395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8AE242A5-A7C8-4476-8BA1-B50B03063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9DBC-39C3-4037-8B4E-8F5C17E2F1D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91000"/>
            <a:ext cx="8229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91000"/>
            <a:ext cx="8229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defRPr/>
            </a:pPr>
            <a:fld id="{9A8D5E36-388F-415F-AFA6-BBF0DF0C5B1B}" type="slidenum">
              <a:rPr lang="en-US" sz="1400">
                <a:solidFill>
                  <a:schemeClr val="tx1"/>
                </a:solidFill>
                <a:latin typeface="Tahoma" pitchFamily="34" charset="0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sz="1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1200" b="1">
              <a:solidFill>
                <a:srgbClr val="DD33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D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CS2150: </a:t>
            </a:r>
            <a:r>
              <a:rPr lang="en-US" b="1" dirty="0">
                <a:solidFill>
                  <a:srgbClr val="FFFF00"/>
                </a:solidFill>
              </a:rPr>
              <a:t>Program and Data Representation</a:t>
            </a:r>
          </a:p>
          <a:p>
            <a:pPr algn="ctr" eaLnBrk="0" hangingPunct="0">
              <a:spcBef>
                <a:spcPct val="0"/>
              </a:spcBef>
            </a:pPr>
            <a:r>
              <a:rPr lang="en-US" dirty="0">
                <a:solidFill>
                  <a:srgbClr val="FFFF00"/>
                </a:solidFill>
              </a:rPr>
              <a:t>University of Virginia Computer Science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>
                <a:solidFill>
                  <a:srgbClr val="FFFF00"/>
                </a:solidFill>
              </a:rPr>
              <a:t>Spring 2012</a:t>
            </a:r>
            <a:r>
              <a:rPr lang="en-US" sz="1600" dirty="0">
                <a:solidFill>
                  <a:srgbClr val="FFFF00"/>
                </a:solidFill>
              </a:rPr>
              <a:t>						</a:t>
            </a:r>
            <a:r>
              <a:rPr lang="en-US" sz="1600" b="1" dirty="0">
                <a:solidFill>
                  <a:srgbClr val="FFFF00"/>
                </a:solidFill>
              </a:rPr>
              <a:t>Aaron Bloomfield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914400" y="1828800"/>
            <a:ext cx="723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5000"/>
              </a:lnSpc>
              <a:spcBef>
                <a:spcPct val="0"/>
              </a:spcBef>
            </a:pPr>
            <a:r>
              <a:rPr lang="en-US" sz="4400">
                <a:solidFill>
                  <a:schemeClr val="accent2"/>
                </a:solidFill>
              </a:rPr>
              <a:t>Yet More …C++ </a:t>
            </a:r>
          </a:p>
          <a:p>
            <a:pPr algn="ctr">
              <a:spcBef>
                <a:spcPct val="0"/>
              </a:spcBef>
            </a:pPr>
            <a:r>
              <a:rPr lang="en-US" sz="4400">
                <a:solidFill>
                  <a:schemeClr val="accent2"/>
                </a:solidFill>
              </a:rPr>
              <a:t>and </a:t>
            </a:r>
          </a:p>
          <a:p>
            <a:pPr algn="ctr">
              <a:spcBef>
                <a:spcPct val="0"/>
              </a:spcBef>
            </a:pPr>
            <a:r>
              <a:rPr lang="en-US" sz="4400">
                <a:solidFill>
                  <a:schemeClr val="accent2"/>
                </a:solidFill>
              </a:rPr>
              <a:t>Lists… Linked Lists</a:t>
            </a:r>
            <a:endParaRPr lang="en-US" sz="4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8455025" y="3101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77" name="Line 16"/>
          <p:cNvSpPr>
            <a:spLocks noChangeShapeType="1"/>
          </p:cNvSpPr>
          <p:nvPr/>
        </p:nvSpPr>
        <p:spPr bwMode="auto">
          <a:xfrm>
            <a:off x="-7938" y="957263"/>
            <a:ext cx="9159876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</a:t>
            </a:r>
          </a:p>
          <a:p>
            <a:pPr lvl="1" eaLnBrk="1" hangingPunct="1"/>
            <a:r>
              <a:rPr lang="en-US" smtClean="0"/>
              <a:t>Uses inheritance to write type-independent code</a:t>
            </a:r>
          </a:p>
          <a:p>
            <a:pPr lvl="1" eaLnBrk="1" hangingPunct="1"/>
            <a:r>
              <a:rPr lang="en-US" smtClean="0"/>
              <a:t>Or generics</a:t>
            </a:r>
          </a:p>
          <a:p>
            <a:pPr eaLnBrk="1" hangingPunct="1"/>
            <a:r>
              <a:rPr lang="en-US" smtClean="0"/>
              <a:t>C++ </a:t>
            </a:r>
          </a:p>
          <a:p>
            <a:pPr lvl="1" eaLnBrk="1" hangingPunct="1"/>
            <a:r>
              <a:rPr lang="en-US" smtClean="0"/>
              <a:t>Uses templates</a:t>
            </a:r>
          </a:p>
          <a:p>
            <a:pPr lvl="2" eaLnBrk="1" hangingPunct="1"/>
            <a:r>
              <a:rPr lang="en-US" smtClean="0"/>
              <a:t>function templates</a:t>
            </a:r>
          </a:p>
          <a:p>
            <a:pPr lvl="2" eaLnBrk="1" hangingPunct="1"/>
            <a:r>
              <a:rPr lang="en-US" smtClean="0"/>
              <a:t>class templates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Wed, Feb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went over the last </a:t>
            </a:r>
            <a:r>
              <a:rPr lang="en-US" smtClean="0"/>
              <a:t>13 slides of 02-cpp</a:t>
            </a:r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Templates (Ch. 7)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2185988"/>
          </a:xfrm>
        </p:spPr>
        <p:txBody>
          <a:bodyPr/>
          <a:lstStyle/>
          <a:p>
            <a:pPr eaLnBrk="1" hangingPunct="1"/>
            <a:r>
              <a:rPr lang="en-US" sz="2800" smtClean="0"/>
              <a:t>Not an actual function</a:t>
            </a:r>
          </a:p>
          <a:p>
            <a:pPr lvl="1" eaLnBrk="1" hangingPunct="1"/>
            <a:r>
              <a:rPr lang="en-US" sz="2400" smtClean="0"/>
              <a:t>A </a:t>
            </a:r>
            <a:r>
              <a:rPr lang="en-US" sz="2400" b="1" smtClean="0"/>
              <a:t>pattern</a:t>
            </a:r>
            <a:r>
              <a:rPr lang="en-US" sz="2400" smtClean="0"/>
              <a:t> for a function. Expanded by </a:t>
            </a:r>
            <a:r>
              <a:rPr lang="en-US" sz="2400" smtClean="0">
                <a:solidFill>
                  <a:schemeClr val="accent2"/>
                </a:solidFill>
              </a:rPr>
              <a:t>compiler</a:t>
            </a:r>
            <a:r>
              <a:rPr lang="en-US" sz="2400" smtClean="0"/>
              <a:t> </a:t>
            </a:r>
            <a:r>
              <a:rPr lang="en-US" sz="2400" b="1" smtClean="0"/>
              <a:t>as needed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" y="2590800"/>
            <a:ext cx="8229600" cy="403860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// Return the maximum item in array a.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// Comparable objects </a:t>
            </a:r>
            <a:r>
              <a:rPr lang="en-US" sz="2000" b="1" smtClean="0">
                <a:solidFill>
                  <a:srgbClr val="CC1704"/>
                </a:solidFill>
                <a:latin typeface="Courier New" pitchFamily="49" charset="0"/>
              </a:rPr>
              <a:t>must provide operator&lt;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D4740A"/>
                </a:solidFill>
                <a:latin typeface="Courier New" pitchFamily="49" charset="0"/>
              </a:rPr>
              <a:t>template &lt;typename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Comparable</a:t>
            </a:r>
            <a:r>
              <a:rPr lang="en-US" sz="2000" b="1" smtClean="0">
                <a:solidFill>
                  <a:srgbClr val="D4740A"/>
                </a:solidFill>
                <a:latin typeface="Courier New" pitchFamily="49" charset="0"/>
              </a:rPr>
              <a:t>&gt;</a:t>
            </a:r>
            <a:r>
              <a:rPr lang="en-US" sz="2000" b="1" smtClean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const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Comparable</a:t>
            </a:r>
            <a:r>
              <a:rPr lang="en-US" sz="2000" b="1" smtClean="0">
                <a:latin typeface="Courier New" pitchFamily="49" charset="0"/>
              </a:rPr>
              <a:t> &amp; findMax( const vector&lt;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Comparable</a:t>
            </a:r>
            <a:r>
              <a:rPr lang="en-US" sz="2000" b="1" smtClean="0">
                <a:latin typeface="Courier New" pitchFamily="49" charset="0"/>
              </a:rPr>
              <a:t>&gt; &amp; a 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 int maxIndex = 0;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for( int i = 1; i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en-US" sz="2000" b="1" smtClean="0">
                <a:latin typeface="Courier New" pitchFamily="49" charset="0"/>
              </a:rPr>
              <a:t> a.size( ); i++ )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if( a[ maxIndex ]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en-US" sz="2000" b="1" smtClean="0">
                <a:latin typeface="Courier New" pitchFamily="49" charset="0"/>
              </a:rPr>
              <a:t> a[ i ] 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	maxIndex = i;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return a[ maxIndex ];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			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D91905"/>
                </a:solidFill>
                <a:latin typeface="Courier New" pitchFamily="49" charset="0"/>
              </a:rPr>
              <a:t>vector&lt;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smtClean="0">
                <a:solidFill>
                  <a:srgbClr val="D91905"/>
                </a:solidFill>
                <a:latin typeface="Courier New" pitchFamily="49" charset="0"/>
              </a:rPr>
              <a:t>&gt;</a:t>
            </a:r>
            <a:r>
              <a:rPr lang="en-US" sz="1800" smtClean="0">
                <a:latin typeface="Courier New" pitchFamily="49" charset="0"/>
              </a:rPr>
              <a:t> v1(37);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D91905"/>
                </a:solidFill>
                <a:latin typeface="Courier New" pitchFamily="49" charset="0"/>
              </a:rPr>
              <a:t>vector&lt;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800" b="1" smtClean="0">
                <a:solidFill>
                  <a:srgbClr val="D91905"/>
                </a:solidFill>
                <a:latin typeface="Courier New" pitchFamily="49" charset="0"/>
              </a:rPr>
              <a:t>&gt;</a:t>
            </a:r>
            <a:r>
              <a:rPr lang="en-US" sz="1800" smtClean="0">
                <a:latin typeface="Courier New" pitchFamily="49" charset="0"/>
              </a:rPr>
              <a:t> v2(40);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D91905"/>
                </a:solidFill>
                <a:latin typeface="Courier New" pitchFamily="49" charset="0"/>
              </a:rPr>
              <a:t>vector&lt;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800" b="1" smtClean="0">
                <a:solidFill>
                  <a:srgbClr val="D91905"/>
                </a:solidFill>
                <a:latin typeface="Courier New" pitchFamily="49" charset="0"/>
              </a:rPr>
              <a:t>&gt;</a:t>
            </a:r>
            <a:r>
              <a:rPr lang="en-US" sz="1800" smtClean="0">
                <a:latin typeface="Courier New" pitchFamily="49" charset="0"/>
              </a:rPr>
              <a:t> v3(80);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D91905"/>
                </a:solidFill>
                <a:latin typeface="Courier New" pitchFamily="49" charset="0"/>
              </a:rPr>
              <a:t>vector&lt;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IntCell</a:t>
            </a:r>
            <a:r>
              <a:rPr lang="en-US" sz="1800" b="1" smtClean="0">
                <a:solidFill>
                  <a:srgbClr val="D91905"/>
                </a:solidFill>
                <a:latin typeface="Courier New" pitchFamily="49" charset="0"/>
              </a:rPr>
              <a:t>&gt;</a:t>
            </a:r>
            <a:r>
              <a:rPr lang="en-US" sz="1800" smtClean="0">
                <a:latin typeface="Courier New" pitchFamily="49" charset="0"/>
              </a:rPr>
              <a:t> v4(75);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// intervening code omitted for space reasons…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cout &lt;&lt; </a:t>
            </a:r>
            <a:r>
              <a:rPr lang="en-US" sz="1800" b="1" smtClean="0">
                <a:latin typeface="Courier New" pitchFamily="49" charset="0"/>
              </a:rPr>
              <a:t>findMax(v1)</a:t>
            </a:r>
            <a:r>
              <a:rPr lang="en-US" sz="1800" smtClean="0">
                <a:latin typeface="Courier New" pitchFamily="49" charset="0"/>
              </a:rPr>
              <a:t> &lt;&lt; endl;	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// ok: Comparable = int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cout &lt;&lt; </a:t>
            </a:r>
            <a:r>
              <a:rPr lang="en-US" sz="1800" b="1" smtClean="0">
                <a:latin typeface="Courier New" pitchFamily="49" charset="0"/>
              </a:rPr>
              <a:t>findMax(v2)</a:t>
            </a:r>
            <a:r>
              <a:rPr lang="en-US" sz="1800" smtClean="0">
                <a:latin typeface="Courier New" pitchFamily="49" charset="0"/>
              </a:rPr>
              <a:t> &lt;&lt; endl;	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// ok: Comparable = double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cout &lt;&lt; </a:t>
            </a:r>
            <a:r>
              <a:rPr lang="en-US" sz="1800" b="1" smtClean="0">
                <a:latin typeface="Courier New" pitchFamily="49" charset="0"/>
              </a:rPr>
              <a:t>findMax(v3)</a:t>
            </a:r>
            <a:r>
              <a:rPr lang="en-US" sz="1800" smtClean="0">
                <a:latin typeface="Courier New" pitchFamily="49" charset="0"/>
              </a:rPr>
              <a:t> &lt;&lt; endl;	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// ok: Comparable =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cout &lt;&lt; </a:t>
            </a:r>
            <a:r>
              <a:rPr lang="en-US" sz="1800" b="1" smtClean="0">
                <a:latin typeface="Courier New" pitchFamily="49" charset="0"/>
              </a:rPr>
              <a:t>findMax(v4)</a:t>
            </a:r>
            <a:r>
              <a:rPr lang="en-US" sz="1800" smtClean="0">
                <a:latin typeface="Courier New" pitchFamily="49" charset="0"/>
              </a:rPr>
              <a:t> &lt;&lt; endl;	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// Illegal: no operator&lt;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365125" y="250825"/>
            <a:ext cx="291465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sz="1800">
                <a:latin typeface="Courier New" pitchFamily="49" charset="0"/>
              </a:rPr>
              <a:t>#include &lt;iostream&gt;</a:t>
            </a:r>
          </a:p>
          <a:p>
            <a:pPr marL="342900" indent="-342900">
              <a:spcBef>
                <a:spcPct val="0"/>
              </a:spcBef>
            </a:pPr>
            <a:r>
              <a:rPr lang="en-US" sz="1800">
                <a:latin typeface="Courier New" pitchFamily="49" charset="0"/>
              </a:rPr>
              <a:t>#include “IntCell.h”</a:t>
            </a:r>
          </a:p>
          <a:p>
            <a:pPr marL="342900" indent="-342900">
              <a:spcBef>
                <a:spcPct val="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#include &lt;vector&gt;</a:t>
            </a:r>
          </a:p>
          <a:p>
            <a:pPr marL="342900" indent="-342900">
              <a:spcBef>
                <a:spcPct val="0"/>
              </a:spcBef>
            </a:pPr>
            <a:r>
              <a:rPr lang="en-US" sz="1800">
                <a:latin typeface="Courier New" pitchFamily="49" charset="0"/>
              </a:rPr>
              <a:t>using namespace std;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findMax() Expanded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const int &amp; findMax(const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vector&lt;int&gt;</a:t>
            </a:r>
            <a:r>
              <a:rPr lang="en-US" sz="2400" b="1" smtClean="0">
                <a:latin typeface="Courier New" pitchFamily="49" charset="0"/>
              </a:rPr>
              <a:t> &amp;a) {…/* body of function template */ 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const double &amp; findMax(const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vector&lt;double&gt;</a:t>
            </a:r>
            <a:r>
              <a:rPr lang="en-US" sz="2400" b="1" smtClean="0">
                <a:latin typeface="Courier New" pitchFamily="49" charset="0"/>
              </a:rPr>
              <a:t> &amp;a) {…/* body */…}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const string &amp; findMax(const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vector&lt;string&gt;</a:t>
            </a:r>
            <a:r>
              <a:rPr lang="en-US" sz="2400" b="1" smtClean="0">
                <a:latin typeface="Courier New" pitchFamily="49" charset="0"/>
              </a:rPr>
              <a:t> &amp;a) {… /* body */ 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const IntCell &amp; findMax(const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vector&lt;IntCell&gt;</a:t>
            </a:r>
            <a:r>
              <a:rPr lang="en-US" sz="2400" b="1" smtClean="0">
                <a:latin typeface="Courier New" pitchFamily="49" charset="0"/>
              </a:rPr>
              <a:t> &amp;a) {… /* body */ …}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Templates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3581400"/>
          </a:xfrm>
        </p:spPr>
        <p:txBody>
          <a:bodyPr/>
          <a:lstStyle/>
          <a:p>
            <a:pPr eaLnBrk="1" hangingPunct="1"/>
            <a:r>
              <a:rPr lang="en-US" sz="2800" smtClean="0"/>
              <a:t>Similar to function template, but for classes</a:t>
            </a:r>
          </a:p>
          <a:p>
            <a:pPr lvl="1" eaLnBrk="1" hangingPunct="1"/>
            <a:r>
              <a:rPr lang="en-US" sz="2400" b="1" smtClean="0"/>
              <a:t>Not actual classes</a:t>
            </a:r>
          </a:p>
          <a:p>
            <a:pPr lvl="1" eaLnBrk="1" hangingPunct="1"/>
            <a:r>
              <a:rPr lang="en-US" sz="2400" b="1" smtClean="0"/>
              <a:t>Pattern </a:t>
            </a:r>
            <a:r>
              <a:rPr lang="en-US" sz="2400" smtClean="0"/>
              <a:t>for a class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ObjectCell Template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#</a:t>
            </a:r>
            <a:r>
              <a:rPr lang="en-US" sz="1800" dirty="0" err="1" smtClean="0">
                <a:latin typeface="Courier New" pitchFamily="49" charset="0"/>
              </a:rPr>
              <a:t>ifndef</a:t>
            </a:r>
            <a:r>
              <a:rPr lang="en-US" sz="1800" dirty="0" smtClean="0">
                <a:latin typeface="Courier New" pitchFamily="49" charset="0"/>
              </a:rPr>
              <a:t> OBJECTCELL_H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#define OBJECTCELL_H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template &lt;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typename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D91905"/>
                </a:solidFill>
                <a:latin typeface="Courier New" pitchFamily="49" charset="0"/>
              </a:rPr>
              <a:t>Object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</a:rPr>
              <a:t>ObjectCell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explicit </a:t>
            </a:r>
            <a:r>
              <a:rPr lang="en-US" sz="1800" dirty="0" err="1" smtClean="0">
                <a:latin typeface="Courier New" pitchFamily="49" charset="0"/>
              </a:rPr>
              <a:t>ObjectCell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D91905"/>
                </a:solidFill>
                <a:latin typeface="Courier New" pitchFamily="49" charset="0"/>
              </a:rPr>
              <a:t>Object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initValue</a:t>
            </a:r>
            <a:r>
              <a:rPr lang="en-US" sz="1800" dirty="0" smtClean="0">
                <a:latin typeface="Courier New" pitchFamily="49" charset="0"/>
              </a:rPr>
              <a:t> = Object())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				: </a:t>
            </a:r>
            <a:r>
              <a:rPr lang="en-US" sz="1800" dirty="0" err="1" smtClean="0">
                <a:latin typeface="Courier New" pitchFamily="49" charset="0"/>
              </a:rPr>
              <a:t>storedValue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initValue</a:t>
            </a:r>
            <a:r>
              <a:rPr lang="en-US" sz="1800" dirty="0" smtClean="0">
                <a:latin typeface="Courier New" pitchFamily="49" charset="0"/>
              </a:rPr>
              <a:t>)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D91905"/>
                </a:solidFill>
                <a:latin typeface="Courier New" pitchFamily="49" charset="0"/>
              </a:rPr>
              <a:t>Object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getValue</a:t>
            </a:r>
            <a:r>
              <a:rPr lang="en-US" sz="1800" dirty="0" smtClean="0">
                <a:latin typeface="Courier New" pitchFamily="49" charset="0"/>
              </a:rPr>
              <a:t>() const {return </a:t>
            </a:r>
            <a:r>
              <a:rPr lang="en-US" sz="1800" dirty="0" err="1" smtClean="0">
                <a:latin typeface="Courier New" pitchFamily="49" charset="0"/>
              </a:rPr>
              <a:t>storedValue</a:t>
            </a:r>
            <a:r>
              <a:rPr lang="en-US" sz="1800" dirty="0" smtClean="0">
                <a:latin typeface="Courier New" pitchFamily="49" charset="0"/>
              </a:rPr>
              <a:t>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void </a:t>
            </a:r>
            <a:r>
              <a:rPr lang="en-US" sz="1800" dirty="0" err="1" smtClean="0">
                <a:latin typeface="Courier New" pitchFamily="49" charset="0"/>
              </a:rPr>
              <a:t>setValue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D91905"/>
                </a:solidFill>
                <a:latin typeface="Courier New" pitchFamily="49" charset="0"/>
              </a:rPr>
              <a:t>Object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 {</a:t>
            </a:r>
            <a:r>
              <a:rPr lang="en-US" sz="1800" dirty="0" err="1" smtClean="0">
                <a:latin typeface="Courier New" pitchFamily="49" charset="0"/>
              </a:rPr>
              <a:t>storedValue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	private: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D91905"/>
                </a:solidFill>
                <a:latin typeface="Courier New" pitchFamily="49" charset="0"/>
              </a:rPr>
              <a:t>Object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storedValue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#</a:t>
            </a:r>
            <a:r>
              <a:rPr lang="en-US" sz="1800" dirty="0" err="1" smtClean="0">
                <a:latin typeface="Courier New" pitchFamily="49" charset="0"/>
              </a:rPr>
              <a:t>endif</a:t>
            </a: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46125" y="5645150"/>
            <a:ext cx="18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Using ObjectCell class template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int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ObjectCell</a:t>
            </a:r>
            <a:r>
              <a:rPr lang="en-US" smtClean="0">
                <a:solidFill>
                  <a:srgbClr val="D91905"/>
                </a:solidFill>
              </a:rPr>
              <a:t>&lt;</a:t>
            </a:r>
            <a:r>
              <a:rPr lang="en-US" smtClean="0"/>
              <a:t>int</a:t>
            </a:r>
            <a:r>
              <a:rPr lang="en-US" smtClean="0">
                <a:solidFill>
                  <a:srgbClr val="D91905"/>
                </a:solidFill>
              </a:rPr>
              <a:t>&gt;</a:t>
            </a:r>
            <a:r>
              <a:rPr lang="en-US" smtClean="0"/>
              <a:t> m1;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ObjectCell</a:t>
            </a:r>
            <a:r>
              <a:rPr lang="en-US" smtClean="0">
                <a:solidFill>
                  <a:srgbClr val="D91905"/>
                </a:solidFill>
              </a:rPr>
              <a:t>&lt;</a:t>
            </a:r>
            <a:r>
              <a:rPr lang="en-US" smtClean="0"/>
              <a:t>double</a:t>
            </a:r>
            <a:r>
              <a:rPr lang="en-US" smtClean="0">
                <a:solidFill>
                  <a:srgbClr val="D91905"/>
                </a:solidFill>
              </a:rPr>
              <a:t>&gt;</a:t>
            </a:r>
            <a:r>
              <a:rPr lang="en-US" smtClean="0"/>
              <a:t> m2(3.14);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m1.setValue(37);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m2.setValue(m2.getValue() *2);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…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 Miscellaneous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 can have more than one parameter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template &lt;typename Keytype, typename ValueType&gt;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class Map{/* … */};</a:t>
            </a:r>
          </a:p>
          <a:p>
            <a:pPr lvl="1" eaLnBrk="1" hangingPunct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Map&lt;string,Date&gt; birthdays;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 Misc. (cont’d)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Non-type parameters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template &lt;typename Object, int size&gt;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class Buffer{};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nontype parameter must be compile-time constant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Buffer&lt;string,1024&gt; buf1;</a:t>
            </a:r>
          </a:p>
          <a:p>
            <a:pPr eaLnBrk="1" hangingPunct="1">
              <a:buFontTx/>
              <a:buNone/>
            </a:pPr>
            <a:endParaRPr lang="en-US" b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dirty="0" smtClean="0"/>
              <a:t>CS2150 Roadmap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3851275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Data Representation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03738" y="1143000"/>
            <a:ext cx="4525962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Program Representation</a:t>
            </a: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1747838" y="2087563"/>
            <a:ext cx="919162" cy="3962400"/>
          </a:xfrm>
          <a:prstGeom prst="upDownArrow">
            <a:avLst>
              <a:gd name="adj1" fmla="val 50000"/>
              <a:gd name="adj2" fmla="val 57678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6243638" y="2057400"/>
            <a:ext cx="919162" cy="3962400"/>
          </a:xfrm>
          <a:prstGeom prst="upDownArrow">
            <a:avLst>
              <a:gd name="adj1" fmla="val 50000"/>
              <a:gd name="adj2" fmla="val 57678"/>
            </a:avLst>
          </a:prstGeom>
          <a:gradFill rotWithShape="1">
            <a:gsLst>
              <a:gs pos="0">
                <a:srgbClr val="33CC33"/>
              </a:gs>
              <a:gs pos="100000">
                <a:schemeClr val="tx2"/>
              </a:gs>
            </a:gsLst>
            <a:lin ang="5400000" scaled="1"/>
          </a:gra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900488" y="4983163"/>
            <a:ext cx="946150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Bits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2498725" y="5273675"/>
            <a:ext cx="1235075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V="1">
            <a:off x="4903788" y="5273675"/>
            <a:ext cx="1497012" cy="7938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69863" y="5038725"/>
            <a:ext cx="17335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01001010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271838" y="3457575"/>
            <a:ext cx="1852612" cy="11874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Addresses,</a:t>
            </a:r>
          </a:p>
          <a:p>
            <a:pPr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Numbers,</a:t>
            </a:r>
          </a:p>
          <a:p>
            <a:pPr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Characters</a:t>
            </a: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2514600" y="4173538"/>
            <a:ext cx="782638" cy="17462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42863" y="3522663"/>
            <a:ext cx="1820862" cy="11874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0x42381a,</a:t>
            </a:r>
          </a:p>
          <a:p>
            <a:pPr algn="r"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3.14, </a:t>
            </a:r>
          </a:p>
          <a:p>
            <a:pPr algn="r"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‘x’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271838" y="2611438"/>
            <a:ext cx="1338262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Objects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2471738" y="2873375"/>
            <a:ext cx="782637" cy="17463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58813" y="2743200"/>
            <a:ext cx="1227137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“Hello”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309938" y="3048000"/>
            <a:ext cx="11747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Arrays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2509838" y="3309938"/>
            <a:ext cx="782637" cy="17462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33363" y="3113088"/>
            <a:ext cx="16573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[‘H’,’i’,\0]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4984750" y="2616200"/>
            <a:ext cx="1463675" cy="7016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>
                <a:solidFill>
                  <a:schemeClr val="accent2"/>
                </a:solidFill>
              </a:rPr>
              <a:t>Java</a:t>
            </a:r>
          </a:p>
          <a:p>
            <a:pPr algn="r">
              <a:spcBef>
                <a:spcPct val="0"/>
              </a:spcBef>
            </a:pPr>
            <a:r>
              <a:rPr lang="en-US">
                <a:solidFill>
                  <a:schemeClr val="accent2"/>
                </a:solidFill>
              </a:rPr>
              <a:t>code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7410450" y="2474913"/>
            <a:ext cx="1663700" cy="7620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accent2"/>
                </a:solidFill>
              </a:rPr>
              <a:t>High-level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H="1">
            <a:off x="6929438" y="2870200"/>
            <a:ext cx="508000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800600" y="3417888"/>
            <a:ext cx="1641475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C++ code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7404100" y="3276600"/>
            <a:ext cx="1663700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Low-level language</a:t>
            </a: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H="1">
            <a:off x="6923088" y="3671888"/>
            <a:ext cx="508000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7415213" y="4191000"/>
            <a:ext cx="1797050" cy="581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chemeClr val="accent2"/>
                </a:solidFill>
              </a:rPr>
              <a:t>Virtual Machine language</a:t>
            </a:r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 flipH="1">
            <a:off x="6934200" y="4419600"/>
            <a:ext cx="549275" cy="15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4876800" y="4191000"/>
            <a:ext cx="158115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>
                <a:solidFill>
                  <a:schemeClr val="accent2"/>
                </a:solidFill>
              </a:rPr>
              <a:t>JVML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7391400" y="4724400"/>
            <a:ext cx="17970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Assembly</a:t>
            </a:r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H="1" flipV="1">
            <a:off x="6942138" y="4970463"/>
            <a:ext cx="442912" cy="79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4800600" y="4724400"/>
            <a:ext cx="15811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x86</a:t>
            </a: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2498725" y="1733550"/>
            <a:ext cx="3887788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Real World Problems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2611438" y="5694363"/>
            <a:ext cx="3548062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Real World Physics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 Misc. (cont’d)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Default template parameters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template &lt;typename Object</a:t>
            </a: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=char</a:t>
            </a:r>
            <a:r>
              <a:rPr lang="en-US" sz="2800" b="1" smtClean="0">
                <a:latin typeface="Courier New" pitchFamily="49" charset="0"/>
              </a:rPr>
              <a:t>, int size</a:t>
            </a: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=4096</a:t>
            </a:r>
            <a:r>
              <a:rPr lang="en-US" sz="2800" b="1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class Buffer{};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nontype parameter must be compile-time constant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Buffer&lt;&gt; buf1;	// Buffer&lt;char,4096&gt;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Buffer&lt;int&gt; buf2;	// Buffer&lt;int,4096&gt;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Member templates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See CFJ 7.5.4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Types:</a:t>
            </a:r>
            <a:br>
              <a:rPr lang="en-US" smtClean="0"/>
            </a:br>
            <a:r>
              <a:rPr lang="en-US" smtClean="0"/>
              <a:t>Lists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Types (ADT)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 of objects with a set of operations that can be performed on the object</a:t>
            </a:r>
          </a:p>
          <a:p>
            <a:pPr lvl="1" eaLnBrk="1" hangingPunct="1"/>
            <a:r>
              <a:rPr lang="en-US" dirty="0" smtClean="0"/>
              <a:t>Definition of a </a:t>
            </a:r>
            <a:r>
              <a:rPr lang="en-US" b="1" i="1" dirty="0" smtClean="0"/>
              <a:t>type</a:t>
            </a:r>
            <a:endParaRPr lang="en-US" dirty="0" smtClean="0"/>
          </a:p>
          <a:p>
            <a:pPr eaLnBrk="1" hangingPunct="1"/>
            <a:r>
              <a:rPr lang="en-US" dirty="0" smtClean="0"/>
              <a:t>A C++ class is a way to </a:t>
            </a:r>
            <a:r>
              <a:rPr lang="en-US" dirty="0" smtClean="0">
                <a:solidFill>
                  <a:schemeClr val="accent2"/>
                </a:solidFill>
              </a:rPr>
              <a:t>implement </a:t>
            </a:r>
            <a:r>
              <a:rPr lang="en-US" dirty="0" smtClean="0"/>
              <a:t>an ADT</a:t>
            </a:r>
          </a:p>
          <a:p>
            <a:pPr lvl="1" eaLnBrk="1" hangingPunct="1"/>
            <a:r>
              <a:rPr lang="en-US" dirty="0" smtClean="0"/>
              <a:t>Hides implementation details from the programs that use them</a:t>
            </a:r>
          </a:p>
          <a:p>
            <a:pPr lvl="1" eaLnBrk="1" hangingPunct="1"/>
            <a:r>
              <a:rPr lang="en-US" dirty="0" smtClean="0"/>
              <a:t>Why?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3352800" y="4267200"/>
            <a:ext cx="1752600" cy="381000"/>
          </a:xfrm>
          <a:prstGeom prst="wedgeRectCallout">
            <a:avLst>
              <a:gd name="adj1" fmla="val -110773"/>
              <a:gd name="adj2" fmla="val 10680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Huh?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 ADT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3</a:t>
            </a:r>
            <a:r>
              <a:rPr lang="en-US" dirty="0" smtClean="0"/>
              <a:t>,…</a:t>
            </a:r>
          </a:p>
          <a:p>
            <a:pPr lvl="1" eaLnBrk="1" hangingPunct="1"/>
            <a:r>
              <a:rPr lang="en-US" dirty="0" smtClean="0"/>
              <a:t>size N</a:t>
            </a:r>
          </a:p>
          <a:p>
            <a:pPr lvl="1" eaLnBrk="1" hangingPunct="1"/>
            <a:r>
              <a:rPr lang="en-US" dirty="0" smtClean="0"/>
              <a:t>empty list – list of size 0</a:t>
            </a:r>
          </a:p>
          <a:p>
            <a:pPr lvl="1" eaLnBrk="1" hangingPunct="1"/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is the first element</a:t>
            </a:r>
          </a:p>
          <a:p>
            <a:pPr lvl="1" eaLnBrk="1" hangingPunct="1"/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en-US" dirty="0" smtClean="0"/>
              <a:t> follows A</a:t>
            </a:r>
            <a:r>
              <a:rPr lang="en-US" baseline="-25000" dirty="0" smtClean="0"/>
              <a:t>i-1</a:t>
            </a:r>
          </a:p>
          <a:p>
            <a:pPr lvl="1" eaLnBrk="1" hangingPunct="1"/>
            <a:r>
              <a:rPr lang="en-US" dirty="0" smtClean="0"/>
              <a:t>position of element A</a:t>
            </a:r>
            <a:r>
              <a:rPr lang="en-US" baseline="-25000" dirty="0" smtClean="0"/>
              <a:t>i</a:t>
            </a:r>
            <a:r>
              <a:rPr lang="en-US" dirty="0" smtClean="0"/>
              <a:t> is I</a:t>
            </a:r>
          </a:p>
          <a:p>
            <a:pPr eaLnBrk="1" hangingPunct="1"/>
            <a:r>
              <a:rPr lang="en-US" dirty="0" smtClean="0"/>
              <a:t>Extended the language by adding a new type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ADT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printList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print the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makeEmpty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make the list empty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find the position of an item in the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insert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insert an item to the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remove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remove an item from the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findKth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find the element at position K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next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return the position of the successor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previous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return the position of the predecessor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5181600" y="1600200"/>
            <a:ext cx="3810000" cy="1600200"/>
          </a:xfrm>
          <a:prstGeom prst="cloud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Why these operations?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What if we need more?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34, 12, 52, 16, 12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4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find(52)</a:t>
            </a:r>
          </a:p>
          <a:p>
            <a:pPr lvl="1" eaLnBrk="1" hangingPunct="1"/>
            <a:r>
              <a:rPr lang="en-US" sz="2400" dirty="0" smtClean="0"/>
              <a:t>returns 2 	//position of 52</a:t>
            </a:r>
          </a:p>
          <a:p>
            <a:pPr eaLnBrk="1" hangingPunct="1"/>
            <a:r>
              <a:rPr lang="en-US" sz="2800" dirty="0" smtClean="0"/>
              <a:t>insert(x,2)</a:t>
            </a:r>
          </a:p>
          <a:p>
            <a:pPr lvl="1" eaLnBrk="1" hangingPunct="1"/>
            <a:r>
              <a:rPr lang="en-US" sz="2400" dirty="0" smtClean="0"/>
              <a:t>34, 12, x, 52, 16, 12</a:t>
            </a:r>
          </a:p>
          <a:p>
            <a:pPr eaLnBrk="1" hangingPunct="1"/>
            <a:r>
              <a:rPr lang="en-US" sz="2800" dirty="0" smtClean="0"/>
              <a:t>remove(52)</a:t>
            </a:r>
          </a:p>
          <a:p>
            <a:pPr eaLnBrk="1" hangingPunct="1"/>
            <a:r>
              <a:rPr lang="en-US" sz="2800" dirty="0" smtClean="0"/>
              <a:t>find(1)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4114800" y="2590800"/>
            <a:ext cx="2667000" cy="381000"/>
          </a:xfrm>
          <a:prstGeom prst="wedgeRectCallout">
            <a:avLst>
              <a:gd name="adj1" fmla="val -102597"/>
              <a:gd name="adj2" fmla="val 25080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Why not 3?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98938"/>
            <a:ext cx="8229600" cy="2430462"/>
          </a:xfrm>
        </p:spPr>
        <p:txBody>
          <a:bodyPr/>
          <a:lstStyle/>
          <a:p>
            <a:pPr eaLnBrk="1" hangingPunct="1"/>
            <a:r>
              <a:rPr lang="en-US" sz="2800" smtClean="0"/>
              <a:t>Fixed capacity </a:t>
            </a:r>
          </a:p>
          <a:p>
            <a:pPr eaLnBrk="1" hangingPunct="1"/>
            <a:r>
              <a:rPr lang="en-US" sz="2800" smtClean="0"/>
              <a:t>printList – linear time</a:t>
            </a:r>
          </a:p>
          <a:p>
            <a:pPr eaLnBrk="1" hangingPunct="1"/>
            <a:r>
              <a:rPr lang="en-US" sz="2800" smtClean="0"/>
              <a:t>findKth – constant time</a:t>
            </a:r>
          </a:p>
          <a:p>
            <a:pPr eaLnBrk="1" hangingPunct="1"/>
            <a:r>
              <a:rPr lang="en-US" sz="2800" smtClean="0"/>
              <a:t>insert and delete - varies</a:t>
            </a:r>
          </a:p>
        </p:txBody>
      </p:sp>
      <p:sp>
        <p:nvSpPr>
          <p:cNvPr id="10243" name="Rectangle 2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1"/>
                </a:solidFill>
              </a:rPr>
              <a:t>Implementations of Lists: </a:t>
            </a:r>
            <a:r>
              <a:rPr lang="en-US" sz="3600">
                <a:solidFill>
                  <a:schemeClr val="accent2"/>
                </a:solidFill>
              </a:rPr>
              <a:t>Arrays</a:t>
            </a:r>
          </a:p>
        </p:txBody>
      </p:sp>
      <p:sp>
        <p:nvSpPr>
          <p:cNvPr id="10244" name="Rectangle 27"/>
          <p:cNvSpPr>
            <a:spLocks noChangeArrowheads="1"/>
          </p:cNvSpPr>
          <p:nvPr/>
        </p:nvSpPr>
        <p:spPr bwMode="auto">
          <a:xfrm flipH="1" flipV="1">
            <a:off x="1120775" y="2209800"/>
            <a:ext cx="7239000" cy="7620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5" name="Line 28"/>
          <p:cNvSpPr>
            <a:spLocks noChangeShapeType="1"/>
          </p:cNvSpPr>
          <p:nvPr/>
        </p:nvSpPr>
        <p:spPr bwMode="auto">
          <a:xfrm>
            <a:off x="2339975" y="2209800"/>
            <a:ext cx="0" cy="7620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6" name="Line 29"/>
          <p:cNvSpPr>
            <a:spLocks noChangeShapeType="1"/>
          </p:cNvSpPr>
          <p:nvPr/>
        </p:nvSpPr>
        <p:spPr bwMode="auto">
          <a:xfrm>
            <a:off x="7521575" y="2209800"/>
            <a:ext cx="0" cy="7620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7" name="Line 30"/>
          <p:cNvSpPr>
            <a:spLocks noChangeShapeType="1"/>
          </p:cNvSpPr>
          <p:nvPr/>
        </p:nvSpPr>
        <p:spPr bwMode="auto">
          <a:xfrm>
            <a:off x="6607175" y="2209800"/>
            <a:ext cx="0" cy="7620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8" name="Line 31"/>
          <p:cNvSpPr>
            <a:spLocks noChangeShapeType="1"/>
          </p:cNvSpPr>
          <p:nvPr/>
        </p:nvSpPr>
        <p:spPr bwMode="auto">
          <a:xfrm>
            <a:off x="5616575" y="2209800"/>
            <a:ext cx="0" cy="7620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9" name="Line 32"/>
          <p:cNvSpPr>
            <a:spLocks noChangeShapeType="1"/>
          </p:cNvSpPr>
          <p:nvPr/>
        </p:nvSpPr>
        <p:spPr bwMode="auto">
          <a:xfrm>
            <a:off x="4397375" y="2209800"/>
            <a:ext cx="0" cy="7620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0" name="Line 33"/>
          <p:cNvSpPr>
            <a:spLocks noChangeShapeType="1"/>
          </p:cNvSpPr>
          <p:nvPr/>
        </p:nvSpPr>
        <p:spPr bwMode="auto">
          <a:xfrm>
            <a:off x="3254375" y="2209800"/>
            <a:ext cx="0" cy="7620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1" name="Text Box 34"/>
          <p:cNvSpPr txBox="1">
            <a:spLocks noChangeArrowheads="1"/>
          </p:cNvSpPr>
          <p:nvPr/>
        </p:nvSpPr>
        <p:spPr bwMode="auto">
          <a:xfrm>
            <a:off x="1562100" y="2217738"/>
            <a:ext cx="6318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A</a:t>
            </a:r>
            <a:r>
              <a:rPr lang="en-US" sz="3200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252" name="Text Box 35"/>
          <p:cNvSpPr txBox="1">
            <a:spLocks noChangeArrowheads="1"/>
          </p:cNvSpPr>
          <p:nvPr/>
        </p:nvSpPr>
        <p:spPr bwMode="auto">
          <a:xfrm>
            <a:off x="3460750" y="2286000"/>
            <a:ext cx="63182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A</a:t>
            </a:r>
            <a:r>
              <a:rPr lang="en-US" sz="3200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0253" name="Text Box 36"/>
          <p:cNvSpPr txBox="1">
            <a:spLocks noChangeArrowheads="1"/>
          </p:cNvSpPr>
          <p:nvPr/>
        </p:nvSpPr>
        <p:spPr bwMode="auto">
          <a:xfrm>
            <a:off x="2492375" y="2316163"/>
            <a:ext cx="6318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A</a:t>
            </a:r>
            <a:r>
              <a:rPr lang="en-US" sz="3200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254" name="Text Box 37"/>
          <p:cNvSpPr txBox="1">
            <a:spLocks noChangeArrowheads="1"/>
          </p:cNvSpPr>
          <p:nvPr/>
        </p:nvSpPr>
        <p:spPr bwMode="auto">
          <a:xfrm>
            <a:off x="6530975" y="2286000"/>
            <a:ext cx="92075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A</a:t>
            </a:r>
            <a:r>
              <a:rPr lang="en-US" sz="3200" baseline="-25000">
                <a:solidFill>
                  <a:schemeClr val="accent2"/>
                </a:solidFill>
              </a:rPr>
              <a:t>n-2</a:t>
            </a:r>
          </a:p>
        </p:txBody>
      </p:sp>
      <p:sp>
        <p:nvSpPr>
          <p:cNvPr id="10255" name="Text Box 38"/>
          <p:cNvSpPr txBox="1">
            <a:spLocks noChangeArrowheads="1"/>
          </p:cNvSpPr>
          <p:nvPr/>
        </p:nvSpPr>
        <p:spPr bwMode="auto">
          <a:xfrm>
            <a:off x="7445375" y="2286000"/>
            <a:ext cx="101282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A</a:t>
            </a:r>
            <a:r>
              <a:rPr lang="en-US" sz="3200" baseline="-25000">
                <a:solidFill>
                  <a:schemeClr val="accent2"/>
                </a:solidFill>
              </a:rPr>
              <a:t>n-1</a:t>
            </a:r>
          </a:p>
        </p:txBody>
      </p:sp>
      <p:sp>
        <p:nvSpPr>
          <p:cNvPr id="10256" name="Text Box 39"/>
          <p:cNvSpPr txBox="1">
            <a:spLocks noChangeArrowheads="1"/>
          </p:cNvSpPr>
          <p:nvPr/>
        </p:nvSpPr>
        <p:spPr bwMode="auto">
          <a:xfrm>
            <a:off x="4762500" y="2293938"/>
            <a:ext cx="5175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0257" name="Text Box 40"/>
          <p:cNvSpPr txBox="1">
            <a:spLocks noChangeArrowheads="1"/>
          </p:cNvSpPr>
          <p:nvPr/>
        </p:nvSpPr>
        <p:spPr bwMode="auto">
          <a:xfrm>
            <a:off x="1562100" y="1608138"/>
            <a:ext cx="680561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0      1     2     …           </a:t>
            </a:r>
            <a:r>
              <a:rPr lang="en-US" sz="2800">
                <a:solidFill>
                  <a:schemeClr val="accent2"/>
                </a:solidFill>
              </a:rPr>
              <a:t>n-2</a:t>
            </a:r>
            <a:r>
              <a:rPr lang="en-US" sz="3200">
                <a:solidFill>
                  <a:schemeClr val="accent2"/>
                </a:solidFill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n-1</a:t>
            </a:r>
          </a:p>
        </p:txBody>
      </p:sp>
      <p:sp>
        <p:nvSpPr>
          <p:cNvPr id="10258" name="Text Box 41"/>
          <p:cNvSpPr txBox="1">
            <a:spLocks noChangeArrowheads="1"/>
          </p:cNvSpPr>
          <p:nvPr/>
        </p:nvSpPr>
        <p:spPr bwMode="auto">
          <a:xfrm>
            <a:off x="190500" y="1531938"/>
            <a:ext cx="895350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pos</a:t>
            </a:r>
          </a:p>
        </p:txBody>
      </p:sp>
      <p:sp>
        <p:nvSpPr>
          <p:cNvPr id="19" name="Cloud 18"/>
          <p:cNvSpPr/>
          <p:nvPr/>
        </p:nvSpPr>
        <p:spPr bwMode="auto">
          <a:xfrm>
            <a:off x="5562600" y="4267200"/>
            <a:ext cx="2819400" cy="1295400"/>
          </a:xfrm>
          <a:prstGeom prst="cloud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Important performance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List Implementation: </a:t>
            </a:r>
            <a:br>
              <a:rPr lang="en-US" sz="3600" smtClean="0"/>
            </a:br>
            <a:r>
              <a:rPr lang="en-US" sz="3600" smtClean="0">
                <a:solidFill>
                  <a:schemeClr val="accent2"/>
                </a:solidFill>
              </a:rPr>
              <a:t>Linked List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54338"/>
            <a:ext cx="8229600" cy="3675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link (pointer!) to node containing successor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printList, find, findKth – linear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remove – change one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insert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get a new node (</a:t>
            </a:r>
            <a:r>
              <a:rPr lang="en-US" sz="2000" smtClean="0">
                <a:latin typeface="Courier New" pitchFamily="49" charset="0"/>
              </a:rPr>
              <a:t>new</a:t>
            </a:r>
            <a:r>
              <a:rPr lang="en-US" sz="200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adjust 2 pointers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1905000"/>
            <a:ext cx="1219200" cy="6858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676400" y="1905000"/>
            <a:ext cx="0" cy="6858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38200" y="1935163"/>
            <a:ext cx="6318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A</a:t>
            </a:r>
            <a:r>
              <a:rPr lang="en-US" sz="3200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828800" y="2286000"/>
            <a:ext cx="685800" cy="0"/>
          </a:xfrm>
          <a:prstGeom prst="line">
            <a:avLst/>
          </a:prstGeom>
          <a:noFill/>
          <a:ln w="76200">
            <a:solidFill>
              <a:srgbClr val="DD33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514600" y="1905000"/>
            <a:ext cx="1219200" cy="6858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429000" y="1905000"/>
            <a:ext cx="0" cy="6858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590800" y="1935163"/>
            <a:ext cx="6318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A</a:t>
            </a:r>
            <a:r>
              <a:rPr lang="en-US" sz="3200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581400" y="2286000"/>
            <a:ext cx="685800" cy="0"/>
          </a:xfrm>
          <a:prstGeom prst="line">
            <a:avLst/>
          </a:prstGeom>
          <a:noFill/>
          <a:ln w="76200">
            <a:solidFill>
              <a:srgbClr val="DD33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267200" y="1905000"/>
            <a:ext cx="1219200" cy="6858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5181600" y="1905000"/>
            <a:ext cx="0" cy="6858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343400" y="1935163"/>
            <a:ext cx="6318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A</a:t>
            </a:r>
            <a:r>
              <a:rPr lang="en-US" sz="3200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34000" y="2286000"/>
            <a:ext cx="685800" cy="0"/>
          </a:xfrm>
          <a:prstGeom prst="line">
            <a:avLst/>
          </a:prstGeom>
          <a:noFill/>
          <a:ln w="76200">
            <a:solidFill>
              <a:srgbClr val="DD33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019800" y="1905000"/>
            <a:ext cx="1219200" cy="6858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934200" y="1905000"/>
            <a:ext cx="0" cy="6858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096000" y="1935163"/>
            <a:ext cx="6318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A</a:t>
            </a:r>
            <a:r>
              <a:rPr lang="en-US" sz="3200" baseline="-25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1283" name="Freeform 19"/>
          <p:cNvSpPr>
            <a:spLocks/>
          </p:cNvSpPr>
          <p:nvPr/>
        </p:nvSpPr>
        <p:spPr bwMode="auto">
          <a:xfrm>
            <a:off x="7086600" y="2171700"/>
            <a:ext cx="723900" cy="266700"/>
          </a:xfrm>
          <a:custGeom>
            <a:avLst/>
            <a:gdLst>
              <a:gd name="T0" fmla="*/ 0 w 456"/>
              <a:gd name="T1" fmla="*/ 2147483647 h 168"/>
              <a:gd name="T2" fmla="*/ 2147483647 w 456"/>
              <a:gd name="T3" fmla="*/ 2147483647 h 168"/>
              <a:gd name="T4" fmla="*/ 2147483647 w 456"/>
              <a:gd name="T5" fmla="*/ 2147483647 h 168"/>
              <a:gd name="T6" fmla="*/ 0 60000 65536"/>
              <a:gd name="T7" fmla="*/ 0 60000 65536"/>
              <a:gd name="T8" fmla="*/ 0 60000 65536"/>
              <a:gd name="T9" fmla="*/ 0 w 456"/>
              <a:gd name="T10" fmla="*/ 0 h 168"/>
              <a:gd name="T11" fmla="*/ 456 w 456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68">
                <a:moveTo>
                  <a:pt x="0" y="24"/>
                </a:moveTo>
                <a:cubicBezTo>
                  <a:pt x="156" y="12"/>
                  <a:pt x="312" y="0"/>
                  <a:pt x="384" y="24"/>
                </a:cubicBezTo>
                <a:cubicBezTo>
                  <a:pt x="456" y="48"/>
                  <a:pt x="424" y="144"/>
                  <a:pt x="432" y="168"/>
                </a:cubicBezTo>
              </a:path>
            </a:pathLst>
          </a:custGeom>
          <a:noFill/>
          <a:ln w="571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7620000" y="2438400"/>
            <a:ext cx="304800" cy="0"/>
          </a:xfrm>
          <a:prstGeom prst="line">
            <a:avLst/>
          </a:prstGeom>
          <a:noFill/>
          <a:ln w="571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7696200" y="2514600"/>
            <a:ext cx="152400" cy="0"/>
          </a:xfrm>
          <a:prstGeom prst="line">
            <a:avLst/>
          </a:prstGeom>
          <a:noFill/>
          <a:ln w="57150">
            <a:solidFill>
              <a:srgbClr val="DD33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 insert()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cases</a:t>
            </a:r>
          </a:p>
          <a:p>
            <a:pPr lvl="1" eaLnBrk="1" hangingPunct="1"/>
            <a:r>
              <a:rPr lang="en-US" smtClean="0"/>
              <a:t>inserting to the front</a:t>
            </a:r>
          </a:p>
          <a:p>
            <a:pPr lvl="1" eaLnBrk="1" hangingPunct="1"/>
            <a:r>
              <a:rPr lang="en-US" smtClean="0"/>
              <a:t>inserting at the end</a:t>
            </a:r>
          </a:p>
          <a:p>
            <a:pPr lvl="1" eaLnBrk="1" hangingPunct="1"/>
            <a:r>
              <a:rPr lang="en-US" smtClean="0"/>
              <a:t>removing last node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Iterators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are they needed?</a:t>
            </a:r>
          </a:p>
          <a:p>
            <a:pPr lvl="1" eaLnBrk="1" hangingPunct="1"/>
            <a:r>
              <a:rPr lang="en-US" smtClean="0"/>
              <a:t>position is needed for some list operations</a:t>
            </a:r>
          </a:p>
          <a:p>
            <a:pPr lvl="2" eaLnBrk="1" hangingPunct="1"/>
            <a:r>
              <a:rPr lang="en-US" smtClean="0"/>
              <a:t>find()</a:t>
            </a:r>
          </a:p>
          <a:p>
            <a:pPr lvl="2" eaLnBrk="1" hangingPunct="1"/>
            <a:r>
              <a:rPr lang="en-US" smtClean="0"/>
              <a:t>insert()</a:t>
            </a:r>
          </a:p>
          <a:p>
            <a:pPr lvl="2" eaLnBrk="1" hangingPunct="1"/>
            <a:r>
              <a:rPr lang="en-US" smtClean="0"/>
              <a:t>remove()</a:t>
            </a:r>
          </a:p>
          <a:p>
            <a:pPr lvl="1" eaLnBrk="1" hangingPunct="1"/>
            <a:r>
              <a:rPr lang="en-US" smtClean="0"/>
              <a:t>ListItr</a:t>
            </a:r>
          </a:p>
          <a:p>
            <a:pPr lvl="2" eaLnBrk="1" hangingPunct="1"/>
            <a:r>
              <a:rPr lang="en-US" smtClean="0"/>
              <a:t>maintains notion of position by maintaining a pointer to a particular ListNode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Template Library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Stacks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LIFO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3810000" cy="2943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List with restrictions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Insert and delete can only be performed at the </a:t>
            </a:r>
            <a:r>
              <a:rPr lang="en-US" sz="2000" b="1" smtClean="0"/>
              <a:t>top</a:t>
            </a:r>
            <a:r>
              <a:rPr lang="en-US" sz="2000" smtClean="0"/>
              <a:t> of the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LIFO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top of stack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Fundamental operations (constant time)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Push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Put on the top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Pop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Delete from the top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on empty stack causes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Top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Examine top of the stack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on empty stack causes exception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Applications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Undo operation in programs</a:t>
            </a:r>
          </a:p>
          <a:p>
            <a:pPr eaLnBrk="1" hangingPunct="1"/>
            <a:r>
              <a:rPr lang="en-US" smtClean="0"/>
              <a:t>Operator precedence</a:t>
            </a:r>
          </a:p>
          <a:p>
            <a:pPr eaLnBrk="1" hangingPunct="1"/>
            <a:r>
              <a:rPr lang="en-US" smtClean="0"/>
              <a:t>Symbol balancing</a:t>
            </a:r>
          </a:p>
          <a:p>
            <a:pPr lvl="1" eaLnBrk="1" hangingPunct="1"/>
            <a:r>
              <a:rPr lang="en-US" smtClean="0"/>
              <a:t>Parenthesis matching</a:t>
            </a:r>
          </a:p>
          <a:p>
            <a:pPr eaLnBrk="1" hangingPunct="1"/>
            <a:r>
              <a:rPr lang="en-US" smtClean="0"/>
              <a:t>Postfix calculators</a:t>
            </a:r>
          </a:p>
          <a:p>
            <a:pPr eaLnBrk="1" hangingPunct="1"/>
            <a:r>
              <a:rPr lang="en-US" smtClean="0"/>
              <a:t>Activation records </a:t>
            </a:r>
          </a:p>
          <a:p>
            <a:pPr lvl="1" eaLnBrk="1" hangingPunct="1"/>
            <a:r>
              <a:rPr lang="en-US" smtClean="0"/>
              <a:t>List of active procedures and associated information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Stack Applications: Symbol Balancing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Read characters to end of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opening symbol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Push onto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closing symbol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stack empty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error!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Else Pop stack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popped symbol is not corresponding opening symbol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error!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at EOF and stack not empty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error!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Stack Applications: Symbol Balancing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600" smtClean="0">
                <a:solidFill>
                  <a:schemeClr val="accent2"/>
                </a:solidFill>
              </a:rPr>
              <a:t>{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D91905"/>
                </a:solidFill>
              </a:rPr>
              <a:t>(</a:t>
            </a:r>
            <a:r>
              <a:rPr lang="en-US" sz="3600" smtClean="0"/>
              <a:t> [ ] </a:t>
            </a:r>
            <a:r>
              <a:rPr lang="en-US" sz="3600" smtClean="0">
                <a:solidFill>
                  <a:srgbClr val="D91905"/>
                </a:solidFill>
              </a:rPr>
              <a:t>)</a:t>
            </a:r>
            <a:r>
              <a:rPr lang="en-US" sz="3600" smtClean="0"/>
              <a:t> </a:t>
            </a:r>
            <a:r>
              <a:rPr lang="en-US" sz="3600" smtClean="0">
                <a:solidFill>
                  <a:schemeClr val="accent2"/>
                </a:solidFill>
              </a:rPr>
              <a:t>}</a:t>
            </a:r>
          </a:p>
          <a:p>
            <a:pPr algn="ctr" eaLnBrk="1" hangingPunct="1">
              <a:buFontTx/>
              <a:buNone/>
            </a:pPr>
            <a:endParaRPr lang="en-US" sz="3600" smtClean="0">
              <a:solidFill>
                <a:schemeClr val="accent2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{ 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D91905"/>
                </a:solidFill>
              </a:rPr>
              <a:t>(</a:t>
            </a:r>
            <a:r>
              <a:rPr lang="en-US" smtClean="0">
                <a:solidFill>
                  <a:schemeClr val="accent2"/>
                </a:solidFill>
              </a:rPr>
              <a:t> } </a:t>
            </a:r>
            <a:r>
              <a:rPr lang="en-US" smtClean="0">
                <a:solidFill>
                  <a:srgbClr val="D91905"/>
                </a:solidFill>
              </a:rPr>
              <a:t>)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]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Stack Applications: Postfix Calculator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number</a:t>
            </a:r>
          </a:p>
          <a:p>
            <a:pPr lvl="1" eaLnBrk="1" hangingPunct="1"/>
            <a:r>
              <a:rPr lang="en-US" smtClean="0"/>
              <a:t>Push number onto stack</a:t>
            </a:r>
          </a:p>
          <a:p>
            <a:pPr eaLnBrk="1" hangingPunct="1"/>
            <a:r>
              <a:rPr lang="en-US" smtClean="0"/>
              <a:t>If operator</a:t>
            </a:r>
          </a:p>
          <a:p>
            <a:pPr lvl="1" eaLnBrk="1" hangingPunct="1"/>
            <a:r>
              <a:rPr lang="en-US" smtClean="0"/>
              <a:t>Apply operator to 2 numbers popped from stack, then place result on stack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Stack Applications: Postfix Calculator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6 5 2 3 </a:t>
            </a:r>
            <a:r>
              <a:rPr lang="en-US" smtClean="0">
                <a:solidFill>
                  <a:schemeClr val="accent2"/>
                </a:solidFill>
              </a:rPr>
              <a:t>+</a:t>
            </a:r>
            <a:r>
              <a:rPr lang="en-US" smtClean="0"/>
              <a:t> 8 </a:t>
            </a:r>
            <a:r>
              <a:rPr lang="en-US" smtClean="0">
                <a:solidFill>
                  <a:schemeClr val="accent2"/>
                </a:solidFill>
              </a:rPr>
              <a:t>*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+</a:t>
            </a:r>
            <a:r>
              <a:rPr lang="en-US" smtClean="0"/>
              <a:t> 3 </a:t>
            </a:r>
            <a:r>
              <a:rPr lang="en-US" smtClean="0">
                <a:solidFill>
                  <a:schemeClr val="accent2"/>
                </a:solidFill>
              </a:rPr>
              <a:t>+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*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336925" y="1560513"/>
            <a:ext cx="3221038" cy="4425950"/>
          </a:xfrm>
          <a:prstGeom prst="rect">
            <a:avLst/>
          </a:prstGeom>
          <a:noFill/>
          <a:ln w="28575">
            <a:solidFill>
              <a:srgbClr val="D91905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140200" y="1066800"/>
            <a:ext cx="1620838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Memory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670675" y="5576888"/>
            <a:ext cx="1177925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Stack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013200" y="1905000"/>
            <a:ext cx="170180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Program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3048000" y="2895600"/>
            <a:ext cx="0" cy="1771650"/>
          </a:xfrm>
          <a:prstGeom prst="line">
            <a:avLst/>
          </a:prstGeom>
          <a:noFill/>
          <a:ln w="10795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7239000" y="3886200"/>
            <a:ext cx="0" cy="1770063"/>
          </a:xfrm>
          <a:prstGeom prst="line">
            <a:avLst/>
          </a:prstGeom>
          <a:noFill/>
          <a:ln w="107950">
            <a:solidFill>
              <a:srgbClr val="D91905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438400" y="1271588"/>
            <a:ext cx="846138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0x0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447800" y="5653088"/>
            <a:ext cx="1624013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0xffffffff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3352800" y="2819400"/>
            <a:ext cx="3200400" cy="0"/>
          </a:xfrm>
          <a:prstGeom prst="line">
            <a:avLst/>
          </a:prstGeom>
          <a:noFill/>
          <a:ln w="31750">
            <a:solidFill>
              <a:srgbClr val="D91905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644650" y="2895600"/>
            <a:ext cx="1098550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Heap</a:t>
            </a:r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Stack Applications: Activation Records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2286000" y="3352800"/>
            <a:ext cx="0" cy="1770063"/>
          </a:xfrm>
          <a:prstGeom prst="line">
            <a:avLst/>
          </a:prstGeom>
          <a:noFill/>
          <a:ln w="107950">
            <a:solidFill>
              <a:srgbClr val="D91905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489325" y="1712913"/>
            <a:ext cx="3221038" cy="442595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292600" y="1219200"/>
            <a:ext cx="1620838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Memory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899275" y="5729288"/>
            <a:ext cx="1177925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Stack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165600" y="1905000"/>
            <a:ext cx="1701800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Program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590800" y="1423988"/>
            <a:ext cx="846138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0x0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676400" y="5715000"/>
            <a:ext cx="1624013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accent2"/>
                </a:solidFill>
              </a:rPr>
              <a:t>0xffffffff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09600" y="38100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Stack Applications: Activation Record</a:t>
            </a: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3505200" y="5410200"/>
            <a:ext cx="3200400" cy="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3505200" y="4724400"/>
            <a:ext cx="3200400" cy="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3505200" y="4038600"/>
            <a:ext cx="3200400" cy="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769100" y="2641600"/>
            <a:ext cx="222250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accent2"/>
                </a:solidFill>
              </a:rPr>
              <a:t>Stack Pointer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3505200" y="2514600"/>
            <a:ext cx="3276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4327525" y="5418138"/>
            <a:ext cx="119221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rgbClr val="D4740A"/>
                </a:solidFill>
              </a:rPr>
              <a:t>main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4098925" y="4732338"/>
            <a:ext cx="18510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rgbClr val="D4740A"/>
                </a:solidFill>
              </a:rPr>
              <a:t>Fib(n-1)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4114800" y="4114800"/>
            <a:ext cx="185102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rgbClr val="D4740A"/>
                </a:solidFill>
              </a:rPr>
              <a:t>Fib(n-2)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4632325" y="3284538"/>
            <a:ext cx="5175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rgbClr val="D4740A"/>
                </a:solidFill>
              </a:rPr>
              <a:t>…</a:t>
            </a: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3505200" y="3429000"/>
            <a:ext cx="3200400" cy="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V="1">
            <a:off x="7620000" y="3200400"/>
            <a:ext cx="0" cy="2590800"/>
          </a:xfrm>
          <a:prstGeom prst="line">
            <a:avLst/>
          </a:prstGeom>
          <a:noFill/>
          <a:ln w="76200">
            <a:solidFill>
              <a:srgbClr val="DD33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lecture on Fri, Feb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Standard Template Library (STL)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C++ package that implements standard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vector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Replacement for C++ built-in array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Arrays: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1800" dirty="0" smtClean="0"/>
              <a:t>Can’t be copied with =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1800" dirty="0" smtClean="0"/>
              <a:t>Doesn’t have notion of capacity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1800" dirty="0" smtClean="0"/>
              <a:t>No index validity checking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Replacement for C built-in string (array of characters)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C strings (char array or char*)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1800" dirty="0" smtClean="0"/>
              <a:t>== doesn’t compare correctly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Implementations: Linked List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Singly linked list</a:t>
            </a:r>
          </a:p>
          <a:p>
            <a:pPr lvl="1" eaLnBrk="1" hangingPunct="1"/>
            <a:r>
              <a:rPr lang="en-US" smtClean="0"/>
              <a:t>Push – insert at front of list</a:t>
            </a:r>
          </a:p>
          <a:p>
            <a:pPr lvl="1" eaLnBrk="1" hangingPunct="1"/>
            <a:r>
              <a:rPr lang="en-US" smtClean="0"/>
              <a:t>Pop – remove element at front of list</a:t>
            </a:r>
          </a:p>
          <a:p>
            <a:pPr lvl="1" eaLnBrk="1" hangingPunct="1"/>
            <a:r>
              <a:rPr lang="en-US" smtClean="0"/>
              <a:t>Top – examine element at front of list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Stack: Linked List Implementation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#include “</a:t>
            </a:r>
            <a:r>
              <a:rPr lang="en-US" sz="2000" b="1" dirty="0" err="1" smtClean="0">
                <a:latin typeface="Lucida Console" pitchFamily="49" charset="0"/>
              </a:rPr>
              <a:t>ListNode.h</a:t>
            </a:r>
            <a:r>
              <a:rPr lang="en-US" sz="2000" b="1" dirty="0" smtClean="0">
                <a:latin typeface="Lucida Console" pitchFamily="49" charset="0"/>
              </a:rPr>
              <a:t>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class Stack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</a:t>
            </a:r>
            <a:r>
              <a:rPr lang="en-US" sz="2000" b="1" dirty="0" smtClean="0">
                <a:solidFill>
                  <a:srgbClr val="D91905"/>
                </a:solidFill>
                <a:latin typeface="Lucida Console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Stack();			</a:t>
            </a:r>
            <a:r>
              <a:rPr lang="en-US" sz="2000" b="1" dirty="0" smtClean="0">
                <a:solidFill>
                  <a:schemeClr val="accent2"/>
                </a:solidFill>
                <a:latin typeface="Lucida Console" pitchFamily="49" charset="0"/>
              </a:rPr>
              <a:t>// constructor</a:t>
            </a:r>
            <a:r>
              <a:rPr lang="en-US" sz="2000" b="1" dirty="0" smtClean="0">
                <a:latin typeface="Lucida Console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~Stack();			</a:t>
            </a:r>
            <a:r>
              <a:rPr lang="en-US" sz="2000" b="1" dirty="0" smtClean="0">
                <a:solidFill>
                  <a:schemeClr val="accent2"/>
                </a:solidFill>
                <a:latin typeface="Lucida Console" pitchFamily="49" charset="0"/>
              </a:rPr>
              <a:t>// destructor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</a:t>
            </a:r>
            <a:r>
              <a:rPr lang="en-US" sz="2000" b="1" dirty="0" err="1" smtClean="0">
                <a:latin typeface="Lucida Console" pitchFamily="49" charset="0"/>
              </a:rPr>
              <a:t>bool</a:t>
            </a:r>
            <a:r>
              <a:rPr lang="en-US" sz="2000" b="1" dirty="0" smtClean="0">
                <a:latin typeface="Lucida Console" pitchFamily="49" charset="0"/>
              </a:rPr>
              <a:t> </a:t>
            </a:r>
            <a:r>
              <a:rPr lang="en-US" sz="2000" b="1" dirty="0" err="1" smtClean="0">
                <a:latin typeface="Lucida Console" pitchFamily="49" charset="0"/>
              </a:rPr>
              <a:t>isEmpty</a:t>
            </a:r>
            <a:r>
              <a:rPr lang="en-US" sz="2000" b="1" dirty="0" smtClean="0">
                <a:latin typeface="Lucida Console" pitchFamily="49" charset="0"/>
              </a:rPr>
              <a:t>() const;	</a:t>
            </a:r>
            <a:r>
              <a:rPr lang="en-US" sz="2000" b="1" dirty="0" smtClean="0">
                <a:solidFill>
                  <a:schemeClr val="accent2"/>
                </a:solidFill>
                <a:latin typeface="Lucida Console" pitchFamily="49" charset="0"/>
              </a:rPr>
              <a:t>// checks for empty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void push(</a:t>
            </a:r>
            <a:r>
              <a:rPr lang="en-US" sz="2000" b="1" dirty="0" err="1" smtClean="0">
                <a:latin typeface="Lucida Console" pitchFamily="49" charset="0"/>
              </a:rPr>
              <a:t>int</a:t>
            </a:r>
            <a:r>
              <a:rPr lang="en-US" sz="2000" b="1" dirty="0" smtClean="0">
                <a:latin typeface="Lucida Console" pitchFamily="49" charset="0"/>
              </a:rPr>
              <a:t> value);	</a:t>
            </a:r>
            <a:r>
              <a:rPr lang="en-US" sz="2000" b="1" dirty="0" smtClean="0">
                <a:solidFill>
                  <a:schemeClr val="accent2"/>
                </a:solidFill>
                <a:latin typeface="Lucida Console" pitchFamily="49" charset="0"/>
              </a:rPr>
              <a:t>// push value onto stack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void pop();			</a:t>
            </a:r>
            <a:r>
              <a:rPr lang="en-US" sz="2000" b="1" dirty="0" smtClean="0">
                <a:solidFill>
                  <a:schemeClr val="accent2"/>
                </a:solidFill>
                <a:latin typeface="Lucida Console" pitchFamily="49" charset="0"/>
              </a:rPr>
              <a:t>// pop top of stack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</a:t>
            </a:r>
            <a:r>
              <a:rPr lang="en-US" sz="2000" b="1" dirty="0" err="1" smtClean="0">
                <a:latin typeface="Lucida Console" pitchFamily="49" charset="0"/>
              </a:rPr>
              <a:t>int</a:t>
            </a:r>
            <a:r>
              <a:rPr lang="en-US" sz="2000" b="1" dirty="0" smtClean="0">
                <a:latin typeface="Lucida Console" pitchFamily="49" charset="0"/>
              </a:rPr>
              <a:t> top();			</a:t>
            </a:r>
            <a:r>
              <a:rPr lang="en-US" sz="2000" b="1" dirty="0" smtClean="0">
                <a:solidFill>
                  <a:schemeClr val="accent2"/>
                </a:solidFill>
                <a:latin typeface="Lucida Console" pitchFamily="49" charset="0"/>
              </a:rPr>
              <a:t>// returns </a:t>
            </a:r>
            <a:r>
              <a:rPr lang="en-US" sz="2000" b="1" dirty="0" err="1" smtClean="0">
                <a:solidFill>
                  <a:schemeClr val="accent2"/>
                </a:solidFill>
                <a:latin typeface="Lucida Console" pitchFamily="49" charset="0"/>
              </a:rPr>
              <a:t>topOfStack</a:t>
            </a:r>
            <a:endParaRPr lang="en-US" sz="2000" b="1" dirty="0" smtClean="0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</a:t>
            </a:r>
            <a:r>
              <a:rPr lang="en-US" sz="2000" b="1" dirty="0" smtClean="0">
                <a:solidFill>
                  <a:srgbClr val="D91905"/>
                </a:solidFill>
                <a:latin typeface="Lucida Console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		</a:t>
            </a:r>
            <a:r>
              <a:rPr lang="en-US" sz="2000" b="1" dirty="0" err="1" smtClean="0">
                <a:latin typeface="Lucida Console" pitchFamily="49" charset="0"/>
              </a:rPr>
              <a:t>ListNode</a:t>
            </a:r>
            <a:r>
              <a:rPr lang="en-US" sz="2000" b="1" dirty="0" smtClean="0">
                <a:latin typeface="Lucida Console" pitchFamily="49" charset="0"/>
              </a:rPr>
              <a:t> * </a:t>
            </a:r>
            <a:r>
              <a:rPr lang="en-US" sz="2000" b="1" dirty="0" err="1" smtClean="0">
                <a:latin typeface="Lucida Console" pitchFamily="49" charset="0"/>
              </a:rPr>
              <a:t>topOfStack</a:t>
            </a:r>
            <a:r>
              <a:rPr lang="en-US" sz="2000" b="1" dirty="0" smtClean="0">
                <a:latin typeface="Lucida Console" pitchFamily="49" charset="0"/>
              </a:rPr>
              <a:t>;	</a:t>
            </a:r>
            <a:r>
              <a:rPr lang="en-US" sz="2000" b="1" dirty="0" smtClean="0">
                <a:solidFill>
                  <a:schemeClr val="accent2"/>
                </a:solidFill>
                <a:latin typeface="Lucida Console" pitchFamily="49" charset="0"/>
              </a:rPr>
              <a:t>// or perhaps </a:t>
            </a:r>
            <a:r>
              <a:rPr lang="en-US" sz="2000" b="1" dirty="0" err="1" smtClean="0">
                <a:solidFill>
                  <a:schemeClr val="accent2"/>
                </a:solidFill>
                <a:latin typeface="Lucida Console" pitchFamily="49" charset="0"/>
              </a:rPr>
              <a:t>StackNode</a:t>
            </a:r>
            <a:r>
              <a:rPr lang="en-US" sz="2000" b="1" dirty="0" smtClean="0">
                <a:solidFill>
                  <a:schemeClr val="accent2"/>
                </a:solidFill>
                <a:latin typeface="Lucida Console" pitchFamily="49" charset="0"/>
              </a:rPr>
              <a:t>…</a:t>
            </a:r>
            <a:endParaRPr lang="en-US" sz="2000" b="1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Lucida Console" pitchFamily="49" charset="0"/>
              </a:rPr>
              <a:t>};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822825" y="1812925"/>
            <a:ext cx="4097338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D91905"/>
                </a:solidFill>
              </a:rPr>
              <a:t>assumes stack of int stored in </a:t>
            </a:r>
          </a:p>
          <a:p>
            <a:pPr marL="342900" indent="-342900"/>
            <a:r>
              <a:rPr lang="en-US">
                <a:solidFill>
                  <a:srgbClr val="D91905"/>
                </a:solidFill>
              </a:rPr>
              <a:t>ListNode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st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19400"/>
            <a:ext cx="706596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600" smtClean="0"/>
              <a:t>Stack: Linked List Implementation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Stack()</a:t>
            </a:r>
          </a:p>
          <a:p>
            <a:r>
              <a:rPr lang="en-US" sz="2400" smtClean="0"/>
              <a:t>~Stack()</a:t>
            </a:r>
          </a:p>
          <a:p>
            <a:r>
              <a:rPr lang="en-US" sz="2400" smtClean="0"/>
              <a:t>void push (int)</a:t>
            </a:r>
          </a:p>
          <a:p>
            <a:r>
              <a:rPr lang="en-US" sz="2400" smtClean="0"/>
              <a:t>bool isEmpty()</a:t>
            </a:r>
          </a:p>
          <a:p>
            <a:r>
              <a:rPr lang="en-US" sz="2400" smtClean="0"/>
              <a:t>void pop()</a:t>
            </a:r>
          </a:p>
          <a:p>
            <a:r>
              <a:rPr lang="en-US" sz="2400" smtClean="0"/>
              <a:t>int top()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Implementations: Array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Avoids links, most operations are very fast constant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Stack consists of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theArray		// the stack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topOfStack	// current index of the 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Push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Increment topOfStack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Set theArray[topOfStack] to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Set return value = theArray[topOfStack]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Decrement topOfStack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Stack: Vector Implementation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D91905"/>
                </a:solidFill>
              </a:rPr>
              <a:t>#include &lt;vector&gt;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class Stack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	</a:t>
            </a:r>
            <a:r>
              <a:rPr lang="en-US" sz="1800" b="1" smtClean="0">
                <a:latin typeface="Lucida Console" pitchFamily="49" charset="0"/>
              </a:rPr>
              <a:t>Stack();			</a:t>
            </a:r>
            <a:r>
              <a:rPr lang="en-US" sz="1800" b="1" smtClean="0">
                <a:solidFill>
                  <a:schemeClr val="accent2"/>
                </a:solidFill>
                <a:latin typeface="Lucida Console" pitchFamily="49" charset="0"/>
              </a:rPr>
              <a:t>// constructor</a:t>
            </a:r>
            <a:r>
              <a:rPr lang="en-US" sz="1800" b="1" smtClean="0">
                <a:latin typeface="Lucida Console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Lucida Console" pitchFamily="49" charset="0"/>
              </a:rPr>
              <a:t>		~Stack();			</a:t>
            </a:r>
            <a:r>
              <a:rPr lang="en-US" sz="1800" b="1" smtClean="0">
                <a:solidFill>
                  <a:schemeClr val="accent2"/>
                </a:solidFill>
                <a:latin typeface="Lucida Console" pitchFamily="49" charset="0"/>
              </a:rPr>
              <a:t>// destructor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Lucida Console" pitchFamily="49" charset="0"/>
              </a:rPr>
              <a:t>		bool isEmpty() const;	</a:t>
            </a:r>
            <a:r>
              <a:rPr lang="en-US" sz="1800" b="1" smtClean="0">
                <a:solidFill>
                  <a:schemeClr val="accent2"/>
                </a:solidFill>
                <a:latin typeface="Lucida Console" pitchFamily="49" charset="0"/>
              </a:rPr>
              <a:t>// checks for empty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Lucida Console" pitchFamily="49" charset="0"/>
              </a:rPr>
              <a:t>		void push(int value);	</a:t>
            </a:r>
            <a:r>
              <a:rPr lang="en-US" sz="1800" b="1" smtClean="0">
                <a:solidFill>
                  <a:schemeClr val="accent2"/>
                </a:solidFill>
                <a:latin typeface="Lucida Console" pitchFamily="49" charset="0"/>
              </a:rPr>
              <a:t>// push value onto stack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Lucida Console" pitchFamily="49" charset="0"/>
              </a:rPr>
              <a:t>		void pop();			</a:t>
            </a:r>
            <a:r>
              <a:rPr lang="en-US" sz="1800" b="1" smtClean="0">
                <a:solidFill>
                  <a:schemeClr val="accent2"/>
                </a:solidFill>
                <a:latin typeface="Lucida Console" pitchFamily="49" charset="0"/>
              </a:rPr>
              <a:t>// pop top of stack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Lucida Console" pitchFamily="49" charset="0"/>
              </a:rPr>
              <a:t>		int top();	</a:t>
            </a:r>
            <a:endParaRPr lang="en-US" sz="1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	</a:t>
            </a:r>
            <a:r>
              <a:rPr lang="en-US" sz="1600" b="1" smtClean="0">
                <a:solidFill>
                  <a:srgbClr val="D91905"/>
                </a:solidFill>
              </a:rPr>
              <a:t>vector&lt;int&gt;</a:t>
            </a:r>
            <a:r>
              <a:rPr lang="en-US" sz="1600" b="1" smtClean="0"/>
              <a:t> theStack;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Stack: Vector Implementation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Lucida Console" pitchFamily="49" charset="0"/>
              </a:rPr>
              <a:t>//isEmpty() return true if stack is size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Lucida Console" pitchFamily="49" charset="0"/>
              </a:rPr>
              <a:t>bool Stack::isEmpty() const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Lucida Console" pitchFamily="49" charset="0"/>
              </a:rPr>
              <a:t>		</a:t>
            </a:r>
            <a:r>
              <a:rPr lang="en-US" sz="2400" smtClean="0">
                <a:solidFill>
                  <a:srgbClr val="D91905"/>
                </a:solidFill>
                <a:latin typeface="Lucida Console" pitchFamily="49" charset="0"/>
              </a:rPr>
              <a:t>return (theStack.size()==0);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Lucida Console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Lucida Console" pitchFamily="49" charset="0"/>
              </a:rPr>
              <a:t>// push implementation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Lucida Console" pitchFamily="49" charset="0"/>
              </a:rPr>
              <a:t>void Stack::push(int value){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Lucida Console" pitchFamily="49" charset="0"/>
              </a:rPr>
              <a:t>	</a:t>
            </a:r>
            <a:r>
              <a:rPr lang="en-US" sz="2400" smtClean="0">
                <a:solidFill>
                  <a:srgbClr val="D91905"/>
                </a:solidFill>
                <a:latin typeface="Lucida Console" pitchFamily="49" charset="0"/>
              </a:rPr>
              <a:t>theStack.push_back(value);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Lucida Console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How Would You Implement pop() and top()?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void Stack::pop(){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int Stack::top(){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List with restrictions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Insert and delete can only be performed at the </a:t>
            </a:r>
            <a:r>
              <a:rPr lang="en-US" sz="2000" b="1" dirty="0" smtClean="0"/>
              <a:t>top</a:t>
            </a:r>
            <a:r>
              <a:rPr lang="en-US" sz="2000" dirty="0" smtClean="0"/>
              <a:t> of the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LIFO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top of stack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Fundamental operations (constant time)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Push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Pop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Implementations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Vector (variable size “array”)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Also list: Operations</a:t>
            </a:r>
          </a:p>
          <a:p>
            <a:pPr lvl="1" eaLnBrk="1" hangingPunct="1"/>
            <a:r>
              <a:rPr lang="en-US" smtClean="0"/>
              <a:t>Enqueue - Insert at one end (back)</a:t>
            </a:r>
          </a:p>
          <a:p>
            <a:pPr lvl="1" eaLnBrk="1" hangingPunct="1"/>
            <a:r>
              <a:rPr lang="en-US" smtClean="0"/>
              <a:t>Dequeue - Delete at other end (front)</a:t>
            </a:r>
          </a:p>
          <a:p>
            <a:pPr lvl="1" eaLnBrk="1" hangingPunct="1"/>
            <a:r>
              <a:rPr lang="en-US" smtClean="0"/>
              <a:t>FIFO</a:t>
            </a:r>
          </a:p>
          <a:p>
            <a:pPr eaLnBrk="1" hangingPunct="1"/>
            <a:r>
              <a:rPr lang="en-US" smtClean="0"/>
              <a:t>Linked list and array implementations are constant time for all operations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Growable (can change size)</a:t>
            </a:r>
          </a:p>
          <a:p>
            <a:pPr eaLnBrk="1" hangingPunct="1"/>
            <a:r>
              <a:rPr lang="en-US" sz="2400" smtClean="0"/>
              <a:t>#include &lt;vector&gt;</a:t>
            </a:r>
          </a:p>
          <a:p>
            <a:pPr eaLnBrk="1" hangingPunct="1"/>
            <a:r>
              <a:rPr lang="en-US" sz="2200" smtClean="0">
                <a:latin typeface="Courier New" pitchFamily="49" charset="0"/>
              </a:rPr>
              <a:t>Object &amp; </a:t>
            </a: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operator[](int idx)</a:t>
            </a:r>
          </a:p>
          <a:p>
            <a:pPr eaLnBrk="1" hangingPunct="1"/>
            <a:r>
              <a:rPr lang="en-US" sz="2200" smtClean="0">
                <a:latin typeface="Courier New" pitchFamily="49" charset="0"/>
              </a:rPr>
              <a:t>Object &amp; </a:t>
            </a: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at(int idx)</a:t>
            </a:r>
          </a:p>
          <a:p>
            <a:pPr eaLnBrk="1" hangingPunct="1"/>
            <a:r>
              <a:rPr lang="en-US" sz="2200" smtClean="0">
                <a:latin typeface="Courier New" pitchFamily="49" charset="0"/>
              </a:rPr>
              <a:t>int </a:t>
            </a: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capacity()</a:t>
            </a:r>
            <a:r>
              <a:rPr lang="en-US" sz="2200" smtClean="0">
                <a:latin typeface="Courier New" pitchFamily="49" charset="0"/>
              </a:rPr>
              <a:t> const</a:t>
            </a:r>
          </a:p>
          <a:p>
            <a:pPr eaLnBrk="1" hangingPunct="1"/>
            <a:r>
              <a:rPr lang="en-US" sz="2200" smtClean="0">
                <a:latin typeface="Courier New" pitchFamily="49" charset="0"/>
              </a:rPr>
              <a:t>void </a:t>
            </a: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reserve(int newCapacity)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Courier New" pitchFamily="49" charset="0"/>
              </a:rPr>
              <a:t>int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size()</a:t>
            </a:r>
            <a:r>
              <a:rPr lang="en-US" sz="2400" smtClean="0">
                <a:latin typeface="Courier New" pitchFamily="49" charset="0"/>
              </a:rPr>
              <a:t> const</a:t>
            </a: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void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clear()</a:t>
            </a: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bool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empty()</a:t>
            </a: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void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push_back()</a:t>
            </a: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void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pop_back()</a:t>
            </a: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const Object &amp;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back()</a:t>
            </a:r>
            <a:r>
              <a:rPr lang="en-US" sz="2400" smtClean="0">
                <a:latin typeface="Courier New" pitchFamily="49" charset="0"/>
              </a:rPr>
              <a:t> const</a:t>
            </a: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const Object &amp;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front()</a:t>
            </a:r>
            <a:r>
              <a:rPr lang="en-US" sz="2400" smtClean="0">
                <a:latin typeface="Courier New" pitchFamily="49" charset="0"/>
              </a:rPr>
              <a:t> const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  <a:p>
            <a:pPr lvl="1" eaLnBrk="1" hangingPunct="1"/>
            <a:r>
              <a:rPr lang="en-US" smtClean="0"/>
              <a:t>theArray</a:t>
            </a:r>
          </a:p>
          <a:p>
            <a:pPr lvl="1" eaLnBrk="1" hangingPunct="1"/>
            <a:r>
              <a:rPr lang="en-US" smtClean="0"/>
              <a:t>front position/index</a:t>
            </a:r>
          </a:p>
          <a:p>
            <a:pPr lvl="1" eaLnBrk="1" hangingPunct="1"/>
            <a:r>
              <a:rPr lang="en-US" smtClean="0"/>
              <a:t>back position/index</a:t>
            </a:r>
          </a:p>
          <a:p>
            <a:pPr lvl="1" eaLnBrk="1" hangingPunct="1"/>
            <a:r>
              <a:rPr lang="en-US" smtClean="0"/>
              <a:t>current size</a:t>
            </a:r>
          </a:p>
          <a:p>
            <a:pPr eaLnBrk="1" hangingPunct="1"/>
            <a:r>
              <a:rPr lang="en-US" smtClean="0"/>
              <a:t>Linked List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Implementation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</a:t>
            </a:r>
          </a:p>
          <a:p>
            <a:pPr lvl="1" eaLnBrk="1" hangingPunct="1"/>
            <a:r>
              <a:rPr lang="en-US" smtClean="0"/>
              <a:t>enqueue</a:t>
            </a:r>
          </a:p>
          <a:p>
            <a:pPr lvl="2" eaLnBrk="1" hangingPunct="1"/>
            <a:r>
              <a:rPr lang="en-US" smtClean="0"/>
              <a:t>increment current size</a:t>
            </a:r>
          </a:p>
          <a:p>
            <a:pPr lvl="2" eaLnBrk="1" hangingPunct="1"/>
            <a:r>
              <a:rPr lang="en-US" smtClean="0"/>
              <a:t>increment back</a:t>
            </a:r>
          </a:p>
          <a:p>
            <a:pPr lvl="2" eaLnBrk="1" hangingPunct="1"/>
            <a:r>
              <a:rPr lang="en-US" smtClean="0"/>
              <a:t>set theArray[back] = element</a:t>
            </a:r>
          </a:p>
          <a:p>
            <a:pPr lvl="1" eaLnBrk="1" hangingPunct="1"/>
            <a:r>
              <a:rPr lang="en-US" smtClean="0"/>
              <a:t>dequeue</a:t>
            </a:r>
          </a:p>
          <a:p>
            <a:pPr lvl="2" eaLnBrk="1" hangingPunct="1"/>
            <a:r>
              <a:rPr lang="en-US" smtClean="0"/>
              <a:t>set return value to theArray[front]</a:t>
            </a:r>
          </a:p>
          <a:p>
            <a:pPr lvl="2" eaLnBrk="1" hangingPunct="1"/>
            <a:r>
              <a:rPr lang="en-US" smtClean="0"/>
              <a:t>decrement current size</a:t>
            </a:r>
          </a:p>
          <a:p>
            <a:pPr lvl="2" eaLnBrk="1" hangingPunct="1"/>
            <a:r>
              <a:rPr lang="en-US" smtClean="0"/>
              <a:t>increment front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 Implementation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class Queue{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Queue();	</a:t>
            </a:r>
            <a:r>
              <a:rPr lang="en-US" sz="1800" smtClean="0">
                <a:solidFill>
                  <a:schemeClr val="accent2"/>
                </a:solidFill>
              </a:rPr>
              <a:t>// constructor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~Queue();	</a:t>
            </a:r>
            <a:r>
              <a:rPr lang="en-US" sz="1800" smtClean="0">
                <a:solidFill>
                  <a:schemeClr val="accent2"/>
                </a:solidFill>
              </a:rPr>
              <a:t>// destructor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accent2"/>
                </a:solidFill>
              </a:rPr>
              <a:t>		// enqueue item to back of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void enqueue(ListNode *node);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accent2"/>
                </a:solidFill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accent2"/>
                </a:solidFill>
              </a:rPr>
              <a:t>		// remove item from front of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ListNode * dequeue();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chemeClr val="accent2"/>
                </a:solidFill>
              </a:rPr>
              <a:t>		// other supporting methods…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</a:t>
            </a:r>
            <a:r>
              <a:rPr lang="en-US" sz="1800" smtClean="0">
                <a:solidFill>
                  <a:schemeClr val="accent2"/>
                </a:solidFill>
              </a:rPr>
              <a:t>// pointers to front and back of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ListNode * front, *back;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 Implementation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enqueue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Applications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Print queues</a:t>
            </a:r>
          </a:p>
          <a:p>
            <a:pPr eaLnBrk="1" hangingPunct="1"/>
            <a:r>
              <a:rPr lang="en-US" smtClean="0"/>
              <a:t>Lines in general</a:t>
            </a:r>
          </a:p>
          <a:p>
            <a:pPr eaLnBrk="1" hangingPunct="1"/>
            <a:r>
              <a:rPr lang="en-US" smtClean="0"/>
              <a:t>File serving</a:t>
            </a:r>
          </a:p>
          <a:p>
            <a:pPr eaLnBrk="1" hangingPunct="1"/>
            <a:r>
              <a:rPr lang="en-US" smtClean="0"/>
              <a:t>Call queues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string manipulation and conversion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string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C++ &lt;string&gt;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provides string class and member functions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size()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length()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>
                <a:solidFill>
                  <a:srgbClr val="D4740A"/>
                </a:solidFill>
              </a:rPr>
              <a:t>at()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>
                <a:solidFill>
                  <a:srgbClr val="D4740A"/>
                </a:solidFill>
              </a:rPr>
              <a:t>operator[]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operator+=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>
                <a:solidFill>
                  <a:srgbClr val="D4740A"/>
                </a:solidFill>
              </a:rPr>
              <a:t>c_str()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>
                <a:solidFill>
                  <a:srgbClr val="D4740A"/>
                </a:solidFill>
              </a:rPr>
              <a:t>substr()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Code Demo – cStringTest.cpp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at(int pos)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access character within string at index position, pos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someString.at(3);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operator[]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access character within string using array-style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someString[3];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c_str()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converts C++ string to C-style 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used to convert c++ string to C-style which is char 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substr()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returns substring of a string given some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See source code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Entering Control-D for input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… will return an empty string (length 0)</a:t>
            </a:r>
          </a:p>
          <a:p>
            <a:pPr eaLnBrk="1" hangingPunct="1"/>
            <a:r>
              <a:rPr lang="en-US" sz="2800" smtClean="0"/>
              <a:t>Like Java, to compare strings, you need to compare the characters that they point to</a:t>
            </a:r>
          </a:p>
          <a:p>
            <a:pPr lvl="1" eaLnBrk="1" hangingPunct="1"/>
            <a:r>
              <a:rPr lang="en-US" sz="2400" smtClean="0"/>
              <a:t>.equals() in Java</a:t>
            </a:r>
          </a:p>
          <a:p>
            <a:pPr eaLnBrk="1" hangingPunct="1"/>
            <a:r>
              <a:rPr lang="en-US" sz="2800" smtClean="0"/>
              <a:t>But in the STL string class, the == operator is overloaded to do this!</a:t>
            </a:r>
          </a:p>
          <a:p>
            <a:pPr eaLnBrk="1" hangingPunct="1"/>
            <a:r>
              <a:rPr lang="en-US" sz="2800" smtClean="0"/>
              <a:t>So you </a:t>
            </a:r>
            <a:r>
              <a:rPr lang="en-US" sz="2800" b="1" smtClean="0"/>
              <a:t>can</a:t>
            </a:r>
            <a:r>
              <a:rPr lang="en-US" sz="2800" smtClean="0"/>
              <a:t> compare STL strings with ==</a:t>
            </a:r>
          </a:p>
          <a:p>
            <a:pPr lvl="1" eaLnBrk="1" hangingPunct="1"/>
            <a:r>
              <a:rPr lang="en-US" sz="2400" smtClean="0"/>
              <a:t>But not standard C strings (i.e. char*)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from_string()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Lucida Console" pitchFamily="49" charset="0"/>
              </a:rPr>
              <a:t>template &lt;typename theType&gt;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Lucida Console" pitchFamily="49" charset="0"/>
              </a:rPr>
              <a:t>// returns false if conversion fails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Lucida Console" pitchFamily="49" charset="0"/>
              </a:rPr>
              <a:t>bool from_string(theType &amp; t,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Lucida Console" pitchFamily="49" charset="0"/>
              </a:rPr>
              <a:t>         const string &amp; s,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Lucida Console" pitchFamily="49" charset="0"/>
              </a:rPr>
              <a:t>         ios_base&amp; (*theFuncPtr)(ios_base &amp;))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Lucida Console" pitchFamily="49" charset="0"/>
              </a:rPr>
              <a:t>{</a:t>
            </a:r>
            <a:endParaRPr lang="en-US" sz="200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Lucida Console" pitchFamily="49" charset="0"/>
              </a:rPr>
              <a:t>	// input string stream to parse</a:t>
            </a:r>
            <a:endParaRPr lang="en-US" sz="2000" noProof="1" smtClean="0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Lucida Console" pitchFamily="49" charset="0"/>
              </a:rPr>
              <a:t>  istringstream inputStringStream(s);</a:t>
            </a:r>
            <a:endParaRPr lang="en-US" sz="200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Lucida Console" pitchFamily="49" charset="0"/>
              </a:rPr>
              <a:t>	// call the appropriate function for the type</a:t>
            </a:r>
            <a:endParaRPr lang="en-US" sz="2000" noProof="1" smtClean="0">
              <a:solidFill>
                <a:schemeClr val="accent2"/>
              </a:solidFill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Lucida Console" pitchFamily="49" charset="0"/>
              </a:rPr>
              <a:t>  return !(inputStringStream &gt;&gt; theFuncPtr &gt;&gt; t).fail();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Lucida Console" pitchFamily="49" charset="0"/>
              </a:rPr>
              <a:t>}</a:t>
            </a:r>
            <a:endParaRPr lang="en-US" sz="2000" smtClean="0">
              <a:latin typeface="Lucida Console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iterator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Nested type that represents </a:t>
            </a:r>
            <a:r>
              <a:rPr lang="en-US" b="1" smtClean="0">
                <a:solidFill>
                  <a:schemeClr val="accent2"/>
                </a:solidFill>
              </a:rPr>
              <a:t>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STL provides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iterator </a:t>
            </a:r>
            <a:r>
              <a:rPr lang="en-US" b="1" smtClean="0">
                <a:latin typeface="Courier New" pitchFamily="49" charset="0"/>
              </a:rPr>
              <a:t>begin()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iterator </a:t>
            </a:r>
            <a:r>
              <a:rPr lang="en-US" b="1" smtClean="0">
                <a:latin typeface="Courier New" pitchFamily="49" charset="0"/>
              </a:rPr>
              <a:t>end()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iterator </a:t>
            </a:r>
            <a:r>
              <a:rPr lang="en-US" smtClean="0"/>
              <a:t>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</a:rPr>
              <a:t>itr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++</a:t>
            </a:r>
            <a:r>
              <a:rPr lang="en-US" sz="2400" smtClean="0">
                <a:latin typeface="Courier New" pitchFamily="49" charset="0"/>
              </a:rPr>
              <a:t>,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++</a:t>
            </a:r>
            <a:r>
              <a:rPr lang="en-US" sz="2400" smtClean="0">
                <a:latin typeface="Courier New" pitchFamily="49" charset="0"/>
              </a:rPr>
              <a:t>itr 	// advances itr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sz="2400" smtClean="0">
                <a:latin typeface="Courier New" pitchFamily="49" charset="0"/>
              </a:rPr>
              <a:t>itr	//returns ref to obj at itr loc.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</a:rPr>
              <a:t>itr1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==</a:t>
            </a:r>
            <a:r>
              <a:rPr lang="en-US" sz="2400" smtClean="0">
                <a:latin typeface="Courier New" pitchFamily="49" charset="0"/>
              </a:rPr>
              <a:t>itr2	// true if same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</a:rPr>
              <a:t>itr1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!=</a:t>
            </a:r>
            <a:r>
              <a:rPr lang="en-US" sz="2400" smtClean="0">
                <a:latin typeface="Courier New" pitchFamily="49" charset="0"/>
              </a:rPr>
              <a:t>itr2	//true if different location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</a:t>
            </a:r>
            <a:r>
              <a:rPr lang="en-US" dirty="0" smtClean="0"/>
              <a:t>Mon, </a:t>
            </a:r>
            <a:r>
              <a:rPr lang="en-US" dirty="0" smtClean="0"/>
              <a:t>Feb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went over the </a:t>
            </a:r>
            <a:r>
              <a:rPr lang="en-US" dirty="0" smtClean="0"/>
              <a:t>first 9 slides of 04-numbers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Iterators (cont’d)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operations that require iterators</a:t>
            </a:r>
          </a:p>
          <a:p>
            <a:pPr lvl="1" eaLnBrk="1" hangingPunct="1"/>
            <a:r>
              <a:rPr lang="en-US" sz="2000" b="1" smtClean="0">
                <a:latin typeface="Courier New" pitchFamily="49" charset="0"/>
              </a:rPr>
              <a:t>iterator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insert</a:t>
            </a:r>
            <a:r>
              <a:rPr lang="en-US" sz="2000" b="1" smtClean="0">
                <a:latin typeface="Courier New" pitchFamily="49" charset="0"/>
              </a:rPr>
              <a:t>(iterator pos, const Object &amp;x)</a:t>
            </a:r>
          </a:p>
          <a:p>
            <a:pPr lvl="1" eaLnBrk="1" hangingPunct="1"/>
            <a:r>
              <a:rPr lang="en-US" sz="2000" b="1" smtClean="0">
                <a:latin typeface="Courier New" pitchFamily="49" charset="0"/>
              </a:rPr>
              <a:t>iterator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erase</a:t>
            </a:r>
            <a:r>
              <a:rPr lang="en-US" sz="2000" b="1" smtClean="0">
                <a:latin typeface="Courier New" pitchFamily="49" charset="0"/>
              </a:rPr>
              <a:t>(iterator pos)</a:t>
            </a:r>
          </a:p>
          <a:p>
            <a:pPr lvl="1" eaLnBrk="1" hangingPunct="1"/>
            <a:r>
              <a:rPr lang="en-US" sz="2000" b="1" smtClean="0">
                <a:latin typeface="Courier New" pitchFamily="49" charset="0"/>
              </a:rPr>
              <a:t>iterator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erase</a:t>
            </a:r>
            <a:r>
              <a:rPr lang="en-US" sz="2000" b="1" smtClean="0">
                <a:latin typeface="Courier New" pitchFamily="49" charset="0"/>
              </a:rPr>
              <a:t>(iterator start, iterator end)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Further reading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Operator overloading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C++ for Java Programmers (CJP), Chapter 5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Templates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CJP, Chapter 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Weiss, Ch. 1.6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vector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Weiss, Chapter 1.4.4, Chapter 3.3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Reference Links for Lab 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Templates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and class templates</a:t>
            </a:r>
          </a:p>
          <a:p>
            <a:pPr eaLnBrk="1" hangingPunct="1"/>
            <a:r>
              <a:rPr lang="en-US" sz="2400" i="1" smtClean="0"/>
              <a:t>C++ for Java Programmers, Chapter 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1_cs150">
  <a:themeElements>
    <a:clrScheme name="1_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cs216</Template>
  <TotalTime>8417</TotalTime>
  <Words>1645</Words>
  <Application>Microsoft Office PowerPoint</Application>
  <PresentationFormat>On-screen Show (4:3)</PresentationFormat>
  <Paragraphs>527</Paragraphs>
  <Slides>60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1_cs150</vt:lpstr>
      <vt:lpstr>Slide 1</vt:lpstr>
      <vt:lpstr>CS2150 Roadmap</vt:lpstr>
      <vt:lpstr>Standard Template Library</vt:lpstr>
      <vt:lpstr>Standard Template Library (STL)</vt:lpstr>
      <vt:lpstr>Vector</vt:lpstr>
      <vt:lpstr>Iterators</vt:lpstr>
      <vt:lpstr>Iterators (cont’d)</vt:lpstr>
      <vt:lpstr>Further reading</vt:lpstr>
      <vt:lpstr>C++ Templates</vt:lpstr>
      <vt:lpstr>Templates</vt:lpstr>
      <vt:lpstr>End of lecture on Wed, Feb 1</vt:lpstr>
      <vt:lpstr>Function Templates (Ch. 7)</vt:lpstr>
      <vt:lpstr>   Example</vt:lpstr>
      <vt:lpstr>findMax() Expanded</vt:lpstr>
      <vt:lpstr>Class Templates</vt:lpstr>
      <vt:lpstr>ObjectCell Template Class</vt:lpstr>
      <vt:lpstr>Using ObjectCell class template</vt:lpstr>
      <vt:lpstr>Templates Miscellaneous</vt:lpstr>
      <vt:lpstr>Templates Misc. (cont’d)</vt:lpstr>
      <vt:lpstr>Templates Misc. (cont’d)</vt:lpstr>
      <vt:lpstr>Abstract Data Types: Lists</vt:lpstr>
      <vt:lpstr>Abstract Data Types (ADT)</vt:lpstr>
      <vt:lpstr>Lists ADT</vt:lpstr>
      <vt:lpstr>List ADT Operations</vt:lpstr>
      <vt:lpstr>Example</vt:lpstr>
      <vt:lpstr>Slide 26</vt:lpstr>
      <vt:lpstr>List Implementation:  Linked List</vt:lpstr>
      <vt:lpstr>Linked List insert()</vt:lpstr>
      <vt:lpstr>List Iterators</vt:lpstr>
      <vt:lpstr>Stacks</vt:lpstr>
      <vt:lpstr>Stacks</vt:lpstr>
      <vt:lpstr>Stack Applications</vt:lpstr>
      <vt:lpstr>Stack Applications: Symbol Balancing</vt:lpstr>
      <vt:lpstr>Stack Applications: Symbol Balancing</vt:lpstr>
      <vt:lpstr>Stack Applications: Postfix Calculator</vt:lpstr>
      <vt:lpstr>Stack Applications: Postfix Calculator</vt:lpstr>
      <vt:lpstr>Stack Applications: Activation Records</vt:lpstr>
      <vt:lpstr>Slide 38</vt:lpstr>
      <vt:lpstr>End of lecture on Fri, Feb 3</vt:lpstr>
      <vt:lpstr>Implementations: Linked List</vt:lpstr>
      <vt:lpstr>Stack: Linked List Implementation</vt:lpstr>
      <vt:lpstr>Stack: Linked List Implementation</vt:lpstr>
      <vt:lpstr>Implementations: Array</vt:lpstr>
      <vt:lpstr>Stack: Vector Implementation</vt:lpstr>
      <vt:lpstr>Stack: Vector Implementation</vt:lpstr>
      <vt:lpstr>How Would You Implement pop() and top()?</vt:lpstr>
      <vt:lpstr>Stacks</vt:lpstr>
      <vt:lpstr>Queues</vt:lpstr>
      <vt:lpstr>Queues</vt:lpstr>
      <vt:lpstr>Implementations</vt:lpstr>
      <vt:lpstr>Array Implementation</vt:lpstr>
      <vt:lpstr>Linked List Implementation</vt:lpstr>
      <vt:lpstr>Linked List Implementation</vt:lpstr>
      <vt:lpstr>Queue Applications</vt:lpstr>
      <vt:lpstr>C++ string manipulation and conversion</vt:lpstr>
      <vt:lpstr>C++ string</vt:lpstr>
      <vt:lpstr>Code Demo – cStringTest.cpp</vt:lpstr>
      <vt:lpstr>Entering Control-D for input</vt:lpstr>
      <vt:lpstr>from_string()</vt:lpstr>
      <vt:lpstr>End of lecture on Mon, Feb 6</vt:lpstr>
    </vt:vector>
  </TitlesOfParts>
  <Company>University of Virginia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aaron</cp:lastModifiedBy>
  <cp:revision>692</cp:revision>
  <dcterms:created xsi:type="dcterms:W3CDTF">2002-01-14T22:09:46Z</dcterms:created>
  <dcterms:modified xsi:type="dcterms:W3CDTF">2012-02-06T19:46:38Z</dcterms:modified>
  <cp:category>Computer Science</cp:category>
</cp:coreProperties>
</file>