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9"/>
  </p:notesMasterIdLst>
  <p:handoutMasterIdLst>
    <p:handoutMasterId r:id="rId70"/>
  </p:handoutMasterIdLst>
  <p:sldIdLst>
    <p:sldId id="258" r:id="rId2"/>
    <p:sldId id="302" r:id="rId3"/>
    <p:sldId id="310" r:id="rId4"/>
    <p:sldId id="301" r:id="rId5"/>
    <p:sldId id="303" r:id="rId6"/>
    <p:sldId id="304" r:id="rId7"/>
    <p:sldId id="311" r:id="rId8"/>
    <p:sldId id="305" r:id="rId9"/>
    <p:sldId id="351" r:id="rId10"/>
    <p:sldId id="312" r:id="rId11"/>
    <p:sldId id="313" r:id="rId12"/>
    <p:sldId id="352" r:id="rId13"/>
    <p:sldId id="314" r:id="rId14"/>
    <p:sldId id="306" r:id="rId15"/>
    <p:sldId id="268" r:id="rId16"/>
    <p:sldId id="274" r:id="rId17"/>
    <p:sldId id="269" r:id="rId18"/>
    <p:sldId id="275" r:id="rId19"/>
    <p:sldId id="267" r:id="rId20"/>
    <p:sldId id="276" r:id="rId21"/>
    <p:sldId id="347" r:id="rId22"/>
    <p:sldId id="277" r:id="rId23"/>
    <p:sldId id="319" r:id="rId24"/>
    <p:sldId id="278" r:id="rId25"/>
    <p:sldId id="329" r:id="rId26"/>
    <p:sldId id="330" r:id="rId27"/>
    <p:sldId id="345" r:id="rId28"/>
    <p:sldId id="346" r:id="rId29"/>
    <p:sldId id="353" r:id="rId30"/>
    <p:sldId id="348" r:id="rId31"/>
    <p:sldId id="324" r:id="rId32"/>
    <p:sldId id="350" r:id="rId33"/>
    <p:sldId id="279" r:id="rId34"/>
    <p:sldId id="320" r:id="rId35"/>
    <p:sldId id="323" r:id="rId36"/>
    <p:sldId id="321" r:id="rId37"/>
    <p:sldId id="316" r:id="rId38"/>
    <p:sldId id="282" r:id="rId39"/>
    <p:sldId id="307" r:id="rId40"/>
    <p:sldId id="295" r:id="rId41"/>
    <p:sldId id="283" r:id="rId42"/>
    <p:sldId id="285" r:id="rId43"/>
    <p:sldId id="325" r:id="rId44"/>
    <p:sldId id="326" r:id="rId45"/>
    <p:sldId id="327" r:id="rId46"/>
    <p:sldId id="328" r:id="rId47"/>
    <p:sldId id="354" r:id="rId48"/>
    <p:sldId id="333" r:id="rId49"/>
    <p:sldId id="317" r:id="rId50"/>
    <p:sldId id="342" r:id="rId51"/>
    <p:sldId id="332" r:id="rId52"/>
    <p:sldId id="287" r:id="rId53"/>
    <p:sldId id="288" r:id="rId54"/>
    <p:sldId id="335" r:id="rId55"/>
    <p:sldId id="336" r:id="rId56"/>
    <p:sldId id="337" r:id="rId57"/>
    <p:sldId id="340" r:id="rId58"/>
    <p:sldId id="338" r:id="rId59"/>
    <p:sldId id="341" r:id="rId60"/>
    <p:sldId id="290" r:id="rId61"/>
    <p:sldId id="291" r:id="rId62"/>
    <p:sldId id="293" r:id="rId63"/>
    <p:sldId id="292" r:id="rId64"/>
    <p:sldId id="294" r:id="rId65"/>
    <p:sldId id="296" r:id="rId66"/>
    <p:sldId id="297" r:id="rId67"/>
    <p:sldId id="355" r:id="rId68"/>
  </p:sldIdLst>
  <p:sldSz cx="9144000" cy="6858000" type="screen4x3"/>
  <p:notesSz cx="6997700" cy="928370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0000"/>
    <a:srgbClr val="FF6600"/>
    <a:srgbClr val="33CC33"/>
    <a:srgbClr val="F7FBA3"/>
    <a:srgbClr val="DDDDDD"/>
    <a:srgbClr val="FFFF00"/>
    <a:srgbClr val="DD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2" autoAdjust="0"/>
    <p:restoredTop sz="90084" autoAdjust="0"/>
  </p:normalViewPr>
  <p:slideViewPr>
    <p:cSldViewPr>
      <p:cViewPr varScale="1">
        <p:scale>
          <a:sx n="98" d="100"/>
          <a:sy n="98" d="100"/>
        </p:scale>
        <p:origin x="-96" y="-19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CC1D6A2D-638C-4FBE-9B22-0F4A28528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9" tIns="46509" rIns="93019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77235622-9477-43E6-9636-3B03484F0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8A0F5-E042-4B5F-B6AD-61F6B0C7359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78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78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529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6628B47-E22F-4EAB-9759-C3902D28DB40}" type="slidenum">
              <a:rPr lang="en-US" sz="1400"/>
              <a:pPr algn="r">
                <a:defRPr/>
              </a:pPr>
              <a:t>‹#›</a:t>
            </a:fld>
            <a:endParaRPr lang="en-US" sz="1400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 b="1">
              <a:solidFill>
                <a:srgbClr val="DD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ngle_precisio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FFF00"/>
                </a:solidFill>
              </a:rPr>
              <a:t>CS2150: </a:t>
            </a:r>
            <a:r>
              <a:rPr lang="en-US" sz="2000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</a:rPr>
              <a:t>University of Virginia Computer Science</a:t>
            </a:r>
          </a:p>
          <a:p>
            <a:pPr eaLnBrk="0" hangingPunct="0"/>
            <a:r>
              <a:rPr lang="en-US" sz="2000" dirty="0" smtClean="0">
                <a:solidFill>
                  <a:srgbClr val="FFFF00"/>
                </a:solidFill>
              </a:rPr>
              <a:t>Spring 2012</a:t>
            </a:r>
            <a:r>
              <a:rPr lang="en-US" sz="2000" dirty="0">
                <a:solidFill>
                  <a:srgbClr val="FFFF00"/>
                </a:solidFill>
              </a:rPr>
              <a:t>						Aaron Bloomfield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8455025" y="3101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endParaRPr lang="en-US" sz="2400"/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-762000" y="1905000"/>
            <a:ext cx="818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103188" y="1978025"/>
            <a:ext cx="43926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4000"/>
              <a:t>Numbers</a:t>
            </a:r>
          </a:p>
          <a:p>
            <a:pPr algn="r"/>
            <a:r>
              <a:rPr lang="en-US" sz="4000"/>
              <a:t>And their Representation</a:t>
            </a:r>
            <a:endParaRPr lang="en-US" sz="3600"/>
          </a:p>
        </p:txBody>
      </p:sp>
      <p:pic>
        <p:nvPicPr>
          <p:cNvPr id="7174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635125"/>
            <a:ext cx="4027488" cy="37814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Radix to Decimal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42</a:t>
            </a:r>
            <a:r>
              <a:rPr lang="en-US" baseline="-25000" smtClean="0"/>
              <a:t>5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121</a:t>
            </a:r>
            <a:r>
              <a:rPr lang="en-US" baseline="-25000" smtClean="0"/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Decimal to Radix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42</a:t>
            </a:r>
            <a:r>
              <a:rPr lang="en-US" baseline="-25000" smtClean="0"/>
              <a:t>10	</a:t>
            </a:r>
            <a:r>
              <a:rPr lang="en-US" smtClean="0"/>
              <a:t>to radix 5</a:t>
            </a:r>
            <a:endParaRPr lang="en-US" baseline="-25000" smtClean="0"/>
          </a:p>
          <a:p>
            <a:pPr eaLnBrk="1" hangingPunct="1"/>
            <a:endParaRPr lang="en-US" baseline="-25000" smtClean="0"/>
          </a:p>
          <a:p>
            <a:pPr eaLnBrk="1" hangingPunct="1"/>
            <a:endParaRPr lang="en-US" baseline="-25000" smtClean="0"/>
          </a:p>
          <a:p>
            <a:pPr eaLnBrk="1" hangingPunct="1"/>
            <a:endParaRPr lang="en-US" baseline="-25000" smtClean="0"/>
          </a:p>
          <a:p>
            <a:pPr eaLnBrk="1" hangingPunct="1"/>
            <a:endParaRPr lang="en-US" baseline="-25000" smtClean="0"/>
          </a:p>
          <a:p>
            <a:pPr eaLnBrk="1" hangingPunct="1"/>
            <a:r>
              <a:rPr lang="en-US" smtClean="0"/>
              <a:t>121</a:t>
            </a:r>
            <a:r>
              <a:rPr lang="en-US" baseline="-25000" smtClean="0"/>
              <a:t>10</a:t>
            </a:r>
            <a:r>
              <a:rPr lang="en-US" smtClean="0"/>
              <a:t>	to radix 11</a:t>
            </a:r>
            <a:endParaRPr lang="en-US" baseline="-25000" smtClean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value of “101”?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binary: 5</a:t>
            </a:r>
          </a:p>
          <a:p>
            <a:r>
              <a:rPr lang="en-US" sz="2800" dirty="0" smtClean="0"/>
              <a:t>In octal (base 8): 65</a:t>
            </a:r>
          </a:p>
          <a:p>
            <a:r>
              <a:rPr lang="en-US" sz="2800" dirty="0" smtClean="0"/>
              <a:t>In decimal: 101</a:t>
            </a:r>
          </a:p>
          <a:p>
            <a:r>
              <a:rPr lang="en-US" sz="2800" dirty="0" smtClean="0"/>
              <a:t>In hexadecimal: 257</a:t>
            </a:r>
          </a:p>
          <a:p>
            <a:pPr lvl="8"/>
            <a:endParaRPr lang="en-US" sz="1600" dirty="0" smtClean="0"/>
          </a:p>
          <a:p>
            <a:r>
              <a:rPr lang="en-US" sz="2800" dirty="0" smtClean="0"/>
              <a:t>In C, any integer that begins with ‘0’ is octal</a:t>
            </a:r>
          </a:p>
          <a:p>
            <a:pPr lvl="1"/>
            <a:r>
              <a:rPr lang="en-US" sz="2400" dirty="0" smtClean="0"/>
              <a:t>073 = 73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= 59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And any number that begins with ‘0x’ is hexadecimal</a:t>
            </a:r>
          </a:p>
          <a:p>
            <a:pPr lvl="1"/>
            <a:r>
              <a:rPr lang="en-US" sz="2400" dirty="0" smtClean="0"/>
              <a:t>0x3f = 3f</a:t>
            </a:r>
            <a:r>
              <a:rPr lang="en-US" sz="2400" baseline="-25000" dirty="0" smtClean="0"/>
              <a:t>16</a:t>
            </a:r>
            <a:r>
              <a:rPr lang="en-US" sz="2400" dirty="0" smtClean="0"/>
              <a:t> = 63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Representations on Machines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Representing Numbers on Computers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Limited resources to represent numbers </a:t>
            </a:r>
            <a:r>
              <a:rPr lang="en-US" b="1" smtClean="0">
                <a:latin typeface="Arial" charset="0"/>
                <a:cs typeface="Arial" charset="0"/>
              </a:rPr>
              <a:t>→ </a:t>
            </a:r>
            <a:r>
              <a:rPr lang="en-US" smtClean="0">
                <a:latin typeface="Arial" charset="0"/>
                <a:cs typeface="Arial" charset="0"/>
              </a:rPr>
              <a:t>Not all numbers can be represented</a:t>
            </a:r>
            <a:endParaRPr lang="en-US" b="1" smtClean="0">
              <a:latin typeface="Arial" charset="0"/>
              <a:cs typeface="Arial" charset="0"/>
            </a:endParaRPr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ENIAC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306513"/>
            <a:ext cx="4200525" cy="4525962"/>
          </a:xfrm>
        </p:spPr>
        <p:txBody>
          <a:bodyPr/>
          <a:lstStyle/>
          <a:p>
            <a:pPr eaLnBrk="1" hangingPunct="1"/>
            <a:r>
              <a:rPr lang="en-US" sz="2800" smtClean="0"/>
              <a:t>Started 1943 – early electronic programmable computer</a:t>
            </a:r>
          </a:p>
          <a:p>
            <a:pPr eaLnBrk="1" hangingPunct="1"/>
            <a:r>
              <a:rPr lang="en-US" sz="2800" smtClean="0"/>
              <a:t>Operational in 1946</a:t>
            </a:r>
          </a:p>
          <a:p>
            <a:pPr eaLnBrk="1" hangingPunct="1"/>
            <a:r>
              <a:rPr lang="en-US" sz="2800" smtClean="0"/>
              <a:t>Computed ballistics tables</a:t>
            </a:r>
          </a:p>
          <a:p>
            <a:pPr eaLnBrk="1" hangingPunct="1"/>
            <a:r>
              <a:rPr lang="en-US" sz="2800" smtClean="0"/>
              <a:t>17,468 vacuum tubes</a:t>
            </a:r>
          </a:p>
          <a:p>
            <a:pPr eaLnBrk="1" hangingPunct="1"/>
            <a:r>
              <a:rPr lang="en-US" sz="2800" smtClean="0"/>
              <a:t>150 kW of power </a:t>
            </a:r>
          </a:p>
          <a:p>
            <a:pPr eaLnBrk="1" hangingPunct="1"/>
            <a:endParaRPr lang="en-US" sz="2800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538" y="1492250"/>
            <a:ext cx="4054475" cy="3186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054475" y="4808538"/>
            <a:ext cx="5089525" cy="13731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Earlier Computers:</a:t>
            </a:r>
          </a:p>
          <a:p>
            <a:r>
              <a:rPr lang="en-US" sz="2800"/>
              <a:t>   Z3 (Konrad Zuse) 1941</a:t>
            </a:r>
          </a:p>
          <a:p>
            <a:r>
              <a:rPr lang="en-US" sz="2800"/>
              <a:t>   Colossus 1943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825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Directions for Getting </a:t>
            </a:r>
            <a:r>
              <a:rPr lang="en-US" b="1" smtClean="0"/>
              <a:t>6</a:t>
            </a:r>
          </a:p>
        </p:txBody>
      </p:sp>
      <p:sp>
        <p:nvSpPr>
          <p:cNvPr id="832515" name="Rectangle 3"/>
          <p:cNvSpPr>
            <a:spLocks noChangeArrowheads="1"/>
          </p:cNvSpPr>
          <p:nvPr/>
        </p:nvSpPr>
        <p:spPr bwMode="auto">
          <a:xfrm>
            <a:off x="174625" y="530225"/>
            <a:ext cx="8874125" cy="5638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sz="2400">
              <a:latin typeface="Tahoma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Choose any regular accumulator (ie. Accumulator #9). </a:t>
            </a: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Direct the Initiating Pulse to terminal </a:t>
            </a:r>
            <a:r>
              <a:rPr lang="en-US" sz="2000" i="1">
                <a:latin typeface="Tahoma" pitchFamily="34" charset="0"/>
              </a:rPr>
              <a:t>5i</a:t>
            </a:r>
            <a:r>
              <a:rPr lang="en-US" sz="2000">
                <a:latin typeface="Tahoma" pitchFamily="34" charset="0"/>
              </a:rPr>
              <a:t>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The initiating pulse is produced by the initiating unit's </a:t>
            </a:r>
            <a:r>
              <a:rPr lang="en-US" sz="2000" i="1">
                <a:latin typeface="Tahoma" pitchFamily="34" charset="0"/>
              </a:rPr>
              <a:t>Io</a:t>
            </a:r>
            <a:r>
              <a:rPr lang="en-US" sz="2000">
                <a:latin typeface="Tahoma" pitchFamily="34" charset="0"/>
              </a:rPr>
              <a:t> terminal each time the Eniac is started. This terminal is usually, by default, plugged into Program Line 1-1 (described later). Simply connect a program cable from Program Line 1-1 to terminal </a:t>
            </a:r>
            <a:r>
              <a:rPr lang="en-US" sz="2000" i="1">
                <a:latin typeface="Tahoma" pitchFamily="34" charset="0"/>
              </a:rPr>
              <a:t>5i</a:t>
            </a:r>
            <a:r>
              <a:rPr lang="en-US" sz="2000">
                <a:latin typeface="Tahoma" pitchFamily="34" charset="0"/>
              </a:rPr>
              <a:t> on this Accumulator.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Set the Repeat Switch for Program Control 5 to 6.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Set the Operation Switch for Program Control 5 to ADD</a:t>
            </a:r>
            <a:r>
              <a:rPr lang="en-US" sz="400">
                <a:latin typeface="Tahoma" pitchFamily="34" charset="0"/>
              </a:rPr>
              <a:t> </a:t>
            </a:r>
            <a:r>
              <a:rPr lang="en-US" sz="2000">
                <a:latin typeface="Tahoma" pitchFamily="34" charset="0"/>
              </a:rPr>
              <a:t>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Set the Clear-Correct switch to C.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Turn on and clear the Eniac.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Normally, when the Eniac is first started, a clearing process is begun. If the Eniac had been previously started, or if there are random neons illuminated in the accumulators, the ``Initial Clear'' button of the Initiating device can be pressed.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>
                <a:latin typeface="Tahoma" pitchFamily="34" charset="0"/>
              </a:rPr>
              <a:t>Press the ``Initiating Pulse Switch'' that is located on the Initiating device. </a:t>
            </a:r>
          </a:p>
          <a:p>
            <a:pPr marL="342900" indent="-342900" eaLnBrk="0" hangingPunct="0">
              <a:buFontTx/>
              <a:buAutoNum type="arabicPeriod"/>
            </a:pPr>
            <a:r>
              <a:rPr lang="en-US" sz="2000" b="1">
                <a:latin typeface="Tahoma" pitchFamily="34" charset="0"/>
              </a:rPr>
              <a:t>Stand back.</a:t>
            </a:r>
            <a:r>
              <a:rPr lang="en-US" sz="2000">
                <a:latin typeface="Tahoma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ENIAC Number Representation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Decimal system</a:t>
            </a:r>
          </a:p>
          <a:p>
            <a:pPr lvl="1" eaLnBrk="1" hangingPunct="1"/>
            <a:r>
              <a:rPr lang="en-US" sz="2400" smtClean="0"/>
              <a:t>Ring of 36 vacuum tubes to store one digits (10 flip-flops to store 0-9)</a:t>
            </a:r>
          </a:p>
          <a:p>
            <a:pPr lvl="1" eaLnBrk="1" hangingPunct="1"/>
            <a:r>
              <a:rPr lang="en-US" sz="2400" smtClean="0"/>
              <a:t>Designed to emulate mechanical adding machine electronically</a:t>
            </a:r>
          </a:p>
          <a:p>
            <a:pPr lvl="1" eaLnBrk="1" hangingPunct="1"/>
            <a:r>
              <a:rPr lang="en-US" sz="2400" smtClean="0"/>
              <a:t>20 accumulators (~registers), each stores 10-digits</a:t>
            </a:r>
          </a:p>
          <a:p>
            <a:pPr eaLnBrk="1" hangingPunct="1"/>
            <a:r>
              <a:rPr lang="en-US" smtClean="0"/>
              <a:t>5,000 cycles per second</a:t>
            </a:r>
          </a:p>
          <a:p>
            <a:pPr lvl="1" eaLnBrk="1" hangingPunct="1"/>
            <a:r>
              <a:rPr lang="en-US" sz="2400" smtClean="0"/>
              <a:t>Perform addition/subtraction between 2 accumulators each cycle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274638"/>
            <a:ext cx="8901113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Binary Number Representations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465263"/>
            <a:ext cx="8767762" cy="4525962"/>
          </a:xfrm>
        </p:spPr>
        <p:txBody>
          <a:bodyPr/>
          <a:lstStyle/>
          <a:p>
            <a:pPr eaLnBrk="1" hangingPunct="1"/>
            <a:r>
              <a:rPr lang="en-US" sz="2800" smtClean="0"/>
              <a:t>First presented by Gottfried Leibniz, 1705 (“Explication de l’Arithmétique Binaire”)</a:t>
            </a:r>
          </a:p>
          <a:p>
            <a:pPr eaLnBrk="1" hangingPunct="1"/>
            <a:r>
              <a:rPr lang="en-US" sz="2800" smtClean="0"/>
              <a:t>George Boole (“Boolean” logic), 1854</a:t>
            </a:r>
          </a:p>
          <a:p>
            <a:pPr eaLnBrk="1" hangingPunct="1"/>
            <a:r>
              <a:rPr lang="en-US" sz="2800" smtClean="0"/>
              <a:t>Claude Shannon’s 1937 Master’s thesis: implemented Boolean algebra with switches and relays</a:t>
            </a:r>
          </a:p>
          <a:p>
            <a:pPr eaLnBrk="1" hangingPunct="1"/>
            <a:r>
              <a:rPr lang="en-US" sz="2800" smtClean="0"/>
              <a:t>Used by Atanasoff-Berry Computer, Colossus and Z3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Representation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3676650"/>
            <a:ext cx="4795838" cy="1733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smtClean="0"/>
              <a:t>	Value = </a:t>
            </a:r>
            <a:r>
              <a:rPr lang="el-GR" sz="4800" smtClean="0">
                <a:latin typeface="Times New Roman" pitchFamily="18" charset="0"/>
              </a:rPr>
              <a:t>Σ</a:t>
            </a:r>
            <a:r>
              <a:rPr lang="en-US" sz="4800" smtClean="0">
                <a:latin typeface="Times New Roman" pitchFamily="18" charset="0"/>
              </a:rPr>
              <a:t> b</a:t>
            </a:r>
            <a:r>
              <a:rPr lang="en-US" sz="4800" i="1" baseline="-25000" smtClean="0">
                <a:latin typeface="Times New Roman" pitchFamily="18" charset="0"/>
              </a:rPr>
              <a:t>i</a:t>
            </a:r>
            <a:r>
              <a:rPr lang="en-US" sz="4800" smtClean="0">
                <a:latin typeface="Times New Roman" pitchFamily="18" charset="0"/>
              </a:rPr>
              <a:t> * 2</a:t>
            </a:r>
            <a:r>
              <a:rPr lang="en-US" sz="4800" i="1" baseline="30000" smtClean="0">
                <a:latin typeface="Times New Roman" pitchFamily="18" charset="0"/>
              </a:rPr>
              <a:t>i</a:t>
            </a:r>
            <a:endParaRPr lang="el-GR" sz="4800" i="1" baseline="30000" smtClean="0">
              <a:latin typeface="Times New Roman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195513" y="1627188"/>
            <a:ext cx="4703762" cy="823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Times New Roman" pitchFamily="18" charset="0"/>
              </a:rPr>
              <a:t>b</a:t>
            </a:r>
            <a:r>
              <a:rPr lang="en-US" sz="4800" baseline="-25000">
                <a:latin typeface="Times New Roman" pitchFamily="18" charset="0"/>
              </a:rPr>
              <a:t>n-1</a:t>
            </a:r>
            <a:r>
              <a:rPr lang="en-US" sz="4800">
                <a:latin typeface="Times New Roman" pitchFamily="18" charset="0"/>
              </a:rPr>
              <a:t>b</a:t>
            </a:r>
            <a:r>
              <a:rPr lang="en-US" sz="4800" baseline="-25000">
                <a:latin typeface="Times New Roman" pitchFamily="18" charset="0"/>
              </a:rPr>
              <a:t>n-2</a:t>
            </a:r>
            <a:r>
              <a:rPr lang="en-US" sz="4800">
                <a:latin typeface="Times New Roman" pitchFamily="18" charset="0"/>
              </a:rPr>
              <a:t>b</a:t>
            </a:r>
            <a:r>
              <a:rPr lang="en-US" sz="4800" baseline="-25000">
                <a:latin typeface="Times New Roman" pitchFamily="18" charset="0"/>
              </a:rPr>
              <a:t>n-3</a:t>
            </a:r>
            <a:r>
              <a:rPr lang="en-US" sz="4800">
                <a:latin typeface="Times New Roman" pitchFamily="18" charset="0"/>
              </a:rPr>
              <a:t>...b</a:t>
            </a:r>
            <a:r>
              <a:rPr lang="en-US" sz="4800" baseline="-25000">
                <a:latin typeface="Times New Roman" pitchFamily="18" charset="0"/>
              </a:rPr>
              <a:t>2</a:t>
            </a:r>
            <a:r>
              <a:rPr lang="en-US" sz="4800">
                <a:latin typeface="Times New Roman" pitchFamily="18" charset="0"/>
              </a:rPr>
              <a:t>b</a:t>
            </a:r>
            <a:r>
              <a:rPr lang="en-US" sz="4800" baseline="-25000">
                <a:latin typeface="Times New Roman" pitchFamily="18" charset="0"/>
              </a:rPr>
              <a:t>1</a:t>
            </a:r>
            <a:r>
              <a:rPr lang="en-US" sz="4800">
                <a:latin typeface="Times New Roman" pitchFamily="18" charset="0"/>
              </a:rPr>
              <a:t>b</a:t>
            </a:r>
            <a:r>
              <a:rPr lang="en-US" sz="4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230438" y="4341813"/>
            <a:ext cx="167640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= 0..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-1</a:t>
            </a:r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4495800" y="5638800"/>
            <a:ext cx="407828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should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/>
              <a:t> be? 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5202238" y="2576513"/>
            <a:ext cx="3786187" cy="20415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+ 0 = 0</a:t>
            </a:r>
          </a:p>
          <a:p>
            <a:r>
              <a:rPr lang="en-US"/>
              <a:t>0 + 1 = 1</a:t>
            </a:r>
          </a:p>
          <a:p>
            <a:r>
              <a:rPr lang="en-US"/>
              <a:t>1 + 0 = 1</a:t>
            </a:r>
          </a:p>
          <a:p>
            <a:r>
              <a:rPr lang="en-US"/>
              <a:t>1 + 1 = 0 carry 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Background and terminology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Numbers vs. numerals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Positional number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Radix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Binary, octal, hexadecimal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Number representation on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Endianness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Type representation (sign magnitude, 2’s complement, excess 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IEEE floating point representation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/>
              <a:t>?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Java: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byte, char = 8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short = 16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int = 32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long = 64 bits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C: implementation-defined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int</a:t>
            </a:r>
            <a:r>
              <a:rPr lang="en-US" smtClean="0"/>
              <a:t>: can hold between 0 and UINT_MAX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UINT_MAX must be at least 65535</a:t>
            </a:r>
          </a:p>
          <a:p>
            <a:pPr lvl="3" eaLnBrk="1" hangingPunct="1">
              <a:lnSpc>
                <a:spcPct val="90000"/>
              </a:lnSpc>
            </a:pPr>
            <a:r>
              <a:rPr lang="en-US" i="1" smtClean="0"/>
              <a:t>n</a:t>
            </a:r>
            <a:r>
              <a:rPr lang="en-US" smtClean="0"/>
              <a:t> &gt;= 16, typical current machines </a:t>
            </a:r>
            <a:r>
              <a:rPr lang="en-US" i="1" smtClean="0"/>
              <a:t>n</a:t>
            </a:r>
            <a:r>
              <a:rPr lang="en-US" smtClean="0"/>
              <a:t> = 32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sizeof(int) will “return” the byte size of an int in C/C++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3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3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Endian-ness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Great Debate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“Big Endian”: most significant </a:t>
            </a:r>
            <a:r>
              <a:rPr lang="en-US" sz="2800" b="1" smtClean="0"/>
              <a:t>first</a:t>
            </a:r>
            <a:r>
              <a:rPr lang="en-US" sz="2800" smtClean="0"/>
              <a:t> (lowest address)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1000 0000 0000 0000 = 2</a:t>
            </a:r>
            <a:r>
              <a:rPr lang="en-US" sz="2400" baseline="30000" smtClean="0"/>
              <a:t>15 </a:t>
            </a:r>
            <a:r>
              <a:rPr lang="en-US" sz="2400" smtClean="0"/>
              <a:t>= 32768</a:t>
            </a:r>
          </a:p>
          <a:p>
            <a:pPr eaLnBrk="1" hangingPunct="1"/>
            <a:r>
              <a:rPr lang="en-US" sz="2800" smtClean="0"/>
              <a:t>“Little Endian”: most significant </a:t>
            </a:r>
            <a:r>
              <a:rPr lang="en-US" sz="2800" b="1" smtClean="0"/>
              <a:t>last</a:t>
            </a:r>
            <a:r>
              <a:rPr lang="en-US" sz="2800" smtClean="0"/>
              <a:t> (highest address)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1000 0000 0000 0000 = 2</a:t>
            </a:r>
            <a:r>
              <a:rPr lang="en-US" sz="2400" baseline="30000" smtClean="0"/>
              <a:t>0 </a:t>
            </a:r>
            <a:r>
              <a:rPr lang="en-US" sz="2400" smtClean="0"/>
              <a:t>= 1</a:t>
            </a:r>
          </a:p>
          <a:p>
            <a:pPr eaLnBrk="1" hangingPunct="1"/>
            <a:endParaRPr lang="en-US" sz="280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Which is better?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000" smtClean="0"/>
              <a:t>Note that although all the </a:t>
            </a:r>
            <a:r>
              <a:rPr lang="en-US" sz="2000" i="1" smtClean="0"/>
              <a:t>bits</a:t>
            </a:r>
            <a:r>
              <a:rPr lang="en-US" sz="2000" smtClean="0"/>
              <a:t> are reversed, usually it is displayed with just the </a:t>
            </a:r>
            <a:r>
              <a:rPr lang="en-US" sz="2000" i="1" smtClean="0"/>
              <a:t>bytes</a:t>
            </a:r>
            <a:r>
              <a:rPr lang="en-US" sz="2000" smtClean="0"/>
              <a:t> reversed</a:t>
            </a:r>
            <a:endParaRPr lang="en-US" sz="28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Endian-ness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Often refers to </a:t>
            </a:r>
            <a:r>
              <a:rPr lang="en-US" i="1" smtClean="0"/>
              <a:t>byte</a:t>
            </a:r>
            <a:r>
              <a:rPr lang="en-US" smtClean="0"/>
              <a:t> ordering, rather than </a:t>
            </a:r>
            <a:r>
              <a:rPr lang="en-US" i="1" smtClean="0"/>
              <a:t>bit</a:t>
            </a:r>
            <a:r>
              <a:rPr lang="en-US" smtClean="0"/>
              <a:t> ordering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Consider 0xdeadbeef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 a big endian machine, that’s 0xdeadbeef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 a little endian machine, that’s 0xefbeadde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0xdeadbeef is used as a memory allocation pattern by some 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Endianness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Its a “religious” argument: names taken from Big-</a:t>
            </a:r>
            <a:r>
              <a:rPr lang="en-US" sz="2400" dirty="0" err="1" smtClean="0"/>
              <a:t>Endians</a:t>
            </a:r>
            <a:r>
              <a:rPr lang="en-US" sz="2400" dirty="0" smtClean="0"/>
              <a:t> and Little-</a:t>
            </a:r>
            <a:r>
              <a:rPr lang="en-US" sz="2400" dirty="0" err="1" smtClean="0"/>
              <a:t>Endians</a:t>
            </a:r>
            <a:r>
              <a:rPr lang="en-US" sz="2400" dirty="0" smtClean="0"/>
              <a:t> in </a:t>
            </a:r>
            <a:r>
              <a:rPr lang="en-US" sz="2400" i="1" dirty="0" smtClean="0"/>
              <a:t>Gulliver’s Travels</a:t>
            </a:r>
            <a:r>
              <a:rPr lang="en-US" sz="2400" dirty="0" smtClean="0"/>
              <a:t> who argued over which end of an egg to crack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Different orderings problematic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Consider what &lt;&lt; means in C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big </a:t>
            </a:r>
            <a:r>
              <a:rPr lang="en-US" dirty="0" err="1" smtClean="0"/>
              <a:t>endian</a:t>
            </a:r>
            <a:r>
              <a:rPr lang="en-US" dirty="0" smtClean="0"/>
              <a:t> ~ multiply by 2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little </a:t>
            </a:r>
            <a:r>
              <a:rPr lang="en-US" dirty="0" err="1" smtClean="0"/>
              <a:t>endian</a:t>
            </a:r>
            <a:r>
              <a:rPr lang="en-US" dirty="0" smtClean="0"/>
              <a:t> ~ divide by 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 architectures support both (“bi-</a:t>
            </a:r>
            <a:r>
              <a:rPr lang="en-US" sz="2400" dirty="0" err="1" smtClean="0"/>
              <a:t>endian</a:t>
            </a:r>
            <a:r>
              <a:rPr lang="en-US" sz="2400" dirty="0" smtClean="0"/>
              <a:t>”): PowerPC, DEC Alpha, IA/64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were even some middle-</a:t>
            </a:r>
            <a:r>
              <a:rPr lang="en-US" sz="2400" dirty="0" err="1" smtClean="0"/>
              <a:t>endian</a:t>
            </a:r>
            <a:r>
              <a:rPr lang="en-US" sz="2400" dirty="0" smtClean="0"/>
              <a:t> machines once upon a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Most Internet standards: big-endian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Endian checking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52400"/>
            <a:ext cx="8458200" cy="670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void CheckEndian ()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static int firsttime = 1;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if (firsttime)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union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  char charword[4];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  unsigned int intword;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} check;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check.charword[0] = 1;    check.charword[1] = 2;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check.charword[2] = 3;    check.charword[3] = 4;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#ifdef IS_BIG_ENDIAN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if (check.intword != 0x01020304) {  /* big */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  cerr &lt;&lt; "ERROR: Host machine is not Big Endian.\nExiting." &lt;&lt; endl;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  Exit (205);    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#else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#ifdef IS_LITTLE_ENDIAN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if (check.intword != 0x04030201) {  /* little */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  cerr &lt;&lt; "ERROR: Host machine is not Little Endian.\nExiting." &lt;&lt; endl; 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  Exit (206);  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#else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cerr &lt;&lt; "ERROR: Host machine not defined as Big or Little Endian." &lt;&lt; endl;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cerr &lt;&lt; "Exiting." &lt;&lt; endl;   Exit (207);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#endif // IS_LITTLE_ENDIAN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#endif // IS_BIG_ENDIAN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  firsttime = 0;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r>
              <a:rPr lang="en-US" sz="16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003425" algn="l"/>
              </a:tabLst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void Image::WriteInt (int value, FILE * fp)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union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int intvalue;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struct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#ifdef IS_LITTLE_ENDIAN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char a, b, c, 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#ifdef IS_BIG_ENDIAN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char d, c, b,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#error Must define either IS_BIG_ENDIAN or IS_LITTLE_ENDIAN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#endif                          // IS_BIG_ENDIAN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#endif                          // IS_LITTLE_ENDIAN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} endian;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} 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e.intvalue = 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fputc (e.endian.a, fp);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fputc (e.endian.b, fp);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fputc (e.endian.c, fp);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fputc (e.endian.d, fp);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pPr algn="r" eaLnBrk="1" hangingPunct="1"/>
            <a:r>
              <a:rPr lang="en-US" smtClean="0"/>
              <a:t>Always writing a </a:t>
            </a:r>
            <a:br>
              <a:rPr lang="en-US" smtClean="0"/>
            </a:br>
            <a:r>
              <a:rPr lang="en-US" smtClean="0"/>
              <a:t>little Endian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smtClean="0"/>
              <a:t>Little vs. big endian deals with the </a:t>
            </a:r>
            <a:r>
              <a:rPr lang="en-US" i="1" smtClean="0"/>
              <a:t>byte</a:t>
            </a:r>
            <a:r>
              <a:rPr lang="en-US" smtClean="0"/>
              <a:t> order, not the </a:t>
            </a:r>
            <a:r>
              <a:rPr lang="en-US" i="1" smtClean="0"/>
              <a:t>bit</a:t>
            </a:r>
            <a:r>
              <a:rPr lang="en-US" smtClean="0"/>
              <a:t> order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Big endian: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11111111 01010101 00000000 10101010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/>
              <a:t>10101010 00000000 01010101 11111111</a:t>
            </a:r>
          </a:p>
          <a:p>
            <a:pPr eaLnBrk="1" hangingPunct="1"/>
            <a:r>
              <a:rPr lang="en-US" smtClean="0"/>
              <a:t>Little Endian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Endianness</a:t>
            </a:r>
          </a:p>
        </p:txBody>
      </p:sp>
      <p:sp>
        <p:nvSpPr>
          <p:cNvPr id="30724" name="Line 8"/>
          <p:cNvSpPr>
            <a:spLocks noChangeShapeType="1"/>
          </p:cNvSpPr>
          <p:nvPr/>
        </p:nvSpPr>
        <p:spPr bwMode="auto">
          <a:xfrm>
            <a:off x="1676400" y="4267200"/>
            <a:ext cx="5257800" cy="1219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5" name="Line 9"/>
          <p:cNvSpPr>
            <a:spLocks noChangeShapeType="1"/>
          </p:cNvSpPr>
          <p:nvPr/>
        </p:nvSpPr>
        <p:spPr bwMode="auto">
          <a:xfrm>
            <a:off x="3733800" y="4267200"/>
            <a:ext cx="1524000" cy="1295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6" name="Line 10"/>
          <p:cNvSpPr>
            <a:spLocks noChangeShapeType="1"/>
          </p:cNvSpPr>
          <p:nvPr/>
        </p:nvSpPr>
        <p:spPr bwMode="auto">
          <a:xfrm flipH="1">
            <a:off x="3429000" y="4267200"/>
            <a:ext cx="2133600" cy="1295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7" name="Line 11"/>
          <p:cNvSpPr>
            <a:spLocks noChangeShapeType="1"/>
          </p:cNvSpPr>
          <p:nvPr/>
        </p:nvSpPr>
        <p:spPr bwMode="auto">
          <a:xfrm flipH="1">
            <a:off x="1676400" y="4267200"/>
            <a:ext cx="5638800" cy="1295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Another way to think of Endianness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Big endian:</a:t>
            </a:r>
          </a:p>
          <a:p>
            <a:pPr lvl="1" eaLnBrk="1" hangingPunct="1"/>
            <a:r>
              <a:rPr lang="en-US" smtClean="0"/>
              <a:t>the quick brown fox jumped over the lazy dog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Little endian</a:t>
            </a:r>
          </a:p>
          <a:p>
            <a:pPr lvl="1" eaLnBrk="1" hangingPunct="1"/>
            <a:r>
              <a:rPr lang="en-US" smtClean="0"/>
              <a:t>dog lazy the over jumped fox brown quick the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Feb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Numbers vs. Numerals</a:t>
            </a:r>
            <a:br>
              <a:rPr lang="en-US" sz="3600" smtClean="0"/>
            </a:br>
            <a:r>
              <a:rPr lang="en-US" sz="3600" smtClean="0"/>
              <a:t>and </a:t>
            </a:r>
            <a:br>
              <a:rPr lang="en-US" sz="3600" smtClean="0"/>
            </a:br>
            <a:r>
              <a:rPr lang="en-US" sz="3600" smtClean="0"/>
              <a:t>Positional Number Systems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representation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Binary Integer Number Representation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Sign-and-magnitude</a:t>
            </a:r>
          </a:p>
          <a:p>
            <a:pPr lvl="1" eaLnBrk="1" hangingPunct="1"/>
            <a:r>
              <a:rPr lang="en-US" dirty="0" smtClean="0"/>
              <a:t>Sign Bit, sign-and-magnitude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Algorithm to encode:</a:t>
            </a:r>
          </a:p>
          <a:p>
            <a:pPr lvl="2" eaLnBrk="1" hangingPunct="1"/>
            <a:r>
              <a:rPr lang="en-US" dirty="0" smtClean="0"/>
              <a:t>Encode number using </a:t>
            </a:r>
            <a:r>
              <a:rPr lang="en-US" i="1" dirty="0" smtClean="0"/>
              <a:t>n</a:t>
            </a:r>
            <a:r>
              <a:rPr lang="en-US" dirty="0" smtClean="0"/>
              <a:t>-1 bits</a:t>
            </a:r>
          </a:p>
          <a:p>
            <a:pPr lvl="2" eaLnBrk="1" hangingPunct="1"/>
            <a:r>
              <a:rPr lang="en-US" dirty="0" smtClean="0"/>
              <a:t>First bit is 1 if the number is &lt; 0</a:t>
            </a:r>
          </a:p>
          <a:p>
            <a:pPr lvl="1" eaLnBrk="1" hangingPunct="1"/>
            <a:r>
              <a:rPr lang="en-US" dirty="0" smtClean="0"/>
              <a:t>Problem!</a:t>
            </a:r>
          </a:p>
          <a:p>
            <a:pPr lvl="2" eaLnBrk="1" hangingPunct="1"/>
            <a:r>
              <a:rPr lang="en-US" dirty="0" smtClean="0"/>
              <a:t>Two representations for 0</a:t>
            </a:r>
          </a:p>
          <a:p>
            <a:pPr lvl="1" eaLnBrk="1" hangingPunct="1"/>
            <a:endParaRPr lang="en-US" dirty="0" smtClean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057400" y="2895600"/>
            <a:ext cx="4565650" cy="939800"/>
            <a:chOff x="1430" y="1968"/>
            <a:chExt cx="2876" cy="592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680" y="2112"/>
              <a:ext cx="2352" cy="288"/>
              <a:chOff x="816" y="2304"/>
              <a:chExt cx="3552" cy="288"/>
            </a:xfrm>
          </p:grpSpPr>
          <p:sp>
            <p:nvSpPr>
              <p:cNvPr id="33804" name="Line 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35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5" name="Line 7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6" name="Line 8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7" name="Line 9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798" name="Text Box 10"/>
            <p:cNvSpPr txBox="1">
              <a:spLocks noChangeArrowheads="1"/>
            </p:cNvSpPr>
            <p:nvPr/>
          </p:nvSpPr>
          <p:spPr bwMode="auto">
            <a:xfrm>
              <a:off x="1430" y="2308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1111</a:t>
              </a:r>
            </a:p>
          </p:txBody>
        </p:sp>
        <p:sp>
          <p:nvSpPr>
            <p:cNvPr id="33799" name="Text Box 11"/>
            <p:cNvSpPr txBox="1">
              <a:spLocks noChangeArrowheads="1"/>
            </p:cNvSpPr>
            <p:nvPr/>
          </p:nvSpPr>
          <p:spPr bwMode="auto">
            <a:xfrm>
              <a:off x="2356" y="2304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1000</a:t>
              </a:r>
            </a:p>
          </p:txBody>
        </p:sp>
        <p:sp>
          <p:nvSpPr>
            <p:cNvPr id="33800" name="Text Box 12"/>
            <p:cNvSpPr txBox="1">
              <a:spLocks noChangeArrowheads="1"/>
            </p:cNvSpPr>
            <p:nvPr/>
          </p:nvSpPr>
          <p:spPr bwMode="auto">
            <a:xfrm>
              <a:off x="2836" y="2304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0000</a:t>
              </a:r>
            </a:p>
          </p:txBody>
        </p:sp>
        <p:sp>
          <p:nvSpPr>
            <p:cNvPr id="33801" name="Text Box 13"/>
            <p:cNvSpPr txBox="1">
              <a:spLocks noChangeArrowheads="1"/>
            </p:cNvSpPr>
            <p:nvPr/>
          </p:nvSpPr>
          <p:spPr bwMode="auto">
            <a:xfrm>
              <a:off x="3782" y="2304"/>
              <a:ext cx="524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0111</a:t>
              </a:r>
            </a:p>
          </p:txBody>
        </p:sp>
        <p:sp>
          <p:nvSpPr>
            <p:cNvPr id="33802" name="Text Box 14"/>
            <p:cNvSpPr txBox="1">
              <a:spLocks noChangeArrowheads="1"/>
            </p:cNvSpPr>
            <p:nvPr/>
          </p:nvSpPr>
          <p:spPr bwMode="auto">
            <a:xfrm>
              <a:off x="1670" y="1968"/>
              <a:ext cx="1154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-2</a:t>
              </a:r>
              <a:r>
                <a:rPr lang="en-US" sz="2000" baseline="30000"/>
                <a:t>n-1</a:t>
              </a:r>
              <a:r>
                <a:rPr lang="en-US" sz="2000"/>
                <a:t>   </a:t>
              </a:r>
              <a:r>
                <a:rPr lang="en-US" sz="2000">
                  <a:sym typeface="Symbol" pitchFamily="18" charset="2"/>
                </a:rPr>
                <a:t>  </a:t>
              </a:r>
              <a:r>
                <a:rPr lang="en-US" sz="2000"/>
                <a:t> -0</a:t>
              </a:r>
            </a:p>
          </p:txBody>
        </p:sp>
        <p:sp>
          <p:nvSpPr>
            <p:cNvPr id="33803" name="Text Box 15"/>
            <p:cNvSpPr txBox="1">
              <a:spLocks noChangeArrowheads="1"/>
            </p:cNvSpPr>
            <p:nvPr/>
          </p:nvSpPr>
          <p:spPr bwMode="auto">
            <a:xfrm>
              <a:off x="2822" y="1968"/>
              <a:ext cx="1233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     </a:t>
              </a:r>
              <a:r>
                <a:rPr lang="en-US" sz="2000">
                  <a:sym typeface="Symbol" pitchFamily="18" charset="2"/>
                </a:rPr>
                <a:t></a:t>
              </a:r>
              <a:r>
                <a:rPr lang="en-US" sz="2000"/>
                <a:t>     2</a:t>
              </a:r>
              <a:r>
                <a:rPr lang="en-US" sz="2000" baseline="30000"/>
                <a:t>n-1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Binary Integer Number Representation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One’s complement</a:t>
            </a:r>
          </a:p>
          <a:p>
            <a:pPr lvl="1" eaLnBrk="1" hangingPunct="1"/>
            <a:r>
              <a:rPr lang="en-US" dirty="0" smtClean="0"/>
              <a:t>Sign Bit, One’s Complement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Algorithm to encode:</a:t>
            </a:r>
          </a:p>
          <a:p>
            <a:pPr lvl="2" eaLnBrk="1" hangingPunct="1"/>
            <a:r>
              <a:rPr lang="en-US" dirty="0" smtClean="0"/>
              <a:t>Encode number using </a:t>
            </a:r>
            <a:r>
              <a:rPr lang="en-US" i="1" dirty="0" smtClean="0"/>
              <a:t>n</a:t>
            </a:r>
            <a:r>
              <a:rPr lang="en-US" dirty="0" smtClean="0"/>
              <a:t>-1 bits</a:t>
            </a:r>
          </a:p>
          <a:p>
            <a:pPr lvl="2" eaLnBrk="1" hangingPunct="1"/>
            <a:r>
              <a:rPr lang="en-US" dirty="0" smtClean="0"/>
              <a:t>If negative, flip all the bits</a:t>
            </a:r>
          </a:p>
          <a:p>
            <a:pPr lvl="1" eaLnBrk="1" hangingPunct="1"/>
            <a:r>
              <a:rPr lang="en-US" dirty="0" smtClean="0"/>
              <a:t>Problem!</a:t>
            </a:r>
          </a:p>
          <a:p>
            <a:pPr lvl="2" eaLnBrk="1" hangingPunct="1"/>
            <a:r>
              <a:rPr lang="en-US" dirty="0" smtClean="0"/>
              <a:t>Still two representations for 0</a:t>
            </a:r>
          </a:p>
          <a:p>
            <a:pPr lvl="1" eaLnBrk="1" hangingPunct="1"/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2895600"/>
            <a:ext cx="4565650" cy="939800"/>
            <a:chOff x="1430" y="1968"/>
            <a:chExt cx="2876" cy="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0" y="2112"/>
              <a:ext cx="2352" cy="288"/>
              <a:chOff x="816" y="2304"/>
              <a:chExt cx="3552" cy="288"/>
            </a:xfrm>
          </p:grpSpPr>
          <p:sp>
            <p:nvSpPr>
              <p:cNvPr id="33804" name="Line 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35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5" name="Line 7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6" name="Line 8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7" name="Line 9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798" name="Text Box 10"/>
            <p:cNvSpPr txBox="1">
              <a:spLocks noChangeArrowheads="1"/>
            </p:cNvSpPr>
            <p:nvPr/>
          </p:nvSpPr>
          <p:spPr bwMode="auto">
            <a:xfrm>
              <a:off x="1430" y="2308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1000</a:t>
              </a:r>
              <a:endParaRPr lang="en-US" sz="2000" dirty="0"/>
            </a:p>
          </p:txBody>
        </p:sp>
        <p:sp>
          <p:nvSpPr>
            <p:cNvPr id="33799" name="Text Box 11"/>
            <p:cNvSpPr txBox="1">
              <a:spLocks noChangeArrowheads="1"/>
            </p:cNvSpPr>
            <p:nvPr/>
          </p:nvSpPr>
          <p:spPr bwMode="auto">
            <a:xfrm>
              <a:off x="2356" y="2304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1111</a:t>
              </a:r>
              <a:endParaRPr lang="en-US" sz="2000" dirty="0"/>
            </a:p>
          </p:txBody>
        </p:sp>
        <p:sp>
          <p:nvSpPr>
            <p:cNvPr id="33800" name="Text Box 12"/>
            <p:cNvSpPr txBox="1">
              <a:spLocks noChangeArrowheads="1"/>
            </p:cNvSpPr>
            <p:nvPr/>
          </p:nvSpPr>
          <p:spPr bwMode="auto">
            <a:xfrm>
              <a:off x="2836" y="2304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0000</a:t>
              </a:r>
            </a:p>
          </p:txBody>
        </p:sp>
        <p:sp>
          <p:nvSpPr>
            <p:cNvPr id="33801" name="Text Box 13"/>
            <p:cNvSpPr txBox="1">
              <a:spLocks noChangeArrowheads="1"/>
            </p:cNvSpPr>
            <p:nvPr/>
          </p:nvSpPr>
          <p:spPr bwMode="auto">
            <a:xfrm>
              <a:off x="3782" y="2304"/>
              <a:ext cx="524" cy="25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0111</a:t>
              </a:r>
            </a:p>
          </p:txBody>
        </p:sp>
        <p:sp>
          <p:nvSpPr>
            <p:cNvPr id="33802" name="Text Box 14"/>
            <p:cNvSpPr txBox="1">
              <a:spLocks noChangeArrowheads="1"/>
            </p:cNvSpPr>
            <p:nvPr/>
          </p:nvSpPr>
          <p:spPr bwMode="auto">
            <a:xfrm>
              <a:off x="1670" y="1968"/>
              <a:ext cx="1154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-2</a:t>
              </a:r>
              <a:r>
                <a:rPr lang="en-US" sz="2000" baseline="30000"/>
                <a:t>n-1</a:t>
              </a:r>
              <a:r>
                <a:rPr lang="en-US" sz="2000"/>
                <a:t>   </a:t>
              </a:r>
              <a:r>
                <a:rPr lang="en-US" sz="2000">
                  <a:sym typeface="Symbol" pitchFamily="18" charset="2"/>
                </a:rPr>
                <a:t>  </a:t>
              </a:r>
              <a:r>
                <a:rPr lang="en-US" sz="2000"/>
                <a:t> -0</a:t>
              </a:r>
            </a:p>
          </p:txBody>
        </p:sp>
        <p:sp>
          <p:nvSpPr>
            <p:cNvPr id="33803" name="Text Box 15"/>
            <p:cNvSpPr txBox="1">
              <a:spLocks noChangeArrowheads="1"/>
            </p:cNvSpPr>
            <p:nvPr/>
          </p:nvSpPr>
          <p:spPr bwMode="auto">
            <a:xfrm>
              <a:off x="2822" y="1968"/>
              <a:ext cx="1233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     </a:t>
              </a:r>
              <a:r>
                <a:rPr lang="en-US" sz="2000">
                  <a:sym typeface="Symbol" pitchFamily="18" charset="2"/>
                </a:rPr>
                <a:t></a:t>
              </a:r>
              <a:r>
                <a:rPr lang="en-US" sz="2000"/>
                <a:t>     2</a:t>
              </a:r>
              <a:r>
                <a:rPr lang="en-US" sz="2000" baseline="30000"/>
                <a:t>n-1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Two’s complement</a:t>
            </a:r>
          </a:p>
          <a:p>
            <a:pPr lvl="1" eaLnBrk="1" hangingPunct="1"/>
            <a:r>
              <a:rPr lang="en-US" smtClean="0"/>
              <a:t>Avoids two representations for zero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Most common means of representing integers in computers</a:t>
            </a:r>
          </a:p>
          <a:p>
            <a:pPr lvl="1" eaLnBrk="1" hangingPunct="1"/>
            <a:endParaRPr lang="en-US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03413" y="3429000"/>
            <a:ext cx="4343400" cy="917575"/>
            <a:chOff x="1440" y="3312"/>
            <a:chExt cx="2736" cy="578"/>
          </a:xfrm>
        </p:grpSpPr>
        <p:grpSp>
          <p:nvGrpSpPr>
            <p:cNvPr id="34825" name="Group 11"/>
            <p:cNvGrpSpPr>
              <a:grpSpLocks/>
            </p:cNvGrpSpPr>
            <p:nvPr/>
          </p:nvGrpSpPr>
          <p:grpSpPr bwMode="auto">
            <a:xfrm>
              <a:off x="1728" y="3312"/>
              <a:ext cx="2208" cy="288"/>
              <a:chOff x="816" y="2304"/>
              <a:chExt cx="3552" cy="288"/>
            </a:xfrm>
          </p:grpSpPr>
          <p:sp>
            <p:nvSpPr>
              <p:cNvPr id="34830" name="Line 12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35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1" name="Line 13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2" name="Line 14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3" name="Line 15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26" name="Text Box 27"/>
            <p:cNvSpPr txBox="1">
              <a:spLocks noChangeArrowheads="1"/>
            </p:cNvSpPr>
            <p:nvPr/>
          </p:nvSpPr>
          <p:spPr bwMode="auto">
            <a:xfrm>
              <a:off x="1440" y="3638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1000</a:t>
              </a:r>
            </a:p>
          </p:txBody>
        </p:sp>
        <p:sp>
          <p:nvSpPr>
            <p:cNvPr id="34827" name="Text Box 28"/>
            <p:cNvSpPr txBox="1">
              <a:spLocks noChangeArrowheads="1"/>
            </p:cNvSpPr>
            <p:nvPr/>
          </p:nvSpPr>
          <p:spPr bwMode="auto">
            <a:xfrm>
              <a:off x="2304" y="3638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1111</a:t>
              </a:r>
            </a:p>
          </p:txBody>
        </p:sp>
        <p:sp>
          <p:nvSpPr>
            <p:cNvPr id="34828" name="Text Box 29"/>
            <p:cNvSpPr txBox="1">
              <a:spLocks noChangeArrowheads="1"/>
            </p:cNvSpPr>
            <p:nvPr/>
          </p:nvSpPr>
          <p:spPr bwMode="auto">
            <a:xfrm>
              <a:off x="2788" y="3638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0001</a:t>
              </a:r>
            </a:p>
          </p:txBody>
        </p:sp>
        <p:sp>
          <p:nvSpPr>
            <p:cNvPr id="34829" name="Text Box 30"/>
            <p:cNvSpPr txBox="1">
              <a:spLocks noChangeArrowheads="1"/>
            </p:cNvSpPr>
            <p:nvPr/>
          </p:nvSpPr>
          <p:spPr bwMode="auto">
            <a:xfrm>
              <a:off x="3648" y="3638"/>
              <a:ext cx="528" cy="25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0111</a:t>
              </a:r>
            </a:p>
          </p:txBody>
        </p:sp>
      </p:grpSp>
      <p:sp>
        <p:nvSpPr>
          <p:cNvPr id="34820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Binary Integer Number Representation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86000" y="3200400"/>
            <a:ext cx="1831975" cy="4000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</a:t>
            </a:r>
            <a:r>
              <a:rPr lang="en-US" sz="2000" baseline="30000"/>
              <a:t>n-1</a:t>
            </a:r>
            <a:r>
              <a:rPr lang="en-US" sz="2000"/>
              <a:t>   </a:t>
            </a:r>
            <a:r>
              <a:rPr lang="en-US" sz="2000">
                <a:sym typeface="Symbol" pitchFamily="18" charset="2"/>
              </a:rPr>
              <a:t>  </a:t>
            </a:r>
            <a:r>
              <a:rPr lang="en-US" sz="2000"/>
              <a:t> -1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114800" y="3200400"/>
            <a:ext cx="1957388" cy="4000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   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    2</a:t>
            </a:r>
            <a:r>
              <a:rPr lang="en-US" sz="2000" baseline="30000"/>
              <a:t>n-1</a:t>
            </a:r>
          </a:p>
        </p:txBody>
      </p:sp>
      <p:sp>
        <p:nvSpPr>
          <p:cNvPr id="34823" name="Text Box 29"/>
          <p:cNvSpPr txBox="1">
            <a:spLocks noChangeArrowheads="1"/>
          </p:cNvSpPr>
          <p:nvPr/>
        </p:nvSpPr>
        <p:spPr bwMode="auto">
          <a:xfrm>
            <a:off x="3733800" y="4343400"/>
            <a:ext cx="838200" cy="4000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0000</a:t>
            </a:r>
          </a:p>
        </p:txBody>
      </p:sp>
      <p:sp>
        <p:nvSpPr>
          <p:cNvPr id="34824" name="Text Box 29"/>
          <p:cNvSpPr txBox="1">
            <a:spLocks noChangeArrowheads="1"/>
          </p:cNvSpPr>
          <p:nvPr/>
        </p:nvSpPr>
        <p:spPr bwMode="auto">
          <a:xfrm>
            <a:off x="3886200" y="2895600"/>
            <a:ext cx="347663" cy="4000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Two’s complement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Algorithm for an </a:t>
            </a:r>
            <a:r>
              <a:rPr lang="en-US" sz="2800" i="1" dirty="0" smtClean="0"/>
              <a:t>n</a:t>
            </a:r>
            <a:r>
              <a:rPr lang="en-US" sz="2800" dirty="0" smtClean="0"/>
              <a:t>-bit memory space:</a:t>
            </a:r>
          </a:p>
          <a:p>
            <a:pPr lvl="1" eaLnBrk="1" hangingPunct="1"/>
            <a:r>
              <a:rPr lang="en-US" sz="2400" dirty="0" smtClean="0"/>
              <a:t>Zero is </a:t>
            </a:r>
            <a:r>
              <a:rPr lang="en-US" sz="2400" i="1" dirty="0" smtClean="0"/>
              <a:t>n</a:t>
            </a:r>
            <a:r>
              <a:rPr lang="en-US" sz="2400" dirty="0" smtClean="0"/>
              <a:t> 0’s</a:t>
            </a:r>
          </a:p>
          <a:p>
            <a:pPr lvl="1" eaLnBrk="1" hangingPunct="1"/>
            <a:r>
              <a:rPr lang="en-US" sz="2400" dirty="0" smtClean="0"/>
              <a:t>For positive numbers, encode normally in </a:t>
            </a:r>
            <a:r>
              <a:rPr lang="en-US" sz="2400" i="1" dirty="0" smtClean="0"/>
              <a:t>n</a:t>
            </a:r>
            <a:r>
              <a:rPr lang="en-US" sz="2400" dirty="0" smtClean="0"/>
              <a:t>-1 bits</a:t>
            </a:r>
          </a:p>
          <a:p>
            <a:pPr lvl="2" eaLnBrk="1" hangingPunct="1"/>
            <a:r>
              <a:rPr lang="en-US" sz="2000" dirty="0" smtClean="0"/>
              <a:t>Max value is 2</a:t>
            </a:r>
            <a:r>
              <a:rPr lang="en-US" sz="2000" baseline="30000" dirty="0" smtClean="0"/>
              <a:t>n-1</a:t>
            </a:r>
            <a:r>
              <a:rPr lang="en-US" sz="2000" dirty="0" smtClean="0"/>
              <a:t>-1</a:t>
            </a:r>
          </a:p>
          <a:p>
            <a:pPr lvl="2" eaLnBrk="1" hangingPunct="1"/>
            <a:r>
              <a:rPr lang="en-US" sz="2000" dirty="0" smtClean="0"/>
              <a:t>Sign bit is zero</a:t>
            </a:r>
          </a:p>
          <a:p>
            <a:pPr lvl="2" eaLnBrk="1" hangingPunct="1"/>
            <a:r>
              <a:rPr lang="en-US" sz="2000" dirty="0" smtClean="0"/>
              <a:t>This, zero is a “positive” number! (and is all zeros)</a:t>
            </a:r>
          </a:p>
          <a:p>
            <a:pPr lvl="1" eaLnBrk="1" hangingPunct="1"/>
            <a:r>
              <a:rPr lang="en-US" sz="2400" dirty="0" smtClean="0"/>
              <a:t>For negative numbers, take the absolute value</a:t>
            </a:r>
          </a:p>
          <a:p>
            <a:pPr lvl="2" eaLnBrk="1" hangingPunct="1"/>
            <a:r>
              <a:rPr lang="en-US" sz="2000" dirty="0" smtClean="0"/>
              <a:t>Then subtract that from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, and encode that value</a:t>
            </a:r>
          </a:p>
          <a:p>
            <a:pPr lvl="2" eaLnBrk="1" hangingPunct="1"/>
            <a:r>
              <a:rPr lang="en-US" sz="2000" dirty="0" smtClean="0"/>
              <a:t>Max value is -2</a:t>
            </a:r>
            <a:r>
              <a:rPr lang="en-US" sz="2000" baseline="30000" dirty="0" smtClean="0"/>
              <a:t>n-1</a:t>
            </a:r>
            <a:endParaRPr lang="en-US" sz="2000" dirty="0" smtClean="0"/>
          </a:p>
          <a:p>
            <a:pPr lvl="2" eaLnBrk="1" hangingPunct="1"/>
            <a:r>
              <a:rPr lang="en-US" sz="2000" dirty="0" smtClean="0"/>
              <a:t>Alternatively, encode the absolute value, swap the bits, and add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Two’s complement (</a:t>
            </a:r>
            <a:r>
              <a:rPr lang="en-US" i="1" smtClean="0"/>
              <a:t>n</a:t>
            </a:r>
            <a:r>
              <a:rPr lang="en-US" smtClean="0"/>
              <a:t>=8)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0</a:t>
            </a:r>
          </a:p>
          <a:p>
            <a:pPr lvl="1" eaLnBrk="1" hangingPunct="1"/>
            <a:r>
              <a:rPr lang="en-US" sz="2000" smtClean="0"/>
              <a:t>0</a:t>
            </a:r>
            <a:r>
              <a:rPr lang="en-US" sz="2000" baseline="-25000" smtClean="0"/>
              <a:t>d</a:t>
            </a:r>
            <a:r>
              <a:rPr lang="en-US" sz="2000" smtClean="0"/>
              <a:t> = 00000000</a:t>
            </a:r>
            <a:r>
              <a:rPr lang="en-US" sz="2000" baseline="-25000" smtClean="0"/>
              <a:t>b</a:t>
            </a:r>
          </a:p>
          <a:p>
            <a:pPr eaLnBrk="1" hangingPunct="1"/>
            <a:r>
              <a:rPr lang="en-US" sz="2400" smtClean="0"/>
              <a:t>1</a:t>
            </a:r>
          </a:p>
          <a:p>
            <a:pPr lvl="1" eaLnBrk="1" hangingPunct="1"/>
            <a:r>
              <a:rPr lang="en-US" sz="2000" smtClean="0"/>
              <a:t>1</a:t>
            </a:r>
            <a:r>
              <a:rPr lang="en-US" sz="2000" baseline="-25000" smtClean="0"/>
              <a:t>d</a:t>
            </a:r>
            <a:r>
              <a:rPr lang="en-US" sz="2000" smtClean="0"/>
              <a:t> = 00000001</a:t>
            </a:r>
            <a:r>
              <a:rPr lang="en-US" sz="2000" baseline="-25000" smtClean="0"/>
              <a:t>b</a:t>
            </a:r>
          </a:p>
          <a:p>
            <a:pPr eaLnBrk="1" hangingPunct="1"/>
            <a:r>
              <a:rPr lang="en-US" sz="2400" smtClean="0"/>
              <a:t>10 = 8 + 2</a:t>
            </a:r>
          </a:p>
          <a:p>
            <a:pPr lvl="1" eaLnBrk="1" hangingPunct="1"/>
            <a:r>
              <a:rPr lang="en-US" sz="2000" smtClean="0"/>
              <a:t>10</a:t>
            </a:r>
            <a:r>
              <a:rPr lang="en-US" sz="2000" baseline="-25000" smtClean="0"/>
              <a:t>d</a:t>
            </a:r>
            <a:r>
              <a:rPr lang="en-US" sz="2000" smtClean="0"/>
              <a:t> = 00001010</a:t>
            </a:r>
            <a:r>
              <a:rPr lang="en-US" sz="2000" baseline="-25000" smtClean="0"/>
              <a:t>b</a:t>
            </a:r>
          </a:p>
          <a:p>
            <a:pPr eaLnBrk="1" hangingPunct="1"/>
            <a:r>
              <a:rPr lang="en-US" sz="2400" smtClean="0"/>
              <a:t>100 = 64 + 32 + 4</a:t>
            </a:r>
          </a:p>
          <a:p>
            <a:pPr lvl="1" eaLnBrk="1" hangingPunct="1"/>
            <a:r>
              <a:rPr lang="en-US" sz="2000" smtClean="0"/>
              <a:t>100</a:t>
            </a:r>
            <a:r>
              <a:rPr lang="en-US" sz="2000" baseline="-25000" smtClean="0"/>
              <a:t>d</a:t>
            </a:r>
            <a:r>
              <a:rPr lang="en-US" sz="2000" smtClean="0"/>
              <a:t> = 01100100</a:t>
            </a:r>
            <a:r>
              <a:rPr lang="en-US" sz="2000" baseline="-25000" smtClean="0"/>
              <a:t>b</a:t>
            </a:r>
          </a:p>
          <a:p>
            <a:pPr eaLnBrk="1" hangingPunct="1"/>
            <a:r>
              <a:rPr lang="en-US" sz="2400" smtClean="0"/>
              <a:t>127</a:t>
            </a:r>
          </a:p>
          <a:p>
            <a:pPr lvl="1" eaLnBrk="1" hangingPunct="1"/>
            <a:r>
              <a:rPr lang="en-US" sz="2000" smtClean="0"/>
              <a:t>127</a:t>
            </a:r>
            <a:r>
              <a:rPr lang="en-US" sz="2000" baseline="-25000" smtClean="0"/>
              <a:t>d</a:t>
            </a:r>
            <a:r>
              <a:rPr lang="en-US" sz="2000" smtClean="0"/>
              <a:t> = 01111111</a:t>
            </a:r>
            <a:r>
              <a:rPr lang="en-US" sz="2000" baseline="-25000" smtClean="0"/>
              <a:t>b</a:t>
            </a:r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-1</a:t>
            </a:r>
          </a:p>
          <a:p>
            <a:pPr lvl="1" eaLnBrk="1" hangingPunct="1"/>
            <a:r>
              <a:rPr lang="en-US" sz="2000" smtClean="0"/>
              <a:t>256-1 = 255</a:t>
            </a:r>
          </a:p>
          <a:p>
            <a:pPr lvl="1" eaLnBrk="1" hangingPunct="1"/>
            <a:r>
              <a:rPr lang="en-US" sz="2000" smtClean="0"/>
              <a:t>255</a:t>
            </a:r>
            <a:r>
              <a:rPr lang="en-US" sz="2000" baseline="-25000" smtClean="0"/>
              <a:t>d</a:t>
            </a:r>
            <a:r>
              <a:rPr lang="en-US" sz="2000" smtClean="0"/>
              <a:t> = 11111111</a:t>
            </a:r>
            <a:r>
              <a:rPr lang="en-US" sz="2000" baseline="-25000" smtClean="0"/>
              <a:t>b</a:t>
            </a:r>
          </a:p>
          <a:p>
            <a:pPr eaLnBrk="1" hangingPunct="1"/>
            <a:r>
              <a:rPr lang="en-US" sz="2400" smtClean="0"/>
              <a:t>-10</a:t>
            </a:r>
          </a:p>
          <a:p>
            <a:pPr lvl="1" eaLnBrk="1" hangingPunct="1"/>
            <a:r>
              <a:rPr lang="en-US" sz="2000" smtClean="0"/>
              <a:t>256-10 = 246</a:t>
            </a:r>
          </a:p>
          <a:p>
            <a:pPr lvl="1" eaLnBrk="1" hangingPunct="1"/>
            <a:r>
              <a:rPr lang="en-US" sz="2000" smtClean="0"/>
              <a:t>246</a:t>
            </a:r>
            <a:r>
              <a:rPr lang="en-US" sz="2000" baseline="-25000" smtClean="0"/>
              <a:t>d</a:t>
            </a:r>
            <a:r>
              <a:rPr lang="en-US" sz="2000" smtClean="0"/>
              <a:t> = 11110110</a:t>
            </a:r>
            <a:r>
              <a:rPr lang="en-US" sz="2000" baseline="-25000" smtClean="0"/>
              <a:t>b</a:t>
            </a:r>
          </a:p>
          <a:p>
            <a:pPr eaLnBrk="1" hangingPunct="1"/>
            <a:r>
              <a:rPr lang="en-US" sz="2400" smtClean="0"/>
              <a:t>-100</a:t>
            </a:r>
          </a:p>
          <a:p>
            <a:pPr lvl="1" eaLnBrk="1" hangingPunct="1"/>
            <a:r>
              <a:rPr lang="en-US" sz="2000" smtClean="0"/>
              <a:t>256-100 = 156</a:t>
            </a:r>
          </a:p>
          <a:p>
            <a:pPr lvl="1" eaLnBrk="1" hangingPunct="1"/>
            <a:r>
              <a:rPr lang="en-US" sz="2000" smtClean="0"/>
              <a:t>156</a:t>
            </a:r>
            <a:r>
              <a:rPr lang="en-US" sz="2000" baseline="-25000" smtClean="0"/>
              <a:t>d</a:t>
            </a:r>
            <a:r>
              <a:rPr lang="en-US" sz="2000" smtClean="0"/>
              <a:t> = 10011100</a:t>
            </a:r>
            <a:r>
              <a:rPr lang="en-US" sz="2000" baseline="-25000" smtClean="0"/>
              <a:t>b</a:t>
            </a:r>
          </a:p>
          <a:p>
            <a:pPr eaLnBrk="1" hangingPunct="1"/>
            <a:r>
              <a:rPr lang="en-US" sz="2400" smtClean="0"/>
              <a:t>-128</a:t>
            </a:r>
          </a:p>
          <a:p>
            <a:pPr lvl="1" eaLnBrk="1" hangingPunct="1"/>
            <a:r>
              <a:rPr lang="en-US" sz="2000" smtClean="0"/>
              <a:t>256-128 = 128</a:t>
            </a:r>
          </a:p>
          <a:p>
            <a:pPr lvl="1" eaLnBrk="1" hangingPunct="1"/>
            <a:r>
              <a:rPr lang="en-US" sz="2000" smtClean="0"/>
              <a:t>128</a:t>
            </a:r>
            <a:r>
              <a:rPr lang="en-US" sz="2000" baseline="-25000" smtClean="0"/>
              <a:t>d</a:t>
            </a:r>
            <a:r>
              <a:rPr lang="en-US" sz="2000" smtClean="0"/>
              <a:t> = 10000000</a:t>
            </a:r>
            <a:r>
              <a:rPr lang="en-US" sz="2000" baseline="-25000" smtClean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Two’s complement (</a:t>
            </a:r>
            <a:r>
              <a:rPr lang="en-US" i="1" smtClean="0"/>
              <a:t>n</a:t>
            </a:r>
            <a:r>
              <a:rPr lang="en-US" smtClean="0"/>
              <a:t>=8)</a:t>
            </a:r>
          </a:p>
        </p:txBody>
      </p:sp>
      <p:graphicFrame>
        <p:nvGraphicFramePr>
          <p:cNvPr id="921743" name="Group 143"/>
          <p:cNvGraphicFramePr>
            <a:graphicFrameLocks noGrp="1"/>
          </p:cNvGraphicFramePr>
          <p:nvPr/>
        </p:nvGraphicFramePr>
        <p:xfrm>
          <a:off x="914400" y="1600200"/>
          <a:ext cx="7394575" cy="4785360"/>
        </p:xfrm>
        <a:graphic>
          <a:graphicData uri="http://schemas.openxmlformats.org/drawingml/2006/table">
            <a:tbl>
              <a:tblPr/>
              <a:tblGrid>
                <a:gridCol w="708025"/>
                <a:gridCol w="708025"/>
                <a:gridCol w="708025"/>
                <a:gridCol w="708025"/>
                <a:gridCol w="708025"/>
                <a:gridCol w="708025"/>
                <a:gridCol w="708025"/>
                <a:gridCol w="708025"/>
                <a:gridCol w="708025"/>
                <a:gridCol w="102235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signbit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msb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lsb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B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Representing Real Numbers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Numbers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050925" y="1684338"/>
            <a:ext cx="8858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1/3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6056313" y="2954338"/>
            <a:ext cx="84931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0.1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1295400" y="3886200"/>
            <a:ext cx="538162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3.333333333333… * 10</a:t>
            </a:r>
            <a:r>
              <a:rPr lang="en-US" baseline="30000"/>
              <a:t>-1</a:t>
            </a:r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694113" y="2520950"/>
            <a:ext cx="490537" cy="7620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400">
                <a:latin typeface="Times New Roman" pitchFamily="18" charset="0"/>
                <a:sym typeface="Symbol" pitchFamily="18" charset="2"/>
              </a:rPr>
              <a:t>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3886200" y="4876800"/>
            <a:ext cx="769938" cy="7620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  <a:sym typeface="Symbol" pitchFamily="18" charset="2"/>
              </a:rPr>
              <a:t>2</a:t>
            </a:r>
            <a:endParaRPr lang="ru-RU" sz="4400">
              <a:latin typeface="Times New Roman" pitchFamily="18" charset="0"/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Point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Radix point is fixed at some bit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Less computationally demanding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Good for CPUs that don’t have an FPU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Number representation space is uniform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Less flexible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Nobody uses it anymore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Small range of values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2590800" y="2514600"/>
            <a:ext cx="3505200" cy="457200"/>
            <a:chOff x="816" y="2304"/>
            <a:chExt cx="3552" cy="288"/>
          </a:xfrm>
        </p:grpSpPr>
        <p:sp>
          <p:nvSpPr>
            <p:cNvPr id="40971" name="Line 6"/>
            <p:cNvSpPr>
              <a:spLocks noChangeShapeType="1"/>
            </p:cNvSpPr>
            <p:nvPr/>
          </p:nvSpPr>
          <p:spPr bwMode="auto">
            <a:xfrm>
              <a:off x="816" y="2448"/>
              <a:ext cx="355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972" name="Line 7"/>
            <p:cNvSpPr>
              <a:spLocks noChangeShapeType="1"/>
            </p:cNvSpPr>
            <p:nvPr/>
          </p:nvSpPr>
          <p:spPr bwMode="auto">
            <a:xfrm>
              <a:off x="816" y="230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973" name="Line 8"/>
            <p:cNvSpPr>
              <a:spLocks noChangeShapeType="1"/>
            </p:cNvSpPr>
            <p:nvPr/>
          </p:nvSpPr>
          <p:spPr bwMode="auto">
            <a:xfrm>
              <a:off x="4368" y="230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974" name="Line 9"/>
            <p:cNvSpPr>
              <a:spLocks noChangeShapeType="1"/>
            </p:cNvSpPr>
            <p:nvPr/>
          </p:nvSpPr>
          <p:spPr bwMode="auto">
            <a:xfrm>
              <a:off x="2544" y="230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2133600" y="3032125"/>
            <a:ext cx="346075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3505200" y="3032125"/>
            <a:ext cx="18415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0967" name="Text Box 12"/>
          <p:cNvSpPr txBox="1">
            <a:spLocks noChangeArrowheads="1"/>
          </p:cNvSpPr>
          <p:nvPr/>
        </p:nvSpPr>
        <p:spPr bwMode="auto">
          <a:xfrm>
            <a:off x="4038600" y="2174875"/>
            <a:ext cx="590550" cy="14335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800"/>
              <a:t>.</a:t>
            </a:r>
          </a:p>
        </p:txBody>
      </p:sp>
      <p:sp>
        <p:nvSpPr>
          <p:cNvPr id="40968" name="Text Box 13"/>
          <p:cNvSpPr txBox="1">
            <a:spLocks noChangeArrowheads="1"/>
          </p:cNvSpPr>
          <p:nvPr/>
        </p:nvSpPr>
        <p:spPr bwMode="auto">
          <a:xfrm>
            <a:off x="5638800" y="3032125"/>
            <a:ext cx="6223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n-1</a:t>
            </a:r>
          </a:p>
        </p:txBody>
      </p:sp>
      <p:sp>
        <p:nvSpPr>
          <p:cNvPr id="40969" name="Text Box 14"/>
          <p:cNvSpPr txBox="1">
            <a:spLocks noChangeArrowheads="1"/>
          </p:cNvSpPr>
          <p:nvPr/>
        </p:nvSpPr>
        <p:spPr bwMode="auto">
          <a:xfrm>
            <a:off x="2803525" y="2165350"/>
            <a:ext cx="1265238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integer</a:t>
            </a:r>
          </a:p>
        </p:txBody>
      </p:sp>
      <p:sp>
        <p:nvSpPr>
          <p:cNvPr id="40970" name="Text Box 15"/>
          <p:cNvSpPr txBox="1">
            <a:spLocks noChangeArrowheads="1"/>
          </p:cNvSpPr>
          <p:nvPr/>
        </p:nvSpPr>
        <p:spPr bwMode="auto">
          <a:xfrm>
            <a:off x="4525963" y="2133600"/>
            <a:ext cx="1347787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fraction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Numbers vs. Numerals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is bigger?</a:t>
            </a:r>
          </a:p>
          <a:p>
            <a:pPr lvl="1" eaLnBrk="1" hangingPunct="1">
              <a:buFontTx/>
              <a:buNone/>
            </a:pPr>
            <a:r>
              <a:rPr lang="en-US" smtClean="0"/>
              <a:t>5		8	12</a:t>
            </a:r>
          </a:p>
          <a:p>
            <a:pPr eaLnBrk="1" hangingPunct="1"/>
            <a:r>
              <a:rPr lang="en-US" smtClean="0"/>
              <a:t>Which is “five”?</a:t>
            </a:r>
          </a:p>
          <a:p>
            <a:pPr algn="ctr" eaLnBrk="1" hangingPunct="1">
              <a:buFontTx/>
              <a:buNone/>
            </a:pPr>
            <a:r>
              <a:rPr lang="en-US" smtClean="0"/>
              <a:t>five		V	cinq		101	</a:t>
            </a: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1157288" y="4808538"/>
            <a:ext cx="615791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Numerals represent numbers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Point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number has three parts:</a:t>
            </a:r>
          </a:p>
          <a:p>
            <a:pPr lvl="1" eaLnBrk="1" hangingPunct="1"/>
            <a:r>
              <a:rPr lang="en-US" smtClean="0"/>
              <a:t>Sign bit (1 is negative)</a:t>
            </a:r>
          </a:p>
          <a:p>
            <a:pPr lvl="1" eaLnBrk="1" hangingPunct="1"/>
            <a:r>
              <a:rPr lang="en-US" smtClean="0"/>
              <a:t>Mantissa (the “value” of the number)</a:t>
            </a:r>
          </a:p>
          <a:p>
            <a:pPr lvl="2" eaLnBrk="1" hangingPunct="1"/>
            <a:r>
              <a:rPr lang="en-US" smtClean="0"/>
              <a:t>Always between 1.0 and 2.0</a:t>
            </a:r>
          </a:p>
          <a:p>
            <a:pPr lvl="1" eaLnBrk="1" hangingPunct="1"/>
            <a:r>
              <a:rPr lang="en-US" smtClean="0"/>
              <a:t>Exponent (power of 2 to multiply mantissa by)</a:t>
            </a:r>
          </a:p>
          <a:p>
            <a:pPr lvl="1" eaLnBrk="1" hangingPunct="1"/>
            <a:endParaRPr lang="en-US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 b="46750"/>
          <a:stretch>
            <a:fillRect/>
          </a:stretch>
        </p:blipFill>
        <p:spPr bwMode="auto">
          <a:xfrm>
            <a:off x="4953000" y="1600200"/>
            <a:ext cx="3898900" cy="41529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578475" y="5854700"/>
            <a:ext cx="233838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Pentium II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96200" y="3962400"/>
            <a:ext cx="1066800" cy="1752600"/>
          </a:xfrm>
          <a:prstGeom prst="rect">
            <a:avLst/>
          </a:prstGeom>
          <a:noFill/>
          <a:ln w="31750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IEEE 754 Floating Point</a:t>
            </a:r>
            <a:br>
              <a:rPr lang="en-US" sz="3600" smtClean="0"/>
            </a:br>
            <a:r>
              <a:rPr lang="en-US" sz="3600" smtClean="0"/>
              <a:t>Single Precision (32 bits)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2216150"/>
            <a:ext cx="8001000" cy="611188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30175" y="2787650"/>
            <a:ext cx="7016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31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8137525" y="2801938"/>
            <a:ext cx="44291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014" name="Line 8"/>
          <p:cNvSpPr>
            <a:spLocks noChangeShapeType="1"/>
          </p:cNvSpPr>
          <p:nvPr/>
        </p:nvSpPr>
        <p:spPr bwMode="auto">
          <a:xfrm>
            <a:off x="3733800" y="22098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3810000" y="2819400"/>
            <a:ext cx="7016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 rot="-5400000">
            <a:off x="248444" y="2315369"/>
            <a:ext cx="788987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Sign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808038" y="2789238"/>
            <a:ext cx="70167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3094038" y="2820988"/>
            <a:ext cx="70167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sp>
        <p:nvSpPr>
          <p:cNvPr id="43019" name="Text Box 14"/>
          <p:cNvSpPr txBox="1">
            <a:spLocks noChangeArrowheads="1"/>
          </p:cNvSpPr>
          <p:nvPr/>
        </p:nvSpPr>
        <p:spPr bwMode="auto">
          <a:xfrm>
            <a:off x="1268413" y="2262188"/>
            <a:ext cx="21002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Exponent</a:t>
            </a:r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4665663" y="2252663"/>
            <a:ext cx="196691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Mantissa</a:t>
            </a:r>
          </a:p>
        </p:txBody>
      </p:sp>
      <p:sp>
        <p:nvSpPr>
          <p:cNvPr id="43021" name="Text Box 16"/>
          <p:cNvSpPr txBox="1">
            <a:spLocks noChangeArrowheads="1"/>
          </p:cNvSpPr>
          <p:nvPr/>
        </p:nvSpPr>
        <p:spPr bwMode="auto">
          <a:xfrm>
            <a:off x="1447800" y="1676400"/>
            <a:ext cx="132238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bits</a:t>
            </a:r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398463" y="1663700"/>
            <a:ext cx="442912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023" name="Text Box 18"/>
          <p:cNvSpPr txBox="1">
            <a:spLocks noChangeArrowheads="1"/>
          </p:cNvSpPr>
          <p:nvPr/>
        </p:nvSpPr>
        <p:spPr bwMode="auto">
          <a:xfrm>
            <a:off x="4941888" y="1631950"/>
            <a:ext cx="15811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23 bits</a:t>
            </a:r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647700" y="3894138"/>
            <a:ext cx="2705100" cy="1066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Exponent values:</a:t>
            </a:r>
          </a:p>
        </p:txBody>
      </p:sp>
      <p:sp>
        <p:nvSpPr>
          <p:cNvPr id="43025" name="Text Box 20"/>
          <p:cNvSpPr txBox="1">
            <a:spLocks noChangeArrowheads="1"/>
          </p:cNvSpPr>
          <p:nvPr/>
        </p:nvSpPr>
        <p:spPr bwMode="auto">
          <a:xfrm>
            <a:off x="3005138" y="3810000"/>
            <a:ext cx="5768975" cy="15541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		zeroes</a:t>
            </a:r>
          </a:p>
          <a:p>
            <a:r>
              <a:rPr lang="en-US"/>
              <a:t>1-254	exp - 127</a:t>
            </a:r>
          </a:p>
          <a:p>
            <a:r>
              <a:rPr lang="en-US"/>
              <a:t>255   	infinities, NaN </a:t>
            </a:r>
          </a:p>
        </p:txBody>
      </p:sp>
      <p:sp>
        <p:nvSpPr>
          <p:cNvPr id="43026" name="Line 21"/>
          <p:cNvSpPr>
            <a:spLocks noChangeShapeType="1"/>
          </p:cNvSpPr>
          <p:nvPr/>
        </p:nvSpPr>
        <p:spPr bwMode="auto">
          <a:xfrm>
            <a:off x="838200" y="22098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381000" y="5867400"/>
            <a:ext cx="8443913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7027863" algn="l"/>
              </a:tabLst>
            </a:pPr>
            <a:r>
              <a:rPr lang="en-US" sz="2800"/>
              <a:t>Value = (1 – 2*</a:t>
            </a:r>
            <a:r>
              <a:rPr lang="en-US" sz="2800" i="1">
                <a:latin typeface="Times New Roman" pitchFamily="18" charset="0"/>
              </a:rPr>
              <a:t>Sign</a:t>
            </a:r>
            <a:r>
              <a:rPr lang="en-US" sz="2800"/>
              <a:t>) (1 + </a:t>
            </a:r>
            <a:r>
              <a:rPr lang="en-US" sz="2800" i="1">
                <a:latin typeface="Times New Roman" pitchFamily="18" charset="0"/>
              </a:rPr>
              <a:t>Mantissa</a:t>
            </a:r>
            <a:r>
              <a:rPr lang="en-US" sz="2800"/>
              <a:t>)*2</a:t>
            </a:r>
            <a:r>
              <a:rPr lang="en-US" sz="2800" i="1" baseline="30000">
                <a:latin typeface="Times New Roman" pitchFamily="18" charset="0"/>
              </a:rPr>
              <a:t>Exponent</a:t>
            </a:r>
            <a:r>
              <a:rPr lang="en-US" sz="2800" baseline="30000"/>
              <a:t> - 127</a:t>
            </a:r>
          </a:p>
        </p:txBody>
      </p:sp>
      <p:sp>
        <p:nvSpPr>
          <p:cNvPr id="842775" name="Line 23"/>
          <p:cNvSpPr>
            <a:spLocks noChangeShapeType="1"/>
          </p:cNvSpPr>
          <p:nvPr/>
        </p:nvSpPr>
        <p:spPr bwMode="auto">
          <a:xfrm flipV="1">
            <a:off x="4038600" y="63246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2776" name="Text Box 24"/>
          <p:cNvSpPr txBox="1">
            <a:spLocks noChangeArrowheads="1"/>
          </p:cNvSpPr>
          <p:nvPr/>
        </p:nvSpPr>
        <p:spPr bwMode="auto">
          <a:xfrm>
            <a:off x="685800" y="6338888"/>
            <a:ext cx="3386138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3300"/>
                </a:solidFill>
              </a:rPr>
              <a:t>hidden leading bit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75" grpId="0" animBg="1"/>
      <p:bldP spid="8427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Mantissa</a:t>
            </a:r>
          </a:p>
        </p:txBody>
      </p:sp>
      <p:sp>
        <p:nvSpPr>
          <p:cNvPr id="84480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r>
              <a:rPr lang="en-US" sz="2800" dirty="0" smtClean="0"/>
              <a:t>If they are all 1, what is the mantissa value?</a:t>
            </a:r>
          </a:p>
          <a:p>
            <a:pPr lvl="1" eaLnBrk="1" hangingPunct="1">
              <a:lnSpc>
                <a:spcPct val="80000"/>
              </a:lnSpc>
              <a:tabLst>
                <a:tab pos="3832225" algn="l"/>
              </a:tabLst>
            </a:pPr>
            <a:r>
              <a:rPr lang="en-US" sz="2400" dirty="0" smtClean="0"/>
              <a:t>1(+1=2): the maximum value for the mantissa</a:t>
            </a:r>
          </a:p>
          <a:p>
            <a:pPr eaLnBrk="1" hangingPunct="1">
              <a:lnSpc>
                <a:spcPct val="80000"/>
              </a:lnSpc>
              <a:tabLst>
                <a:tab pos="3832225" algn="l"/>
              </a:tabLst>
            </a:pPr>
            <a:r>
              <a:rPr lang="en-US" sz="2800" dirty="0" smtClean="0"/>
              <a:t>Minimum value is all 0’s</a:t>
            </a:r>
          </a:p>
          <a:p>
            <a:pPr lvl="1" eaLnBrk="1" hangingPunct="1">
              <a:lnSpc>
                <a:spcPct val="80000"/>
              </a:lnSpc>
              <a:tabLst>
                <a:tab pos="3832225" algn="l"/>
              </a:tabLst>
            </a:pPr>
            <a:r>
              <a:rPr lang="en-US" sz="2400" dirty="0" smtClean="0"/>
              <a:t>That’s a mantissa of 1.0</a:t>
            </a:r>
            <a:endParaRPr lang="en-US" sz="2400" baseline="30000" dirty="0" smtClean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28600" y="1524000"/>
            <a:ext cx="8769350" cy="55086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2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3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4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5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6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7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8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9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10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11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12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13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14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15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16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17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18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19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20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21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22</a:t>
            </a:r>
            <a:r>
              <a:rPr lang="en-US" sz="2800">
                <a:latin typeface="Times New Roman" pitchFamily="18" charset="0"/>
              </a:rPr>
              <a:t>b</a:t>
            </a:r>
            <a:r>
              <a:rPr lang="en-US" sz="2800" baseline="-25000">
                <a:latin typeface="Times New Roman" pitchFamily="18" charset="0"/>
              </a:rPr>
              <a:t>23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762000" y="2589213"/>
            <a:ext cx="4083050" cy="10064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/>
              <a:t>Mantissa</a:t>
            </a:r>
            <a:r>
              <a:rPr lang="en-US" sz="6000"/>
              <a:t> =</a:t>
            </a:r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4953000" y="2362200"/>
          <a:ext cx="2776538" cy="1600200"/>
        </p:xfrm>
        <a:graphic>
          <a:graphicData uri="http://schemas.openxmlformats.org/presentationml/2006/ole">
            <p:oleObj spid="_x0000_s3074" name="Equation" r:id="rId4" imgW="749160" imgH="43164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Converting a float</a:t>
            </a:r>
            <a:br>
              <a:rPr lang="en-US" sz="3600" smtClean="0"/>
            </a:br>
            <a:r>
              <a:rPr lang="en-US" sz="3600" smtClean="0"/>
              <a:t> from binary to decimal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 from </a:t>
            </a:r>
            <a:r>
              <a:rPr lang="en-US" sz="2400" smtClean="0">
                <a:hlinkClick r:id="rId2"/>
              </a:rPr>
              <a:t>http://en.wikipedia.org/wiki/Single_precision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0x41c80000 (big endian) = 0100 0001 1100 1000 0000 0000 0000 0000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Sign bit: 0 (means it’s positive)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Exponent: 1000 0011</a:t>
            </a:r>
            <a:r>
              <a:rPr lang="en-US" baseline="-25000" smtClean="0"/>
              <a:t>b</a:t>
            </a:r>
            <a:r>
              <a:rPr lang="en-US" smtClean="0"/>
              <a:t> = 0x83 = 131</a:t>
            </a:r>
            <a:r>
              <a:rPr lang="en-US" baseline="-25000" smtClean="0"/>
              <a:t>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Subtract 127 from exponent yields 4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Exponent offset: 2</a:t>
            </a:r>
            <a:r>
              <a:rPr lang="en-US" baseline="30000" smtClean="0"/>
              <a:t>n-1</a:t>
            </a:r>
            <a:r>
              <a:rPr lang="en-US" smtClean="0"/>
              <a:t>-1 = 2</a:t>
            </a:r>
            <a:r>
              <a:rPr lang="en-US" baseline="30000" smtClean="0"/>
              <a:t>8-1</a:t>
            </a:r>
            <a:r>
              <a:rPr lang="en-US" smtClean="0"/>
              <a:t>-1 = 127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Which means multiply the mantissa by 2</a:t>
            </a:r>
            <a:r>
              <a:rPr lang="en-US" baseline="30000" smtClean="0"/>
              <a:t>4</a:t>
            </a:r>
            <a:r>
              <a:rPr lang="en-US" smtClean="0"/>
              <a:t>=16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Mantissa: 100 1000 0000 0000 0000 0000d = 0x480000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Converting a float </a:t>
            </a:r>
            <a:br>
              <a:rPr lang="en-US" sz="3600" smtClean="0"/>
            </a:br>
            <a:r>
              <a:rPr lang="en-US" sz="3600" smtClean="0"/>
              <a:t>from binary to decimal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Mantissa: 100 1000 0000 0000 0000 0000</a:t>
            </a:r>
          </a:p>
          <a:p>
            <a:pPr lvl="1" eaLnBrk="1" hangingPunct="1"/>
            <a:r>
              <a:rPr lang="en-US" sz="2400" smtClean="0"/>
              <a:t>Each bit represents 1/2</a:t>
            </a:r>
            <a:r>
              <a:rPr lang="en-US" sz="2400" baseline="30000" smtClean="0"/>
              <a:t>n</a:t>
            </a:r>
            <a:r>
              <a:rPr lang="en-US" sz="2400" smtClean="0"/>
              <a:t> for n from 1 on up</a:t>
            </a:r>
          </a:p>
          <a:p>
            <a:pPr lvl="2" eaLnBrk="1" hangingPunct="1"/>
            <a:r>
              <a:rPr lang="en-US" sz="2000" smtClean="0"/>
              <a:t>Not 0 on up!</a:t>
            </a:r>
          </a:p>
          <a:p>
            <a:pPr lvl="1" eaLnBrk="1" hangingPunct="1"/>
            <a:r>
              <a:rPr lang="en-US" sz="2400" smtClean="0"/>
              <a:t>This mantissa has the first and fourth bits set</a:t>
            </a:r>
          </a:p>
          <a:p>
            <a:pPr lvl="1" eaLnBrk="1" hangingPunct="1"/>
            <a:r>
              <a:rPr lang="en-US" sz="2400" smtClean="0"/>
              <a:t>The ‘1’ bits represent 1/2</a:t>
            </a:r>
            <a:r>
              <a:rPr lang="en-US" sz="2400" baseline="30000" smtClean="0"/>
              <a:t>1</a:t>
            </a:r>
            <a:r>
              <a:rPr lang="en-US" sz="2400" smtClean="0"/>
              <a:t> and 1/2</a:t>
            </a:r>
            <a:r>
              <a:rPr lang="en-US" sz="2400" baseline="30000" smtClean="0"/>
              <a:t>4</a:t>
            </a:r>
          </a:p>
          <a:p>
            <a:pPr lvl="2" eaLnBrk="1" hangingPunct="1"/>
            <a:r>
              <a:rPr lang="en-US" sz="2000" smtClean="0"/>
              <a:t>That’s 0.5 + 0.0625 = 0.5625</a:t>
            </a:r>
          </a:p>
          <a:p>
            <a:pPr lvl="1" eaLnBrk="1" hangingPunct="1"/>
            <a:r>
              <a:rPr lang="en-US" sz="2400" smtClean="0"/>
              <a:t>Then add 1 to that</a:t>
            </a:r>
          </a:p>
          <a:p>
            <a:pPr lvl="2" eaLnBrk="1" hangingPunct="1"/>
            <a:r>
              <a:rPr lang="en-US" sz="2000" smtClean="0"/>
              <a:t>Yields 1.5625</a:t>
            </a:r>
          </a:p>
          <a:p>
            <a:pPr eaLnBrk="1" hangingPunct="1"/>
            <a:r>
              <a:rPr lang="en-US" sz="2800" smtClean="0"/>
              <a:t>Now </a:t>
            </a:r>
            <a:r>
              <a:rPr lang="en-US" sz="2800" i="1" smtClean="0"/>
              <a:t>multiply</a:t>
            </a:r>
            <a:r>
              <a:rPr lang="en-US" sz="2800" smtClean="0"/>
              <a:t> by 2</a:t>
            </a:r>
            <a:r>
              <a:rPr lang="en-US" sz="2800" baseline="30000" smtClean="0"/>
              <a:t>exp</a:t>
            </a:r>
          </a:p>
          <a:p>
            <a:pPr lvl="1" eaLnBrk="1" hangingPunct="1"/>
            <a:r>
              <a:rPr lang="en-US" sz="2400" smtClean="0"/>
              <a:t>1.5625 * 2</a:t>
            </a:r>
            <a:r>
              <a:rPr lang="en-US" sz="2400" baseline="30000" smtClean="0"/>
              <a:t>4</a:t>
            </a:r>
            <a:r>
              <a:rPr lang="en-US" sz="2400" smtClean="0"/>
              <a:t> = 1.5625 * 16 = 25</a:t>
            </a:r>
          </a:p>
          <a:p>
            <a:pPr eaLnBrk="1" hangingPunct="1"/>
            <a:r>
              <a:rPr lang="en-US" sz="2800" smtClean="0"/>
              <a:t>Thus, 0x41c80000 = 25.0</a:t>
            </a:r>
            <a:r>
              <a:rPr lang="en-US" sz="2800" baseline="-25000" smtClean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IEEE floating point maximum (finite) positive value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largest float has:</a:t>
            </a:r>
          </a:p>
          <a:p>
            <a:pPr lvl="1" eaLnBrk="1" hangingPunct="1"/>
            <a:r>
              <a:rPr lang="en-US" dirty="0" smtClean="0"/>
              <a:t>0 as the sign bit (it’s positive)</a:t>
            </a:r>
          </a:p>
          <a:p>
            <a:pPr lvl="1" eaLnBrk="1" hangingPunct="1"/>
            <a:r>
              <a:rPr lang="en-US" dirty="0" smtClean="0"/>
              <a:t>254 as the exponent (1111 1110)</a:t>
            </a:r>
          </a:p>
          <a:p>
            <a:pPr lvl="2" eaLnBrk="1" hangingPunct="1"/>
            <a:r>
              <a:rPr lang="en-US" dirty="0" smtClean="0"/>
              <a:t>255 is reserved for infinity</a:t>
            </a:r>
          </a:p>
          <a:p>
            <a:pPr lvl="2" eaLnBrk="1" hangingPunct="1"/>
            <a:r>
              <a:rPr lang="en-US" dirty="0" smtClean="0"/>
              <a:t>That exponent is 254-127 = 127</a:t>
            </a:r>
          </a:p>
          <a:p>
            <a:pPr lvl="1" eaLnBrk="1" hangingPunct="1"/>
            <a:r>
              <a:rPr lang="en-US" dirty="0" smtClean="0"/>
              <a:t>All 1’s for the mantissa</a:t>
            </a:r>
          </a:p>
          <a:p>
            <a:pPr lvl="2" eaLnBrk="1" hangingPunct="1"/>
            <a:r>
              <a:rPr lang="en-US" dirty="0" smtClean="0"/>
              <a:t>Which yields </a:t>
            </a:r>
            <a:r>
              <a:rPr lang="en-US" i="1" dirty="0" smtClean="0"/>
              <a:t>almost</a:t>
            </a:r>
            <a:r>
              <a:rPr lang="en-US" dirty="0" smtClean="0"/>
              <a:t> 2</a:t>
            </a:r>
          </a:p>
          <a:p>
            <a:pPr lvl="1" eaLnBrk="1" hangingPunct="1"/>
            <a:r>
              <a:rPr lang="en-US" dirty="0" smtClean="0"/>
              <a:t>2*2</a:t>
            </a:r>
            <a:r>
              <a:rPr lang="en-US" baseline="30000" dirty="0" smtClean="0"/>
              <a:t>127</a:t>
            </a:r>
            <a:r>
              <a:rPr lang="en-US" dirty="0" smtClean="0"/>
              <a:t> = 2</a:t>
            </a:r>
            <a:r>
              <a:rPr lang="en-US" baseline="30000" dirty="0" smtClean="0"/>
              <a:t>128</a:t>
            </a:r>
            <a:r>
              <a:rPr lang="en-US" dirty="0" smtClean="0"/>
              <a:t> = 3.4028234 x 10</a:t>
            </a:r>
            <a:r>
              <a:rPr lang="en-US" baseline="30000" dirty="0" smtClean="0"/>
              <a:t>38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IEEE floating point minimum (finite) positive value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smallest float has: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0 as the sign bit (it’s positive)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Binary 1 as the exponent (0000 0001)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0 is reserved for zeros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That exponent is 1-127 = -126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0’s for the mantissa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 0’s yields zero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Which yields (1+)2</a:t>
            </a:r>
            <a:r>
              <a:rPr lang="en-US" baseline="30000" smtClean="0"/>
              <a:t>-23</a:t>
            </a:r>
            <a:r>
              <a:rPr lang="en-US" smtClean="0"/>
              <a:t>, which is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 * 2</a:t>
            </a:r>
            <a:r>
              <a:rPr lang="en-US" baseline="30000" smtClean="0"/>
              <a:t>-126</a:t>
            </a:r>
            <a:r>
              <a:rPr lang="en-US" smtClean="0"/>
              <a:t> = 2</a:t>
            </a:r>
            <a:r>
              <a:rPr lang="en-US" baseline="30000" smtClean="0"/>
              <a:t>-126</a:t>
            </a:r>
            <a:r>
              <a:rPr lang="en-US" smtClean="0"/>
              <a:t> = 1.175494 x 10</a:t>
            </a:r>
            <a:r>
              <a:rPr lang="en-US" baseline="30000" smtClean="0"/>
              <a:t>-38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Feb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Floating point numbers are </a:t>
            </a:r>
            <a:br>
              <a:rPr lang="en-US" sz="3600" smtClean="0"/>
            </a:br>
            <a:r>
              <a:rPr lang="en-US" sz="3600" smtClean="0"/>
              <a:t>not spatially uniform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two positive floats</a:t>
            </a:r>
          </a:p>
          <a:p>
            <a:pPr lvl="1" eaLnBrk="1" hangingPunct="1"/>
            <a:r>
              <a:rPr lang="en-US" smtClean="0"/>
              <a:t>Both have a mantissa with just the last bit set</a:t>
            </a:r>
          </a:p>
          <a:p>
            <a:pPr lvl="1" eaLnBrk="1" hangingPunct="1"/>
            <a:r>
              <a:rPr lang="en-US" smtClean="0"/>
              <a:t>One has an exponent of -126 (i.e. 1), the other 127 (i.e. 254)</a:t>
            </a:r>
          </a:p>
          <a:p>
            <a:pPr lvl="1" eaLnBrk="1" hangingPunct="1"/>
            <a:r>
              <a:rPr lang="en-US" smtClean="0"/>
              <a:t>Now flip the second to last mantissa bit in both numbers</a:t>
            </a:r>
          </a:p>
          <a:p>
            <a:pPr lvl="2" eaLnBrk="1" hangingPunct="1"/>
            <a:r>
              <a:rPr lang="en-US" smtClean="0"/>
              <a:t>The number with the higher exponent will “gain” more than the number with a lower 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float </a:t>
            </a:r>
            <a:br>
              <a:rPr lang="en-US" smtClean="0"/>
            </a:br>
            <a:r>
              <a:rPr lang="en-US" smtClean="0"/>
              <a:t>from decimal to binary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Algorithm to covert </a:t>
            </a:r>
            <a:r>
              <a:rPr lang="en-US" sz="2800" i="1" smtClean="0"/>
              <a:t>f</a:t>
            </a:r>
            <a:r>
              <a:rPr lang="en-US" sz="2800" smtClean="0"/>
              <a:t> into binary: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Sign: 1 if negative, 0 if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Exponent (</a:t>
            </a:r>
            <a:r>
              <a:rPr lang="en-US" sz="2400" i="1" smtClean="0"/>
              <a:t>e</a:t>
            </a:r>
            <a:r>
              <a:rPr lang="en-US" sz="2400" smtClean="0"/>
              <a:t>): find what power of 2 is required to bring the number to 1.0 &lt;= x &lt; 2.0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you have to multiply, then it’s negative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If you have to divide, then it’s positive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Add 127 to that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mantissa is </a:t>
            </a:r>
            <a:r>
              <a:rPr lang="en-US" sz="2400" i="1" smtClean="0"/>
              <a:t>f</a:t>
            </a:r>
            <a:r>
              <a:rPr lang="en-US" sz="2400" smtClean="0"/>
              <a:t>/2</a:t>
            </a:r>
            <a:r>
              <a:rPr lang="en-US" sz="2400" i="1" baseline="30000" smtClean="0"/>
              <a:t>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Note that </a:t>
            </a:r>
            <a:r>
              <a:rPr lang="en-US" sz="2000" i="1" smtClean="0"/>
              <a:t>e</a:t>
            </a:r>
            <a:r>
              <a:rPr lang="en-US" sz="2000" smtClean="0"/>
              <a:t> is the exponent </a:t>
            </a:r>
            <a:r>
              <a:rPr lang="en-US" sz="2000" i="1" smtClean="0"/>
              <a:t>before</a:t>
            </a:r>
            <a:r>
              <a:rPr lang="en-US" sz="2000" smtClean="0"/>
              <a:t> adding 127 to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Subtract 1 from the mantissa (so it’s between 0.0 and 1.0)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Convert it to it’s closest representation using powers of ½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Similar to converting a base </a:t>
            </a:r>
            <a:r>
              <a:rPr lang="en-US" sz="2000" i="1" smtClean="0"/>
              <a:t>n</a:t>
            </a:r>
            <a:r>
              <a:rPr lang="en-US" sz="2000" smtClean="0"/>
              <a:t> number to base 10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Positional Number Systems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392363"/>
          </a:xfrm>
        </p:spPr>
        <p:txBody>
          <a:bodyPr/>
          <a:lstStyle/>
          <a:p>
            <a:pPr eaLnBrk="1" hangingPunct="1"/>
            <a:r>
              <a:rPr lang="en-US" sz="2800" smtClean="0"/>
              <a:t>Integers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346 = 3*10</a:t>
            </a:r>
            <a:r>
              <a:rPr lang="en-US" sz="2400" baseline="30000" smtClean="0"/>
              <a:t>2</a:t>
            </a:r>
            <a:r>
              <a:rPr lang="en-US" sz="2400" smtClean="0"/>
              <a:t> + 4*10</a:t>
            </a:r>
            <a:r>
              <a:rPr lang="en-US" sz="2400" baseline="30000" smtClean="0"/>
              <a:t>1</a:t>
            </a:r>
            <a:r>
              <a:rPr lang="en-US" sz="2400" smtClean="0"/>
              <a:t> + 6*10</a:t>
            </a:r>
            <a:r>
              <a:rPr lang="en-US" sz="2400" baseline="30000" smtClean="0"/>
              <a:t>0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346 = 2</a:t>
            </a:r>
            <a:r>
              <a:rPr lang="en-US" sz="2400" baseline="30000" smtClean="0"/>
              <a:t>8</a:t>
            </a:r>
            <a:r>
              <a:rPr lang="en-US" sz="2400" smtClean="0"/>
              <a:t> + 2</a:t>
            </a:r>
            <a:r>
              <a:rPr lang="en-US" sz="2400" baseline="30000" smtClean="0"/>
              <a:t>6</a:t>
            </a:r>
            <a:r>
              <a:rPr lang="en-US" sz="2400" smtClean="0"/>
              <a:t> + 2</a:t>
            </a:r>
            <a:r>
              <a:rPr lang="en-US" sz="2400" baseline="30000" smtClean="0"/>
              <a:t>4</a:t>
            </a:r>
            <a:r>
              <a:rPr lang="en-US" sz="2400" smtClean="0"/>
              <a:t> + 2</a:t>
            </a:r>
            <a:r>
              <a:rPr lang="en-US" sz="2400" baseline="30000" smtClean="0"/>
              <a:t>3</a:t>
            </a:r>
            <a:r>
              <a:rPr lang="en-US" sz="2400" smtClean="0"/>
              <a:t> + 2</a:t>
            </a:r>
            <a:r>
              <a:rPr lang="en-US" sz="2400" baseline="30000" smtClean="0"/>
              <a:t>1</a:t>
            </a:r>
          </a:p>
          <a:p>
            <a:pPr lvl="1" eaLnBrk="1" hangingPunct="1"/>
            <a:endParaRPr lang="en-US" sz="2400" smtClean="0"/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endParaRPr lang="en-US" sz="2800" baseline="30000" smtClean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997075" y="5481638"/>
          <a:ext cx="4876800" cy="1081087"/>
        </p:xfrm>
        <a:graphic>
          <a:graphicData uri="http://schemas.openxmlformats.org/presentationml/2006/ole">
            <p:oleObj spid="_x0000_s1026" name="Equation" r:id="rId4" imgW="2133360" imgH="431640" progId="Equation.3">
              <p:embed/>
            </p:oleObj>
          </a:graphicData>
        </a:graphic>
      </p:graphicFrame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33400" y="4171950"/>
            <a:ext cx="7696200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Real</a:t>
            </a:r>
          </a:p>
        </p:txBody>
      </p:sp>
      <p:graphicFrame>
        <p:nvGraphicFramePr>
          <p:cNvPr id="1027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378075" y="2873375"/>
          <a:ext cx="3810000" cy="1325563"/>
        </p:xfrm>
        <a:graphic>
          <a:graphicData uri="http://schemas.openxmlformats.org/presentationml/2006/ole">
            <p:oleObj spid="_x0000_s1027" name="Equation" r:id="rId5" imgW="1358640" imgH="431640" progId="Equation.3">
              <p:embed/>
            </p:oleObj>
          </a:graphicData>
        </a:graphic>
      </p:graphicFrame>
      <p:sp>
        <p:nvSpPr>
          <p:cNvPr id="863242" name="Line 10"/>
          <p:cNvSpPr>
            <a:spLocks noChangeShapeType="1"/>
          </p:cNvSpPr>
          <p:nvPr/>
        </p:nvSpPr>
        <p:spPr bwMode="auto">
          <a:xfrm flipH="1">
            <a:off x="3673475" y="4616450"/>
            <a:ext cx="4572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3243" name="Text Box 11"/>
          <p:cNvSpPr txBox="1">
            <a:spLocks noChangeArrowheads="1"/>
          </p:cNvSpPr>
          <p:nvPr/>
        </p:nvSpPr>
        <p:spPr bwMode="auto">
          <a:xfrm>
            <a:off x="4267200" y="4343400"/>
            <a:ext cx="19113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Radix Point</a:t>
            </a: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6035675" y="3625850"/>
            <a:ext cx="9144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 flipH="1">
            <a:off x="6569075" y="4616450"/>
            <a:ext cx="533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6934200" y="4038600"/>
            <a:ext cx="10350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Radix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42" grpId="0" animBg="1"/>
      <p:bldP spid="8632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float_to_hex.cpp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using namespace std;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noProof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union foo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  float 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  int *x;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} bar;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noProof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int main()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  bar.f = 42.125;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  cout &lt;&lt; bar.x &lt;&lt; endl;</a:t>
            </a:r>
            <a:r>
              <a:rPr lang="en-US" sz="2400" smtClean="0"/>
              <a:t> // prints in BIG endian</a:t>
            </a:r>
            <a:endParaRPr lang="en-US" sz="2400" noProof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1" smtClean="0"/>
              <a:t>}</a:t>
            </a:r>
            <a:endParaRPr lang="en-US" sz="2400" smtClean="0"/>
          </a:p>
        </p:txBody>
      </p:sp>
      <p:sp>
        <p:nvSpPr>
          <p:cNvPr id="961540" name="Text Box 4"/>
          <p:cNvSpPr txBox="1">
            <a:spLocks noChangeArrowheads="1"/>
          </p:cNvSpPr>
          <p:nvPr/>
        </p:nvSpPr>
        <p:spPr bwMode="auto">
          <a:xfrm>
            <a:off x="5013325" y="2598738"/>
            <a:ext cx="2754313" cy="1066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Output:</a:t>
            </a:r>
          </a:p>
          <a:p>
            <a:r>
              <a:rPr lang="en-US">
                <a:solidFill>
                  <a:schemeClr val="accent2"/>
                </a:solidFill>
              </a:rPr>
              <a:t>0x42288000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float </a:t>
            </a:r>
            <a:br>
              <a:rPr lang="en-US" smtClean="0"/>
            </a:br>
            <a:r>
              <a:rPr lang="en-US" smtClean="0"/>
              <a:t>from decimal to binary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Take 42.125 (see float_to_hex.cpp)</a:t>
            </a:r>
          </a:p>
          <a:p>
            <a:pPr lvl="1" eaLnBrk="1" hangingPunct="1"/>
            <a:r>
              <a:rPr lang="en-US" sz="2400" smtClean="0"/>
              <a:t>Sign is 0 (it’s positive)</a:t>
            </a:r>
          </a:p>
          <a:p>
            <a:pPr lvl="1" eaLnBrk="1" hangingPunct="1"/>
            <a:r>
              <a:rPr lang="en-US" sz="2400" smtClean="0"/>
              <a:t>42.125/2</a:t>
            </a:r>
            <a:r>
              <a:rPr lang="en-US" sz="2400" baseline="30000" smtClean="0"/>
              <a:t>5</a:t>
            </a:r>
            <a:r>
              <a:rPr lang="en-US" sz="2400" smtClean="0"/>
              <a:t> = 42.125/32 = 1.31640625 (exactly)</a:t>
            </a:r>
          </a:p>
          <a:p>
            <a:pPr lvl="2" eaLnBrk="1" hangingPunct="1"/>
            <a:r>
              <a:rPr lang="en-US" sz="2000" smtClean="0"/>
              <a:t>Exponent is 5+127 = 132 (1000 0100</a:t>
            </a:r>
            <a:r>
              <a:rPr lang="en-US" sz="2000" baseline="-25000" smtClean="0"/>
              <a:t>b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en-US" sz="2400" smtClean="0"/>
              <a:t>Encode the mantissa</a:t>
            </a:r>
          </a:p>
          <a:p>
            <a:pPr lvl="2" eaLnBrk="1" hangingPunct="1"/>
            <a:r>
              <a:rPr lang="en-US" sz="2000" smtClean="0"/>
              <a:t>1.31640625-1 = 0.31640625</a:t>
            </a:r>
          </a:p>
          <a:p>
            <a:pPr lvl="2" eaLnBrk="1" hangingPunct="1"/>
            <a:r>
              <a:rPr lang="en-US" sz="2000" smtClean="0"/>
              <a:t>0.31640625 = 1/4 + 1/16 + 1/256</a:t>
            </a:r>
          </a:p>
          <a:p>
            <a:pPr lvl="2" eaLnBrk="1" hangingPunct="1"/>
            <a:r>
              <a:rPr lang="en-US" sz="2000" smtClean="0"/>
              <a:t>=0101 0001 0000 0000 0000 000</a:t>
            </a:r>
          </a:p>
          <a:p>
            <a:pPr lvl="1" eaLnBrk="1" hangingPunct="1"/>
            <a:r>
              <a:rPr lang="en-US" sz="2400" smtClean="0"/>
              <a:t>In binary, then, it’s:</a:t>
            </a:r>
          </a:p>
          <a:p>
            <a:pPr lvl="2" eaLnBrk="1" hangingPunct="1"/>
            <a:r>
              <a:rPr lang="en-US" sz="2000" smtClean="0"/>
              <a:t>0100 0010 0010 1000 1000 0000 0000 0000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sign bit  	exponent   		mantissa</a:t>
            </a:r>
          </a:p>
        </p:txBody>
      </p:sp>
      <p:sp>
        <p:nvSpPr>
          <p:cNvPr id="947204" name="AutoShape 4"/>
          <p:cNvSpPr>
            <a:spLocks/>
          </p:cNvSpPr>
          <p:nvPr/>
        </p:nvSpPr>
        <p:spPr bwMode="auto">
          <a:xfrm rot="-5400000">
            <a:off x="2400300" y="5524500"/>
            <a:ext cx="381000" cy="1371600"/>
          </a:xfrm>
          <a:prstGeom prst="leftBrace">
            <a:avLst>
              <a:gd name="adj1" fmla="val 30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7205" name="AutoShape 5"/>
          <p:cNvSpPr>
            <a:spLocks/>
          </p:cNvSpPr>
          <p:nvPr/>
        </p:nvSpPr>
        <p:spPr bwMode="auto">
          <a:xfrm rot="-5400000">
            <a:off x="5219700" y="4152900"/>
            <a:ext cx="381000" cy="4114800"/>
          </a:xfrm>
          <a:prstGeom prst="leftBrace">
            <a:avLst>
              <a:gd name="adj1" fmla="val 90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7206" name="Line 6"/>
          <p:cNvSpPr>
            <a:spLocks noChangeShapeType="1"/>
          </p:cNvSpPr>
          <p:nvPr/>
        </p:nvSpPr>
        <p:spPr bwMode="auto">
          <a:xfrm flipV="1">
            <a:off x="914400" y="60198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4" grpId="0" animBg="1"/>
      <p:bldP spid="947205" grpId="0" animBg="1"/>
      <p:bldP spid="94720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1/10 = 0.1 (Decimal)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What is this in binary?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82613" y="2501900"/>
            <a:ext cx="1841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66888" y="2590800"/>
            <a:ext cx="4446587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1/10 ≈ 1/16 + 1/32 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129088" y="3451225"/>
            <a:ext cx="1144587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3/32</a:t>
            </a:r>
          </a:p>
        </p:txBody>
      </p:sp>
      <p:sp>
        <p:nvSpPr>
          <p:cNvPr id="52231" name="AutoShape 7"/>
          <p:cNvSpPr>
            <a:spLocks/>
          </p:cNvSpPr>
          <p:nvPr/>
        </p:nvSpPr>
        <p:spPr bwMode="auto">
          <a:xfrm rot="-5400000">
            <a:off x="4602163" y="2049463"/>
            <a:ext cx="304800" cy="2590800"/>
          </a:xfrm>
          <a:prstGeom prst="leftBrace">
            <a:avLst>
              <a:gd name="adj1" fmla="val 708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56" name="Text Box 8"/>
          <p:cNvSpPr txBox="1">
            <a:spLocks noChangeArrowheads="1"/>
          </p:cNvSpPr>
          <p:nvPr/>
        </p:nvSpPr>
        <p:spPr bwMode="auto">
          <a:xfrm>
            <a:off x="798513" y="4257675"/>
            <a:ext cx="680720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.2/32 = 2/320 ≈ 1/256 + 1/512</a:t>
            </a:r>
          </a:p>
        </p:txBody>
      </p:sp>
      <p:sp>
        <p:nvSpPr>
          <p:cNvPr id="846857" name="Text Box 9"/>
          <p:cNvSpPr txBox="1">
            <a:spLocks noChangeArrowheads="1"/>
          </p:cNvSpPr>
          <p:nvPr/>
        </p:nvSpPr>
        <p:spPr bwMode="auto">
          <a:xfrm>
            <a:off x="3987800" y="5203825"/>
            <a:ext cx="416560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3/512 = 1.875/320</a:t>
            </a:r>
          </a:p>
        </p:txBody>
      </p:sp>
      <p:sp>
        <p:nvSpPr>
          <p:cNvPr id="846858" name="AutoShape 10"/>
          <p:cNvSpPr>
            <a:spLocks/>
          </p:cNvSpPr>
          <p:nvPr/>
        </p:nvSpPr>
        <p:spPr bwMode="auto">
          <a:xfrm rot="-5400000">
            <a:off x="5837238" y="3481388"/>
            <a:ext cx="304800" cy="3079750"/>
          </a:xfrm>
          <a:prstGeom prst="leftBrace">
            <a:avLst>
              <a:gd name="adj1" fmla="val 84201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59" name="Text Box 11"/>
          <p:cNvSpPr txBox="1">
            <a:spLocks noChangeArrowheads="1"/>
          </p:cNvSpPr>
          <p:nvPr/>
        </p:nvSpPr>
        <p:spPr bwMode="auto">
          <a:xfrm>
            <a:off x="1066800" y="5867400"/>
            <a:ext cx="5656263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=0.00011001100110011…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6" grpId="0"/>
      <p:bldP spid="846857" grpId="0"/>
      <p:bldP spid="846858" grpId="0" animBg="1"/>
      <p:bldP spid="84685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4"/>
          <p:cNvSpPr>
            <a:spLocks noChangeShapeType="1"/>
          </p:cNvSpPr>
          <p:nvPr/>
        </p:nvSpPr>
        <p:spPr bwMode="auto">
          <a:xfrm>
            <a:off x="1331913" y="914400"/>
            <a:ext cx="7391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1331913" y="9144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52" name="Text Box 7"/>
          <p:cNvSpPr txBox="1">
            <a:spLocks noChangeArrowheads="1"/>
          </p:cNvSpPr>
          <p:nvPr/>
        </p:nvSpPr>
        <p:spPr bwMode="auto">
          <a:xfrm>
            <a:off x="1484313" y="990600"/>
            <a:ext cx="7059612" cy="49657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1.0000000000000000000000000</a:t>
            </a:r>
          </a:p>
          <a:p>
            <a:r>
              <a:rPr lang="en-US"/>
              <a:t>  </a:t>
            </a:r>
            <a:r>
              <a:rPr lang="en-US" u="sng"/>
              <a:t> 1 010</a:t>
            </a:r>
          </a:p>
          <a:p>
            <a:r>
              <a:rPr lang="en-US"/>
              <a:t>      1100</a:t>
            </a:r>
          </a:p>
          <a:p>
            <a:r>
              <a:rPr lang="en-US"/>
              <a:t>      </a:t>
            </a:r>
            <a:r>
              <a:rPr lang="en-US" u="sng"/>
              <a:t>1010</a:t>
            </a:r>
            <a:endParaRPr lang="en-US"/>
          </a:p>
          <a:p>
            <a:r>
              <a:rPr lang="en-US"/>
              <a:t>          10000 </a:t>
            </a:r>
          </a:p>
          <a:p>
            <a:r>
              <a:rPr lang="en-US"/>
              <a:t>            </a:t>
            </a:r>
            <a:r>
              <a:rPr lang="en-US" u="sng"/>
              <a:t>1010</a:t>
            </a:r>
          </a:p>
          <a:p>
            <a:r>
              <a:rPr lang="en-US"/>
              <a:t>              1100</a:t>
            </a:r>
          </a:p>
          <a:p>
            <a:r>
              <a:rPr lang="en-US"/>
              <a:t>                </a:t>
            </a:r>
            <a:r>
              <a:rPr lang="en-US" u="sng"/>
              <a:t>1010</a:t>
            </a:r>
            <a:endParaRPr lang="en-US"/>
          </a:p>
          <a:p>
            <a:r>
              <a:rPr lang="en-US"/>
              <a:t>                  10000 </a:t>
            </a:r>
          </a:p>
          <a:p>
            <a:r>
              <a:rPr lang="en-US"/>
              <a:t>                      …</a:t>
            </a:r>
            <a:endParaRPr lang="en-US" u="sng"/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0" y="976313"/>
            <a:ext cx="121920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1010</a:t>
            </a: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1419225" y="227013"/>
            <a:ext cx="7678738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0.0001100110011001100110011…</a:t>
            </a:r>
          </a:p>
        </p:txBody>
      </p:sp>
      <p:sp>
        <p:nvSpPr>
          <p:cNvPr id="847883" name="Text Box 11"/>
          <p:cNvSpPr txBox="1">
            <a:spLocks noChangeArrowheads="1"/>
          </p:cNvSpPr>
          <p:nvPr/>
        </p:nvSpPr>
        <p:spPr bwMode="auto">
          <a:xfrm>
            <a:off x="1109663" y="5561013"/>
            <a:ext cx="6689725" cy="1098550"/>
          </a:xfrm>
          <a:prstGeom prst="rect">
            <a:avLst/>
          </a:prstGeom>
          <a:solidFill>
            <a:schemeClr val="bg1"/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 common decimals like 0.1</a:t>
            </a:r>
          </a:p>
          <a:p>
            <a:r>
              <a:rPr lang="en-US"/>
              <a:t>cannot be represented exactly!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8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Remember this from CS 101?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What gets printed?</a:t>
            </a:r>
          </a:p>
          <a:p>
            <a:pPr eaLnBrk="1" hangingPunct="1"/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400" smtClean="0">
                <a:latin typeface="Lucida Console" pitchFamily="49" charset="0"/>
              </a:rPr>
              <a:t>class FloatTest {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Lucida Console" pitchFamily="49" charset="0"/>
              </a:rPr>
              <a:t>	public static void main (String args[]) {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Lucida Console" pitchFamily="49" charset="0"/>
              </a:rPr>
              <a:t>		 double y = 0.1 + 0.1 + 0.1 + 0.1 + 0.1 + 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Lucida Console" pitchFamily="49" charset="0"/>
              </a:rPr>
              <a:t>			     0.1 + 0.1 + 0.1 + 0.1 + 0.1;</a:t>
            </a:r>
          </a:p>
          <a:p>
            <a:pPr lvl="1" eaLnBrk="1" hangingPunct="1">
              <a:buFontTx/>
              <a:buNone/>
            </a:pPr>
            <a:endParaRPr lang="en-US" sz="2400" smtClean="0">
              <a:latin typeface="Lucida Console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smtClean="0">
                <a:latin typeface="Lucida Console" pitchFamily="49" charset="0"/>
              </a:rPr>
              <a:t>		 System.out.println (y);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Lucida Console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latin typeface="Lucida Console" pitchFamily="49" charset="0"/>
              </a:rPr>
              <a:t>}</a:t>
            </a:r>
          </a:p>
          <a:p>
            <a:pPr eaLnBrk="1" hangingPunct="1"/>
            <a:endParaRPr lang="en-US" sz="2800" smtClean="0">
              <a:latin typeface="Lucida Console" pitchFamily="49" charset="0"/>
            </a:endParaRPr>
          </a:p>
        </p:txBody>
      </p:sp>
      <p:sp>
        <p:nvSpPr>
          <p:cNvPr id="950276" name="AutoShape 4"/>
          <p:cNvSpPr>
            <a:spLocks/>
          </p:cNvSpPr>
          <p:nvPr/>
        </p:nvSpPr>
        <p:spPr bwMode="auto">
          <a:xfrm rot="-5400000">
            <a:off x="5753100" y="1790700"/>
            <a:ext cx="609600" cy="5562600"/>
          </a:xfrm>
          <a:prstGeom prst="leftBrace">
            <a:avLst>
              <a:gd name="adj1" fmla="val 7604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0277" name="Line 5"/>
          <p:cNvSpPr>
            <a:spLocks noChangeShapeType="1"/>
          </p:cNvSpPr>
          <p:nvPr/>
        </p:nvSpPr>
        <p:spPr bwMode="auto">
          <a:xfrm>
            <a:off x="6096000" y="4876800"/>
            <a:ext cx="76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0278" name="Text Box 6"/>
          <p:cNvSpPr txBox="1">
            <a:spLocks noChangeArrowheads="1"/>
          </p:cNvSpPr>
          <p:nvPr/>
        </p:nvSpPr>
        <p:spPr bwMode="auto">
          <a:xfrm>
            <a:off x="4664075" y="5562600"/>
            <a:ext cx="2638425" cy="39211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There are ten 0.1’s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 animBg="1"/>
      <p:bldP spid="950277" grpId="0" animBg="1"/>
      <p:bldP spid="95027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Take care with floating-point values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Consider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1800" smtClean="0">
                <a:solidFill>
                  <a:srgbClr val="DD3300"/>
                </a:solidFill>
                <a:latin typeface="Lucida Console" pitchFamily="49" charset="0"/>
              </a:rPr>
              <a:t>double a = 1;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1800" smtClean="0">
                <a:solidFill>
                  <a:srgbClr val="DD3300"/>
                </a:solidFill>
                <a:latin typeface="Lucida Console" pitchFamily="49" charset="0"/>
              </a:rPr>
              <a:t>double b = 0.1 + 0.1 + 0.1 + 0.1 + 0.1 + 0.1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1800" smtClean="0">
                <a:solidFill>
                  <a:srgbClr val="DD3300"/>
                </a:solidFill>
                <a:latin typeface="Lucida Console" pitchFamily="49" charset="0"/>
              </a:rPr>
              <a:t>               + 0.1 + 0.1 + 0.1 + 0.1;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1800" smtClean="0">
                <a:solidFill>
                  <a:srgbClr val="DD3300"/>
                </a:solidFill>
                <a:latin typeface="Lucida Console" pitchFamily="49" charset="0"/>
              </a:rPr>
              <a:t>double c = .9999999999999999;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endParaRPr lang="en-US" sz="900" smtClean="0">
              <a:solidFill>
                <a:srgbClr val="DD3300"/>
              </a:solidFill>
              <a:latin typeface="Lucida Console" pitchFamily="49" charset="0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z="2400" smtClean="0"/>
              <a:t>Two true expressions!</a:t>
            </a:r>
            <a:r>
              <a:rPr lang="en-US" sz="2400" smtClean="0">
                <a:solidFill>
                  <a:srgbClr val="FFFF00"/>
                </a:solidFill>
                <a:latin typeface="Lucida Console" pitchFamily="49" charset="0"/>
              </a:rPr>
              <a:t> 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1800" smtClean="0">
                <a:solidFill>
                  <a:srgbClr val="DD3300"/>
                </a:solidFill>
                <a:latin typeface="Lucida Console" pitchFamily="49" charset="0"/>
              </a:rPr>
              <a:t>c == b		b != a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endParaRPr lang="en-US" sz="800" smtClean="0">
              <a:solidFill>
                <a:srgbClr val="DD3300"/>
              </a:solidFill>
              <a:latin typeface="Lucida Console" pitchFamily="49" charset="0"/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z="2400" smtClean="0"/>
              <a:t>Two false expressions!</a:t>
            </a:r>
            <a:endParaRPr lang="en-US" sz="2400" smtClean="0">
              <a:solidFill>
                <a:srgbClr val="FFFF00"/>
              </a:solidFill>
              <a:latin typeface="Lucida Console" pitchFamily="49" charset="0"/>
            </a:endParaRP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sz="1800" smtClean="0">
                <a:solidFill>
                  <a:srgbClr val="DD3300"/>
                </a:solidFill>
                <a:latin typeface="Lucida Console" pitchFamily="49" charset="0"/>
              </a:rPr>
              <a:t>a == b		b != c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endParaRPr lang="en-US" sz="1000" smtClean="0">
              <a:solidFill>
                <a:srgbClr val="DD3300"/>
              </a:solidFill>
            </a:endParaRP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z="2400" smtClean="0"/>
              <a:t>Problem lies with the finite precision of the floating-point types</a:t>
            </a:r>
          </a:p>
          <a:p>
            <a:pPr lvl="2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z="1800" smtClean="0"/>
              <a:t>Instead with the ordering operators for closeness</a:t>
            </a:r>
            <a:endParaRPr lang="en-US" sz="1800" smtClean="0">
              <a:solidFill>
                <a:srgbClr val="FFFF00"/>
              </a:solidFill>
              <a:latin typeface="Lucida Console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solve this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166938" algn="l"/>
              </a:tabLst>
            </a:pPr>
            <a:r>
              <a:rPr lang="en-US" sz="2400" smtClean="0"/>
              <a:t>Don’t compare floating-point values if you can help it!</a:t>
            </a:r>
          </a:p>
          <a:p>
            <a:pPr lvl="1" eaLnBrk="1" hangingPunct="1">
              <a:tabLst>
                <a:tab pos="2166938" algn="l"/>
              </a:tabLst>
            </a:pPr>
            <a:r>
              <a:rPr lang="en-US" sz="2000" smtClean="0"/>
              <a:t>Both doubles and floats</a:t>
            </a:r>
          </a:p>
          <a:p>
            <a:pPr eaLnBrk="1" hangingPunct="1">
              <a:tabLst>
                <a:tab pos="2166938" algn="l"/>
              </a:tabLst>
            </a:pPr>
            <a:r>
              <a:rPr lang="en-US" sz="2400" smtClean="0"/>
              <a:t>Need to test if the two doubles are “close” in value</a:t>
            </a:r>
          </a:p>
          <a:p>
            <a:pPr lvl="1" eaLnBrk="1" hangingPunct="1">
              <a:buFontTx/>
              <a:buNone/>
              <a:tabLst>
                <a:tab pos="2166938" algn="l"/>
              </a:tabLst>
            </a:pPr>
            <a:r>
              <a:rPr lang="en-US" sz="2000" smtClean="0">
                <a:latin typeface="Lucida Console" pitchFamily="49" charset="0"/>
              </a:rPr>
              <a:t>final double EPSILON = 0.000001;</a:t>
            </a:r>
          </a:p>
          <a:p>
            <a:pPr lvl="1" eaLnBrk="1" hangingPunct="1">
              <a:buFontTx/>
              <a:buNone/>
              <a:tabLst>
                <a:tab pos="2166938" algn="l"/>
              </a:tabLst>
            </a:pPr>
            <a:r>
              <a:rPr lang="en-US" sz="2000" smtClean="0">
                <a:latin typeface="Lucida Console" pitchFamily="49" charset="0"/>
              </a:rPr>
              <a:t>boolean foo = Math.abs (a-b) &lt; EPSILON;</a:t>
            </a:r>
          </a:p>
          <a:p>
            <a:pPr eaLnBrk="1" hangingPunct="1">
              <a:tabLst>
                <a:tab pos="2166938" algn="l"/>
              </a:tabLst>
            </a:pPr>
            <a:r>
              <a:rPr lang="en-US" sz="2400" smtClean="0"/>
              <a:t>Note that a float has 7 decimal places of (printed) accuracy</a:t>
            </a:r>
          </a:p>
          <a:p>
            <a:pPr lvl="1" eaLnBrk="1" hangingPunct="1">
              <a:tabLst>
                <a:tab pos="2166938" algn="l"/>
              </a:tabLst>
            </a:pPr>
            <a:r>
              <a:rPr lang="en-US" sz="2000" smtClean="0"/>
              <a:t>And two floats may differ by a value that is at 8 decimal places</a:t>
            </a:r>
          </a:p>
          <a:p>
            <a:pPr lvl="1" eaLnBrk="1" hangingPunct="1">
              <a:tabLst>
                <a:tab pos="2166938" algn="l"/>
              </a:tabLst>
            </a:pPr>
            <a:r>
              <a:rPr lang="en-US" sz="2000" smtClean="0"/>
              <a:t>It prints as 1.0, but is really 0.9999999999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point rounding errors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Add 0.333333333333333333 a total of 3 times, and you don’t get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 1/3 cannot be represented properly with a (finite) decimal number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Any denominator that has factors that are not factors of the radix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Decimal radix factors: 2 an 5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Good: 25 (factors are 5 and 5), 10 (factors are 2 2 5 5),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Bad: 1/3, 1/7, 1/11, 1/12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Same thing with 0.1 (and many others!) in binary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Any denominator that has factors that are not factors of the radix (which is just 2!)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I.e. 1/3, 1/5, 1/7, etc. – anything whose denominator is not a power of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point rounding errors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0.1 is stored (as a 32 bit float) as</a:t>
            </a:r>
          </a:p>
          <a:p>
            <a:pPr lvl="1" eaLnBrk="1" hangingPunct="1"/>
            <a:r>
              <a:rPr lang="en-US" sz="2400" smtClean="0"/>
              <a:t>mantissa = 100 1100 1100 1100 1100 1101</a:t>
            </a:r>
          </a:p>
          <a:p>
            <a:pPr eaLnBrk="1" hangingPunct="1"/>
            <a:r>
              <a:rPr lang="en-US" sz="2800" smtClean="0"/>
              <a:t>Or…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Which equals (exactly) .100000001490116119384765625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It’s a finite number in decimal, but repeating in binary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295400" y="2971800"/>
          <a:ext cx="7848600" cy="1117600"/>
        </p:xfrm>
        <a:graphic>
          <a:graphicData uri="http://schemas.openxmlformats.org/presentationml/2006/ole">
            <p:oleObj spid="_x0000_s4098" name="Equation" r:id="rId3" imgW="4012920" imgH="571320" progId="Equation.3">
              <p:embed/>
            </p:oleObj>
          </a:graphicData>
        </a:graphic>
      </p:graphicFrame>
      <p:sp>
        <p:nvSpPr>
          <p:cNvPr id="955397" name="AutoShape 5"/>
          <p:cNvSpPr>
            <a:spLocks/>
          </p:cNvSpPr>
          <p:nvPr/>
        </p:nvSpPr>
        <p:spPr bwMode="auto">
          <a:xfrm rot="-5400000">
            <a:off x="1828800" y="4191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5398" name="Text Box 6"/>
          <p:cNvSpPr txBox="1">
            <a:spLocks noChangeArrowheads="1"/>
          </p:cNvSpPr>
          <p:nvPr/>
        </p:nvSpPr>
        <p:spPr bwMode="auto">
          <a:xfrm>
            <a:off x="838200" y="5105400"/>
            <a:ext cx="2384425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the 7 printed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animBg="1"/>
      <p:bldP spid="9553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solve this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number as a rational number, if possible</a:t>
            </a:r>
          </a:p>
          <a:p>
            <a:pPr lvl="1" eaLnBrk="1" hangingPunct="1"/>
            <a:r>
              <a:rPr lang="en-US" smtClean="0"/>
              <a:t>Works for 1/3, 1/7, etc.</a:t>
            </a:r>
          </a:p>
          <a:p>
            <a:pPr eaLnBrk="1" hangingPunct="1"/>
            <a:r>
              <a:rPr lang="en-US" smtClean="0"/>
              <a:t>Use more digits</a:t>
            </a:r>
          </a:p>
          <a:p>
            <a:pPr lvl="1" eaLnBrk="1" hangingPunct="1"/>
            <a:r>
              <a:rPr lang="en-US" smtClean="0"/>
              <a:t>A “bigger” floating point number</a:t>
            </a:r>
          </a:p>
          <a:p>
            <a:pPr lvl="1" eaLnBrk="1" hangingPunct="1"/>
            <a:r>
              <a:rPr lang="en-US" smtClean="0"/>
              <a:t>BigFloat (analgous to BigInteger)</a:t>
            </a:r>
          </a:p>
          <a:p>
            <a:pPr lvl="1" eaLnBrk="1" hangingPunct="1"/>
            <a:r>
              <a:rPr lang="en-US" smtClean="0"/>
              <a:t>But these still have a finite number of digits!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(base 2): 1111</a:t>
            </a:r>
            <a:r>
              <a:rPr lang="en-US" baseline="-25000" smtClean="0"/>
              <a:t>2</a:t>
            </a:r>
          </a:p>
          <a:p>
            <a:pPr eaLnBrk="1" hangingPunct="1"/>
            <a:r>
              <a:rPr lang="en-US" smtClean="0"/>
              <a:t>Ternary (base 3): 120</a:t>
            </a:r>
            <a:r>
              <a:rPr lang="en-US" baseline="-25000" smtClean="0"/>
              <a:t>3</a:t>
            </a:r>
          </a:p>
          <a:p>
            <a:pPr eaLnBrk="1" hangingPunct="1"/>
            <a:r>
              <a:rPr lang="en-US" smtClean="0"/>
              <a:t>Octal (base 8): 17</a:t>
            </a:r>
            <a:r>
              <a:rPr lang="en-US" baseline="-25000" smtClean="0"/>
              <a:t>8</a:t>
            </a:r>
          </a:p>
          <a:p>
            <a:pPr eaLnBrk="1" hangingPunct="1"/>
            <a:r>
              <a:rPr lang="en-US" smtClean="0"/>
              <a:t>Hexadecimal (base 16): F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pPr eaLnBrk="1" hangingPunct="1"/>
            <a:r>
              <a:rPr lang="en-US" smtClean="0"/>
              <a:t>Patriot Missile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04925"/>
            <a:ext cx="4387850" cy="3800475"/>
          </a:xfrm>
        </p:spPr>
        <p:txBody>
          <a:bodyPr/>
          <a:lstStyle/>
          <a:p>
            <a:pPr eaLnBrk="1" hangingPunct="1"/>
            <a:r>
              <a:rPr lang="en-US" sz="2800" smtClean="0"/>
              <a:t>Gulf War I</a:t>
            </a:r>
          </a:p>
          <a:p>
            <a:pPr eaLnBrk="1" hangingPunct="1"/>
            <a:r>
              <a:rPr lang="en-US" sz="2800" smtClean="0"/>
              <a:t>Failed to intercept incoming Iraqi scud missile (Feb 25, 1991)</a:t>
            </a:r>
          </a:p>
          <a:p>
            <a:pPr eaLnBrk="1" hangingPunct="1"/>
            <a:r>
              <a:rPr lang="en-US" sz="2800" smtClean="0"/>
              <a:t>28 American soldiers killed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413" y="341313"/>
            <a:ext cx="4017962" cy="56784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0325" y="5314950"/>
            <a:ext cx="5110163" cy="7937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GAO Report: GAO/IMTEC-92-26 Patriot Missile Software Problem</a:t>
            </a:r>
          </a:p>
          <a:p>
            <a:r>
              <a:rPr lang="en-US" sz="1400"/>
              <a:t>http://www.fas.org/spp/starwars/gao/im92026.htm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Patriot Design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Intended to operate only for a few hours </a:t>
            </a:r>
          </a:p>
          <a:p>
            <a:pPr lvl="1" eaLnBrk="1" hangingPunct="1"/>
            <a:r>
              <a:rPr lang="en-US" sz="2400" smtClean="0"/>
              <a:t>Defend Europe from Soviet aircraft and missile</a:t>
            </a:r>
          </a:p>
          <a:p>
            <a:pPr eaLnBrk="1" hangingPunct="1"/>
            <a:r>
              <a:rPr lang="en-US" sz="2800" smtClean="0"/>
              <a:t>Four 24-bit registers (1970s design!)</a:t>
            </a:r>
          </a:p>
          <a:p>
            <a:pPr eaLnBrk="1" hangingPunct="1"/>
            <a:r>
              <a:rPr lang="en-US" sz="2800" smtClean="0"/>
              <a:t>Kept time with integer counter: incremented every 1/10 second</a:t>
            </a:r>
          </a:p>
          <a:p>
            <a:pPr eaLnBrk="1" hangingPunct="1"/>
            <a:r>
              <a:rPr lang="en-US" sz="2800" smtClean="0"/>
              <a:t>Calculate speed of incoming missile to predict future positions: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velocity = loc</a:t>
            </a:r>
            <a:r>
              <a:rPr lang="en-US" sz="2400" baseline="-25000" smtClean="0"/>
              <a:t>1</a:t>
            </a:r>
            <a:r>
              <a:rPr lang="en-US" sz="2400" smtClean="0"/>
              <a:t> – loc</a:t>
            </a:r>
            <a:r>
              <a:rPr lang="en-US" sz="2400" baseline="-25000" smtClean="0"/>
              <a:t>0</a:t>
            </a:r>
            <a:r>
              <a:rPr lang="en-US" sz="2400" smtClean="0"/>
              <a:t>/(count</a:t>
            </a:r>
            <a:r>
              <a:rPr lang="en-US" sz="2400" baseline="-25000" smtClean="0"/>
              <a:t>1</a:t>
            </a:r>
            <a:r>
              <a:rPr lang="en-US" sz="2400" smtClean="0"/>
              <a:t> – count</a:t>
            </a:r>
            <a:r>
              <a:rPr lang="en-US" sz="2400" baseline="-25000" smtClean="0"/>
              <a:t>0</a:t>
            </a:r>
            <a:r>
              <a:rPr lang="en-US" sz="2400" smtClean="0"/>
              <a:t>) * 0.1</a:t>
            </a:r>
          </a:p>
          <a:p>
            <a:pPr eaLnBrk="1" hangingPunct="1"/>
            <a:r>
              <a:rPr lang="en-US" sz="2800" smtClean="0"/>
              <a:t>But, cannot represent 0.1 exactly!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Imprecision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1273175"/>
            <a:ext cx="8458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24-bits: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0.1 = 1/2</a:t>
            </a:r>
            <a:r>
              <a:rPr lang="en-US" baseline="30000" dirty="0" smtClean="0"/>
              <a:t>4</a:t>
            </a:r>
            <a:r>
              <a:rPr lang="en-US" dirty="0" smtClean="0"/>
              <a:t> + 1/2</a:t>
            </a:r>
            <a:r>
              <a:rPr lang="en-US" baseline="30000" dirty="0" smtClean="0"/>
              <a:t>5 </a:t>
            </a:r>
            <a:r>
              <a:rPr lang="en-US" dirty="0" smtClean="0"/>
              <a:t>+ </a:t>
            </a:r>
            <a:r>
              <a:rPr lang="en-US" baseline="30000" dirty="0" smtClean="0"/>
              <a:t> </a:t>
            </a:r>
            <a:r>
              <a:rPr lang="en-US" dirty="0" smtClean="0"/>
              <a:t>1/2</a:t>
            </a:r>
            <a:r>
              <a:rPr lang="en-US" baseline="30000" dirty="0" smtClean="0"/>
              <a:t>8</a:t>
            </a:r>
            <a:r>
              <a:rPr lang="en-US" dirty="0" smtClean="0"/>
              <a:t> + 1/2</a:t>
            </a:r>
            <a:r>
              <a:rPr lang="en-US" baseline="30000" dirty="0" smtClean="0"/>
              <a:t>9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+ 1/2</a:t>
            </a:r>
            <a:r>
              <a:rPr lang="en-US" baseline="30000" dirty="0" smtClean="0"/>
              <a:t>12</a:t>
            </a:r>
            <a:r>
              <a:rPr lang="en-US" dirty="0" smtClean="0"/>
              <a:t> + 1/2</a:t>
            </a:r>
            <a:r>
              <a:rPr lang="en-US" baseline="30000" dirty="0" smtClean="0"/>
              <a:t>13 </a:t>
            </a:r>
            <a:r>
              <a:rPr lang="en-US" dirty="0" smtClean="0"/>
              <a:t>+ 1/2</a:t>
            </a:r>
            <a:r>
              <a:rPr lang="en-US" baseline="30000" dirty="0" smtClean="0"/>
              <a:t>16</a:t>
            </a:r>
            <a:r>
              <a:rPr lang="en-US" dirty="0" smtClean="0"/>
              <a:t> + 1/2</a:t>
            </a:r>
            <a:r>
              <a:rPr lang="en-US" baseline="30000" dirty="0" smtClean="0"/>
              <a:t>17</a:t>
            </a:r>
          </a:p>
          <a:p>
            <a:pPr eaLnBrk="1" hangingPunct="1">
              <a:buFontTx/>
              <a:buNone/>
            </a:pPr>
            <a:r>
              <a:rPr lang="en-US" baseline="30000" dirty="0" smtClean="0"/>
              <a:t>                </a:t>
            </a:r>
            <a:r>
              <a:rPr lang="en-US" dirty="0" smtClean="0"/>
              <a:t>+ 1/2</a:t>
            </a:r>
            <a:r>
              <a:rPr lang="en-US" baseline="30000" dirty="0" smtClean="0"/>
              <a:t>20</a:t>
            </a:r>
            <a:r>
              <a:rPr lang="en-US" dirty="0" smtClean="0"/>
              <a:t> + 1/2</a:t>
            </a:r>
            <a:r>
              <a:rPr lang="en-US" baseline="30000" dirty="0" smtClean="0"/>
              <a:t>21</a:t>
            </a:r>
          </a:p>
          <a:p>
            <a:pPr eaLnBrk="1" hangingPunct="1">
              <a:buFontTx/>
              <a:buNone/>
            </a:pPr>
            <a:r>
              <a:rPr lang="en-US" baseline="30000" dirty="0" smtClean="0"/>
              <a:t>		  </a:t>
            </a:r>
            <a:r>
              <a:rPr lang="en-US" dirty="0" smtClean="0"/>
              <a:t>= 209715 / 2097152</a:t>
            </a:r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685800" y="4267200"/>
            <a:ext cx="77501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Error is 0.2/2097152 = 1/10485760 </a:t>
            </a:r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152400" y="4953000"/>
            <a:ext cx="7610475" cy="15541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hour = 3600 seconds</a:t>
            </a:r>
          </a:p>
          <a:p>
            <a:r>
              <a:rPr lang="en-US"/>
              <a:t>3600 * 1/10485760 * 10 = 0.0034s</a:t>
            </a:r>
          </a:p>
          <a:p>
            <a:r>
              <a:rPr lang="en-US"/>
              <a:t>20 hours = 0.0687s </a:t>
            </a:r>
          </a:p>
        </p:txBody>
      </p:sp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4460875" y="6110288"/>
            <a:ext cx="4170363" cy="48895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Miss target! (137 meters)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5334000" y="3124200"/>
            <a:ext cx="3657600" cy="457200"/>
          </a:xfrm>
          <a:prstGeom prst="wedgeRectCallout">
            <a:avLst>
              <a:gd name="adj1" fmla="val -41667"/>
              <a:gd name="adj2" fmla="val 130208"/>
            </a:avLst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0.099999904632568359375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/>
      <p:bldP spid="852997" grpId="0"/>
      <p:bldP spid="85299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371475" y="293688"/>
            <a:ext cx="8556625" cy="55086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Two weeks before the incident, Army officials received Israeli data indicating some loss in accuracy after the system had been running for 8 consecutive hours. Consequently, Army officials modified the software to improve the system's accuracy. However, the modified software did not reach Dhahran until February 26, 1991 – the day after the Scud incident. </a:t>
            </a:r>
          </a:p>
          <a:p>
            <a:pPr algn="r"/>
            <a:r>
              <a:rPr lang="en-US"/>
              <a:t>	GAO Report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Floating Point: </a:t>
            </a:r>
            <a:br>
              <a:rPr lang="en-US" smtClean="0"/>
            </a:br>
            <a:r>
              <a:rPr lang="en-US" smtClean="0"/>
              <a:t>Use More Bits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IEEE 754 Double Precision (64 bits)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09600" y="2717800"/>
            <a:ext cx="8001000" cy="611188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886200" y="271145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 rot="-5400000">
            <a:off x="400844" y="2817019"/>
            <a:ext cx="788987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Sign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420813" y="2763838"/>
            <a:ext cx="21002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Exponent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818063" y="2754313"/>
            <a:ext cx="196691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Mantissa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600200" y="2070100"/>
            <a:ext cx="15811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 bits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50863" y="2057400"/>
            <a:ext cx="442912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990600" y="271145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122863" y="2114550"/>
            <a:ext cx="15811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52 bits</a:t>
            </a:r>
          </a:p>
        </p:txBody>
      </p:sp>
      <p:sp>
        <p:nvSpPr>
          <p:cNvPr id="854029" name="Text Box 13"/>
          <p:cNvSpPr txBox="1">
            <a:spLocks noChangeArrowheads="1"/>
          </p:cNvSpPr>
          <p:nvPr/>
        </p:nvSpPr>
        <p:spPr bwMode="auto">
          <a:xfrm>
            <a:off x="323850" y="3446463"/>
            <a:ext cx="8648521" cy="34163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Exponent offset is 2</a:t>
            </a:r>
            <a:r>
              <a:rPr lang="en-US" sz="2400" baseline="30000" dirty="0" smtClean="0"/>
              <a:t>e-1</a:t>
            </a:r>
            <a:r>
              <a:rPr lang="en-US" sz="2400" dirty="0" smtClean="0"/>
              <a:t>-1 = 1023</a:t>
            </a:r>
          </a:p>
          <a:p>
            <a:endParaRPr lang="en-US" sz="2000" dirty="0" smtClean="0"/>
          </a:p>
          <a:p>
            <a:r>
              <a:rPr lang="en-US" sz="2400" dirty="0" smtClean="0"/>
              <a:t>Single </a:t>
            </a:r>
            <a:r>
              <a:rPr lang="en-US" sz="2400" dirty="0"/>
              <a:t>Precision: </a:t>
            </a:r>
          </a:p>
          <a:p>
            <a:r>
              <a:rPr lang="en-US" sz="2400" dirty="0"/>
              <a:t>0.1 = 209715/2097152</a:t>
            </a:r>
          </a:p>
          <a:p>
            <a:r>
              <a:rPr lang="en-US" sz="2400" dirty="0"/>
              <a:t>Error = 9.5*10</a:t>
            </a:r>
            <a:r>
              <a:rPr lang="en-US" sz="2400" baseline="30000" dirty="0"/>
              <a:t>-8  </a:t>
            </a:r>
            <a:r>
              <a:rPr lang="en-US" sz="2400" dirty="0"/>
              <a:t>(20 hours to miss target)</a:t>
            </a:r>
          </a:p>
          <a:p>
            <a:endParaRPr lang="en-US" sz="2000" dirty="0"/>
          </a:p>
          <a:p>
            <a:r>
              <a:rPr lang="en-US" sz="2400" dirty="0"/>
              <a:t>Double Precision (exp offset: 2</a:t>
            </a:r>
            <a:r>
              <a:rPr lang="en-US" sz="2400" baseline="30000" dirty="0"/>
              <a:t>n-1</a:t>
            </a:r>
            <a:r>
              <a:rPr lang="en-US" sz="2400" dirty="0"/>
              <a:t>-1 = 2</a:t>
            </a:r>
            <a:r>
              <a:rPr lang="en-US" sz="2400" baseline="30000" dirty="0"/>
              <a:t>11-1</a:t>
            </a:r>
            <a:r>
              <a:rPr lang="en-US" sz="2400" dirty="0"/>
              <a:t>-1 = 1023) </a:t>
            </a:r>
          </a:p>
          <a:p>
            <a:r>
              <a:rPr lang="en-US" sz="2400" dirty="0"/>
              <a:t>0.1 = 56294995342131/562949953421312</a:t>
            </a:r>
          </a:p>
          <a:p>
            <a:r>
              <a:rPr lang="en-US" sz="2400" dirty="0"/>
              <a:t>Error = 3.608 *10</a:t>
            </a:r>
            <a:r>
              <a:rPr lang="en-US" sz="2400" baseline="30000" dirty="0"/>
              <a:t>-16 </a:t>
            </a:r>
            <a:r>
              <a:rPr lang="en-US" sz="2400" dirty="0"/>
              <a:t>(2,172,375,450 </a:t>
            </a:r>
            <a:r>
              <a:rPr lang="en-US" sz="2400" b="1" dirty="0"/>
              <a:t>years</a:t>
            </a:r>
            <a:r>
              <a:rPr lang="en-US" sz="2400" dirty="0"/>
              <a:t> to miss)</a:t>
            </a:r>
            <a:endParaRPr lang="en-US" sz="2400" baseline="30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Floating Point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285875"/>
            <a:ext cx="8524875" cy="4973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IEEE 754r quad-precision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128 bits (1 sign, 15 exponent, 112 mantissa)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About 34 decimal places of accuracy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IBM Floating Point (“Hexadecimal”)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more bits in fraction, fewer in exponent (7/24 and 7/56 instead of 8/23 and 11/52)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Decimal Formats (IEEE 754d)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 decimal digit into 4 binary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Cowlishaw encoding: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Exact representation of decimals (e.g., 0.1)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3 decimal digits (0-999) into 10 binary digits (0-1023) (24 wasted out of 1024)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Smaller Floating Point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03400"/>
          </a:xfrm>
        </p:spPr>
        <p:txBody>
          <a:bodyPr/>
          <a:lstStyle/>
          <a:p>
            <a:pPr eaLnBrk="1" hangingPunct="1"/>
            <a:r>
              <a:rPr lang="en-US" smtClean="0"/>
              <a:t>16-bit floating point representations</a:t>
            </a:r>
          </a:p>
          <a:p>
            <a:pPr lvl="1" eaLnBrk="1" hangingPunct="1"/>
            <a:r>
              <a:rPr lang="en-US" smtClean="0"/>
              <a:t>Minifloat: 1 sign, 5-bit exponent, 10-bit mantissa</a:t>
            </a:r>
          </a:p>
          <a:p>
            <a:pPr lvl="1" eaLnBrk="1" hangingPunct="1"/>
            <a:r>
              <a:rPr lang="en-US" smtClean="0"/>
              <a:t>Range from 2.98×10</a:t>
            </a:r>
            <a:r>
              <a:rPr lang="en-US" baseline="30000" smtClean="0"/>
              <a:t>-8</a:t>
            </a:r>
            <a:r>
              <a:rPr lang="en-US" smtClean="0"/>
              <a:t> to 65504 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3124200" y="3678238"/>
            <a:ext cx="5830888" cy="222726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Your graphics card uses this</a:t>
            </a:r>
          </a:p>
          <a:p>
            <a:r>
              <a:rPr lang="en-US" sz="2800"/>
              <a:t>(if you have a good one)</a:t>
            </a:r>
          </a:p>
          <a:p>
            <a:endParaRPr lang="en-US" sz="2800"/>
          </a:p>
          <a:p>
            <a:r>
              <a:rPr lang="en-US" sz="2800"/>
              <a:t>40B Floating Point Ops per second (3GHZ Pentium = 12B)</a:t>
            </a: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3350"/>
            <a:ext cx="3886200" cy="2914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</a:t>
            </a:r>
            <a:r>
              <a:rPr lang="en-US" smtClean="0"/>
              <a:t>on Mon, Feb 13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Between Different Radixes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392363"/>
          </a:xfrm>
        </p:spPr>
        <p:txBody>
          <a:bodyPr/>
          <a:lstStyle/>
          <a:p>
            <a:pPr eaLnBrk="1" hangingPunct="1"/>
            <a:r>
              <a:rPr lang="en-US" sz="2800" smtClean="0"/>
              <a:t>Radix R to Decimal</a:t>
            </a:r>
          </a:p>
          <a:p>
            <a:pPr eaLnBrk="1" hangingPunct="1"/>
            <a:endParaRPr lang="en-US" sz="2800" smtClean="0"/>
          </a:p>
        </p:txBody>
      </p:sp>
      <p:sp>
        <p:nvSpPr>
          <p:cNvPr id="205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4159250"/>
            <a:ext cx="8229600" cy="2393950"/>
          </a:xfrm>
        </p:spPr>
        <p:txBody>
          <a:bodyPr/>
          <a:lstStyle/>
          <a:p>
            <a:pPr eaLnBrk="1" hangingPunct="1"/>
            <a:r>
              <a:rPr lang="en-US" sz="2800" smtClean="0"/>
              <a:t>Decimal to Radix R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514600" y="2433638"/>
          <a:ext cx="3509963" cy="746125"/>
        </p:xfrm>
        <a:graphic>
          <a:graphicData uri="http://schemas.openxmlformats.org/presentationml/2006/ole">
            <p:oleObj spid="_x0000_s2050" name="Equation" r:id="rId4" imgW="1244520" imgH="241200" progId="Equation.3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574800" y="5048250"/>
          <a:ext cx="6197600" cy="1066800"/>
        </p:xfrm>
        <a:graphic>
          <a:graphicData uri="http://schemas.openxmlformats.org/presentationml/2006/ole">
            <p:oleObj spid="_x0000_s2051" name="Equation" r:id="rId5" imgW="2286000" imgH="39348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Mon, Feb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last 20 slides of 03-lists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"/>
  <p:tag name="AUTOADVANCE" val="False"/>
  <p:tag name="TEAMSINLEADERBOARD" val="5"/>
  <p:tag name="BUBBLEGROUPING" val="3"/>
  <p:tag name="CUSTOMCELLBACKCOLOR2" val="-13395457"/>
  <p:tag name="DISPLAYDEVICEID" val="True"/>
  <p:tag name="GRIDPOSITION" val="1"/>
  <p:tag name="INCLUDENONRESPONDERS" val="False"/>
  <p:tag name="INCORRECTPOINTVALUE" val="0"/>
  <p:tag name="CHARTSCALE" val="True"/>
  <p:tag name="DEFAULTPORT" val="1001"/>
  <p:tag name="RESPTABLESTYLE" val="-1"/>
  <p:tag name="BACKUPMAINTENANCE" val="7"/>
  <p:tag name="STDCHART" val="1"/>
  <p:tag name="DEFAULTNUMTEAMS" val="5"/>
  <p:tag name="USESCHEMECOLORS" val="True"/>
  <p:tag name="GRIDSIZE" val="{Width=800, Height=600}"/>
  <p:tag name="PARTLISTDEFAULT" val="0"/>
  <p:tag name="ADDINALWAYSLOADED" val="False"/>
  <p:tag name="ENABLEPRESENTERVPAD" val="False"/>
  <p:tag name="COUNTDOWNSECONDS" val="10"/>
  <p:tag name="ROTATIONINTERVAL" val="2"/>
  <p:tag name="BUBBLEVALUEFORMAT" val="0.0"/>
  <p:tag name="DISPLAYNAME" val="True"/>
  <p:tag name="CHARTLABELS" val="0"/>
  <p:tag name="REALTIMEBACKUP" val="False"/>
  <p:tag name="ANSWERNOWSTYLE" val="-1"/>
  <p:tag name="ALLOWDUPLICATES" val="False"/>
  <p:tag name="BUBBLENAMEVISIBLE" val="True"/>
  <p:tag name="GRIDOPACITY" val="90"/>
  <p:tag name="INCLUDEPPT" val="True"/>
  <p:tag name="EXPANDSHOWBAR" val="True"/>
  <p:tag name="CHARTVALUEFORMAT" val="0%"/>
  <p:tag name="CUSTOMCELLBACKCOLOR1" val="-657956"/>
  <p:tag name="RESETCHARTS" val="True"/>
  <p:tag name="ANSWERNOWTEXT" val="Answer Now"/>
  <p:tag name="MAXRESPONDERS" val="5"/>
  <p:tag name="POLLINGCYCLE" val="2"/>
  <p:tag name="COUNTDOWNSTYLE" val="-1"/>
  <p:tag name="CUSTOMCELLBACKCOLOR4" val="-8355712"/>
  <p:tag name="TPVERSION" val="2006"/>
  <p:tag name="GRIDROTATIONINTERVAL" val="2"/>
  <p:tag name="AUTOUPDATEALIASES" val="True"/>
  <p:tag name="USEENTERPRISEMANAGER" val="False"/>
  <p:tag name="CUSTOMCELLFORECOLOR" val="-16777216"/>
  <p:tag name="AUTOADJUSTPARTRANGE" val="True"/>
  <p:tag name="ALLOWUSERFEEDBACK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25938</TotalTime>
  <Words>3044</Words>
  <Application>Microsoft Office PowerPoint</Application>
  <PresentationFormat>On-screen Show (4:3)</PresentationFormat>
  <Paragraphs>688</Paragraphs>
  <Slides>67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cs150</vt:lpstr>
      <vt:lpstr>Equation</vt:lpstr>
      <vt:lpstr>Slide 1</vt:lpstr>
      <vt:lpstr>Numbers</vt:lpstr>
      <vt:lpstr>Numbers vs. Numerals and  Positional Number Systems</vt:lpstr>
      <vt:lpstr>Numbers vs. Numerals</vt:lpstr>
      <vt:lpstr>Positional Number Systems</vt:lpstr>
      <vt:lpstr>Examples</vt:lpstr>
      <vt:lpstr>Converting Between Different Radixes</vt:lpstr>
      <vt:lpstr>Conversion</vt:lpstr>
      <vt:lpstr>End of lecture on Mon, Feb 6</vt:lpstr>
      <vt:lpstr>Radix to Decimal</vt:lpstr>
      <vt:lpstr>Decimal to Radix</vt:lpstr>
      <vt:lpstr>What is the value of “101”?</vt:lpstr>
      <vt:lpstr>Number Representations on Machines</vt:lpstr>
      <vt:lpstr>Representing Numbers on Computers</vt:lpstr>
      <vt:lpstr>ENIAC</vt:lpstr>
      <vt:lpstr>Directions for Getting 6</vt:lpstr>
      <vt:lpstr>ENIAC Number Representation</vt:lpstr>
      <vt:lpstr>Binary Number Representations</vt:lpstr>
      <vt:lpstr>Binary Representation</vt:lpstr>
      <vt:lpstr>What is n?</vt:lpstr>
      <vt:lpstr>Endian-ness</vt:lpstr>
      <vt:lpstr>The Great Debate</vt:lpstr>
      <vt:lpstr>More on Endian-ness</vt:lpstr>
      <vt:lpstr>Endianness</vt:lpstr>
      <vt:lpstr>Endian checking</vt:lpstr>
      <vt:lpstr>Always writing a  little Endian file</vt:lpstr>
      <vt:lpstr>More on Endianness</vt:lpstr>
      <vt:lpstr>Another way to think of Endianness</vt:lpstr>
      <vt:lpstr>End of lecture on Wed, Feb 8</vt:lpstr>
      <vt:lpstr>Integer representation</vt:lpstr>
      <vt:lpstr>Binary Integer Number Representation</vt:lpstr>
      <vt:lpstr>Binary Integer Number Representation</vt:lpstr>
      <vt:lpstr>Binary Integer Number Representation</vt:lpstr>
      <vt:lpstr>Two’s complement</vt:lpstr>
      <vt:lpstr>Two’s complement (n=8)</vt:lpstr>
      <vt:lpstr>Two’s complement (n=8)</vt:lpstr>
      <vt:lpstr>Representing Real Numbers</vt:lpstr>
      <vt:lpstr>Real Numbers</vt:lpstr>
      <vt:lpstr>Fixed Point</vt:lpstr>
      <vt:lpstr>Floating Point</vt:lpstr>
      <vt:lpstr>IEEE 754 Floating Point Single Precision (32 bits)</vt:lpstr>
      <vt:lpstr>Mantissa</vt:lpstr>
      <vt:lpstr>Converting a float  from binary to decimal</vt:lpstr>
      <vt:lpstr>Converting a float  from binary to decimal</vt:lpstr>
      <vt:lpstr>IEEE floating point maximum (finite) positive value</vt:lpstr>
      <vt:lpstr>IEEE floating point minimum (finite) positive value</vt:lpstr>
      <vt:lpstr>End of lecture on Fri, Feb 10</vt:lpstr>
      <vt:lpstr>Floating point numbers are  not spatially uniform</vt:lpstr>
      <vt:lpstr>Converting a float  from decimal to binary</vt:lpstr>
      <vt:lpstr>float_to_hex.cpp</vt:lpstr>
      <vt:lpstr>Converting a float  from decimal to binary</vt:lpstr>
      <vt:lpstr>Example</vt:lpstr>
      <vt:lpstr>Slide 53</vt:lpstr>
      <vt:lpstr>Remember this from CS 101?</vt:lpstr>
      <vt:lpstr>Take care with floating-point values</vt:lpstr>
      <vt:lpstr>How to solve this</vt:lpstr>
      <vt:lpstr>Floating point rounding errors</vt:lpstr>
      <vt:lpstr>Floating point rounding errors</vt:lpstr>
      <vt:lpstr>How to solve this</vt:lpstr>
      <vt:lpstr>Patriot Missile</vt:lpstr>
      <vt:lpstr>Patriot Design</vt:lpstr>
      <vt:lpstr>Floating Imprecision</vt:lpstr>
      <vt:lpstr>Slide 63</vt:lpstr>
      <vt:lpstr>Better Floating Point:  Use More Bits</vt:lpstr>
      <vt:lpstr>Better Floating Point</vt:lpstr>
      <vt:lpstr>Smaller Floating Point</vt:lpstr>
      <vt:lpstr>End of lecture on Mon, Feb 13</vt:lpstr>
    </vt:vector>
  </TitlesOfParts>
  <Company>University of Virginia</Company>
  <LinksUpToDate>false</LinksUpToDate>
  <SharedDoc>false</SharedDoc>
  <HyperlinkBase>http://www.cs.virginia.edu/cs216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subject>ones complement, twos complement, floating point</dc:subject>
  <dc:creator>David Evans</dc:creator>
  <cp:keywords>endian, big endian, little endian</cp:keywords>
  <cp:lastModifiedBy>aaron</cp:lastModifiedBy>
  <cp:revision>326</cp:revision>
  <dcterms:created xsi:type="dcterms:W3CDTF">2002-01-14T22:09:46Z</dcterms:created>
  <dcterms:modified xsi:type="dcterms:W3CDTF">2012-02-14T00:20:09Z</dcterms:modified>
  <cp:category>Computer Science</cp:category>
</cp:coreProperties>
</file>