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Default Extension="emf" ContentType="image/x-emf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vml" ContentType="application/vnd.openxmlformats-officedocument.vmlDrawing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xls" ContentType="application/vnd.ms-exce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2" r:id="rId2"/>
  </p:sldMasterIdLst>
  <p:notesMasterIdLst>
    <p:notesMasterId r:id="rId59"/>
  </p:notesMasterIdLst>
  <p:handoutMasterIdLst>
    <p:handoutMasterId r:id="rId60"/>
  </p:handoutMasterIdLst>
  <p:sldIdLst>
    <p:sldId id="258" r:id="rId3"/>
    <p:sldId id="260" r:id="rId4"/>
    <p:sldId id="32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9" r:id="rId15"/>
    <p:sldId id="321" r:id="rId16"/>
    <p:sldId id="270" r:id="rId17"/>
    <p:sldId id="271" r:id="rId18"/>
    <p:sldId id="310" r:id="rId19"/>
    <p:sldId id="313" r:id="rId20"/>
    <p:sldId id="323" r:id="rId21"/>
    <p:sldId id="272" r:id="rId22"/>
    <p:sldId id="324" r:id="rId23"/>
    <p:sldId id="273" r:id="rId24"/>
    <p:sldId id="274" r:id="rId25"/>
    <p:sldId id="275" r:id="rId26"/>
    <p:sldId id="276" r:id="rId27"/>
    <p:sldId id="311" r:id="rId28"/>
    <p:sldId id="312" r:id="rId29"/>
    <p:sldId id="279" r:id="rId30"/>
    <p:sldId id="280" r:id="rId31"/>
    <p:sldId id="282" r:id="rId32"/>
    <p:sldId id="283" r:id="rId33"/>
    <p:sldId id="314" r:id="rId34"/>
    <p:sldId id="315" r:id="rId35"/>
    <p:sldId id="286" r:id="rId36"/>
    <p:sldId id="316" r:id="rId37"/>
    <p:sldId id="287" r:id="rId38"/>
    <p:sldId id="288" r:id="rId39"/>
    <p:sldId id="317" r:id="rId40"/>
    <p:sldId id="289" r:id="rId41"/>
    <p:sldId id="290" r:id="rId42"/>
    <p:sldId id="291" r:id="rId43"/>
    <p:sldId id="292" r:id="rId44"/>
    <p:sldId id="293" r:id="rId45"/>
    <p:sldId id="294" r:id="rId46"/>
    <p:sldId id="319" r:id="rId47"/>
    <p:sldId id="298" r:id="rId48"/>
    <p:sldId id="325" r:id="rId49"/>
    <p:sldId id="299" r:id="rId50"/>
    <p:sldId id="300" r:id="rId51"/>
    <p:sldId id="301" r:id="rId52"/>
    <p:sldId id="302" r:id="rId53"/>
    <p:sldId id="303" r:id="rId54"/>
    <p:sldId id="304" r:id="rId55"/>
    <p:sldId id="306" r:id="rId56"/>
    <p:sldId id="307" r:id="rId57"/>
    <p:sldId id="308" r:id="rId58"/>
  </p:sldIdLst>
  <p:sldSz cx="9144000" cy="6858000" type="screen4x3"/>
  <p:notesSz cx="6997700" cy="92837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0000"/>
    <a:srgbClr val="FF6600"/>
    <a:srgbClr val="33CC33"/>
    <a:srgbClr val="F7FBA3"/>
    <a:srgbClr val="DDDDDD"/>
    <a:srgbClr val="FFFF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39" autoAdjust="0"/>
  </p:normalViewPr>
  <p:slideViewPr>
    <p:cSldViewPr>
      <p:cViewPr varScale="1">
        <p:scale>
          <a:sx n="79" d="100"/>
          <a:sy n="79" d="100"/>
        </p:scale>
        <p:origin x="-1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6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88"/>
    </p:cViewPr>
  </p:sorterViewPr>
  <p:notesViewPr>
    <p:cSldViewPr>
      <p:cViewPr varScale="1">
        <p:scale>
          <a:sx n="140" d="100"/>
          <a:sy n="140" d="100"/>
        </p:scale>
        <p:origin x="-696" y="-120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19DED81-B151-43F9-AAEF-5BD032B36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4" tIns="46146" rIns="92294" bIns="46146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01EFE6CE-1ADD-44F4-B662-6DD39CB4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9A65A4-9220-4BC6-8842-46073CD7CA8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58A36-4E8B-4D68-B96A-6DA4163C27D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Start here on 9/6/05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68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80AF-B185-4133-8955-F9114A4F7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C70F1-2712-429A-95A5-093A3AE9F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AD65D-A6FA-45D4-93F1-791D6D2AD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2400-886E-4332-B91B-62A47F42F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85382-5CFE-42AF-8CB1-177680D51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64DE-E52E-4D11-98B3-743B1050B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54239-F71F-44AC-B9D6-2C7948AE1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5A5DC-19C1-4810-A6B7-542247931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63AA-0069-43A6-9F54-21E8CD659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AAFFC-E28C-492F-808A-AB128EDC0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7B1FF-F226-4017-8AD2-3A8C0C9B0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6A6BBE4-A2AE-49E2-BB5C-E25C3C3F2A7D}" type="slidenum">
              <a:rPr lang="en-US" sz="1400"/>
              <a:pPr algn="r">
                <a:defRPr/>
              </a:pPr>
              <a:t>‹#›</a:t>
            </a:fld>
            <a:endParaRPr lang="en-US" sz="1400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00" b="1">
              <a:solidFill>
                <a:srgbClr val="DD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158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58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 16: Numbers</a:t>
            </a:r>
          </a:p>
        </p:txBody>
      </p:sp>
      <p:sp>
        <p:nvSpPr>
          <p:cNvPr id="10158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9DB7D8E5-4FB2-4599-82CB-248475D9A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2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Excel_97-2003_Worksheet1.xls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Excel_97-2003_Worksheet3.xls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Microsoft_Office_Excel_97-2003_Worksheet4.xls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Microsoft_Office_Excel_97-2003_Worksheet5.xls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Excel_97-2003_Worksheet6.xls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006475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FFF00"/>
                </a:solidFill>
              </a:rPr>
              <a:t>CS2150: </a:t>
            </a:r>
            <a:r>
              <a:rPr lang="en-US" sz="2000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/>
            <a:r>
              <a:rPr lang="en-US" sz="2000" dirty="0">
                <a:solidFill>
                  <a:srgbClr val="FFFF00"/>
                </a:solidFill>
              </a:rPr>
              <a:t>University of Virginia Computer Science</a:t>
            </a:r>
          </a:p>
          <a:p>
            <a:pPr eaLnBrk="0" hangingPunct="0"/>
            <a:r>
              <a:rPr lang="en-US" sz="2000" dirty="0" smtClean="0">
                <a:solidFill>
                  <a:srgbClr val="FFFF00"/>
                </a:solidFill>
              </a:rPr>
              <a:t>Spring 2012</a:t>
            </a:r>
            <a:r>
              <a:rPr lang="en-US" sz="2000" dirty="0">
                <a:solidFill>
                  <a:srgbClr val="FFFF00"/>
                </a:solidFill>
              </a:rPr>
              <a:t>						Aaron Bloomfield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8455025" y="3101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endParaRPr lang="en-US" sz="2400"/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103188" y="1978025"/>
            <a:ext cx="3021012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4000"/>
              <a:t>Primitive Arrays</a:t>
            </a:r>
          </a:p>
          <a:p>
            <a:pPr algn="r"/>
            <a:r>
              <a:rPr lang="en-US" sz="4000"/>
              <a:t>and </a:t>
            </a:r>
          </a:p>
          <a:p>
            <a:pPr algn="r"/>
            <a:r>
              <a:rPr lang="en-US" sz="4000"/>
              <a:t>Order of Growth</a:t>
            </a:r>
          </a:p>
          <a:p>
            <a:pPr algn="r"/>
            <a:endParaRPr lang="en-US" sz="3600"/>
          </a:p>
        </p:txBody>
      </p:sp>
      <p:pic>
        <p:nvPicPr>
          <p:cNvPr id="12293" name="Picture 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1549400"/>
            <a:ext cx="5486400" cy="4241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Calls and Arrays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2292350" algn="l"/>
              </a:tabLst>
            </a:pPr>
            <a:r>
              <a:rPr lang="en-US" sz="2400" smtClean="0">
                <a:latin typeface="Courier New" pitchFamily="49" charset="0"/>
              </a:rPr>
              <a:t>someFunc(int arrayOfInts[]){ … }</a:t>
            </a:r>
          </a:p>
          <a:p>
            <a:pPr eaLnBrk="1" hangingPunct="1">
              <a:buFontTx/>
              <a:buNone/>
              <a:tabLst>
                <a:tab pos="2292350" algn="l"/>
              </a:tabLst>
            </a:pPr>
            <a:r>
              <a:rPr lang="en-US" sz="2400" smtClean="0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  <a:tabLst>
                <a:tab pos="2292350" algn="l"/>
              </a:tabLst>
            </a:pPr>
            <a:r>
              <a:rPr lang="en-US" sz="2400" smtClean="0">
                <a:latin typeface="Courier New" pitchFamily="49" charset="0"/>
              </a:rPr>
              <a:t>int main()</a:t>
            </a:r>
          </a:p>
          <a:p>
            <a:pPr eaLnBrk="1" hangingPunct="1">
              <a:buFontTx/>
              <a:buNone/>
              <a:tabLst>
                <a:tab pos="2292350" algn="l"/>
              </a:tabLst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  <a:tabLst>
                <a:tab pos="2292350" algn="l"/>
              </a:tabLst>
            </a:pPr>
            <a:r>
              <a:rPr lang="en-US" sz="2400" smtClean="0">
                <a:latin typeface="Courier New" pitchFamily="49" charset="0"/>
              </a:rPr>
              <a:t>	int someInts[3];</a:t>
            </a:r>
          </a:p>
          <a:p>
            <a:pPr eaLnBrk="1" hangingPunct="1">
              <a:buFontTx/>
              <a:buNone/>
              <a:tabLst>
                <a:tab pos="2292350" algn="l"/>
              </a:tabLst>
            </a:pPr>
            <a:r>
              <a:rPr lang="en-US" sz="2400" smtClean="0">
                <a:latin typeface="Courier New" pitchFamily="49" charset="0"/>
              </a:rPr>
              <a:t>	someFunc(someInts);</a:t>
            </a:r>
            <a:r>
              <a:rPr lang="en-US" sz="1800" b="1" smtClean="0">
                <a:solidFill>
                  <a:schemeClr val="accent2"/>
                </a:solidFill>
                <a:latin typeface="Courier New" pitchFamily="49" charset="0"/>
              </a:rPr>
              <a:t>//no brackets</a:t>
            </a:r>
          </a:p>
          <a:p>
            <a:pPr eaLnBrk="1" hangingPunct="1">
              <a:buFontTx/>
              <a:buNone/>
              <a:tabLst>
                <a:tab pos="2292350" algn="l"/>
              </a:tabLst>
            </a:pPr>
            <a:r>
              <a:rPr lang="en-US" sz="2400" smtClean="0">
                <a:latin typeface="Courier New" pitchFamily="49" charset="0"/>
              </a:rPr>
              <a:t>}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24000" y="4389438"/>
            <a:ext cx="6008688" cy="222726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someInts</a:t>
            </a:r>
            <a:r>
              <a:rPr lang="en-US" sz="2800" b="1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</a:rPr>
              <a:t>is a memory address</a:t>
            </a:r>
          </a:p>
          <a:p>
            <a:pPr>
              <a:tabLst>
                <a:tab pos="914400" algn="l"/>
              </a:tabLst>
            </a:pPr>
            <a:r>
              <a:rPr lang="en-US" sz="2800">
                <a:solidFill>
                  <a:schemeClr val="accent2"/>
                </a:solidFill>
              </a:rPr>
              <a:t>size of someInts[] unknown</a:t>
            </a:r>
          </a:p>
          <a:p>
            <a:pPr>
              <a:tabLst>
                <a:tab pos="914400" algn="l"/>
              </a:tabLst>
            </a:pPr>
            <a:endParaRPr lang="en-US" sz="2800">
              <a:solidFill>
                <a:schemeClr val="accent2"/>
              </a:solidFill>
            </a:endParaRPr>
          </a:p>
          <a:p>
            <a:pPr>
              <a:tabLst>
                <a:tab pos="914400" algn="l"/>
              </a:tabLst>
            </a:pPr>
            <a:r>
              <a:rPr lang="en-US" sz="2800">
                <a:solidFill>
                  <a:schemeClr val="accent2"/>
                </a:solidFill>
              </a:rPr>
              <a:t>Is this pass by reference?  </a:t>
            </a:r>
          </a:p>
          <a:p>
            <a:pPr>
              <a:tabLst>
                <a:tab pos="914400" algn="l"/>
              </a:tabLst>
            </a:pPr>
            <a:r>
              <a:rPr lang="en-US" sz="2800">
                <a:solidFill>
                  <a:schemeClr val="accent2"/>
                </a:solidFill>
              </a:rPr>
              <a:t>Pass by value?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int m[2][3]; //2 rows, 3 columns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int m[][] =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{{1,2,3},{4,5,6}};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// initialize row 0: 1,2,3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	// initialize row 1: 4,5,6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Implementation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row layout</a:t>
            </a:r>
          </a:p>
        </p:txBody>
      </p:sp>
      <p:grpSp>
        <p:nvGrpSpPr>
          <p:cNvPr id="23556" name="Group 14"/>
          <p:cNvGrpSpPr>
            <a:grpSpLocks/>
          </p:cNvGrpSpPr>
          <p:nvPr/>
        </p:nvGrpSpPr>
        <p:grpSpPr bwMode="auto">
          <a:xfrm>
            <a:off x="4022725" y="1600200"/>
            <a:ext cx="4206875" cy="2514600"/>
            <a:chOff x="614" y="1008"/>
            <a:chExt cx="2650" cy="1584"/>
          </a:xfrm>
        </p:grpSpPr>
        <p:grpSp>
          <p:nvGrpSpPr>
            <p:cNvPr id="23581" name="Group 8"/>
            <p:cNvGrpSpPr>
              <a:grpSpLocks/>
            </p:cNvGrpSpPr>
            <p:nvPr/>
          </p:nvGrpSpPr>
          <p:grpSpPr bwMode="auto">
            <a:xfrm>
              <a:off x="1056" y="1440"/>
              <a:ext cx="2208" cy="1152"/>
              <a:chOff x="1056" y="1440"/>
              <a:chExt cx="2208" cy="1152"/>
            </a:xfrm>
          </p:grpSpPr>
          <p:sp>
            <p:nvSpPr>
              <p:cNvPr id="23587" name="Rectangle 4"/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2160" cy="1104"/>
              </a:xfrm>
              <a:prstGeom prst="rect">
                <a:avLst/>
              </a:prstGeom>
              <a:solidFill>
                <a:schemeClr val="accent1"/>
              </a:solidFill>
              <a:ln w="317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8" name="Line 5"/>
              <p:cNvSpPr>
                <a:spLocks noChangeShapeType="1"/>
              </p:cNvSpPr>
              <p:nvPr/>
            </p:nvSpPr>
            <p:spPr bwMode="auto">
              <a:xfrm>
                <a:off x="1056" y="1968"/>
                <a:ext cx="22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89" name="Line 6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0" cy="110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90" name="Line 7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115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14" y="1493"/>
              <a:ext cx="279" cy="36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624" y="2035"/>
              <a:ext cx="279" cy="36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1257" y="1008"/>
              <a:ext cx="279" cy="36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1977" y="1008"/>
              <a:ext cx="279" cy="36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2736" y="1008"/>
              <a:ext cx="279" cy="36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3557" name="Group 21"/>
          <p:cNvGrpSpPr>
            <a:grpSpLocks/>
          </p:cNvGrpSpPr>
          <p:nvPr/>
        </p:nvGrpSpPr>
        <p:grpSpPr bwMode="auto">
          <a:xfrm>
            <a:off x="457200" y="5257800"/>
            <a:ext cx="8229600" cy="838200"/>
            <a:chOff x="288" y="3264"/>
            <a:chExt cx="5184" cy="720"/>
          </a:xfrm>
        </p:grpSpPr>
        <p:sp>
          <p:nvSpPr>
            <p:cNvPr id="23575" name="Rectangle 15"/>
            <p:cNvSpPr>
              <a:spLocks noChangeArrowheads="1"/>
            </p:cNvSpPr>
            <p:nvPr/>
          </p:nvSpPr>
          <p:spPr bwMode="auto">
            <a:xfrm>
              <a:off x="288" y="3264"/>
              <a:ext cx="5184" cy="720"/>
            </a:xfrm>
            <a:prstGeom prst="rect">
              <a:avLst/>
            </a:prstGeom>
            <a:solidFill>
              <a:srgbClr val="DD3300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6" name="Line 16"/>
            <p:cNvSpPr>
              <a:spLocks noChangeShapeType="1"/>
            </p:cNvSpPr>
            <p:nvPr/>
          </p:nvSpPr>
          <p:spPr bwMode="auto">
            <a:xfrm>
              <a:off x="1104" y="3264"/>
              <a:ext cx="0" cy="7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77" name="Line 17"/>
            <p:cNvSpPr>
              <a:spLocks noChangeShapeType="1"/>
            </p:cNvSpPr>
            <p:nvPr/>
          </p:nvSpPr>
          <p:spPr bwMode="auto">
            <a:xfrm>
              <a:off x="1968" y="3264"/>
              <a:ext cx="0" cy="7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78" name="Line 18"/>
            <p:cNvSpPr>
              <a:spLocks noChangeShapeType="1"/>
            </p:cNvSpPr>
            <p:nvPr/>
          </p:nvSpPr>
          <p:spPr bwMode="auto">
            <a:xfrm>
              <a:off x="2832" y="3264"/>
              <a:ext cx="0" cy="7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79" name="Line 19"/>
            <p:cNvSpPr>
              <a:spLocks noChangeShapeType="1"/>
            </p:cNvSpPr>
            <p:nvPr/>
          </p:nvSpPr>
          <p:spPr bwMode="auto">
            <a:xfrm>
              <a:off x="3744" y="3264"/>
              <a:ext cx="0" cy="7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580" name="Line 20"/>
            <p:cNvSpPr>
              <a:spLocks noChangeShapeType="1"/>
            </p:cNvSpPr>
            <p:nvPr/>
          </p:nvSpPr>
          <p:spPr bwMode="auto">
            <a:xfrm>
              <a:off x="4608" y="3264"/>
              <a:ext cx="0" cy="7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3558" name="Rectangle 22"/>
          <p:cNvSpPr>
            <a:spLocks noChangeArrowheads="1"/>
          </p:cNvSpPr>
          <p:nvPr/>
        </p:nvSpPr>
        <p:spPr bwMode="auto">
          <a:xfrm>
            <a:off x="368300" y="3960813"/>
            <a:ext cx="1250950" cy="611187"/>
          </a:xfrm>
          <a:prstGeom prst="rect">
            <a:avLst/>
          </a:prstGeom>
          <a:solidFill>
            <a:srgbClr val="DD3300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3559" name="Text Box 23"/>
          <p:cNvSpPr txBox="1">
            <a:spLocks noChangeArrowheads="1"/>
          </p:cNvSpPr>
          <p:nvPr/>
        </p:nvSpPr>
        <p:spPr bwMode="auto">
          <a:xfrm>
            <a:off x="639763" y="3284538"/>
            <a:ext cx="579437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23560" name="Text Box 25"/>
          <p:cNvSpPr txBox="1">
            <a:spLocks noChangeArrowheads="1"/>
          </p:cNvSpPr>
          <p:nvPr/>
        </p:nvSpPr>
        <p:spPr bwMode="auto">
          <a:xfrm>
            <a:off x="136525" y="4832350"/>
            <a:ext cx="9588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1000</a:t>
            </a:r>
          </a:p>
        </p:txBody>
      </p:sp>
      <p:sp>
        <p:nvSpPr>
          <p:cNvPr id="23561" name="Line 26"/>
          <p:cNvSpPr>
            <a:spLocks noChangeShapeType="1"/>
          </p:cNvSpPr>
          <p:nvPr/>
        </p:nvSpPr>
        <p:spPr bwMode="auto">
          <a:xfrm flipH="1">
            <a:off x="838200" y="4572000"/>
            <a:ext cx="2286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2" name="Text Box 27"/>
          <p:cNvSpPr txBox="1">
            <a:spLocks noChangeArrowheads="1"/>
          </p:cNvSpPr>
          <p:nvPr/>
        </p:nvSpPr>
        <p:spPr bwMode="auto">
          <a:xfrm>
            <a:off x="457200" y="5492750"/>
            <a:ext cx="12192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m[0][0]</a:t>
            </a:r>
          </a:p>
        </p:txBody>
      </p:sp>
      <p:sp>
        <p:nvSpPr>
          <p:cNvPr id="23563" name="Text Box 28"/>
          <p:cNvSpPr txBox="1">
            <a:spLocks noChangeArrowheads="1"/>
          </p:cNvSpPr>
          <p:nvPr/>
        </p:nvSpPr>
        <p:spPr bwMode="auto">
          <a:xfrm>
            <a:off x="7315200" y="5486400"/>
            <a:ext cx="12192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m[1][2]</a:t>
            </a:r>
          </a:p>
        </p:txBody>
      </p:sp>
      <p:sp>
        <p:nvSpPr>
          <p:cNvPr id="23564" name="Text Box 29"/>
          <p:cNvSpPr txBox="1">
            <a:spLocks noChangeArrowheads="1"/>
          </p:cNvSpPr>
          <p:nvPr/>
        </p:nvSpPr>
        <p:spPr bwMode="auto">
          <a:xfrm>
            <a:off x="6019800" y="5486400"/>
            <a:ext cx="12192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m[1][1]</a:t>
            </a:r>
          </a:p>
        </p:txBody>
      </p:sp>
      <p:sp>
        <p:nvSpPr>
          <p:cNvPr id="23565" name="Text Box 30"/>
          <p:cNvSpPr txBox="1">
            <a:spLocks noChangeArrowheads="1"/>
          </p:cNvSpPr>
          <p:nvPr/>
        </p:nvSpPr>
        <p:spPr bwMode="auto">
          <a:xfrm>
            <a:off x="4572000" y="5486400"/>
            <a:ext cx="12192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m[1][0]</a:t>
            </a:r>
          </a:p>
        </p:txBody>
      </p:sp>
      <p:sp>
        <p:nvSpPr>
          <p:cNvPr id="23566" name="Text Box 31"/>
          <p:cNvSpPr txBox="1">
            <a:spLocks noChangeArrowheads="1"/>
          </p:cNvSpPr>
          <p:nvPr/>
        </p:nvSpPr>
        <p:spPr bwMode="auto">
          <a:xfrm>
            <a:off x="3200400" y="5486400"/>
            <a:ext cx="12192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m[0][2]</a:t>
            </a:r>
          </a:p>
        </p:txBody>
      </p:sp>
      <p:sp>
        <p:nvSpPr>
          <p:cNvPr id="23567" name="Text Box 32"/>
          <p:cNvSpPr txBox="1">
            <a:spLocks noChangeArrowheads="1"/>
          </p:cNvSpPr>
          <p:nvPr/>
        </p:nvSpPr>
        <p:spPr bwMode="auto">
          <a:xfrm>
            <a:off x="1828800" y="5486400"/>
            <a:ext cx="1219200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m[0][1]</a:t>
            </a:r>
          </a:p>
        </p:txBody>
      </p:sp>
      <p:sp>
        <p:nvSpPr>
          <p:cNvPr id="23568" name="Line 34"/>
          <p:cNvSpPr>
            <a:spLocks noChangeShapeType="1"/>
          </p:cNvSpPr>
          <p:nvPr/>
        </p:nvSpPr>
        <p:spPr bwMode="auto">
          <a:xfrm flipH="1">
            <a:off x="1295400" y="2667000"/>
            <a:ext cx="3733800" cy="2438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9" name="Line 35"/>
          <p:cNvSpPr>
            <a:spLocks noChangeShapeType="1"/>
          </p:cNvSpPr>
          <p:nvPr/>
        </p:nvSpPr>
        <p:spPr bwMode="auto">
          <a:xfrm flipH="1">
            <a:off x="2438400" y="2743200"/>
            <a:ext cx="4038600" cy="2438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0" name="Line 36"/>
          <p:cNvSpPr>
            <a:spLocks noChangeShapeType="1"/>
          </p:cNvSpPr>
          <p:nvPr/>
        </p:nvSpPr>
        <p:spPr bwMode="auto">
          <a:xfrm flipH="1">
            <a:off x="3733800" y="2743200"/>
            <a:ext cx="4038600" cy="2438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1" name="Line 37"/>
          <p:cNvSpPr>
            <a:spLocks noChangeShapeType="1"/>
          </p:cNvSpPr>
          <p:nvPr/>
        </p:nvSpPr>
        <p:spPr bwMode="auto">
          <a:xfrm>
            <a:off x="5257800" y="3733800"/>
            <a:ext cx="304800" cy="1447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72" name="Line 38"/>
          <p:cNvSpPr>
            <a:spLocks noChangeShapeType="1"/>
          </p:cNvSpPr>
          <p:nvPr/>
        </p:nvSpPr>
        <p:spPr bwMode="auto">
          <a:xfrm>
            <a:off x="6629400" y="3657600"/>
            <a:ext cx="304800" cy="1447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73" name="Line 39"/>
          <p:cNvSpPr>
            <a:spLocks noChangeShapeType="1"/>
          </p:cNvSpPr>
          <p:nvPr/>
        </p:nvSpPr>
        <p:spPr bwMode="auto">
          <a:xfrm>
            <a:off x="7696200" y="3657600"/>
            <a:ext cx="304800" cy="1447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74" name="Text Box 40"/>
          <p:cNvSpPr txBox="1">
            <a:spLocks noChangeArrowheads="1"/>
          </p:cNvSpPr>
          <p:nvPr/>
        </p:nvSpPr>
        <p:spPr bwMode="auto">
          <a:xfrm>
            <a:off x="441325" y="2370138"/>
            <a:ext cx="2549525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row major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Command-line parameters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 define the main() method as:</a:t>
            </a:r>
          </a:p>
          <a:p>
            <a:pPr lvl="1" eaLnBrk="1" hangingPunct="1"/>
            <a:r>
              <a:rPr lang="en-US" smtClean="0"/>
              <a:t>int main()</a:t>
            </a:r>
          </a:p>
          <a:p>
            <a:pPr lvl="1" eaLnBrk="1" hangingPunct="1"/>
            <a:r>
              <a:rPr lang="en-US" smtClean="0"/>
              <a:t>int main (int argc, char **argv)</a:t>
            </a:r>
          </a:p>
          <a:p>
            <a:pPr lvl="2" eaLnBrk="1" hangingPunct="1"/>
            <a:r>
              <a:rPr lang="en-US" smtClean="0"/>
              <a:t>Or: int main (int argc, char* argv[])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second gives us two parameters:</a:t>
            </a:r>
          </a:p>
          <a:p>
            <a:pPr lvl="1" eaLnBrk="1" hangingPunct="1"/>
            <a:r>
              <a:rPr lang="en-US" smtClean="0"/>
              <a:t>The number of command line parameters</a:t>
            </a:r>
          </a:p>
          <a:p>
            <a:pPr lvl="2" eaLnBrk="1" hangingPunct="1"/>
            <a:r>
              <a:rPr lang="en-US" smtClean="0"/>
              <a:t>Note that the program executable is 1</a:t>
            </a:r>
          </a:p>
          <a:p>
            <a:pPr lvl="1" eaLnBrk="1" hangingPunct="1"/>
            <a:r>
              <a:rPr lang="en-US" smtClean="0"/>
              <a:t>An array of C-style strings (char*) containing those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Orders of growth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Orders of Growth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Analysis</a:t>
            </a:r>
          </a:p>
          <a:p>
            <a:pPr lvl="1" eaLnBrk="1" hangingPunct="1"/>
            <a:r>
              <a:rPr lang="en-US" smtClean="0"/>
              <a:t>Orders of growth classes</a:t>
            </a:r>
          </a:p>
          <a:p>
            <a:pPr eaLnBrk="1" hangingPunct="1"/>
            <a:r>
              <a:rPr lang="en-US" smtClean="0"/>
              <a:t>Running Time Calculations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Classifying functions by their</a:t>
            </a:r>
            <a:br>
              <a:rPr lang="en-US" smtClean="0"/>
            </a:br>
            <a:r>
              <a:rPr lang="en-US" smtClean="0"/>
              <a:t>Asymptotic Growth Rates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Asymptotic growth rate, asymptotic order, or </a:t>
            </a:r>
            <a:br>
              <a:rPr lang="en-US" sz="2400" smtClean="0"/>
            </a:br>
            <a:r>
              <a:rPr lang="en-US" sz="2400" smtClean="0"/>
              <a:t>order of functions </a:t>
            </a:r>
          </a:p>
          <a:p>
            <a:pPr lvl="1" eaLnBrk="1" hangingPunct="1"/>
            <a:r>
              <a:rPr lang="en-US" sz="2000" smtClean="0"/>
              <a:t>Comparing and classifying functions that ignores </a:t>
            </a:r>
            <a:r>
              <a:rPr lang="en-US" sz="2000" i="1" smtClean="0"/>
              <a:t>constant factors</a:t>
            </a:r>
            <a:r>
              <a:rPr lang="en-US" sz="2000" smtClean="0"/>
              <a:t> and </a:t>
            </a:r>
            <a:r>
              <a:rPr lang="en-US" sz="2000" i="1" smtClean="0"/>
              <a:t>small inputs</a:t>
            </a:r>
            <a:r>
              <a:rPr lang="en-US" sz="2000" smtClean="0"/>
              <a:t>. 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The sets big oh O(g), big theta </a:t>
            </a:r>
            <a:r>
              <a:rPr lang="en-US" sz="2400" smtClean="0">
                <a:sym typeface="Symbol" pitchFamily="18" charset="2"/>
              </a:rPr>
              <a:t></a:t>
            </a:r>
            <a:r>
              <a:rPr lang="en-US" sz="2400" smtClean="0"/>
              <a:t>(g), big omega </a:t>
            </a:r>
            <a:r>
              <a:rPr lang="en-US" sz="2400" smtClean="0">
                <a:sym typeface="Symbol" pitchFamily="18" charset="2"/>
              </a:rPr>
              <a:t></a:t>
            </a:r>
            <a:r>
              <a:rPr lang="en-US" sz="2400" smtClean="0"/>
              <a:t>(g)</a:t>
            </a:r>
          </a:p>
        </p:txBody>
      </p:sp>
      <p:grpSp>
        <p:nvGrpSpPr>
          <p:cNvPr id="28676" name="Group 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33400" y="4191000"/>
            <a:ext cx="1989138" cy="2209800"/>
            <a:chOff x="912" y="2064"/>
            <a:chExt cx="1253" cy="2112"/>
          </a:xfrm>
        </p:grpSpPr>
        <p:sp>
          <p:nvSpPr>
            <p:cNvPr id="28680" name="Oval 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12" y="2064"/>
              <a:ext cx="1253" cy="13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8681" name="Oval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12" y="2784"/>
              <a:ext cx="1253" cy="1392"/>
            </a:xfrm>
            <a:prstGeom prst="ellipse">
              <a:avLst/>
            </a:prstGeom>
            <a:solidFill>
              <a:srgbClr val="66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8682" name="Text Box 7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83" y="2830"/>
              <a:ext cx="274" cy="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40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28677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76538" y="4205288"/>
            <a:ext cx="5794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1" lang="en-US" sz="280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sz="2400">
                <a:latin typeface="Times New Roman" pitchFamily="18" charset="0"/>
              </a:rPr>
              <a:t>(g): functions that grow </a:t>
            </a:r>
            <a:r>
              <a:rPr lang="en-US" sz="2400" b="1">
                <a:latin typeface="Times New Roman" pitchFamily="18" charset="0"/>
              </a:rPr>
              <a:t>at least as fast</a:t>
            </a:r>
            <a:r>
              <a:rPr lang="en-US" sz="2400">
                <a:latin typeface="Times New Roman" pitchFamily="18" charset="0"/>
              </a:rPr>
              <a:t> as g</a:t>
            </a:r>
          </a:p>
        </p:txBody>
      </p:sp>
      <p:sp>
        <p:nvSpPr>
          <p:cNvPr id="28678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19400" y="4876800"/>
            <a:ext cx="6037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1" lang="en-US" sz="280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sz="2400">
                <a:latin typeface="Times New Roman" pitchFamily="18" charset="0"/>
              </a:rPr>
              <a:t>(g): functions that grow </a:t>
            </a:r>
            <a:r>
              <a:rPr lang="en-US" sz="2400" b="1">
                <a:latin typeface="Times New Roman" pitchFamily="18" charset="0"/>
              </a:rPr>
              <a:t>at the same rate</a:t>
            </a:r>
            <a:r>
              <a:rPr lang="en-US" sz="2400">
                <a:latin typeface="Times New Roman" pitchFamily="18" charset="0"/>
              </a:rPr>
              <a:t> as g</a:t>
            </a:r>
          </a:p>
        </p:txBody>
      </p:sp>
      <p:sp>
        <p:nvSpPr>
          <p:cNvPr id="28679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19400" y="5562600"/>
            <a:ext cx="5370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kumimoji="1" lang="en-US" sz="2800">
                <a:solidFill>
                  <a:srgbClr val="66CCFF"/>
                </a:solidFill>
                <a:latin typeface="Times New Roman" pitchFamily="18" charset="0"/>
              </a:rPr>
              <a:t>O</a:t>
            </a:r>
            <a:r>
              <a:rPr lang="en-US" sz="2400">
                <a:latin typeface="Times New Roman" pitchFamily="18" charset="0"/>
              </a:rPr>
              <a:t>(g): functions that grow </a:t>
            </a:r>
            <a:r>
              <a:rPr lang="en-US" sz="2400" b="1">
                <a:latin typeface="Times New Roman" pitchFamily="18" charset="0"/>
              </a:rPr>
              <a:t>no faster</a:t>
            </a:r>
            <a:r>
              <a:rPr lang="en-US" sz="2400">
                <a:latin typeface="Times New Roman" pitchFamily="18" charset="0"/>
              </a:rPr>
              <a:t> than 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care?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 data structures are faster than others</a:t>
            </a:r>
          </a:p>
          <a:p>
            <a:pPr lvl="1"/>
            <a:r>
              <a:rPr lang="en-US" smtClean="0"/>
              <a:t>Each data structure has some operations that are fast, and some that are slow</a:t>
            </a:r>
          </a:p>
          <a:p>
            <a:r>
              <a:rPr lang="en-US" smtClean="0"/>
              <a:t>We need a way to compare them</a:t>
            </a:r>
          </a:p>
          <a:p>
            <a:r>
              <a:rPr lang="en-US" smtClean="0"/>
              <a:t>This allows us to</a:t>
            </a:r>
          </a:p>
          <a:p>
            <a:pPr lvl="1"/>
            <a:r>
              <a:rPr lang="en-US" smtClean="0"/>
              <a:t>Better choose the data structures that we will use</a:t>
            </a:r>
          </a:p>
          <a:p>
            <a:pPr lvl="1"/>
            <a:r>
              <a:rPr lang="en-US" smtClean="0"/>
              <a:t>Better design additional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sizes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algorithm does not matter if you have 10 elements</a:t>
            </a:r>
          </a:p>
          <a:p>
            <a:pPr lvl="1" eaLnBrk="1" hangingPunct="1"/>
            <a:r>
              <a:rPr lang="en-US" smtClean="0"/>
              <a:t>A shuffle sort will work just fine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Consider big input sizes:</a:t>
            </a:r>
          </a:p>
          <a:p>
            <a:pPr lvl="1" eaLnBrk="1" hangingPunct="1"/>
            <a:r>
              <a:rPr lang="en-US" smtClean="0"/>
              <a:t>UVa’s e-mail has ~100,000 e-mail addresses</a:t>
            </a:r>
          </a:p>
          <a:p>
            <a:pPr lvl="1" eaLnBrk="1" hangingPunct="1"/>
            <a:r>
              <a:rPr lang="en-US" smtClean="0"/>
              <a:t>Mapquest (for driving routes) has ~20 million intersections</a:t>
            </a:r>
          </a:p>
          <a:p>
            <a:pPr lvl="1" eaLnBrk="1" hangingPunct="1"/>
            <a:r>
              <a:rPr lang="en-US" smtClean="0"/>
              <a:t>Google’s index is 24 billion items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 for small input sizes…</a:t>
            </a:r>
          </a:p>
        </p:txBody>
      </p:sp>
      <p:sp>
        <p:nvSpPr>
          <p:cNvPr id="34819" name="Rectangle 10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This is from the first lecture set</a:t>
            </a:r>
          </a:p>
          <a:p>
            <a:pPr eaLnBrk="1" hangingPunct="1"/>
            <a:r>
              <a:rPr lang="en-US" sz="2400" dirty="0" smtClean="0"/>
              <a:t>All times are in ms (1/1000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of a second)</a:t>
            </a:r>
          </a:p>
        </p:txBody>
      </p:sp>
      <p:graphicFrame>
        <p:nvGraphicFramePr>
          <p:cNvPr id="326784" name="Group 128"/>
          <p:cNvGraphicFramePr>
            <a:graphicFrameLocks noGrp="1"/>
          </p:cNvGraphicFramePr>
          <p:nvPr/>
        </p:nvGraphicFramePr>
        <p:xfrm>
          <a:off x="762000" y="2590800"/>
          <a:ext cx="7689850" cy="4069399"/>
        </p:xfrm>
        <a:graphic>
          <a:graphicData uri="http://schemas.openxmlformats.org/drawingml/2006/table">
            <a:tbl>
              <a:tblPr/>
              <a:tblGrid>
                <a:gridCol w="2438400"/>
                <a:gridCol w="1312863"/>
                <a:gridCol w="1312862"/>
                <a:gridCol w="1312863"/>
                <a:gridCol w="13128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Data structure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Total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Insert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Search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Delete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Vector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17,311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12,620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4,661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ArrayList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17,281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12,609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4,644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LinkedList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24,255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17,934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6,267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HashSet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TreeSet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Vector, sorted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294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239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Arrays in C/C++</a:t>
            </a:r>
          </a:p>
          <a:p>
            <a:pPr lvl="1" eaLnBrk="1" hangingPunct="1"/>
            <a:r>
              <a:rPr lang="en-US" smtClean="0"/>
              <a:t>C++ implementation</a:t>
            </a:r>
          </a:p>
          <a:p>
            <a:pPr eaLnBrk="1" hangingPunct="1"/>
            <a:r>
              <a:rPr lang="en-US" smtClean="0"/>
              <a:t>Orders of Growth</a:t>
            </a:r>
          </a:p>
          <a:p>
            <a:pPr lvl="1" eaLnBrk="1" hangingPunct="1"/>
            <a:r>
              <a:rPr lang="en-US" smtClean="0"/>
              <a:t>Why?</a:t>
            </a:r>
          </a:p>
          <a:p>
            <a:pPr lvl="1" eaLnBrk="1" hangingPunct="1"/>
            <a:r>
              <a:rPr lang="en-US" smtClean="0"/>
              <a:t>What? O, </a:t>
            </a:r>
            <a:r>
              <a:rPr lang="el-GR" smtClean="0"/>
              <a:t>Ω</a:t>
            </a:r>
            <a:r>
              <a:rPr lang="en-US" smtClean="0"/>
              <a:t>, </a:t>
            </a:r>
            <a:r>
              <a:rPr lang="el-GR" smtClean="0"/>
              <a:t>Θ</a:t>
            </a:r>
            <a:r>
              <a:rPr lang="en-US" smtClean="0"/>
              <a:t>, o, </a:t>
            </a:r>
            <a:r>
              <a:rPr lang="en-US" smtClean="0">
                <a:sym typeface="Symbol" pitchFamily="18" charset="2"/>
              </a:rPr>
              <a:t></a:t>
            </a:r>
          </a:p>
          <a:p>
            <a:pPr lvl="1" eaLnBrk="1" hangingPunct="1"/>
            <a:r>
              <a:rPr lang="en-US" smtClean="0"/>
              <a:t>How?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Sets  O(g),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(g), 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(g)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Let </a:t>
            </a:r>
            <a:r>
              <a:rPr lang="en-US" i="1" dirty="0" smtClean="0"/>
              <a:t>g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 be a functions from the nonnegative integers into the positive real numbers</a:t>
            </a:r>
          </a:p>
          <a:p>
            <a:pPr algn="just" eaLnBrk="1" hangingPunct="1"/>
            <a:r>
              <a:rPr lang="en-US" dirty="0" smtClean="0"/>
              <a:t>For some real constant c &gt; 0 and </a:t>
            </a:r>
            <a:br>
              <a:rPr lang="en-US" dirty="0" smtClean="0"/>
            </a:br>
            <a:r>
              <a:rPr lang="en-US" dirty="0" smtClean="0"/>
              <a:t>some nonnegative integer constant N</a:t>
            </a:r>
            <a:r>
              <a:rPr lang="en-US" baseline="-25000" dirty="0" smtClean="0"/>
              <a:t>0</a:t>
            </a:r>
          </a:p>
          <a:p>
            <a:pPr algn="just" eaLnBrk="1" hangingPunct="1"/>
            <a:r>
              <a:rPr lang="en-US" sz="2400" dirty="0" smtClean="0"/>
              <a:t>O(g) is the set of functions f, such that </a:t>
            </a:r>
          </a:p>
          <a:p>
            <a:pPr lvl="1" algn="just" eaLnBrk="1" hangingPunct="1"/>
            <a:r>
              <a:rPr lang="en-US" sz="2000" dirty="0" smtClean="0"/>
              <a:t>f(N) 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lang="en-US" sz="2000" dirty="0" smtClean="0"/>
              <a:t> c g(N) for all N </a:t>
            </a:r>
            <a:r>
              <a:rPr lang="en-US" sz="2000" dirty="0" smtClean="0">
                <a:sym typeface="Symbol" pitchFamily="18" charset="2"/>
              </a:rPr>
              <a:t>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0</a:t>
            </a:r>
          </a:p>
          <a:p>
            <a:pPr algn="just" eaLnBrk="1" hangingPunct="1"/>
            <a:r>
              <a:rPr lang="en-US" sz="2400" dirty="0" smtClean="0">
                <a:sym typeface="Symbol" pitchFamily="18" charset="2"/>
              </a:rPr>
              <a:t></a:t>
            </a:r>
            <a:r>
              <a:rPr lang="en-US" sz="2400" dirty="0" smtClean="0"/>
              <a:t>(g) is the set of functions f, such that </a:t>
            </a:r>
          </a:p>
          <a:p>
            <a:pPr lvl="1" algn="just" eaLnBrk="1" hangingPunct="1"/>
            <a:r>
              <a:rPr lang="en-US" sz="2000" dirty="0" smtClean="0"/>
              <a:t>f(N) 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</a:t>
            </a:r>
            <a:r>
              <a:rPr lang="en-US" sz="2000" dirty="0" smtClean="0"/>
              <a:t> c g(N) for all N </a:t>
            </a:r>
            <a:r>
              <a:rPr lang="en-US" sz="2000" dirty="0" smtClean="0">
                <a:sym typeface="Symbol" pitchFamily="18" charset="2"/>
              </a:rPr>
              <a:t></a:t>
            </a:r>
            <a:r>
              <a:rPr lang="en-US" sz="2000" dirty="0" smtClean="0"/>
              <a:t> n</a:t>
            </a:r>
            <a:r>
              <a:rPr lang="en-US" sz="2000" baseline="-25000" dirty="0" smtClean="0"/>
              <a:t>0</a:t>
            </a:r>
          </a:p>
          <a:p>
            <a:pPr algn="just" eaLnBrk="1" hangingPunct="1"/>
            <a:r>
              <a:rPr lang="en-US" sz="2400" dirty="0" smtClean="0">
                <a:sym typeface="Symbol" pitchFamily="18" charset="2"/>
              </a:rPr>
              <a:t></a:t>
            </a:r>
            <a:r>
              <a:rPr lang="en-US" sz="2400" dirty="0" smtClean="0"/>
              <a:t>(g) = O(g) </a:t>
            </a:r>
            <a:r>
              <a:rPr lang="en-US" sz="2400" dirty="0" smtClean="0">
                <a:sym typeface="Symbol" pitchFamily="18" charset="2"/>
              </a:rPr>
              <a:t>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</a:t>
            </a:r>
            <a:r>
              <a:rPr lang="en-US" sz="2400" dirty="0" smtClean="0"/>
              <a:t>(g)</a:t>
            </a:r>
          </a:p>
          <a:p>
            <a:pPr lvl="1" algn="just" eaLnBrk="1" hangingPunct="1"/>
            <a:r>
              <a:rPr lang="en-US" sz="2000" dirty="0" smtClean="0">
                <a:sym typeface="Symbol" pitchFamily="18" charset="2"/>
              </a:rPr>
              <a:t>(g) is the </a:t>
            </a:r>
            <a:r>
              <a:rPr lang="en-US" sz="2000" dirty="0" smtClean="0"/>
              <a:t>asymptotic order of g or the </a:t>
            </a:r>
            <a:r>
              <a:rPr lang="en-US" sz="2000" u="sng" dirty="0" smtClean="0"/>
              <a:t>order</a:t>
            </a:r>
            <a:r>
              <a:rPr lang="en-US" sz="2000" dirty="0" smtClean="0"/>
              <a:t> of g</a:t>
            </a:r>
          </a:p>
          <a:p>
            <a:pPr lvl="1" algn="just" eaLnBrk="1" hangingPunct="1"/>
            <a:r>
              <a:rPr lang="en-US" sz="2000" dirty="0" smtClean="0"/>
              <a:t>f </a:t>
            </a:r>
            <a:r>
              <a:rPr lang="en-US" sz="2000" dirty="0" smtClean="0">
                <a:sym typeface="Symbol" pitchFamily="18" charset="2"/>
              </a:rPr>
              <a:t></a:t>
            </a:r>
            <a:r>
              <a:rPr lang="en-US" sz="2000" dirty="0" smtClean="0"/>
              <a:t>(g) read as “f is asymptotic order g” or “f is order g”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Feb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Bounds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pPr eaLnBrk="1" hangingPunct="1"/>
            <a:r>
              <a:rPr lang="en-US" smtClean="0"/>
              <a:t>The Sets big oh O(g), big theta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(g), big omega 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(g) – remember these meanings:</a:t>
            </a:r>
            <a:br>
              <a:rPr lang="en-US" smtClean="0"/>
            </a:br>
            <a:endParaRPr lang="en-US" smtClean="0"/>
          </a:p>
          <a:p>
            <a:pPr lvl="1" eaLnBrk="1" hangingPunct="1"/>
            <a:r>
              <a:rPr lang="en-US" smtClean="0"/>
              <a:t>O(g): functions that grow </a:t>
            </a:r>
            <a:r>
              <a:rPr lang="en-US" b="1" smtClean="0"/>
              <a:t>no faster</a:t>
            </a:r>
            <a:r>
              <a:rPr lang="en-US" smtClean="0"/>
              <a:t> than g,</a:t>
            </a:r>
            <a:br>
              <a:rPr lang="en-US" smtClean="0"/>
            </a:br>
            <a:r>
              <a:rPr lang="en-US" smtClean="0"/>
              <a:t>or </a:t>
            </a:r>
            <a:r>
              <a:rPr lang="en-US" b="1" smtClean="0">
                <a:solidFill>
                  <a:srgbClr val="0000FF"/>
                </a:solidFill>
              </a:rPr>
              <a:t>asymptotic upper bound</a:t>
            </a:r>
          </a:p>
          <a:p>
            <a:pPr lvl="1" eaLnBrk="1" hangingPunct="1"/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(g): functions that grow </a:t>
            </a:r>
            <a:r>
              <a:rPr lang="en-US" b="1" smtClean="0"/>
              <a:t>at least as fast</a:t>
            </a:r>
            <a:r>
              <a:rPr lang="en-US" smtClean="0"/>
              <a:t> as g,</a:t>
            </a:r>
            <a:br>
              <a:rPr lang="en-US" smtClean="0"/>
            </a:br>
            <a:r>
              <a:rPr lang="en-US" smtClean="0"/>
              <a:t>or </a:t>
            </a:r>
            <a:r>
              <a:rPr lang="en-US" b="1" smtClean="0">
                <a:solidFill>
                  <a:srgbClr val="0000FF"/>
                </a:solidFill>
              </a:rPr>
              <a:t>asymptotic lower bound</a:t>
            </a:r>
          </a:p>
          <a:p>
            <a:pPr lvl="1" eaLnBrk="1" hangingPunct="1"/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(g): functions that grow </a:t>
            </a:r>
            <a:r>
              <a:rPr lang="en-US" b="1" smtClean="0"/>
              <a:t>at the same rate</a:t>
            </a:r>
            <a:r>
              <a:rPr lang="en-US" smtClean="0"/>
              <a:t> as g,</a:t>
            </a:r>
            <a:br>
              <a:rPr lang="en-US" smtClean="0"/>
            </a:br>
            <a:r>
              <a:rPr lang="en-US" smtClean="0"/>
              <a:t>or </a:t>
            </a:r>
            <a:r>
              <a:rPr lang="en-US" b="1" smtClean="0">
                <a:solidFill>
                  <a:srgbClr val="0000FF"/>
                </a:solidFill>
              </a:rPr>
              <a:t>asymptotic tight bound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i="1" smtClean="0"/>
              <a:t>O </a:t>
            </a:r>
            <a:r>
              <a:rPr lang="en-US" smtClean="0"/>
              <a:t>Examples</a:t>
            </a:r>
            <a:endParaRPr lang="en-US" i="1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27125" y="3694113"/>
            <a:ext cx="2319338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i="1">
                <a:latin typeface="Times New Roman" pitchFamily="18" charset="0"/>
              </a:rPr>
              <a:t>x</a:t>
            </a:r>
            <a:r>
              <a:rPr lang="en-US" sz="3600">
                <a:latin typeface="Tahoma" pitchFamily="34" charset="0"/>
              </a:rPr>
              <a:t> </a:t>
            </a:r>
            <a:r>
              <a:rPr lang="en-US" sz="3600">
                <a:latin typeface="Tahoma" pitchFamily="34" charset="0"/>
                <a:sym typeface="Symbol" pitchFamily="18" charset="2"/>
              </a:rPr>
              <a:t> </a:t>
            </a:r>
            <a:r>
              <a:rPr lang="en-US" sz="3600" i="1">
                <a:latin typeface="Times New Roman" pitchFamily="18" charset="0"/>
              </a:rPr>
              <a:t>O</a:t>
            </a:r>
            <a:r>
              <a:rPr lang="en-US" sz="3600">
                <a:latin typeface="Times New Roman" pitchFamily="18" charset="0"/>
              </a:rPr>
              <a:t> (</a:t>
            </a:r>
            <a:r>
              <a:rPr lang="en-US" sz="3600" i="1">
                <a:latin typeface="Times New Roman" pitchFamily="18" charset="0"/>
              </a:rPr>
              <a:t>x</a:t>
            </a:r>
            <a:r>
              <a:rPr lang="en-US" sz="3600" baseline="30000">
                <a:latin typeface="Times New Roman" pitchFamily="18" charset="0"/>
              </a:rPr>
              <a:t>2</a:t>
            </a:r>
            <a:r>
              <a:rPr lang="en-US" sz="3600">
                <a:latin typeface="Times New Roman" pitchFamily="18" charset="0"/>
              </a:rPr>
              <a:t>)</a:t>
            </a:r>
            <a:r>
              <a:rPr lang="en-US" sz="3600">
                <a:latin typeface="Tahoma" pitchFamily="34" charset="0"/>
              </a:rPr>
              <a:t>?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4262438" y="3857625"/>
            <a:ext cx="37909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Yes, </a:t>
            </a:r>
            <a:r>
              <a:rPr lang="en-US" sz="2400">
                <a:latin typeface="Times New Roman" pitchFamily="18" charset="0"/>
              </a:rPr>
              <a:t>c = 1</a:t>
            </a:r>
            <a:r>
              <a:rPr lang="en-US" sz="2400">
                <a:latin typeface="Tahoma" pitchFamily="34" charset="0"/>
              </a:rPr>
              <a:t>, 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 baseline="-25000">
                <a:latin typeface="Times New Roman" pitchFamily="18" charset="0"/>
              </a:rPr>
              <a:t>0</a:t>
            </a:r>
            <a:r>
              <a:rPr lang="en-US" sz="2400">
                <a:latin typeface="Times New Roman" pitchFamily="18" charset="0"/>
              </a:rPr>
              <a:t>=2</a:t>
            </a:r>
            <a:r>
              <a:rPr lang="en-US" sz="2400">
                <a:latin typeface="Tahoma" pitchFamily="34" charset="0"/>
              </a:rPr>
              <a:t> works fine.</a:t>
            </a:r>
          </a:p>
        </p:txBody>
      </p:sp>
      <p:sp>
        <p:nvSpPr>
          <p:cNvPr id="944133" name="Text Box 5"/>
          <p:cNvSpPr txBox="1">
            <a:spLocks noChangeArrowheads="1"/>
          </p:cNvSpPr>
          <p:nvPr/>
        </p:nvSpPr>
        <p:spPr bwMode="auto">
          <a:xfrm>
            <a:off x="1090613" y="4362450"/>
            <a:ext cx="2589212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Times New Roman" pitchFamily="18" charset="0"/>
              </a:rPr>
              <a:t>10</a:t>
            </a:r>
            <a:r>
              <a:rPr lang="en-US" sz="3600" i="1">
                <a:latin typeface="Times New Roman" pitchFamily="18" charset="0"/>
              </a:rPr>
              <a:t>x</a:t>
            </a:r>
            <a:r>
              <a:rPr lang="en-US" sz="3600">
                <a:latin typeface="Tahoma" pitchFamily="34" charset="0"/>
              </a:rPr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 sz="3600">
                <a:latin typeface="Tahoma" pitchFamily="34" charset="0"/>
              </a:rPr>
              <a:t> </a:t>
            </a:r>
            <a:r>
              <a:rPr lang="en-US" sz="3600" i="1">
                <a:latin typeface="Times New Roman" pitchFamily="18" charset="0"/>
              </a:rPr>
              <a:t>O</a:t>
            </a:r>
            <a:r>
              <a:rPr lang="en-US" sz="3600">
                <a:latin typeface="Times New Roman" pitchFamily="18" charset="0"/>
              </a:rPr>
              <a:t> (</a:t>
            </a:r>
            <a:r>
              <a:rPr lang="en-US" sz="3600" i="1">
                <a:latin typeface="Times New Roman" pitchFamily="18" charset="0"/>
              </a:rPr>
              <a:t>x</a:t>
            </a:r>
            <a:r>
              <a:rPr lang="en-US" sz="3600">
                <a:latin typeface="Times New Roman" pitchFamily="18" charset="0"/>
              </a:rPr>
              <a:t>)</a:t>
            </a:r>
            <a:r>
              <a:rPr lang="en-US" sz="3600">
                <a:latin typeface="Tahoma" pitchFamily="34" charset="0"/>
              </a:rPr>
              <a:t>?</a:t>
            </a:r>
          </a:p>
        </p:txBody>
      </p:sp>
      <p:sp>
        <p:nvSpPr>
          <p:cNvPr id="944134" name="Text Box 6"/>
          <p:cNvSpPr txBox="1">
            <a:spLocks noChangeArrowheads="1"/>
          </p:cNvSpPr>
          <p:nvPr/>
        </p:nvSpPr>
        <p:spPr bwMode="auto">
          <a:xfrm>
            <a:off x="4262438" y="4457700"/>
            <a:ext cx="39433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Yes, </a:t>
            </a:r>
            <a:r>
              <a:rPr lang="en-US" sz="2400">
                <a:latin typeface="Times New Roman" pitchFamily="18" charset="0"/>
              </a:rPr>
              <a:t>c = 11</a:t>
            </a:r>
            <a:r>
              <a:rPr lang="en-US" sz="2400">
                <a:latin typeface="Tahoma" pitchFamily="34" charset="0"/>
              </a:rPr>
              <a:t>,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sz="2400">
                <a:latin typeface="Tahoma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</a:rPr>
              <a:t>works fine.</a:t>
            </a:r>
          </a:p>
        </p:txBody>
      </p:sp>
      <p:sp>
        <p:nvSpPr>
          <p:cNvPr id="944135" name="Text Box 7"/>
          <p:cNvSpPr txBox="1">
            <a:spLocks noChangeArrowheads="1"/>
          </p:cNvSpPr>
          <p:nvPr/>
        </p:nvSpPr>
        <p:spPr bwMode="auto">
          <a:xfrm>
            <a:off x="1163638" y="5081588"/>
            <a:ext cx="2284412" cy="6413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i="1">
                <a:latin typeface="Times New Roman" pitchFamily="18" charset="0"/>
              </a:rPr>
              <a:t>x</a:t>
            </a:r>
            <a:r>
              <a:rPr lang="en-US" sz="3600" baseline="30000">
                <a:latin typeface="Times New Roman" pitchFamily="18" charset="0"/>
              </a:rPr>
              <a:t>2</a:t>
            </a:r>
            <a:r>
              <a:rPr lang="en-US" sz="3600">
                <a:latin typeface="Tahoma" pitchFamily="34" charset="0"/>
              </a:rPr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 sz="3600">
                <a:latin typeface="Tahoma" pitchFamily="34" charset="0"/>
              </a:rPr>
              <a:t> </a:t>
            </a:r>
            <a:r>
              <a:rPr lang="en-US" sz="3600" i="1">
                <a:latin typeface="Times New Roman" pitchFamily="18" charset="0"/>
              </a:rPr>
              <a:t>O</a:t>
            </a:r>
            <a:r>
              <a:rPr lang="en-US" sz="3600">
                <a:latin typeface="Times New Roman" pitchFamily="18" charset="0"/>
              </a:rPr>
              <a:t> (</a:t>
            </a:r>
            <a:r>
              <a:rPr lang="en-US" sz="3600" i="1">
                <a:latin typeface="Times New Roman" pitchFamily="18" charset="0"/>
              </a:rPr>
              <a:t>x</a:t>
            </a:r>
            <a:r>
              <a:rPr lang="en-US" sz="3600">
                <a:latin typeface="Times New Roman" pitchFamily="18" charset="0"/>
              </a:rPr>
              <a:t>)</a:t>
            </a:r>
            <a:r>
              <a:rPr lang="en-US" sz="3600">
                <a:latin typeface="Tahoma" pitchFamily="34" charset="0"/>
              </a:rPr>
              <a:t>?</a:t>
            </a:r>
          </a:p>
        </p:txBody>
      </p:sp>
      <p:sp>
        <p:nvSpPr>
          <p:cNvPr id="944136" name="Text Box 8"/>
          <p:cNvSpPr txBox="1">
            <a:spLocks noChangeArrowheads="1"/>
          </p:cNvSpPr>
          <p:nvPr/>
        </p:nvSpPr>
        <p:spPr bwMode="auto">
          <a:xfrm>
            <a:off x="4262438" y="5067300"/>
            <a:ext cx="4608512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No, no matter what </a:t>
            </a:r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>
                <a:latin typeface="Tahoma" pitchFamily="34" charset="0"/>
              </a:rPr>
              <a:t> and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>
                <a:latin typeface="Tahoma" pitchFamily="34" charset="0"/>
              </a:rPr>
              <a:t>we pick, </a:t>
            </a:r>
            <a:r>
              <a:rPr lang="en-US" sz="2400" i="1">
                <a:latin typeface="Times New Roman" pitchFamily="18" charset="0"/>
              </a:rPr>
              <a:t>cx</a:t>
            </a:r>
            <a:r>
              <a:rPr lang="en-US" sz="2400" baseline="30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 &gt;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ahoma" pitchFamily="34" charset="0"/>
              </a:rPr>
              <a:t> for big enough </a:t>
            </a:r>
            <a:r>
              <a:rPr lang="en-US" sz="2400" i="1">
                <a:latin typeface="Times New Roman" pitchFamily="18" charset="0"/>
              </a:rPr>
              <a:t>x</a:t>
            </a:r>
            <a:r>
              <a:rPr lang="en-US" sz="2400">
                <a:latin typeface="Tahoma" pitchFamily="34" charset="0"/>
              </a:rPr>
              <a:t> </a:t>
            </a:r>
          </a:p>
        </p:txBody>
      </p:sp>
      <p:sp>
        <p:nvSpPr>
          <p:cNvPr id="944137" name="Line 9"/>
          <p:cNvSpPr>
            <a:spLocks noChangeShapeType="1"/>
          </p:cNvSpPr>
          <p:nvPr/>
        </p:nvSpPr>
        <p:spPr bwMode="auto">
          <a:xfrm>
            <a:off x="1143000" y="5105400"/>
            <a:ext cx="24384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4138" name="Line 10"/>
          <p:cNvSpPr>
            <a:spLocks noChangeShapeType="1"/>
          </p:cNvSpPr>
          <p:nvPr/>
        </p:nvSpPr>
        <p:spPr bwMode="auto">
          <a:xfrm flipH="1">
            <a:off x="1143000" y="5105400"/>
            <a:ext cx="24384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12738" y="1517650"/>
            <a:ext cx="8534400" cy="17399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1">
                <a:latin typeface="Times New Roman" pitchFamily="18" charset="0"/>
              </a:rPr>
              <a:t>f </a:t>
            </a:r>
            <a:r>
              <a:rPr lang="en-US" sz="3600">
                <a:latin typeface="Times New Roman" pitchFamily="18" charset="0"/>
              </a:rPr>
              <a:t>(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)</a:t>
            </a:r>
            <a:r>
              <a:rPr lang="en-US" sz="3600"/>
              <a:t> </a:t>
            </a:r>
            <a:r>
              <a:rPr lang="en-US" sz="3600">
                <a:sym typeface="Symbol" pitchFamily="18" charset="2"/>
              </a:rPr>
              <a:t> </a:t>
            </a:r>
            <a:r>
              <a:rPr lang="en-US" sz="3600" i="1">
                <a:latin typeface="Times New Roman" pitchFamily="18" charset="0"/>
              </a:rPr>
              <a:t>O</a:t>
            </a:r>
            <a:r>
              <a:rPr lang="en-US" sz="3600">
                <a:latin typeface="Times New Roman" pitchFamily="18" charset="0"/>
              </a:rPr>
              <a:t> (</a:t>
            </a:r>
            <a:r>
              <a:rPr lang="en-US" sz="3600" i="1">
                <a:latin typeface="Times New Roman" pitchFamily="18" charset="0"/>
              </a:rPr>
              <a:t>g</a:t>
            </a:r>
            <a:r>
              <a:rPr lang="en-US" sz="3600">
                <a:latin typeface="Times New Roman" pitchFamily="18" charset="0"/>
              </a:rPr>
              <a:t> (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))</a:t>
            </a:r>
            <a:r>
              <a:rPr lang="en-US" sz="3600"/>
              <a:t> means: there are positive constants </a:t>
            </a:r>
            <a:r>
              <a:rPr lang="en-US" sz="3600" i="1">
                <a:latin typeface="Times New Roman" pitchFamily="18" charset="0"/>
              </a:rPr>
              <a:t>c</a:t>
            </a:r>
            <a:r>
              <a:rPr lang="en-US" sz="3600"/>
              <a:t> and 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 baseline="-25000">
                <a:latin typeface="Times New Roman" pitchFamily="18" charset="0"/>
              </a:rPr>
              <a:t>0</a:t>
            </a:r>
            <a:r>
              <a:rPr lang="en-US" sz="3600"/>
              <a:t> such that </a:t>
            </a:r>
            <a:r>
              <a:rPr lang="en-US" sz="3600" i="1">
                <a:latin typeface="Times New Roman" pitchFamily="18" charset="0"/>
              </a:rPr>
              <a:t>f</a:t>
            </a:r>
            <a:r>
              <a:rPr lang="en-US" sz="3600">
                <a:latin typeface="Times New Roman" pitchFamily="18" charset="0"/>
              </a:rPr>
              <a:t>(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) </a:t>
            </a:r>
            <a:r>
              <a:rPr lang="en-US" sz="36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3600">
                <a:latin typeface="Times New Roman" pitchFamily="18" charset="0"/>
              </a:rPr>
              <a:t> </a:t>
            </a:r>
            <a:r>
              <a:rPr lang="en-US" sz="3600" i="1">
                <a:latin typeface="Times New Roman" pitchFamily="18" charset="0"/>
              </a:rPr>
              <a:t>cg</a:t>
            </a:r>
            <a:r>
              <a:rPr lang="en-US" sz="3600">
                <a:latin typeface="Times New Roman" pitchFamily="18" charset="0"/>
              </a:rPr>
              <a:t>(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)</a:t>
            </a:r>
            <a:r>
              <a:rPr lang="en-US" sz="3600"/>
              <a:t> for all values 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>
                <a:latin typeface="Times New Roman" pitchFamily="18" charset="0"/>
              </a:rPr>
              <a:t> </a:t>
            </a:r>
            <a:r>
              <a:rPr lang="en-US" b="1">
                <a:sym typeface="Symbol" pitchFamily="18" charset="2"/>
              </a:rPr>
              <a:t></a:t>
            </a:r>
            <a:r>
              <a:rPr lang="en-US" sz="3600">
                <a:latin typeface="Times New Roman" pitchFamily="18" charset="0"/>
              </a:rPr>
              <a:t> </a:t>
            </a:r>
            <a:r>
              <a:rPr lang="en-US" sz="3600" i="1">
                <a:latin typeface="Times New Roman" pitchFamily="18" charset="0"/>
              </a:rPr>
              <a:t>n</a:t>
            </a:r>
            <a:r>
              <a:rPr lang="en-US" sz="3600" baseline="-25000">
                <a:latin typeface="Times New Roman" pitchFamily="18" charset="0"/>
              </a:rPr>
              <a:t>0</a:t>
            </a:r>
            <a:r>
              <a:rPr lang="en-US" sz="3600"/>
              <a:t>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  <p:bldP spid="944133" grpId="0"/>
      <p:bldP spid="944134" grpId="0"/>
      <p:bldP spid="944135" grpId="0"/>
      <p:bldP spid="944136" grpId="0"/>
      <p:bldP spid="944137" grpId="0" animBg="1"/>
      <p:bldP spid="9441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</a:t>
            </a:r>
            <a:r>
              <a:rPr lang="en-US" i="1" smtClean="0">
                <a:latin typeface="Times New Roman" pitchFamily="18" charset="0"/>
              </a:rPr>
              <a:t>f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O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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O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which of these are true</a:t>
            </a:r>
          </a:p>
        </p:txBody>
      </p:sp>
      <p:sp>
        <p:nvSpPr>
          <p:cNvPr id="34819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en-US" sz="2400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sz="2400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For </a:t>
            </a:r>
            <a:r>
              <a:rPr lang="en-US" sz="2400" b="1" smtClean="0">
                <a:sym typeface="Symbol" pitchFamily="18" charset="2"/>
              </a:rPr>
              <a:t>all</a:t>
            </a:r>
            <a:r>
              <a:rPr lang="en-US" sz="2400" smtClean="0">
                <a:sym typeface="Symbol" pitchFamily="18" charset="2"/>
              </a:rPr>
              <a:t> positive integers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 &lt;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For </a:t>
            </a:r>
            <a:r>
              <a:rPr lang="en-US" sz="2400" b="1" smtClean="0">
                <a:sym typeface="Symbol" pitchFamily="18" charset="2"/>
              </a:rPr>
              <a:t>some</a:t>
            </a:r>
            <a:r>
              <a:rPr lang="en-US" sz="2400" smtClean="0">
                <a:sym typeface="Symbol" pitchFamily="18" charset="2"/>
              </a:rPr>
              <a:t> positive integer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 &lt;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For </a:t>
            </a:r>
            <a:r>
              <a:rPr lang="en-US" sz="2400" b="1" smtClean="0">
                <a:sym typeface="Symbol" pitchFamily="18" charset="2"/>
              </a:rPr>
              <a:t>some</a:t>
            </a:r>
            <a:r>
              <a:rPr lang="en-US" sz="2400" smtClean="0">
                <a:sym typeface="Symbol" pitchFamily="18" charset="2"/>
              </a:rPr>
              <a:t> positive integer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baseline="-25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, and </a:t>
            </a:r>
            <a:r>
              <a:rPr lang="en-US" sz="2400" b="1" smtClean="0">
                <a:sym typeface="Symbol" pitchFamily="18" charset="2"/>
              </a:rPr>
              <a:t>all positive</a:t>
            </a:r>
            <a:r>
              <a:rPr lang="en-US" sz="2400" smtClean="0">
                <a:sym typeface="Symbol" pitchFamily="18" charset="2"/>
              </a:rPr>
              <a:t> integers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 &gt; m</a:t>
            </a:r>
            <a:r>
              <a:rPr lang="en-US" sz="2400" baseline="-25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, 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 &lt;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a and b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b and c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a and 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1 is false: </a:t>
            </a:r>
            <a:br>
              <a:rPr lang="en-US" sz="3600" smtClean="0"/>
            </a:br>
            <a:r>
              <a:rPr lang="en-US" sz="3600" smtClean="0"/>
              <a:t>Prove by Counter-Example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For all positive integers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mtClean="0">
                <a:sym typeface="Symbol" pitchFamily="18" charset="2"/>
              </a:rPr>
              <a:t>,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 &lt;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3400" y="1447800"/>
            <a:ext cx="6707188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/>
              <a:t> and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/>
              <a:t> </a:t>
            </a:r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46181" name="Rectangle 5"/>
          <p:cNvSpPr>
            <a:spLocks noChangeArrowheads="1"/>
          </p:cNvSpPr>
          <p:nvPr/>
        </p:nvSpPr>
        <p:spPr bwMode="auto">
          <a:xfrm>
            <a:off x="593725" y="4421188"/>
            <a:ext cx="8001000" cy="1751012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</p:spPr>
        <p:txBody>
          <a:bodyPr tIns="91440" bIns="91440"/>
          <a:lstStyle/>
          <a:p>
            <a:pPr marL="342900" indent="-342900" algn="ctr">
              <a:spcBef>
                <a:spcPct val="20000"/>
              </a:spcBef>
            </a:pPr>
            <a:r>
              <a:rPr lang="en-US" sz="2800" i="1">
                <a:latin typeface="Times New Roman" pitchFamily="18" charset="0"/>
              </a:rPr>
              <a:t>	f 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 </a:t>
            </a:r>
            <a:r>
              <a:rPr lang="en-US" sz="2800" i="1">
                <a:latin typeface="Times New Roman" pitchFamily="18" charset="0"/>
              </a:rPr>
              <a:t>O</a:t>
            </a:r>
            <a:r>
              <a:rPr lang="en-US" sz="2800">
                <a:latin typeface="Times New Roman" pitchFamily="18" charset="0"/>
              </a:rPr>
              <a:t> (</a:t>
            </a:r>
            <a:r>
              <a:rPr lang="en-US" sz="2800" i="1">
                <a:latin typeface="Times New Roman" pitchFamily="18" charset="0"/>
              </a:rPr>
              <a:t>g</a:t>
            </a:r>
            <a:r>
              <a:rPr lang="en-US" sz="2800">
                <a:latin typeface="Times New Roman" pitchFamily="18" charset="0"/>
              </a:rPr>
              <a:t> (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))</a:t>
            </a:r>
            <a:r>
              <a:rPr lang="en-US" sz="2800"/>
              <a:t> means there are </a:t>
            </a:r>
            <a:r>
              <a:rPr lang="en-US" sz="2800" i="1"/>
              <a:t>positive</a:t>
            </a:r>
            <a:r>
              <a:rPr lang="en-US" sz="2800"/>
              <a:t> constants </a:t>
            </a:r>
            <a:r>
              <a:rPr lang="en-US" sz="2800" i="1">
                <a:latin typeface="Times New Roman" pitchFamily="18" charset="0"/>
              </a:rPr>
              <a:t>c</a:t>
            </a:r>
            <a:r>
              <a:rPr lang="en-US" sz="2800"/>
              <a:t> and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 baseline="-25000">
                <a:latin typeface="Times New Roman" pitchFamily="18" charset="0"/>
              </a:rPr>
              <a:t>0</a:t>
            </a:r>
            <a:r>
              <a:rPr lang="en-US" sz="2800"/>
              <a:t> such that </a:t>
            </a:r>
            <a:r>
              <a:rPr lang="en-US" sz="2800" i="1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</a:rPr>
              <a:t>cg</a:t>
            </a:r>
            <a:r>
              <a:rPr lang="en-US" sz="2800">
                <a:latin typeface="Times New Roman" pitchFamily="18" charset="0"/>
              </a:rPr>
              <a:t>(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)</a:t>
            </a:r>
            <a:r>
              <a:rPr lang="en-US" sz="2800"/>
              <a:t> for all values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</a:rPr>
              <a:t>n</a:t>
            </a:r>
            <a:r>
              <a:rPr lang="en-US" sz="2800" baseline="-25000">
                <a:latin typeface="Times New Roman" pitchFamily="18" charset="0"/>
              </a:rPr>
              <a:t>0</a:t>
            </a:r>
            <a:r>
              <a:rPr lang="en-US" sz="2800"/>
              <a:t>. </a:t>
            </a:r>
          </a:p>
        </p:txBody>
      </p:sp>
      <p:sp>
        <p:nvSpPr>
          <p:cNvPr id="946182" name="Text Box 6"/>
          <p:cNvSpPr txBox="1">
            <a:spLocks noChangeArrowheads="1"/>
          </p:cNvSpPr>
          <p:nvPr/>
        </p:nvSpPr>
        <p:spPr bwMode="auto">
          <a:xfrm>
            <a:off x="1498600" y="2705100"/>
            <a:ext cx="6411913" cy="155416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Pick </a:t>
            </a:r>
            <a:r>
              <a:rPr lang="en-US" i="1">
                <a:latin typeface="Times New Roman" pitchFamily="18" charset="0"/>
              </a:rPr>
              <a:t>h 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) =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/>
              <a:t>, </a:t>
            </a:r>
            <a:r>
              <a:rPr lang="en-US" i="1">
                <a:latin typeface="Times New Roman" pitchFamily="18" charset="0"/>
              </a:rPr>
              <a:t>f 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) = 5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/>
              <a:t>, </a:t>
            </a:r>
            <a:r>
              <a:rPr lang="en-US">
                <a:latin typeface="Times New Roman" pitchFamily="18" charset="0"/>
              </a:rPr>
              <a:t>g(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)=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3</a:t>
            </a:r>
            <a:r>
              <a:rPr lang="en-US"/>
              <a:t>.</a:t>
            </a:r>
          </a:p>
          <a:p>
            <a:r>
              <a:rPr lang="en-US"/>
              <a:t>For </a:t>
            </a:r>
            <a:r>
              <a:rPr lang="en-US" i="1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 = 2</a:t>
            </a:r>
            <a:r>
              <a:rPr lang="en-US"/>
              <a:t>, </a:t>
            </a:r>
            <a:r>
              <a:rPr lang="en-US" i="1">
                <a:latin typeface="Times New Roman" pitchFamily="18" charset="0"/>
              </a:rPr>
              <a:t>f</a:t>
            </a:r>
            <a:r>
              <a:rPr lang="en-US">
                <a:latin typeface="Times New Roman" pitchFamily="18" charset="0"/>
              </a:rPr>
              <a:t> (</a:t>
            </a:r>
            <a:r>
              <a:rPr lang="en-US" i="1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) = 20 &gt; 8 = </a:t>
            </a:r>
            <a:r>
              <a:rPr lang="en-US" i="1">
                <a:latin typeface="Times New Roman" pitchFamily="18" charset="0"/>
              </a:rPr>
              <a:t>g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/>
              <a:t>.  </a:t>
            </a:r>
          </a:p>
          <a:p>
            <a:r>
              <a:rPr lang="en-US"/>
              <a:t>Therefore, a is false.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1" grpId="0" animBg="1"/>
      <p:bldP spid="9461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 is true: Intuition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sym typeface="Symbol" pitchFamily="18" charset="2"/>
              </a:rPr>
              <a:t>If </a:t>
            </a:r>
            <a:r>
              <a:rPr lang="en-US" i="1" smtClean="0"/>
              <a:t>f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O </a:t>
            </a:r>
            <a:r>
              <a:rPr lang="en-US" smtClean="0"/>
              <a:t>(</a:t>
            </a:r>
            <a:r>
              <a:rPr lang="en-US" i="1" smtClean="0"/>
              <a:t>h</a:t>
            </a:r>
            <a:r>
              <a:rPr lang="en-US" smtClean="0"/>
              <a:t>) and </a:t>
            </a:r>
            <a:r>
              <a:rPr lang="en-US" i="1" smtClean="0"/>
              <a:t>g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</a:t>
            </a:r>
            <a:r>
              <a:rPr lang="en-US" smtClean="0"/>
              <a:t> </a:t>
            </a:r>
            <a:r>
              <a:rPr lang="en-US" i="1" smtClean="0"/>
              <a:t>O </a:t>
            </a:r>
            <a:r>
              <a:rPr lang="en-US" smtClean="0"/>
              <a:t>(</a:t>
            </a:r>
            <a:r>
              <a:rPr lang="en-US" i="1" smtClean="0"/>
              <a:t>h</a:t>
            </a:r>
            <a:r>
              <a:rPr lang="en-US" smtClean="0"/>
              <a:t>) then, for </a:t>
            </a:r>
            <a:r>
              <a:rPr lang="en-US" b="1" smtClean="0"/>
              <a:t>some</a:t>
            </a:r>
            <a:r>
              <a:rPr lang="en-US" smtClean="0"/>
              <a:t> positive integer </a:t>
            </a:r>
            <a:r>
              <a:rPr lang="en-US" i="1" smtClean="0"/>
              <a:t>m</a:t>
            </a:r>
            <a:r>
              <a:rPr lang="en-US" smtClean="0"/>
              <a:t>, </a:t>
            </a:r>
            <a:r>
              <a:rPr lang="en-US" i="1" smtClean="0"/>
              <a:t>f 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 &lt; </a:t>
            </a:r>
            <a:r>
              <a:rPr lang="en-US" i="1" smtClean="0"/>
              <a:t>g 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g</a:t>
            </a:r>
            <a:r>
              <a:rPr lang="en-US" smtClean="0"/>
              <a:t> must grow faster than </a:t>
            </a:r>
            <a:r>
              <a:rPr lang="en-US" i="1" smtClean="0"/>
              <a:t>h</a:t>
            </a:r>
            <a:r>
              <a:rPr lang="en-US" smtClean="0"/>
              <a:t>, otherwise </a:t>
            </a:r>
            <a:r>
              <a:rPr lang="en-US" i="1" smtClean="0"/>
              <a:t>g</a:t>
            </a:r>
            <a:r>
              <a:rPr lang="en-US" smtClean="0"/>
              <a:t> would be in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h</a:t>
            </a:r>
            <a:r>
              <a:rPr lang="en-US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f</a:t>
            </a:r>
            <a:r>
              <a:rPr lang="en-US" smtClean="0"/>
              <a:t> must grow no faster than </a:t>
            </a:r>
            <a:r>
              <a:rPr lang="en-US" i="1" smtClean="0"/>
              <a:t>h</a:t>
            </a:r>
            <a:r>
              <a:rPr lang="en-US" smtClean="0"/>
              <a:t>, since </a:t>
            </a:r>
            <a:br>
              <a:rPr lang="en-US" smtClean="0"/>
            </a:br>
            <a:r>
              <a:rPr lang="en-US" i="1" smtClean="0"/>
              <a:t>f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O </a:t>
            </a:r>
            <a:r>
              <a:rPr lang="en-US" smtClean="0"/>
              <a:t>(</a:t>
            </a:r>
            <a:r>
              <a:rPr lang="en-US" i="1" smtClean="0"/>
              <a:t>h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So, if </a:t>
            </a:r>
            <a:r>
              <a:rPr lang="en-US" i="1" smtClean="0"/>
              <a:t>g</a:t>
            </a:r>
            <a:r>
              <a:rPr lang="en-US" smtClean="0"/>
              <a:t> grows faster than </a:t>
            </a:r>
            <a:r>
              <a:rPr lang="en-US" i="1" smtClean="0"/>
              <a:t>h</a:t>
            </a:r>
            <a:r>
              <a:rPr lang="en-US" smtClean="0"/>
              <a:t>, but </a:t>
            </a:r>
            <a:r>
              <a:rPr lang="en-US" i="1" smtClean="0"/>
              <a:t>f</a:t>
            </a:r>
            <a:r>
              <a:rPr lang="en-US" smtClean="0"/>
              <a:t> grows as slow or slower than </a:t>
            </a:r>
            <a:r>
              <a:rPr lang="en-US" i="1" smtClean="0"/>
              <a:t>h</a:t>
            </a:r>
            <a:r>
              <a:rPr lang="en-US" smtClean="0"/>
              <a:t>, eventually, </a:t>
            </a:r>
            <a:br>
              <a:rPr lang="en-US" smtClean="0"/>
            </a:br>
            <a:r>
              <a:rPr lang="en-US" i="1" smtClean="0"/>
              <a:t>g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&gt; </a:t>
            </a:r>
            <a:r>
              <a:rPr lang="en-US" i="1" smtClean="0"/>
              <a:t>f 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so for some </a:t>
            </a:r>
            <a:r>
              <a:rPr lang="en-US" i="1" smtClean="0"/>
              <a:t>m</a:t>
            </a:r>
            <a:r>
              <a:rPr lang="en-US" smtClean="0"/>
              <a:t>, </a:t>
            </a:r>
            <a:r>
              <a:rPr lang="en-US" i="1" smtClean="0"/>
              <a:t>f 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 &lt; </a:t>
            </a:r>
            <a:r>
              <a:rPr lang="en-US" i="1" smtClean="0"/>
              <a:t>g </a:t>
            </a:r>
            <a:r>
              <a:rPr lang="en-US" smtClean="0"/>
              <a:t>(</a:t>
            </a:r>
            <a:r>
              <a:rPr lang="en-US" i="1" smtClean="0"/>
              <a:t>m</a:t>
            </a:r>
            <a:r>
              <a:rPr lang="en-US" smtClean="0"/>
              <a:t>).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Given </a:t>
            </a:r>
            <a:r>
              <a:rPr lang="en-US" i="1" smtClean="0">
                <a:latin typeface="Times New Roman" pitchFamily="18" charset="0"/>
              </a:rPr>
              <a:t>f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O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 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O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which of these are true</a:t>
            </a:r>
          </a:p>
        </p:txBody>
      </p:sp>
      <p:sp>
        <p:nvSpPr>
          <p:cNvPr id="37891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endParaRPr lang="en-US" sz="2400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endParaRPr lang="en-US" sz="2400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For </a:t>
            </a:r>
            <a:r>
              <a:rPr lang="en-US" sz="2400" b="1" smtClean="0">
                <a:sym typeface="Symbol" pitchFamily="18" charset="2"/>
              </a:rPr>
              <a:t>all</a:t>
            </a:r>
            <a:r>
              <a:rPr lang="en-US" sz="2400" smtClean="0">
                <a:sym typeface="Symbol" pitchFamily="18" charset="2"/>
              </a:rPr>
              <a:t> positive integers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 &lt;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For </a:t>
            </a:r>
            <a:r>
              <a:rPr lang="en-US" sz="2400" b="1" smtClean="0">
                <a:sym typeface="Symbol" pitchFamily="18" charset="2"/>
              </a:rPr>
              <a:t>some</a:t>
            </a:r>
            <a:r>
              <a:rPr lang="en-US" sz="2400" smtClean="0">
                <a:sym typeface="Symbol" pitchFamily="18" charset="2"/>
              </a:rPr>
              <a:t> positive integer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 &lt;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For </a:t>
            </a:r>
            <a:r>
              <a:rPr lang="en-US" sz="2400" b="1" smtClean="0">
                <a:sym typeface="Symbol" pitchFamily="18" charset="2"/>
              </a:rPr>
              <a:t>some</a:t>
            </a:r>
            <a:r>
              <a:rPr lang="en-US" sz="2400" smtClean="0">
                <a:sym typeface="Symbol" pitchFamily="18" charset="2"/>
              </a:rPr>
              <a:t> positive integer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baseline="-25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, and </a:t>
            </a:r>
            <a:r>
              <a:rPr lang="en-US" sz="2400" b="1" smtClean="0">
                <a:sym typeface="Symbol" pitchFamily="18" charset="2"/>
              </a:rPr>
              <a:t>all positive</a:t>
            </a:r>
            <a:r>
              <a:rPr lang="en-US" sz="2400" smtClean="0">
                <a:sym typeface="Symbol" pitchFamily="18" charset="2"/>
              </a:rPr>
              <a:t> integers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 &gt; m</a:t>
            </a:r>
            <a:r>
              <a:rPr lang="en-US" sz="2400" baseline="-25000" smtClean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, 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f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 &lt; 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g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smtClean="0">
                <a:sym typeface="Symbol" pitchFamily="18" charset="2"/>
              </a:rPr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a and b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b and c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a and 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Lower Bound: </a:t>
            </a:r>
            <a:r>
              <a:rPr lang="en-US" sz="5400" smtClean="0">
                <a:sym typeface="Symbol" pitchFamily="18" charset="2"/>
              </a:rPr>
              <a:t> </a:t>
            </a:r>
            <a:r>
              <a:rPr lang="en-US" sz="4800" smtClean="0">
                <a:sym typeface="Symbol" pitchFamily="18" charset="2"/>
              </a:rPr>
              <a:t>(Omega)</a:t>
            </a:r>
            <a:endParaRPr lang="en-US" sz="3600" i="1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530350"/>
            <a:ext cx="7924800" cy="3889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 i="1" smtClean="0">
                <a:latin typeface="Times New Roman" pitchFamily="18" charset="0"/>
              </a:rPr>
              <a:t>	f</a:t>
            </a:r>
            <a:r>
              <a:rPr lang="en-US" sz="3200" smtClean="0">
                <a:latin typeface="Times New Roman" pitchFamily="18" charset="0"/>
              </a:rPr>
              <a:t>(</a:t>
            </a:r>
            <a:r>
              <a:rPr lang="en-US" sz="3200" i="1" smtClean="0">
                <a:latin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</a:rPr>
              <a:t>)</a:t>
            </a:r>
            <a:r>
              <a:rPr lang="en-US" sz="3200" smtClean="0"/>
              <a:t> is </a:t>
            </a:r>
            <a:r>
              <a:rPr lang="en-US" sz="4000" smtClean="0">
                <a:sym typeface="Symbol" pitchFamily="18" charset="2"/>
              </a:rPr>
              <a:t> </a:t>
            </a:r>
            <a:r>
              <a:rPr lang="en-US" sz="3200" smtClean="0">
                <a:latin typeface="Times New Roman" pitchFamily="18" charset="0"/>
              </a:rPr>
              <a:t>(</a:t>
            </a:r>
            <a:r>
              <a:rPr lang="en-US" sz="3200" i="1" smtClean="0">
                <a:latin typeface="Times New Roman" pitchFamily="18" charset="0"/>
              </a:rPr>
              <a:t>g</a:t>
            </a:r>
            <a:r>
              <a:rPr lang="en-US" sz="3200" smtClean="0">
                <a:latin typeface="Times New Roman" pitchFamily="18" charset="0"/>
              </a:rPr>
              <a:t> (</a:t>
            </a:r>
            <a:r>
              <a:rPr lang="en-US" sz="3200" i="1" smtClean="0">
                <a:latin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</a:rPr>
              <a:t>))</a:t>
            </a:r>
            <a:r>
              <a:rPr lang="en-US" sz="3200" smtClean="0"/>
              <a:t> means:</a:t>
            </a:r>
          </a:p>
          <a:p>
            <a:pPr eaLnBrk="1" hangingPunct="1">
              <a:buFontTx/>
              <a:buNone/>
            </a:pPr>
            <a:r>
              <a:rPr lang="en-US" sz="3200" smtClean="0"/>
              <a:t>		There are positive constants </a:t>
            </a:r>
            <a:r>
              <a:rPr lang="en-US" sz="3200" i="1" smtClean="0"/>
              <a:t>c</a:t>
            </a:r>
            <a:r>
              <a:rPr lang="en-US" sz="3200" smtClean="0"/>
              <a:t> and </a:t>
            </a:r>
            <a:r>
              <a:rPr lang="en-US" sz="3200" i="1" smtClean="0"/>
              <a:t>n</a:t>
            </a:r>
            <a:r>
              <a:rPr lang="en-US" sz="3200" i="1" baseline="-25000" smtClean="0"/>
              <a:t>0</a:t>
            </a:r>
            <a:r>
              <a:rPr lang="en-US" sz="3200" smtClean="0"/>
              <a:t> such that 	</a:t>
            </a:r>
          </a:p>
          <a:p>
            <a:pPr eaLnBrk="1" hangingPunct="1">
              <a:buFontTx/>
              <a:buNone/>
            </a:pPr>
            <a:r>
              <a:rPr lang="en-US" sz="3200" smtClean="0"/>
              <a:t>			</a:t>
            </a:r>
            <a:r>
              <a:rPr lang="en-US" sz="3200" i="1" smtClean="0">
                <a:latin typeface="Times New Roman" pitchFamily="18" charset="0"/>
              </a:rPr>
              <a:t>f </a:t>
            </a:r>
            <a:r>
              <a:rPr lang="en-US" sz="3200" smtClean="0">
                <a:latin typeface="Times New Roman" pitchFamily="18" charset="0"/>
              </a:rPr>
              <a:t>(</a:t>
            </a:r>
            <a:r>
              <a:rPr lang="en-US" sz="3200" i="1" smtClean="0">
                <a:latin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</a:rPr>
              <a:t>) </a:t>
            </a:r>
            <a:r>
              <a:rPr lang="en-US" sz="3200" b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3200" smtClean="0">
                <a:latin typeface="Times New Roman" pitchFamily="18" charset="0"/>
              </a:rPr>
              <a:t> </a:t>
            </a:r>
            <a:r>
              <a:rPr lang="en-US" sz="3200" i="1" smtClean="0">
                <a:latin typeface="Times New Roman" pitchFamily="18" charset="0"/>
              </a:rPr>
              <a:t>cg</a:t>
            </a:r>
            <a:r>
              <a:rPr lang="en-US" sz="3200" smtClean="0">
                <a:latin typeface="Times New Roman" pitchFamily="18" charset="0"/>
              </a:rPr>
              <a:t>(</a:t>
            </a:r>
            <a:r>
              <a:rPr lang="en-US" sz="3200" i="1" smtClean="0">
                <a:latin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</a:rPr>
              <a:t>)</a:t>
            </a:r>
            <a:r>
              <a:rPr lang="en-US" sz="3200" smtClean="0"/>
              <a:t> </a:t>
            </a:r>
          </a:p>
          <a:p>
            <a:pPr eaLnBrk="1" hangingPunct="1">
              <a:buFontTx/>
              <a:buNone/>
            </a:pPr>
            <a:r>
              <a:rPr lang="en-US" sz="3200" smtClean="0"/>
              <a:t>		for all </a:t>
            </a:r>
            <a:r>
              <a:rPr lang="en-US" sz="3200" i="1" smtClean="0">
                <a:latin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</a:rPr>
              <a:t> </a:t>
            </a:r>
            <a:r>
              <a:rPr lang="en-US" sz="3200" b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sz="3200" smtClean="0">
                <a:latin typeface="Times New Roman" pitchFamily="18" charset="0"/>
              </a:rPr>
              <a:t> </a:t>
            </a:r>
            <a:r>
              <a:rPr lang="en-US" sz="3200" i="1" smtClean="0">
                <a:latin typeface="Times New Roman" pitchFamily="18" charset="0"/>
              </a:rPr>
              <a:t>n</a:t>
            </a:r>
            <a:r>
              <a:rPr lang="en-US" sz="3200" baseline="-25000" smtClean="0">
                <a:latin typeface="Times New Roman" pitchFamily="18" charset="0"/>
              </a:rPr>
              <a:t>0</a:t>
            </a:r>
            <a:r>
              <a:rPr lang="en-US" sz="3200" smtClean="0"/>
              <a:t> </a:t>
            </a:r>
          </a:p>
        </p:txBody>
      </p:sp>
      <p:sp>
        <p:nvSpPr>
          <p:cNvPr id="949252" name="Line 4"/>
          <p:cNvSpPr>
            <a:spLocks noChangeShapeType="1"/>
          </p:cNvSpPr>
          <p:nvPr/>
        </p:nvSpPr>
        <p:spPr bwMode="auto">
          <a:xfrm flipH="1" flipV="1">
            <a:off x="3352800" y="3810000"/>
            <a:ext cx="3124200" cy="1676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9253" name="Text Box 5"/>
          <p:cNvSpPr txBox="1">
            <a:spLocks noChangeArrowheads="1"/>
          </p:cNvSpPr>
          <p:nvPr/>
        </p:nvSpPr>
        <p:spPr bwMode="auto">
          <a:xfrm>
            <a:off x="4422775" y="5421313"/>
            <a:ext cx="430530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ahoma" pitchFamily="34" charset="0"/>
              </a:rPr>
              <a:t>Difference from </a:t>
            </a:r>
            <a:r>
              <a:rPr lang="en-US" sz="2400" i="1">
                <a:latin typeface="Tahoma" pitchFamily="34" charset="0"/>
              </a:rPr>
              <a:t>O</a:t>
            </a:r>
            <a:r>
              <a:rPr lang="en-US" sz="2400">
                <a:latin typeface="Tahoma" pitchFamily="34" charset="0"/>
              </a:rPr>
              <a:t>: this was 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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animBg="1"/>
      <p:bldP spid="9492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317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2514600" y="1676400"/>
            <a:ext cx="4572000" cy="4114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646363" y="1404938"/>
            <a:ext cx="10842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O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)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3444875" y="2724150"/>
            <a:ext cx="2514600" cy="24384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210175" y="2274888"/>
            <a:ext cx="10842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O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)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200400" y="2667000"/>
            <a:ext cx="76200" cy="76200"/>
          </a:xfrm>
          <a:prstGeom prst="ellips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57200" y="3048000"/>
            <a:ext cx="17843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 i="1">
                <a:latin typeface="Times New Roman" pitchFamily="18" charset="0"/>
              </a:rPr>
              <a:t> = n</a:t>
            </a:r>
            <a:r>
              <a:rPr lang="en-US" baseline="30000">
                <a:latin typeface="Times New Roman" pitchFamily="18" charset="0"/>
              </a:rPr>
              <a:t>2.5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2209800" y="2743200"/>
            <a:ext cx="9144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>
            <a:off x="5486400" y="2819400"/>
            <a:ext cx="228600" cy="1524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200400" y="1981200"/>
            <a:ext cx="152400" cy="1524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6400800" y="1295400"/>
            <a:ext cx="262572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>
                <a:latin typeface="Times New Roman" pitchFamily="18" charset="0"/>
                <a:sym typeface="Symbol" pitchFamily="18" charset="2"/>
              </a:rPr>
              <a:t>)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ellips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5562600" y="2057400"/>
            <a:ext cx="1981200" cy="1295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609600" y="5410200"/>
            <a:ext cx="252730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>
                <a:latin typeface="Times New Roman" pitchFamily="18" charset="0"/>
                <a:sym typeface="Symbol" pitchFamily="18" charset="2"/>
              </a:rPr>
              <a:t>)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 = n</a:t>
            </a:r>
            <a:r>
              <a:rPr lang="en-US" baseline="30000">
                <a:latin typeface="Times New Roman" pitchFamily="18" charset="0"/>
                <a:sym typeface="Symbol" pitchFamily="18" charset="2"/>
              </a:rPr>
              <a:t>3.1</a:t>
            </a:r>
            <a:r>
              <a:rPr lang="en-US">
                <a:latin typeface="Times New Roman" pitchFamily="18" charset="0"/>
                <a:sym typeface="Symbol" pitchFamily="18" charset="2"/>
              </a:rPr>
              <a:t> –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aseline="300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2286000" y="5029200"/>
            <a:ext cx="76200" cy="76200"/>
          </a:xfrm>
          <a:prstGeom prst="ellips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1981200" y="5105400"/>
            <a:ext cx="3048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52425" y="606425"/>
            <a:ext cx="1966913" cy="1066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 is</a:t>
            </a:r>
          </a:p>
          <a:p>
            <a:r>
              <a:rPr lang="en-US">
                <a:sym typeface="Symbol" pitchFamily="18" charset="2"/>
              </a:rPr>
              <a:t>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/>
              <a:t>?</a:t>
            </a:r>
          </a:p>
        </p:txBody>
      </p:sp>
      <p:sp>
        <p:nvSpPr>
          <p:cNvPr id="950291" name="Oval 19"/>
          <p:cNvSpPr>
            <a:spLocks noChangeArrowheads="1"/>
          </p:cNvSpPr>
          <p:nvPr/>
        </p:nvSpPr>
        <p:spPr bwMode="auto">
          <a:xfrm>
            <a:off x="3810000" y="3124200"/>
            <a:ext cx="1828800" cy="17526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0292" name="Text Box 20"/>
          <p:cNvSpPr txBox="1">
            <a:spLocks noChangeArrowheads="1"/>
          </p:cNvSpPr>
          <p:nvPr/>
        </p:nvSpPr>
        <p:spPr bwMode="auto">
          <a:xfrm>
            <a:off x="4114800" y="3200400"/>
            <a:ext cx="1103313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)</a:t>
            </a:r>
          </a:p>
        </p:txBody>
      </p:sp>
      <p:sp>
        <p:nvSpPr>
          <p:cNvPr id="950293" name="Line 21"/>
          <p:cNvSpPr>
            <a:spLocks noChangeShapeType="1"/>
          </p:cNvSpPr>
          <p:nvPr/>
        </p:nvSpPr>
        <p:spPr bwMode="auto">
          <a:xfrm>
            <a:off x="5181600" y="3581400"/>
            <a:ext cx="381000" cy="152400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8" name="AutoShape 22"/>
          <p:cNvSpPr>
            <a:spLocks noChangeArrowheads="1"/>
          </p:cNvSpPr>
          <p:nvPr/>
        </p:nvSpPr>
        <p:spPr bwMode="auto">
          <a:xfrm rot="802605">
            <a:off x="4630738" y="3944938"/>
            <a:ext cx="4495800" cy="979487"/>
          </a:xfrm>
          <a:prstGeom prst="rightArrow">
            <a:avLst>
              <a:gd name="adj1" fmla="val 50000"/>
              <a:gd name="adj2" fmla="val 114749"/>
            </a:avLst>
          </a:prstGeom>
          <a:gradFill rotWithShape="1">
            <a:gsLst>
              <a:gs pos="0">
                <a:srgbClr val="F7FBA3"/>
              </a:gs>
              <a:gs pos="100000">
                <a:srgbClr val="DD3300"/>
              </a:gs>
            </a:gsLst>
            <a:lin ang="0" scaled="1"/>
          </a:gradFill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800"/>
              <a:t>Faster Growing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1000"/>
                                        <p:tgtEl>
                                          <p:spTgt spid="9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4" grpId="0" animBg="1"/>
      <p:bldP spid="950291" grpId="0" animBg="1"/>
      <p:bldP spid="950292" grpId="0" autoUpdateAnimBg="0"/>
      <p:bldP spid="9502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Primitive arrays in C/C++</a:t>
            </a:r>
          </a:p>
        </p:txBody>
      </p:sp>
      <p:sp>
        <p:nvSpPr>
          <p:cNvPr id="10127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Theta (“Order of”)</a:t>
            </a:r>
            <a:endParaRPr lang="en-US" i="1" smtClean="0">
              <a:latin typeface="Times New Roman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Intuition: the set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>
                <a:latin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</a:rPr>
              <a:t>f </a:t>
            </a:r>
            <a:r>
              <a:rPr lang="en-US" smtClean="0">
                <a:latin typeface="Times New Roman" pitchFamily="18" charset="0"/>
              </a:rPr>
              <a:t>)</a:t>
            </a:r>
            <a:r>
              <a:rPr lang="en-US" smtClean="0"/>
              <a:t> is the set of functions that </a:t>
            </a:r>
            <a:r>
              <a:rPr lang="en-US" i="1" smtClean="0"/>
              <a:t>grow</a:t>
            </a:r>
            <a:r>
              <a:rPr lang="en-US" smtClean="0"/>
              <a:t> </a:t>
            </a:r>
            <a:r>
              <a:rPr lang="en-US" b="1" smtClean="0"/>
              <a:t>as fast as</a:t>
            </a:r>
            <a:r>
              <a:rPr lang="en-US" smtClean="0"/>
              <a:t> </a:t>
            </a:r>
            <a:r>
              <a:rPr lang="en-US" i="1" smtClean="0">
                <a:latin typeface="Times New Roman" pitchFamily="18" charset="0"/>
              </a:rPr>
              <a:t>f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Definition: 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</a:t>
            </a:r>
            <a:r>
              <a:rPr lang="en-US" sz="3200" smtClean="0"/>
              <a:t> </a:t>
            </a:r>
            <a:r>
              <a:rPr lang="en-US" smtClean="0">
                <a:sym typeface="Symbol" pitchFamily="18" charset="2"/>
              </a:rPr>
              <a:t>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sz="3200" smtClean="0"/>
              <a:t> if and only if both: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1.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</a:t>
            </a:r>
            <a:r>
              <a:rPr lang="en-US" i="1" smtClean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mtClean="0"/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and 2. 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smtClean="0"/>
              <a:t>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Note: we do not have to pick the same </a:t>
            </a:r>
            <a:r>
              <a:rPr lang="en-US" i="1" smtClean="0">
                <a:latin typeface="Times New Roman" pitchFamily="18" charset="0"/>
              </a:rPr>
              <a:t>c </a:t>
            </a:r>
            <a:r>
              <a:rPr lang="en-US" smtClean="0"/>
              <a:t>and </a:t>
            </a:r>
            <a:r>
              <a:rPr lang="en-US" i="1" smtClean="0">
                <a:latin typeface="Times New Roman" pitchFamily="18" charset="0"/>
              </a:rPr>
              <a:t>n</a:t>
            </a:r>
            <a:r>
              <a:rPr lang="en-US" baseline="-25000" smtClean="0">
                <a:latin typeface="Times New Roman" pitchFamily="18" charset="0"/>
              </a:rPr>
              <a:t>0</a:t>
            </a:r>
            <a:r>
              <a:rPr lang="en-US" smtClean="0"/>
              <a:t> values for 1 and 2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When we say, “</a:t>
            </a:r>
            <a:r>
              <a:rPr lang="en-US" i="1" smtClean="0">
                <a:latin typeface="Times New Roman" pitchFamily="18" charset="0"/>
              </a:rPr>
              <a:t>f</a:t>
            </a:r>
            <a:r>
              <a:rPr lang="en-US" smtClean="0"/>
              <a:t> is order </a:t>
            </a:r>
            <a:r>
              <a:rPr lang="en-US" i="1" smtClean="0">
                <a:latin typeface="Times New Roman" pitchFamily="18" charset="0"/>
              </a:rPr>
              <a:t>g</a:t>
            </a:r>
            <a:r>
              <a:rPr lang="en-US" smtClean="0"/>
              <a:t>” that means </a:t>
            </a:r>
            <a:br>
              <a:rPr lang="en-US" smtClean="0"/>
            </a:b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smtClean="0"/>
              <a:t> </a:t>
            </a:r>
            <a:r>
              <a:rPr lang="en-US" sz="3200" smtClean="0">
                <a:sym typeface="Symbol" pitchFamily="18" charset="2"/>
              </a:rPr>
              <a:t></a:t>
            </a:r>
            <a:r>
              <a:rPr lang="en-US" sz="3200" smtClean="0"/>
              <a:t> </a:t>
            </a:r>
            <a:r>
              <a:rPr lang="en-US" smtClean="0">
                <a:sym typeface="Symbol" pitchFamily="18" charset="2"/>
              </a:rPr>
              <a:t>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3200" smtClean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93725" y="4198938"/>
            <a:ext cx="18415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317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2514600" y="1676400"/>
            <a:ext cx="4572000" cy="4114800"/>
          </a:xfrm>
          <a:prstGeom prst="ellipse">
            <a:avLst/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646363" y="1404938"/>
            <a:ext cx="10842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O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)</a:t>
            </a: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3444875" y="2724150"/>
            <a:ext cx="2514600" cy="2438400"/>
          </a:xfrm>
          <a:prstGeom prst="ellipse">
            <a:avLst/>
          </a:prstGeom>
          <a:solidFill>
            <a:srgbClr val="FFFF00"/>
          </a:solidFill>
          <a:ln w="31750">
            <a:solidFill>
              <a:srgbClr val="DD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210175" y="2274888"/>
            <a:ext cx="10842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O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)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200400" y="2667000"/>
            <a:ext cx="76200" cy="76200"/>
          </a:xfrm>
          <a:prstGeom prst="ellips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57200" y="3048000"/>
            <a:ext cx="178435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)</a:t>
            </a:r>
            <a:r>
              <a:rPr lang="en-US" i="1">
                <a:latin typeface="Times New Roman" pitchFamily="18" charset="0"/>
              </a:rPr>
              <a:t> = n</a:t>
            </a:r>
            <a:r>
              <a:rPr lang="en-US" baseline="30000">
                <a:latin typeface="Times New Roman" pitchFamily="18" charset="0"/>
              </a:rPr>
              <a:t>2.5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V="1">
            <a:off x="2209800" y="2743200"/>
            <a:ext cx="9144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5486400" y="2819400"/>
            <a:ext cx="228600" cy="1524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3200400" y="1981200"/>
            <a:ext cx="152400" cy="152400"/>
          </a:xfrm>
          <a:prstGeom prst="line">
            <a:avLst/>
          </a:prstGeom>
          <a:noFill/>
          <a:ln w="31750">
            <a:solidFill>
              <a:srgbClr val="DD33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400800" y="1295400"/>
            <a:ext cx="2625725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>
                <a:latin typeface="Times New Roman" pitchFamily="18" charset="0"/>
                <a:sym typeface="Symbol" pitchFamily="18" charset="2"/>
              </a:rPr>
              <a:t>)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>
                <a:latin typeface="Times New Roman" pitchFamily="18" charset="0"/>
                <a:sym typeface="Symbol" pitchFamily="18" charset="2"/>
              </a:rPr>
              <a:t>12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5486400" y="3352800"/>
            <a:ext cx="76200" cy="76200"/>
          </a:xfrm>
          <a:prstGeom prst="ellips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5562600" y="2057400"/>
            <a:ext cx="1981200" cy="1295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609600" y="5410200"/>
            <a:ext cx="2527300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>
                <a:latin typeface="Times New Roman" pitchFamily="18" charset="0"/>
                <a:sym typeface="Symbol" pitchFamily="18" charset="2"/>
              </a:rPr>
              <a:t>)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 = n</a:t>
            </a:r>
            <a:r>
              <a:rPr lang="en-US" baseline="30000">
                <a:latin typeface="Times New Roman" pitchFamily="18" charset="0"/>
                <a:sym typeface="Symbol" pitchFamily="18" charset="2"/>
              </a:rPr>
              <a:t>3.1</a:t>
            </a:r>
            <a:r>
              <a:rPr lang="en-US">
                <a:latin typeface="Times New Roman" pitchFamily="18" charset="0"/>
                <a:sym typeface="Symbol" pitchFamily="18" charset="2"/>
              </a:rPr>
              <a:t> – </a:t>
            </a:r>
            <a:r>
              <a:rPr lang="en-US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aseline="300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2286000" y="5029200"/>
            <a:ext cx="76200" cy="76200"/>
          </a:xfrm>
          <a:prstGeom prst="ellips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1981200" y="5105400"/>
            <a:ext cx="30480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3810000" y="3124200"/>
            <a:ext cx="1828800" cy="17526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4114800" y="3200400"/>
            <a:ext cx="1103313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)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5181600" y="3581400"/>
            <a:ext cx="381000" cy="152400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 rot="1479520">
            <a:off x="4419600" y="4724400"/>
            <a:ext cx="4495800" cy="979488"/>
          </a:xfrm>
          <a:prstGeom prst="rightArrow">
            <a:avLst>
              <a:gd name="adj1" fmla="val 50000"/>
              <a:gd name="adj2" fmla="val 114749"/>
            </a:avLst>
          </a:prstGeom>
          <a:gradFill rotWithShape="1">
            <a:gsLst>
              <a:gs pos="0">
                <a:srgbClr val="F7FBA3"/>
              </a:gs>
              <a:gs pos="100000">
                <a:srgbClr val="DD3300"/>
              </a:gs>
            </a:gsLst>
            <a:lin ang="0" scaled="1"/>
          </a:gradFill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800"/>
              <a:t>Faster Growing</a:t>
            </a:r>
          </a:p>
        </p:txBody>
      </p:sp>
      <p:sp>
        <p:nvSpPr>
          <p:cNvPr id="43030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Tight Bound Theta (</a:t>
            </a:r>
            <a:r>
              <a:rPr lang="en-US" smtClean="0">
                <a:sym typeface="Symbol" pitchFamily="18" charset="2"/>
              </a:rPr>
              <a:t>)</a:t>
            </a:r>
          </a:p>
        </p:txBody>
      </p:sp>
      <p:sp>
        <p:nvSpPr>
          <p:cNvPr id="953367" name="Text Box 23"/>
          <p:cNvSpPr txBox="1">
            <a:spLocks noChangeArrowheads="1"/>
          </p:cNvSpPr>
          <p:nvPr/>
        </p:nvSpPr>
        <p:spPr bwMode="auto">
          <a:xfrm>
            <a:off x="6113463" y="3478213"/>
            <a:ext cx="109220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)</a:t>
            </a:r>
          </a:p>
        </p:txBody>
      </p:sp>
      <p:cxnSp>
        <p:nvCxnSpPr>
          <p:cNvPr id="43032" name="AutoShape 24"/>
          <p:cNvCxnSpPr>
            <a:cxnSpLocks noChangeShapeType="1"/>
            <a:stCxn id="953367" idx="2"/>
          </p:cNvCxnSpPr>
          <p:nvPr/>
        </p:nvCxnSpPr>
        <p:spPr bwMode="auto">
          <a:xfrm rot="16200000" flipV="1">
            <a:off x="6024563" y="3422650"/>
            <a:ext cx="355600" cy="914400"/>
          </a:xfrm>
          <a:prstGeom prst="curvedConnector4">
            <a:avLst>
              <a:gd name="adj1" fmla="val -64287"/>
              <a:gd name="adj2" fmla="val 79861"/>
            </a:avLst>
          </a:prstGeom>
          <a:noFill/>
          <a:ln w="31750">
            <a:solidFill>
              <a:srgbClr val="FFCC00"/>
            </a:solidFill>
            <a:round/>
            <a:headEnd/>
            <a:tailEnd type="triangle" w="med" len="med"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6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Little-oh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Let g(x) </a:t>
            </a:r>
            <a:r>
              <a:rPr lang="en-US" smtClean="0">
                <a:sym typeface="Symbol" pitchFamily="18" charset="2"/>
              </a:rPr>
              <a:t> o(f(x))</a:t>
            </a:r>
            <a:endParaRPr lang="en-US" smtClean="0"/>
          </a:p>
          <a:p>
            <a:pPr eaLnBrk="1" hangingPunct="1"/>
            <a:r>
              <a:rPr lang="en-US" smtClean="0"/>
              <a:t>Any function that is o(f) is also O(f)</a:t>
            </a:r>
          </a:p>
          <a:p>
            <a:pPr lvl="1" eaLnBrk="1" hangingPunct="1"/>
            <a:r>
              <a:rPr lang="en-US" smtClean="0"/>
              <a:t>So both act as an upper bound</a:t>
            </a:r>
          </a:p>
          <a:p>
            <a:pPr lvl="1" eaLnBrk="1" hangingPunct="1"/>
            <a:r>
              <a:rPr lang="en-US" smtClean="0"/>
              <a:t>But a O(f) bound can also be </a:t>
            </a:r>
            <a:r>
              <a:rPr lang="en-US" sz="2800" smtClean="0">
                <a:sym typeface="Symbol" pitchFamily="18" charset="2"/>
              </a:rPr>
              <a:t></a:t>
            </a:r>
            <a:r>
              <a:rPr lang="en-US" smtClean="0">
                <a:sym typeface="Symbol" pitchFamily="18" charset="2"/>
              </a:rPr>
              <a:t>(f) and thus </a:t>
            </a:r>
            <a:r>
              <a:rPr lang="en-US" sz="2800" smtClean="0">
                <a:sym typeface="Symbol" pitchFamily="18" charset="2"/>
              </a:rPr>
              <a:t></a:t>
            </a:r>
            <a:r>
              <a:rPr lang="en-US" smtClean="0">
                <a:sym typeface="Symbol" pitchFamily="18" charset="2"/>
              </a:rPr>
              <a:t>(f)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Meaning the bound can be tight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Little-oh means the bound can </a:t>
            </a:r>
            <a:r>
              <a:rPr lang="en-US" i="1" smtClean="0">
                <a:sym typeface="Symbol" pitchFamily="18" charset="2"/>
              </a:rPr>
              <a:t>not</a:t>
            </a:r>
            <a:r>
              <a:rPr lang="en-US" smtClean="0">
                <a:sym typeface="Symbol" pitchFamily="18" charset="2"/>
              </a:rPr>
              <a:t> be tight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Thus, it’s O(f) but not </a:t>
            </a:r>
            <a:r>
              <a:rPr lang="en-US" sz="2400" smtClean="0">
                <a:sym typeface="Symbol" pitchFamily="18" charset="2"/>
              </a:rPr>
              <a:t></a:t>
            </a:r>
            <a:r>
              <a:rPr lang="en-US" smtClean="0">
                <a:sym typeface="Symbol" pitchFamily="18" charset="2"/>
              </a:rPr>
              <a:t>(f)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Or, that g(x) will ALWAYS be lower than f(x)</a:t>
            </a:r>
          </a:p>
          <a:p>
            <a:pPr lvl="3" eaLnBrk="1" hangingPunct="1"/>
            <a:r>
              <a:rPr lang="en-US" smtClean="0">
                <a:sym typeface="Symbol" pitchFamily="18" charset="2"/>
              </a:rPr>
              <a:t>For some constants </a:t>
            </a:r>
            <a:r>
              <a:rPr lang="en-US" i="1" smtClean="0">
                <a:sym typeface="Symbol" pitchFamily="18" charset="2"/>
              </a:rPr>
              <a:t>c</a:t>
            </a:r>
            <a:r>
              <a:rPr lang="en-US" smtClean="0">
                <a:sym typeface="Symbol" pitchFamily="18" charset="2"/>
              </a:rPr>
              <a:t> and </a:t>
            </a:r>
            <a:r>
              <a:rPr lang="en-US" i="1" smtClean="0">
                <a:sym typeface="Symbol" pitchFamily="18" charset="2"/>
              </a:rPr>
              <a:t>n</a:t>
            </a:r>
            <a:r>
              <a:rPr lang="en-US" baseline="-25000" smtClean="0">
                <a:sym typeface="Symbol" pitchFamily="18" charset="2"/>
              </a:rPr>
              <a:t>0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Rarely used in computer science…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Little-omega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Analogous to little-oh</a:t>
            </a:r>
          </a:p>
          <a:p>
            <a:pPr lvl="1"/>
            <a:r>
              <a:rPr lang="en-US" smtClean="0"/>
              <a:t>It’s a lower bound that cannot be a tight lower bound</a:t>
            </a:r>
          </a:p>
          <a:p>
            <a:pPr lvl="1"/>
            <a:r>
              <a:rPr lang="en-US" smtClean="0"/>
              <a:t>If something is </a:t>
            </a:r>
            <a:r>
              <a:rPr lang="en-US" smtClean="0">
                <a:sym typeface="Symbol" pitchFamily="18" charset="2"/>
              </a:rPr>
              <a:t>(f), then it’s (f), but not O(f) (or o(f) or (f))</a:t>
            </a:r>
          </a:p>
          <a:p>
            <a:pPr lvl="1"/>
            <a:r>
              <a:rPr lang="en-US" smtClean="0">
                <a:sym typeface="Symbol" pitchFamily="18" charset="2"/>
              </a:rPr>
              <a:t>Rarely used in computer science…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Another Way to Define Order Classes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 smtClean="0"/>
              <a:t>Comparing f(n) and g(n) as n approaches infinity, </a:t>
            </a:r>
          </a:p>
          <a:p>
            <a:r>
              <a:rPr lang="en-US" sz="2400" dirty="0" smtClean="0"/>
              <a:t>If</a:t>
            </a:r>
          </a:p>
          <a:p>
            <a:endParaRPr lang="en-US" sz="2400" dirty="0" smtClean="0"/>
          </a:p>
          <a:p>
            <a:r>
              <a:rPr lang="en-US" sz="2400" dirty="0" smtClean="0"/>
              <a:t>&lt; </a:t>
            </a:r>
            <a:r>
              <a:rPr lang="en-US" sz="2400" dirty="0" smtClean="0">
                <a:sym typeface="Symbol" pitchFamily="18" charset="2"/>
              </a:rPr>
              <a:t></a:t>
            </a:r>
            <a:r>
              <a:rPr lang="en-US" sz="2400" dirty="0" smtClean="0"/>
              <a:t>, including the case in which the limit is 0 then </a:t>
            </a:r>
            <a:br>
              <a:rPr lang="en-US" sz="2400" dirty="0" smtClean="0"/>
            </a:br>
            <a:r>
              <a:rPr lang="en-US" sz="2400" dirty="0" smtClean="0"/>
              <a:t>f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dirty="0" smtClean="0"/>
              <a:t>O(g)</a:t>
            </a:r>
          </a:p>
          <a:p>
            <a:r>
              <a:rPr lang="en-US" sz="2400" dirty="0" smtClean="0"/>
              <a:t>&gt; 0, including the case in which the limit is </a:t>
            </a:r>
            <a:r>
              <a:rPr lang="en-US" sz="2400" dirty="0" smtClean="0">
                <a:sym typeface="Symbol" pitchFamily="18" charset="2"/>
              </a:rPr>
              <a:t> </a:t>
            </a:r>
            <a:r>
              <a:rPr lang="en-US" sz="2400" dirty="0" smtClean="0"/>
              <a:t>then </a:t>
            </a:r>
            <a:br>
              <a:rPr lang="en-US" sz="2400" dirty="0" smtClean="0"/>
            </a:br>
            <a:r>
              <a:rPr lang="en-US" sz="2400" dirty="0" smtClean="0"/>
              <a:t>f </a:t>
            </a:r>
            <a:r>
              <a:rPr lang="en-US" sz="2400" dirty="0" smtClean="0">
                <a:sym typeface="Symbol" pitchFamily="18" charset="2"/>
              </a:rPr>
              <a:t> </a:t>
            </a:r>
            <a:r>
              <a:rPr lang="en-US" sz="2400" dirty="0" smtClean="0"/>
              <a:t>(g)</a:t>
            </a:r>
          </a:p>
          <a:p>
            <a:r>
              <a:rPr lang="en-US" sz="2400" dirty="0" smtClean="0"/>
              <a:t>= c and 0 &lt; c &lt; </a:t>
            </a:r>
            <a:r>
              <a:rPr lang="en-US" sz="2400" dirty="0" smtClean="0">
                <a:sym typeface="Symbol" pitchFamily="18" charset="2"/>
              </a:rPr>
              <a:t> then </a:t>
            </a:r>
            <a:r>
              <a:rPr lang="en-US" sz="2400" dirty="0" smtClean="0"/>
              <a:t>f </a:t>
            </a:r>
            <a:r>
              <a:rPr lang="en-US" sz="2400" dirty="0" smtClean="0">
                <a:sym typeface="Symbol" pitchFamily="18" charset="2"/>
              </a:rPr>
              <a:t> </a:t>
            </a:r>
            <a:r>
              <a:rPr lang="en-US" sz="2400" dirty="0" smtClean="0"/>
              <a:t>(g)</a:t>
            </a:r>
          </a:p>
          <a:p>
            <a:r>
              <a:rPr lang="en-US" sz="2400" dirty="0" smtClean="0"/>
              <a:t>= 0  then f </a:t>
            </a:r>
            <a:r>
              <a:rPr lang="en-US" sz="2400" dirty="0" smtClean="0">
                <a:sym typeface="Symbol" pitchFamily="18" charset="2"/>
              </a:rPr>
              <a:t> o(g)   //read as “little oh of g”</a:t>
            </a:r>
          </a:p>
          <a:p>
            <a:r>
              <a:rPr lang="en-US" sz="2400" dirty="0" smtClean="0">
                <a:sym typeface="Symbol" pitchFamily="18" charset="2"/>
              </a:rPr>
              <a:t>=   then </a:t>
            </a:r>
            <a:r>
              <a:rPr lang="en-US" sz="2400" dirty="0" smtClean="0"/>
              <a:t>f </a:t>
            </a:r>
            <a:r>
              <a:rPr lang="en-US" sz="2400" dirty="0" smtClean="0">
                <a:sym typeface="Symbol" pitchFamily="18" charset="2"/>
              </a:rPr>
              <a:t> (g)  //read as “little omega of g”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371600" y="1981200"/>
          <a:ext cx="1524000" cy="931863"/>
        </p:xfrm>
        <a:graphic>
          <a:graphicData uri="http://schemas.openxmlformats.org/presentationml/2006/ole">
            <p:oleObj spid="_x0000_s1026" name="Equation" r:id="rId6" imgW="685800" imgH="41904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about notation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Technically, f(x) = O(h(x)) implies an equality</a:t>
            </a:r>
          </a:p>
          <a:p>
            <a:pPr lvl="1"/>
            <a:r>
              <a:rPr lang="en-US" smtClean="0"/>
              <a:t>This is really an abuse of notation, but we can deal with it</a:t>
            </a:r>
          </a:p>
          <a:p>
            <a:pPr lvl="1"/>
            <a:r>
              <a:rPr lang="en-US" smtClean="0"/>
              <a:t>It should be f(x) </a:t>
            </a:r>
            <a:r>
              <a:rPr lang="en-US" smtClean="0">
                <a:sym typeface="Symbol" pitchFamily="18" charset="2"/>
              </a:rPr>
              <a:t> O(h(x))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Some Properties of O(g), </a:t>
            </a:r>
            <a:r>
              <a:rPr lang="en-US" smtClean="0">
                <a:sym typeface="Symbol" pitchFamily="18" charset="2"/>
              </a:rPr>
              <a:t></a:t>
            </a:r>
            <a:r>
              <a:rPr lang="en-US" smtClean="0"/>
              <a:t>(g), </a:t>
            </a:r>
            <a:r>
              <a:rPr lang="en-US" smtClean="0">
                <a:sym typeface="Symbol" pitchFamily="18" charset="2"/>
              </a:rPr>
              <a:t></a:t>
            </a:r>
            <a:r>
              <a:rPr lang="en-US" smtClean="0"/>
              <a:t>(g)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z="2400" dirty="0" smtClean="0"/>
              <a:t>Transitive: If f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dirty="0" smtClean="0"/>
              <a:t>O(g) and g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dirty="0" smtClean="0"/>
              <a:t>O(h), then f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dirty="0" smtClean="0"/>
              <a:t>O(h)</a:t>
            </a:r>
          </a:p>
          <a:p>
            <a:pPr lvl="1"/>
            <a:r>
              <a:rPr lang="en-US" sz="2000" dirty="0" smtClean="0"/>
              <a:t>O is transitive. Also </a:t>
            </a:r>
            <a:r>
              <a:rPr lang="en-US" sz="2000" dirty="0" smtClean="0">
                <a:sym typeface="Symbol" pitchFamily="18" charset="2"/>
              </a:rPr>
              <a:t></a:t>
            </a:r>
            <a:r>
              <a:rPr lang="en-US" sz="2000" dirty="0" smtClean="0"/>
              <a:t>, </a:t>
            </a:r>
            <a:r>
              <a:rPr lang="en-US" sz="2000" dirty="0" smtClean="0">
                <a:sym typeface="Symbol" pitchFamily="18" charset="2"/>
              </a:rPr>
              <a:t>, o,  are transitive.</a:t>
            </a:r>
          </a:p>
          <a:p>
            <a:r>
              <a:rPr lang="en-US" sz="2400" dirty="0" smtClean="0">
                <a:sym typeface="Symbol" pitchFamily="18" charset="2"/>
              </a:rPr>
              <a:t>Reflexive: f  (f)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As is big-Oh and big-omega</a:t>
            </a:r>
          </a:p>
          <a:p>
            <a:r>
              <a:rPr lang="en-US" sz="2400" dirty="0" smtClean="0">
                <a:sym typeface="Symbol" pitchFamily="18" charset="2"/>
              </a:rPr>
              <a:t>Symmetric: If f  (g), then g  (f)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Big-Oh is not symmetric!  (neither is 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 pitchFamily="18" charset="2"/>
              </a:rPr>
              <a:t> o, or )</a:t>
            </a:r>
          </a:p>
          <a:p>
            <a:r>
              <a:rPr lang="en-US" sz="2400" dirty="0" smtClean="0">
                <a:sym typeface="Symbol" pitchFamily="18" charset="2"/>
              </a:rPr>
              <a:t> defines an equivalence relation on the functions.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Each set (f) is an equivalence class (complexity class).</a:t>
            </a:r>
          </a:p>
          <a:p>
            <a:r>
              <a:rPr lang="en-US" sz="2400" dirty="0" smtClean="0"/>
              <a:t>f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dirty="0" smtClean="0"/>
              <a:t>O(g) </a:t>
            </a:r>
            <a:r>
              <a:rPr lang="en-US" sz="2400" dirty="0" smtClean="0">
                <a:sym typeface="Symbol" pitchFamily="18" charset="2"/>
              </a:rPr>
              <a:t></a:t>
            </a:r>
            <a:r>
              <a:rPr lang="en-US" sz="2400" dirty="0" smtClean="0"/>
              <a:t> g </a:t>
            </a:r>
            <a:r>
              <a:rPr lang="en-US" sz="2400" dirty="0" smtClean="0">
                <a:sym typeface="Symbol" pitchFamily="18" charset="2"/>
              </a:rPr>
              <a:t> </a:t>
            </a:r>
            <a:r>
              <a:rPr lang="en-US" sz="2400" dirty="0" smtClean="0"/>
              <a:t>(f)</a:t>
            </a:r>
          </a:p>
          <a:p>
            <a:r>
              <a:rPr lang="en-US" sz="2400" dirty="0" smtClean="0"/>
              <a:t>O(f + g) = O(max(f, g)) </a:t>
            </a:r>
          </a:p>
          <a:p>
            <a:pPr lvl="1"/>
            <a:r>
              <a:rPr lang="en-US" sz="2000" dirty="0" smtClean="0"/>
              <a:t>similar equations hold for </a:t>
            </a:r>
            <a:r>
              <a:rPr lang="en-US" sz="2000" dirty="0" smtClean="0">
                <a:sym typeface="Symbol" pitchFamily="18" charset="2"/>
              </a:rPr>
              <a:t> and 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of functions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/>
              </a:rPr>
              <a:t></a:t>
            </a:r>
            <a:r>
              <a:rPr lang="en-US" dirty="0" smtClean="0"/>
              <a:t>(1) denotes the set of functions bounded by a </a:t>
            </a:r>
            <a:r>
              <a:rPr lang="en-US" i="1" dirty="0" smtClean="0"/>
              <a:t>constant</a:t>
            </a:r>
            <a:r>
              <a:rPr lang="en-US" dirty="0" smtClean="0"/>
              <a:t> (for large n)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f  (n), f is </a:t>
            </a:r>
            <a:r>
              <a:rPr lang="en-US" i="1" dirty="0" smtClean="0">
                <a:sym typeface="Symbol" pitchFamily="18" charset="2"/>
              </a:rPr>
              <a:t>linear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f  (n log n), f is </a:t>
            </a:r>
            <a:r>
              <a:rPr lang="en-US" i="1" dirty="0" smtClean="0">
                <a:sym typeface="Symbol" pitchFamily="18" charset="2"/>
              </a:rPr>
              <a:t>log-linear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f  (n</a:t>
            </a:r>
            <a:r>
              <a:rPr lang="en-US" baseline="30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), f is </a:t>
            </a:r>
            <a:r>
              <a:rPr lang="en-US" i="1" dirty="0" smtClean="0">
                <a:sym typeface="Symbol" pitchFamily="18" charset="2"/>
              </a:rPr>
              <a:t>quadratic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f  (n</a:t>
            </a:r>
            <a:r>
              <a:rPr lang="en-US" baseline="30000" dirty="0" smtClean="0">
                <a:sym typeface="Symbol" pitchFamily="18" charset="2"/>
              </a:rPr>
              <a:t>3</a:t>
            </a:r>
            <a:r>
              <a:rPr lang="en-US" dirty="0" smtClean="0">
                <a:sym typeface="Symbol" pitchFamily="18" charset="2"/>
              </a:rPr>
              <a:t>), f is </a:t>
            </a:r>
            <a:r>
              <a:rPr lang="en-US" i="1" dirty="0" smtClean="0">
                <a:sym typeface="Symbol" pitchFamily="18" charset="2"/>
              </a:rPr>
              <a:t>cubic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f  (2</a:t>
            </a:r>
            <a:r>
              <a:rPr lang="en-US" baseline="30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), f is </a:t>
            </a:r>
            <a:r>
              <a:rPr lang="en-US" i="1" dirty="0" smtClean="0">
                <a:sym typeface="Symbol" pitchFamily="18" charset="2"/>
              </a:rPr>
              <a:t>exponential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err="1" smtClean="0">
                <a:sym typeface="Symbol" pitchFamily="18" charset="2"/>
              </a:rPr>
              <a:t>n</a:t>
            </a:r>
            <a:r>
              <a:rPr lang="en-US" baseline="30000" dirty="0" err="1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 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err="1" smtClean="0">
                <a:sym typeface="Symbol" pitchFamily="18" charset="2"/>
              </a:rPr>
              <a:t>c</a:t>
            </a:r>
            <a:r>
              <a:rPr lang="en-US" baseline="30000" dirty="0" err="1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for any k &gt; 0 and any c &gt; 1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powers of n grow more slowly than any exponential function </a:t>
            </a:r>
            <a:r>
              <a:rPr lang="en-US" dirty="0" err="1" smtClean="0">
                <a:sym typeface="Symbol" pitchFamily="18" charset="2"/>
              </a:rPr>
              <a:t>c</a:t>
            </a:r>
            <a:r>
              <a:rPr lang="en-US" baseline="30000" dirty="0" err="1" smtClean="0">
                <a:sym typeface="Symbol" pitchFamily="18" charset="2"/>
              </a:rPr>
              <a:t>n</a:t>
            </a:r>
            <a:endParaRPr lang="en-US" dirty="0" smtClean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note about logs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difference between log</a:t>
            </a:r>
            <a:r>
              <a:rPr lang="en-US" baseline="-25000" smtClean="0"/>
              <a:t>10</a:t>
            </a:r>
            <a:r>
              <a:rPr lang="en-US" i="1" smtClean="0"/>
              <a:t>x</a:t>
            </a:r>
            <a:r>
              <a:rPr lang="en-US" smtClean="0"/>
              <a:t> and log</a:t>
            </a:r>
            <a:r>
              <a:rPr lang="en-US" baseline="-25000" smtClean="0"/>
              <a:t>2</a:t>
            </a:r>
            <a:r>
              <a:rPr lang="en-US" i="1" smtClean="0"/>
              <a:t>x</a:t>
            </a:r>
            <a:r>
              <a:rPr lang="en-US" smtClean="0"/>
              <a:t> is always a constant</a:t>
            </a:r>
          </a:p>
          <a:p>
            <a:pPr lvl="1" eaLnBrk="1" hangingPunct="1"/>
            <a:r>
              <a:rPr lang="en-US" smtClean="0"/>
              <a:t>Specifically, about 3.322</a:t>
            </a:r>
          </a:p>
          <a:p>
            <a:pPr eaLnBrk="1" hangingPunct="1"/>
            <a:r>
              <a:rPr lang="en-US" smtClean="0"/>
              <a:t>Since we don’t care about constants in these analyses, we’ll ignore the log base</a:t>
            </a:r>
          </a:p>
          <a:p>
            <a:pPr lvl="1" eaLnBrk="1" hangingPunct="1"/>
            <a:r>
              <a:rPr lang="en-US" smtClean="0"/>
              <a:t>Most things in CS are log base 2 anyway…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Growth Rates</a:t>
            </a:r>
          </a:p>
        </p:txBody>
      </p:sp>
      <p:graphicFrame>
        <p:nvGraphicFramePr>
          <p:cNvPr id="959491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endParaRPr kumimoji="0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Log-squared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 log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Log-linear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Primitive Arrays in C++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tabLst>
                <a:tab pos="2054225" algn="l"/>
              </a:tabLst>
            </a:pPr>
            <a:r>
              <a:rPr lang="en-US" smtClean="0"/>
              <a:t>Declaring (two ways):</a:t>
            </a:r>
          </a:p>
          <a:p>
            <a:pPr marL="990600" lvl="1" indent="-533400" eaLnBrk="1" hangingPunct="1">
              <a:buFontTx/>
              <a:buAutoNum type="arabicPeriod"/>
              <a:tabLst>
                <a:tab pos="2054225" algn="l"/>
              </a:tabLst>
            </a:pPr>
            <a:endParaRPr lang="en-US" smtClean="0"/>
          </a:p>
          <a:p>
            <a:pPr marL="990600" lvl="1" indent="-533400" eaLnBrk="1" hangingPunct="1">
              <a:buFontTx/>
              <a:buAutoNum type="arabicPeriod"/>
              <a:tabLst>
                <a:tab pos="2054225" algn="l"/>
              </a:tabLst>
            </a:pPr>
            <a:r>
              <a:rPr lang="en-US" smtClean="0"/>
              <a:t>Specify name, type, and size</a:t>
            </a:r>
          </a:p>
          <a:p>
            <a:pPr marL="609600" indent="-609600" algn="ctr" eaLnBrk="1" hangingPunct="1">
              <a:buFontTx/>
              <a:buNone/>
              <a:tabLst>
                <a:tab pos="2054225" algn="l"/>
              </a:tabLst>
            </a:pPr>
            <a:r>
              <a:rPr lang="en-US" smtClean="0">
                <a:latin typeface="Courier New" pitchFamily="49" charset="0"/>
              </a:rPr>
              <a:t>int someInts[3];</a:t>
            </a:r>
          </a:p>
          <a:p>
            <a:pPr marL="990600" lvl="1" indent="-533400" eaLnBrk="1" hangingPunct="1">
              <a:buFontTx/>
              <a:buAutoNum type="arabicPeriod" startAt="2"/>
              <a:tabLst>
                <a:tab pos="2054225" algn="l"/>
              </a:tabLst>
            </a:pPr>
            <a:endParaRPr lang="en-US" smtClean="0"/>
          </a:p>
          <a:p>
            <a:pPr marL="990600" lvl="1" indent="-533400" eaLnBrk="1" hangingPunct="1">
              <a:buFontTx/>
              <a:buAutoNum type="arabicPeriod" startAt="2"/>
              <a:tabLst>
                <a:tab pos="2054225" algn="l"/>
              </a:tabLst>
            </a:pPr>
            <a:r>
              <a:rPr lang="en-US" smtClean="0"/>
              <a:t>Specify name, type, and initialization list</a:t>
            </a:r>
          </a:p>
          <a:p>
            <a:pPr marL="990600" lvl="1" indent="-533400" algn="ctr" eaLnBrk="1" hangingPunct="1">
              <a:buFontTx/>
              <a:buNone/>
              <a:tabLst>
                <a:tab pos="2054225" algn="l"/>
              </a:tabLst>
            </a:pPr>
            <a:r>
              <a:rPr lang="en-US" smtClean="0">
                <a:latin typeface="Courier New" pitchFamily="49" charset="0"/>
              </a:rPr>
              <a:t>int someInts[ ] = {4, 37, 18};</a:t>
            </a:r>
          </a:p>
          <a:p>
            <a:pPr marL="990600" lvl="1" indent="-533400" algn="ctr" eaLnBrk="1" hangingPunct="1">
              <a:buFontTx/>
              <a:buNone/>
              <a:tabLst>
                <a:tab pos="2054225" algn="l"/>
              </a:tabLst>
            </a:pPr>
            <a:endParaRPr lang="en-US" smtClean="0"/>
          </a:p>
          <a:p>
            <a:pPr marL="990600" lvl="1" indent="-533400" algn="ctr" eaLnBrk="1" hangingPunct="1">
              <a:buFontTx/>
              <a:buNone/>
              <a:tabLst>
                <a:tab pos="2054225" algn="l"/>
              </a:tabLst>
            </a:pPr>
            <a:r>
              <a:rPr lang="en-US" smtClean="0"/>
              <a:t>Creates 3 ints </a:t>
            </a:r>
          </a:p>
          <a:p>
            <a:pPr marL="990600" lvl="1" indent="-533400" algn="ctr" eaLnBrk="1" hangingPunct="1">
              <a:buFontTx/>
              <a:buNone/>
              <a:tabLst>
                <a:tab pos="2054225" algn="l"/>
              </a:tabLst>
            </a:pPr>
            <a:r>
              <a:rPr lang="en-US" smtClean="0">
                <a:latin typeface="Courier New" pitchFamily="49" charset="0"/>
              </a:rPr>
              <a:t>someInts[0], someInts[1], someInts[2]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Does Order Class Matter?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No, not for small inputs</a:t>
            </a:r>
          </a:p>
          <a:p>
            <a:r>
              <a:rPr lang="en-US" smtClean="0"/>
              <a:t>Yes, for many real problems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Complexity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p:oleObj spid="_x0000_s2050" name="Chart" r:id="rId5" imgW="5448600" imgH="3130560" progId="Excel.Sheet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Complexity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p:oleObj spid="_x0000_s3074" name="Chart" r:id="rId5" imgW="5448600" imgH="3130560" progId="Excel.Sheet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Complexity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p:oleObj spid="_x0000_s4098" name="Chart" r:id="rId5" imgW="5448600" imgH="3130560" progId="Excel.Sheet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Complexity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p:oleObj spid="_x0000_s5122" name="Chart" r:id="rId5" imgW="5448600" imgH="3130560" progId="Excel.Sheet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Complexity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p:oleObj spid="_x0000_s6146" name="Chart" r:id="rId5" imgW="5467350" imgH="3067101" progId="Excel.Sheet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Rules for Running Time Calculations (Big-Oh)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endParaRPr lang="en-US" sz="2400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For loops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At most the running time of the statements inside the for loop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Nested loops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Analyze from inside to out.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 dirty="0" smtClean="0"/>
              <a:t>Runtime of the statement * product of the sizes of the loops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Consecutive statements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Additive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if/else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z="2000" dirty="0" smtClean="0"/>
              <a:t>Time for the test + longer of the runtimes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</a:t>
            </a:r>
            <a:r>
              <a:rPr lang="en-US" dirty="0" smtClean="0"/>
              <a:t>Fri, </a:t>
            </a:r>
            <a:r>
              <a:rPr lang="en-US" dirty="0" smtClean="0"/>
              <a:t>Feb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0" algn="l"/>
              </a:tabLst>
            </a:pPr>
            <a:r>
              <a:rPr lang="en-US" dirty="0" smtClean="0"/>
              <a:t>We aren’t going over the remaining slides in </a:t>
            </a:r>
            <a:r>
              <a:rPr lang="en-US" smtClean="0"/>
              <a:t>this lecture set</a:t>
            </a:r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Example: Fibonacci Numbers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Recursive mathematical definition</a:t>
            </a:r>
          </a:p>
          <a:p>
            <a:pPr lvl="1"/>
            <a:r>
              <a:rPr lang="en-US" dirty="0" smtClean="0"/>
              <a:t>Fibonacci numbers:</a:t>
            </a:r>
            <a:br>
              <a:rPr lang="en-US" dirty="0" smtClean="0"/>
            </a:br>
            <a:r>
              <a:rPr lang="en-US" dirty="0" smtClean="0"/>
              <a:t>      F(0) = F(1) = 1</a:t>
            </a:r>
            <a:br>
              <a:rPr lang="en-US" dirty="0" smtClean="0"/>
            </a:br>
            <a:r>
              <a:rPr lang="en-US" dirty="0" smtClean="0"/>
              <a:t>	    F(n) = F(n-1) + F(n-2) for n &gt; 1</a:t>
            </a:r>
          </a:p>
          <a:p>
            <a:pPr lvl="1"/>
            <a:r>
              <a:rPr lang="en-US" dirty="0" smtClean="0"/>
              <a:t>Note base case</a:t>
            </a:r>
          </a:p>
          <a:p>
            <a:r>
              <a:rPr lang="en-US" dirty="0" smtClean="0"/>
              <a:t>How to implement?  Can you name two different ways?</a:t>
            </a:r>
          </a:p>
          <a:p>
            <a:pPr lvl="1"/>
            <a:r>
              <a:rPr lang="en-US" dirty="0" smtClean="0"/>
              <a:t>Loop.  Complexity:  O(n)</a:t>
            </a:r>
          </a:p>
          <a:p>
            <a:pPr lvl="1"/>
            <a:r>
              <a:rPr lang="en-US" dirty="0" smtClean="0"/>
              <a:t>Recursively.  Complexity: exponential!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 Fibonacci numbers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It’s beautiful code, no?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long fib(int n) {</a:t>
            </a:r>
            <a:br>
              <a:rPr lang="en-US" smtClean="0"/>
            </a:br>
            <a:r>
              <a:rPr lang="en-US" smtClean="0"/>
              <a:t>    assert(n &gt;= 0);</a:t>
            </a:r>
            <a:br>
              <a:rPr lang="en-US" smtClean="0"/>
            </a:br>
            <a:r>
              <a:rPr lang="en-US" smtClean="0"/>
              <a:t>    if ( n &lt;= 1 )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	return 1;</a:t>
            </a:r>
            <a:br>
              <a:rPr lang="en-US" smtClean="0"/>
            </a:br>
            <a:r>
              <a:rPr lang="en-US" smtClean="0"/>
              <a:t>    return fib(n-1) + fib(n-2);</a:t>
            </a:r>
            <a:br>
              <a:rPr lang="en-US" smtClean="0"/>
            </a:br>
            <a:r>
              <a:rPr lang="en-US" smtClean="0"/>
              <a:t>}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Is there a problem here? (Yes, inefficient.)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Run and time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Trace it out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Show what recursive calls are made for smaller inputs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 to Note about </a:t>
            </a:r>
            <a:br>
              <a:rPr lang="en-US" smtClean="0"/>
            </a:br>
            <a:r>
              <a:rPr lang="en-US" smtClean="0"/>
              <a:t>Arrays in C++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index checking!</a:t>
            </a:r>
          </a:p>
          <a:p>
            <a:pPr lvl="1"/>
            <a:r>
              <a:rPr lang="en-US" dirty="0" smtClean="0"/>
              <a:t>Compiler and runtime system will not catch accesses out of array index bounds</a:t>
            </a:r>
          </a:p>
          <a:p>
            <a:pPr lvl="1"/>
            <a:r>
              <a:rPr lang="en-US" dirty="0" smtClean="0"/>
              <a:t>Out of bounds access will cause unpredictable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passed as an argument to a function</a:t>
            </a:r>
          </a:p>
          <a:p>
            <a:pPr lvl="1"/>
            <a:r>
              <a:rPr lang="en-US" dirty="0" smtClean="0"/>
              <a:t>Function does not know the size of the array</a:t>
            </a:r>
          </a:p>
          <a:p>
            <a:pPr lvl="2"/>
            <a:r>
              <a:rPr lang="en-US" dirty="0" smtClean="0"/>
              <a:t>Need to pass another argument containing the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Cannot be copied with =</a:t>
            </a:r>
          </a:p>
          <a:p>
            <a:pPr lvl="1"/>
            <a:r>
              <a:rPr lang="en-US" dirty="0" smtClean="0"/>
              <a:t>Must be copied element by element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93750" y="368300"/>
          <a:ext cx="7969250" cy="6132513"/>
        </p:xfrm>
        <a:graphic>
          <a:graphicData uri="http://schemas.openxmlformats.org/presentationml/2006/ole">
            <p:oleObj spid="_x0000_s7170" name="Chart" r:id="rId4" imgW="4638496" imgH="4057590" progId="Excel.Sheet.8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Recursive fib(n)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long fib(int n) {</a:t>
            </a:r>
            <a:br>
              <a:rPr lang="en-US" smtClean="0"/>
            </a:br>
            <a:r>
              <a:rPr lang="en-US" smtClean="0"/>
              <a:t>    	assert(n &gt;= 0);</a:t>
            </a:r>
            <a:br>
              <a:rPr lang="en-US" smtClean="0"/>
            </a:br>
            <a:r>
              <a:rPr lang="en-US" smtClean="0"/>
              <a:t>    	if ( n &lt;= 1 ) </a:t>
            </a:r>
          </a:p>
          <a:p>
            <a:pPr eaLnBrk="1" hangingPunct="1">
              <a:buFontTx/>
              <a:buNone/>
            </a:pPr>
            <a:r>
              <a:rPr lang="en-US" smtClean="0"/>
              <a:t>			return 1;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/>
              <a:t>    	return fib(n-1) + </a:t>
            </a:r>
          </a:p>
          <a:p>
            <a:pPr eaLnBrk="1" hangingPunct="1">
              <a:buFontTx/>
              <a:buNone/>
            </a:pPr>
            <a:r>
              <a:rPr lang="en-US" smtClean="0"/>
              <a:t>			fib(n-2);</a:t>
            </a:r>
            <a:br>
              <a:rPr lang="en-US" smtClean="0"/>
            </a:br>
            <a:r>
              <a:rPr lang="en-US" smtClean="0"/>
              <a:t>}</a:t>
            </a:r>
            <a:br>
              <a:rPr lang="en-US" smtClean="0"/>
            </a:br>
            <a:endParaRPr lang="en-US" smtClean="0"/>
          </a:p>
        </p:txBody>
      </p:sp>
      <p:sp>
        <p:nvSpPr>
          <p:cNvPr id="973828" name="Text Box 4"/>
          <p:cNvSpPr txBox="1">
            <a:spLocks noChangeArrowheads="1"/>
          </p:cNvSpPr>
          <p:nvPr/>
        </p:nvSpPr>
        <p:spPr bwMode="auto">
          <a:xfrm>
            <a:off x="3962400" y="2620963"/>
            <a:ext cx="16430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// O(1)</a:t>
            </a:r>
            <a:endParaRPr lang="en-US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6248400" y="1828800"/>
            <a:ext cx="2667000" cy="3429000"/>
          </a:xfrm>
          <a:prstGeom prst="wedgeRectCallout">
            <a:avLst>
              <a:gd name="adj1" fmla="val -112681"/>
              <a:gd name="adj2" fmla="val 20880"/>
            </a:avLst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Time for each recursive call:</a:t>
            </a:r>
          </a:p>
          <a:p>
            <a:endParaRPr lang="en-US" sz="2400"/>
          </a:p>
          <a:p>
            <a:pPr algn="ctr"/>
            <a:r>
              <a:rPr lang="en-US" sz="2400"/>
              <a:t>T(Base case)</a:t>
            </a:r>
          </a:p>
          <a:p>
            <a:pPr algn="ctr"/>
            <a:r>
              <a:rPr lang="en-US" sz="2400"/>
              <a:t>+</a:t>
            </a:r>
          </a:p>
          <a:p>
            <a:pPr algn="ctr"/>
            <a:r>
              <a:rPr lang="en-US" sz="2400"/>
              <a:t>T( fib(n-1) )</a:t>
            </a:r>
          </a:p>
          <a:p>
            <a:pPr algn="ctr"/>
            <a:r>
              <a:rPr lang="en-US" sz="2400"/>
              <a:t>+</a:t>
            </a:r>
          </a:p>
          <a:p>
            <a:pPr algn="ctr"/>
            <a:r>
              <a:rPr lang="en-US" sz="2400"/>
              <a:t>T( fib(n-2) )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69925" y="5695950"/>
            <a:ext cx="4087813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Repeated 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fib(n)</a:t>
            </a:r>
          </a:p>
        </p:txBody>
      </p:sp>
      <p:graphicFrame>
        <p:nvGraphicFramePr>
          <p:cNvPr id="974851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94076"/>
        </p:xfrm>
        <a:graphic>
          <a:graphicData uri="http://schemas.openxmlformats.org/drawingml/2006/table">
            <a:tbl>
              <a:tblPr/>
              <a:tblGrid>
                <a:gridCol w="1828800"/>
                <a:gridCol w="64008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T(n-1) + T(n-2) +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T(n-2) + T(n-3) +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T(n-3) + T(n-4) +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T(n-4) + T(n-5) +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T(n-5) + T(n-6) +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4038600" y="457200"/>
            <a:ext cx="1216025" cy="611188"/>
          </a:xfrm>
          <a:prstGeom prst="flowChartProcess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5</a:t>
            </a:r>
          </a:p>
        </p:txBody>
      </p:sp>
      <p:sp>
        <p:nvSpPr>
          <p:cNvPr id="975875" name="AutoShape 3"/>
          <p:cNvSpPr>
            <a:spLocks noChangeArrowheads="1"/>
          </p:cNvSpPr>
          <p:nvPr/>
        </p:nvSpPr>
        <p:spPr bwMode="auto">
          <a:xfrm>
            <a:off x="5715000" y="1524000"/>
            <a:ext cx="1216025" cy="611188"/>
          </a:xfrm>
          <a:prstGeom prst="flowChartProcess">
            <a:avLst/>
          </a:prstGeom>
          <a:solidFill>
            <a:srgbClr val="FF0066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3</a:t>
            </a:r>
          </a:p>
        </p:txBody>
      </p:sp>
      <p:sp>
        <p:nvSpPr>
          <p:cNvPr id="975876" name="AutoShape 4"/>
          <p:cNvSpPr>
            <a:spLocks noChangeArrowheads="1"/>
          </p:cNvSpPr>
          <p:nvPr/>
        </p:nvSpPr>
        <p:spPr bwMode="auto">
          <a:xfrm>
            <a:off x="2057400" y="1524000"/>
            <a:ext cx="1216025" cy="611188"/>
          </a:xfrm>
          <a:prstGeom prst="flowChartProcess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4</a:t>
            </a:r>
          </a:p>
        </p:txBody>
      </p:sp>
      <p:sp>
        <p:nvSpPr>
          <p:cNvPr id="975877" name="AutoShape 5"/>
          <p:cNvSpPr>
            <a:spLocks noChangeArrowheads="1"/>
          </p:cNvSpPr>
          <p:nvPr/>
        </p:nvSpPr>
        <p:spPr bwMode="auto">
          <a:xfrm>
            <a:off x="838200" y="2743200"/>
            <a:ext cx="1216025" cy="611188"/>
          </a:xfrm>
          <a:prstGeom prst="flowChartProcess">
            <a:avLst/>
          </a:prstGeom>
          <a:solidFill>
            <a:srgbClr val="FF0066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3</a:t>
            </a:r>
          </a:p>
        </p:txBody>
      </p:sp>
      <p:sp>
        <p:nvSpPr>
          <p:cNvPr id="975878" name="AutoShape 6"/>
          <p:cNvSpPr>
            <a:spLocks noChangeArrowheads="1"/>
          </p:cNvSpPr>
          <p:nvPr/>
        </p:nvSpPr>
        <p:spPr bwMode="auto">
          <a:xfrm>
            <a:off x="2743200" y="2743200"/>
            <a:ext cx="1216025" cy="611188"/>
          </a:xfrm>
          <a:prstGeom prst="flowChartProcess">
            <a:avLst/>
          </a:prstGeom>
          <a:solidFill>
            <a:srgbClr val="CC00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2</a:t>
            </a:r>
          </a:p>
        </p:txBody>
      </p:sp>
      <p:sp>
        <p:nvSpPr>
          <p:cNvPr id="975879" name="AutoShape 7"/>
          <p:cNvSpPr>
            <a:spLocks noChangeArrowheads="1"/>
          </p:cNvSpPr>
          <p:nvPr/>
        </p:nvSpPr>
        <p:spPr bwMode="auto">
          <a:xfrm>
            <a:off x="5105400" y="2743200"/>
            <a:ext cx="1216025" cy="611188"/>
          </a:xfrm>
          <a:prstGeom prst="flowChartProcess">
            <a:avLst/>
          </a:prstGeom>
          <a:solidFill>
            <a:srgbClr val="CC00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2</a:t>
            </a:r>
          </a:p>
        </p:txBody>
      </p:sp>
      <p:sp>
        <p:nvSpPr>
          <p:cNvPr id="975880" name="AutoShape 8"/>
          <p:cNvSpPr>
            <a:spLocks noChangeArrowheads="1"/>
          </p:cNvSpPr>
          <p:nvPr/>
        </p:nvSpPr>
        <p:spPr bwMode="auto">
          <a:xfrm>
            <a:off x="6781800" y="2743200"/>
            <a:ext cx="1216025" cy="611188"/>
          </a:xfrm>
          <a:prstGeom prst="flowChartProcess">
            <a:avLst/>
          </a:prstGeom>
          <a:solidFill>
            <a:srgbClr val="FFCC00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1</a:t>
            </a:r>
          </a:p>
        </p:txBody>
      </p:sp>
      <p:sp>
        <p:nvSpPr>
          <p:cNvPr id="975881" name="AutoShape 9"/>
          <p:cNvSpPr>
            <a:spLocks noChangeArrowheads="1"/>
          </p:cNvSpPr>
          <p:nvPr/>
        </p:nvSpPr>
        <p:spPr bwMode="auto">
          <a:xfrm>
            <a:off x="152400" y="3962400"/>
            <a:ext cx="1216025" cy="611188"/>
          </a:xfrm>
          <a:prstGeom prst="flowChartProcess">
            <a:avLst/>
          </a:prstGeom>
          <a:solidFill>
            <a:srgbClr val="CC00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2</a:t>
            </a:r>
          </a:p>
        </p:txBody>
      </p:sp>
      <p:sp>
        <p:nvSpPr>
          <p:cNvPr id="975882" name="AutoShape 10"/>
          <p:cNvSpPr>
            <a:spLocks noChangeArrowheads="1"/>
          </p:cNvSpPr>
          <p:nvPr/>
        </p:nvSpPr>
        <p:spPr bwMode="auto">
          <a:xfrm>
            <a:off x="1600200" y="3962400"/>
            <a:ext cx="1216025" cy="611188"/>
          </a:xfrm>
          <a:prstGeom prst="flowChartProcess">
            <a:avLst/>
          </a:prstGeom>
          <a:solidFill>
            <a:srgbClr val="FFCC00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1</a:t>
            </a:r>
          </a:p>
        </p:txBody>
      </p:sp>
      <p:sp>
        <p:nvSpPr>
          <p:cNvPr id="975883" name="AutoShape 11"/>
          <p:cNvSpPr>
            <a:spLocks noChangeArrowheads="1"/>
          </p:cNvSpPr>
          <p:nvPr/>
        </p:nvSpPr>
        <p:spPr bwMode="auto">
          <a:xfrm>
            <a:off x="2438400" y="4800600"/>
            <a:ext cx="1216025" cy="611188"/>
          </a:xfrm>
          <a:prstGeom prst="flowChartProcess">
            <a:avLst/>
          </a:prstGeom>
          <a:solidFill>
            <a:srgbClr val="FFCC00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1</a:t>
            </a:r>
          </a:p>
        </p:txBody>
      </p:sp>
      <p:sp>
        <p:nvSpPr>
          <p:cNvPr id="975884" name="AutoShape 12"/>
          <p:cNvSpPr>
            <a:spLocks noChangeArrowheads="1"/>
          </p:cNvSpPr>
          <p:nvPr/>
        </p:nvSpPr>
        <p:spPr bwMode="auto">
          <a:xfrm>
            <a:off x="3886200" y="4800600"/>
            <a:ext cx="1216025" cy="611188"/>
          </a:xfrm>
          <a:prstGeom prst="flowChartProcess">
            <a:avLst/>
          </a:prstGeom>
          <a:solidFill>
            <a:schemeClr val="folHlink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0</a:t>
            </a:r>
          </a:p>
        </p:txBody>
      </p:sp>
      <p:sp>
        <p:nvSpPr>
          <p:cNvPr id="975885" name="AutoShape 13"/>
          <p:cNvSpPr>
            <a:spLocks noChangeArrowheads="1"/>
          </p:cNvSpPr>
          <p:nvPr/>
        </p:nvSpPr>
        <p:spPr bwMode="auto">
          <a:xfrm>
            <a:off x="4495800" y="3810000"/>
            <a:ext cx="1216025" cy="611188"/>
          </a:xfrm>
          <a:prstGeom prst="flowChartProcess">
            <a:avLst/>
          </a:prstGeom>
          <a:solidFill>
            <a:srgbClr val="FFCC00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1</a:t>
            </a:r>
          </a:p>
        </p:txBody>
      </p:sp>
      <p:sp>
        <p:nvSpPr>
          <p:cNvPr id="975886" name="AutoShape 14"/>
          <p:cNvSpPr>
            <a:spLocks noChangeArrowheads="1"/>
          </p:cNvSpPr>
          <p:nvPr/>
        </p:nvSpPr>
        <p:spPr bwMode="auto">
          <a:xfrm>
            <a:off x="6019800" y="3810000"/>
            <a:ext cx="1216025" cy="611188"/>
          </a:xfrm>
          <a:prstGeom prst="flowChartProcess">
            <a:avLst/>
          </a:prstGeom>
          <a:solidFill>
            <a:schemeClr val="folHlink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0</a:t>
            </a:r>
          </a:p>
        </p:txBody>
      </p:sp>
      <p:sp>
        <p:nvSpPr>
          <p:cNvPr id="975887" name="Text Box 15"/>
          <p:cNvSpPr txBox="1">
            <a:spLocks noChangeArrowheads="1"/>
          </p:cNvSpPr>
          <p:nvPr/>
        </p:nvSpPr>
        <p:spPr bwMode="auto">
          <a:xfrm>
            <a:off x="3108325" y="3970338"/>
            <a:ext cx="7286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+c</a:t>
            </a:r>
          </a:p>
        </p:txBody>
      </p:sp>
      <p:sp>
        <p:nvSpPr>
          <p:cNvPr id="975888" name="Text Box 16"/>
          <p:cNvSpPr txBox="1">
            <a:spLocks noChangeArrowheads="1"/>
          </p:cNvSpPr>
          <p:nvPr/>
        </p:nvSpPr>
        <p:spPr bwMode="auto">
          <a:xfrm>
            <a:off x="4114800" y="2743200"/>
            <a:ext cx="728663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+c</a:t>
            </a:r>
          </a:p>
        </p:txBody>
      </p:sp>
      <p:sp>
        <p:nvSpPr>
          <p:cNvPr id="975889" name="Text Box 17"/>
          <p:cNvSpPr txBox="1">
            <a:spLocks noChangeArrowheads="1"/>
          </p:cNvSpPr>
          <p:nvPr/>
        </p:nvSpPr>
        <p:spPr bwMode="auto">
          <a:xfrm>
            <a:off x="7653338" y="1706563"/>
            <a:ext cx="7286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+c</a:t>
            </a:r>
          </a:p>
        </p:txBody>
      </p:sp>
      <p:sp>
        <p:nvSpPr>
          <p:cNvPr id="975890" name="Text Box 18"/>
          <p:cNvSpPr txBox="1">
            <a:spLocks noChangeArrowheads="1"/>
          </p:cNvSpPr>
          <p:nvPr/>
        </p:nvSpPr>
        <p:spPr bwMode="auto">
          <a:xfrm>
            <a:off x="8110538" y="2743200"/>
            <a:ext cx="728662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+c</a:t>
            </a:r>
          </a:p>
        </p:txBody>
      </p:sp>
      <p:sp>
        <p:nvSpPr>
          <p:cNvPr id="975891" name="Text Box 19"/>
          <p:cNvSpPr txBox="1">
            <a:spLocks noChangeArrowheads="1"/>
          </p:cNvSpPr>
          <p:nvPr/>
        </p:nvSpPr>
        <p:spPr bwMode="auto">
          <a:xfrm>
            <a:off x="7500938" y="3810000"/>
            <a:ext cx="728662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+c</a:t>
            </a:r>
          </a:p>
        </p:txBody>
      </p:sp>
      <p:sp>
        <p:nvSpPr>
          <p:cNvPr id="975892" name="Text Box 20"/>
          <p:cNvSpPr txBox="1">
            <a:spLocks noChangeArrowheads="1"/>
          </p:cNvSpPr>
          <p:nvPr/>
        </p:nvSpPr>
        <p:spPr bwMode="auto">
          <a:xfrm>
            <a:off x="5291138" y="4830763"/>
            <a:ext cx="728662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+c</a:t>
            </a:r>
          </a:p>
        </p:txBody>
      </p:sp>
      <p:sp>
        <p:nvSpPr>
          <p:cNvPr id="975893" name="Line 21"/>
          <p:cNvSpPr>
            <a:spLocks noChangeShapeType="1"/>
          </p:cNvSpPr>
          <p:nvPr/>
        </p:nvSpPr>
        <p:spPr bwMode="auto">
          <a:xfrm flipH="1">
            <a:off x="3124200" y="1066800"/>
            <a:ext cx="9144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894" name="Line 22"/>
          <p:cNvSpPr>
            <a:spLocks noChangeShapeType="1"/>
          </p:cNvSpPr>
          <p:nvPr/>
        </p:nvSpPr>
        <p:spPr bwMode="auto">
          <a:xfrm>
            <a:off x="5105400" y="1066800"/>
            <a:ext cx="609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895" name="Line 23"/>
          <p:cNvSpPr>
            <a:spLocks noChangeShapeType="1"/>
          </p:cNvSpPr>
          <p:nvPr/>
        </p:nvSpPr>
        <p:spPr bwMode="auto">
          <a:xfrm flipH="1">
            <a:off x="1676400" y="2133600"/>
            <a:ext cx="6858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5896" name="Line 24"/>
          <p:cNvSpPr>
            <a:spLocks noChangeShapeType="1"/>
          </p:cNvSpPr>
          <p:nvPr/>
        </p:nvSpPr>
        <p:spPr bwMode="auto">
          <a:xfrm>
            <a:off x="2819400" y="2133600"/>
            <a:ext cx="3810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897" name="Line 25"/>
          <p:cNvSpPr>
            <a:spLocks noChangeShapeType="1"/>
          </p:cNvSpPr>
          <p:nvPr/>
        </p:nvSpPr>
        <p:spPr bwMode="auto">
          <a:xfrm flipH="1">
            <a:off x="838200" y="3352800"/>
            <a:ext cx="3048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898" name="Line 26"/>
          <p:cNvSpPr>
            <a:spLocks noChangeShapeType="1"/>
          </p:cNvSpPr>
          <p:nvPr/>
        </p:nvSpPr>
        <p:spPr bwMode="auto">
          <a:xfrm>
            <a:off x="1752600" y="3352800"/>
            <a:ext cx="3810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899" name="Line 27"/>
          <p:cNvSpPr>
            <a:spLocks noChangeShapeType="1"/>
          </p:cNvSpPr>
          <p:nvPr/>
        </p:nvSpPr>
        <p:spPr bwMode="auto">
          <a:xfrm flipH="1">
            <a:off x="3048000" y="3352800"/>
            <a:ext cx="152400" cy="1447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900" name="Line 28"/>
          <p:cNvSpPr>
            <a:spLocks noChangeShapeType="1"/>
          </p:cNvSpPr>
          <p:nvPr/>
        </p:nvSpPr>
        <p:spPr bwMode="auto">
          <a:xfrm>
            <a:off x="3733800" y="3352800"/>
            <a:ext cx="609600" cy="1371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901" name="Line 29"/>
          <p:cNvSpPr>
            <a:spLocks noChangeShapeType="1"/>
          </p:cNvSpPr>
          <p:nvPr/>
        </p:nvSpPr>
        <p:spPr bwMode="auto">
          <a:xfrm flipH="1">
            <a:off x="5867400" y="2133600"/>
            <a:ext cx="1524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902" name="Line 30"/>
          <p:cNvSpPr>
            <a:spLocks noChangeShapeType="1"/>
          </p:cNvSpPr>
          <p:nvPr/>
        </p:nvSpPr>
        <p:spPr bwMode="auto">
          <a:xfrm>
            <a:off x="6781800" y="2133600"/>
            <a:ext cx="1524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903" name="Line 31"/>
          <p:cNvSpPr>
            <a:spLocks noChangeShapeType="1"/>
          </p:cNvSpPr>
          <p:nvPr/>
        </p:nvSpPr>
        <p:spPr bwMode="auto">
          <a:xfrm flipH="1">
            <a:off x="5181600" y="3352800"/>
            <a:ext cx="1524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904" name="Line 32"/>
          <p:cNvSpPr>
            <a:spLocks noChangeShapeType="1"/>
          </p:cNvSpPr>
          <p:nvPr/>
        </p:nvSpPr>
        <p:spPr bwMode="auto">
          <a:xfrm>
            <a:off x="5943600" y="3352800"/>
            <a:ext cx="30480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905" name="AutoShape 33"/>
          <p:cNvSpPr>
            <a:spLocks noChangeArrowheads="1"/>
          </p:cNvSpPr>
          <p:nvPr/>
        </p:nvSpPr>
        <p:spPr bwMode="auto">
          <a:xfrm>
            <a:off x="231775" y="5638800"/>
            <a:ext cx="1216025" cy="611188"/>
          </a:xfrm>
          <a:prstGeom prst="flowChartProcess">
            <a:avLst/>
          </a:prstGeom>
          <a:solidFill>
            <a:srgbClr val="FFCC00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1</a:t>
            </a:r>
          </a:p>
        </p:txBody>
      </p:sp>
      <p:sp>
        <p:nvSpPr>
          <p:cNvPr id="975906" name="AutoShape 34"/>
          <p:cNvSpPr>
            <a:spLocks noChangeArrowheads="1"/>
          </p:cNvSpPr>
          <p:nvPr/>
        </p:nvSpPr>
        <p:spPr bwMode="auto">
          <a:xfrm>
            <a:off x="1755775" y="5638800"/>
            <a:ext cx="1216025" cy="611188"/>
          </a:xfrm>
          <a:prstGeom prst="flowChartProcess">
            <a:avLst/>
          </a:prstGeom>
          <a:solidFill>
            <a:schemeClr val="folHlink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Fib 0</a:t>
            </a:r>
          </a:p>
        </p:txBody>
      </p:sp>
      <p:sp>
        <p:nvSpPr>
          <p:cNvPr id="975907" name="Text Box 35"/>
          <p:cNvSpPr txBox="1">
            <a:spLocks noChangeArrowheads="1"/>
          </p:cNvSpPr>
          <p:nvPr/>
        </p:nvSpPr>
        <p:spPr bwMode="auto">
          <a:xfrm>
            <a:off x="3276600" y="5668963"/>
            <a:ext cx="7286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+c</a:t>
            </a:r>
          </a:p>
        </p:txBody>
      </p:sp>
      <p:sp>
        <p:nvSpPr>
          <p:cNvPr id="975908" name="Line 36"/>
          <p:cNvSpPr>
            <a:spLocks noChangeShapeType="1"/>
          </p:cNvSpPr>
          <p:nvPr/>
        </p:nvSpPr>
        <p:spPr bwMode="auto">
          <a:xfrm flipH="1">
            <a:off x="609600" y="4572000"/>
            <a:ext cx="76200" cy="1066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5909" name="Line 37"/>
          <p:cNvSpPr>
            <a:spLocks noChangeShapeType="1"/>
          </p:cNvSpPr>
          <p:nvPr/>
        </p:nvSpPr>
        <p:spPr bwMode="auto">
          <a:xfrm>
            <a:off x="1143000" y="4572000"/>
            <a:ext cx="8382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animBg="1"/>
      <p:bldP spid="975876" grpId="0" animBg="1"/>
      <p:bldP spid="975877" grpId="0" animBg="1"/>
      <p:bldP spid="975878" grpId="0" animBg="1"/>
      <p:bldP spid="975879" grpId="0" animBg="1"/>
      <p:bldP spid="975880" grpId="0" animBg="1"/>
      <p:bldP spid="975881" grpId="0" animBg="1"/>
      <p:bldP spid="975882" grpId="0" animBg="1"/>
      <p:bldP spid="975883" grpId="0" animBg="1"/>
      <p:bldP spid="975884" grpId="0" animBg="1"/>
      <p:bldP spid="975885" grpId="0" animBg="1"/>
      <p:bldP spid="975886" grpId="0" animBg="1"/>
      <p:bldP spid="975887" grpId="0"/>
      <p:bldP spid="975888" grpId="0"/>
      <p:bldP spid="975889" grpId="0"/>
      <p:bldP spid="975890" grpId="0"/>
      <p:bldP spid="975891" grpId="0"/>
      <p:bldP spid="975892" grpId="0"/>
      <p:bldP spid="975893" grpId="0" animBg="1"/>
      <p:bldP spid="975894" grpId="0" animBg="1"/>
      <p:bldP spid="975895" grpId="0" animBg="1"/>
      <p:bldP spid="975896" grpId="0" animBg="1"/>
      <p:bldP spid="975897" grpId="0" animBg="1"/>
      <p:bldP spid="975898" grpId="0" animBg="1"/>
      <p:bldP spid="975899" grpId="0" animBg="1"/>
      <p:bldP spid="975900" grpId="0" animBg="1"/>
      <p:bldP spid="975901" grpId="0" animBg="1"/>
      <p:bldP spid="975902" grpId="0" animBg="1"/>
      <p:bldP spid="975903" grpId="0" animBg="1"/>
      <p:bldP spid="975904" grpId="0" animBg="1"/>
      <p:bldP spid="975905" grpId="0" animBg="1"/>
      <p:bldP spid="975906" grpId="0" animBg="1"/>
      <p:bldP spid="975907" grpId="0"/>
      <p:bldP spid="975908" grpId="0" animBg="1"/>
      <p:bldP spid="97590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mtClean="0"/>
              <a:t>Recursion: Good or Evil?</a:t>
            </a:r>
            <a:endParaRPr lang="en-US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smtClean="0"/>
              <a:t>It depends…</a:t>
            </a:r>
          </a:p>
          <a:p>
            <a:r>
              <a:rPr lang="en-US" smtClean="0"/>
              <a:t>Sometimes recursion is an efficient design strategy, sometimes not</a:t>
            </a:r>
          </a:p>
          <a:p>
            <a:pPr lvl="1"/>
            <a:r>
              <a:rPr lang="en-US" smtClean="0"/>
              <a:t>Important! we can define recursively and implement non-recursively</a:t>
            </a:r>
          </a:p>
          <a:p>
            <a:r>
              <a:rPr lang="en-US" smtClean="0"/>
              <a:t>Note that many recursive algorithms can be re-written non-recursively</a:t>
            </a:r>
          </a:p>
          <a:p>
            <a:pPr lvl="1"/>
            <a:r>
              <a:rPr lang="en-US" smtClean="0"/>
              <a:t>Use an explicit stack</a:t>
            </a:r>
          </a:p>
          <a:p>
            <a:pPr lvl="1"/>
            <a:r>
              <a:rPr lang="en-US" smtClean="0"/>
              <a:t>Remove tail-recursion (compilers often do this for you)</a:t>
            </a:r>
          </a:p>
          <a:p>
            <a:r>
              <a:rPr lang="en-US" smtClean="0"/>
              <a:t>For Fibonacci, the answer is:  Bad Idea!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Fibonnaci, non-recursive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long fib(</a:t>
            </a:r>
            <a:r>
              <a:rPr lang="en-US" sz="2000" dirty="0" err="1" smtClean="0"/>
              <a:t>int</a:t>
            </a:r>
            <a:r>
              <a:rPr lang="en-US" sz="2000" dirty="0" smtClean="0"/>
              <a:t> n)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previous = 1; 			</a:t>
            </a:r>
            <a:r>
              <a:rPr lang="en-US" sz="2000" dirty="0" smtClean="0">
                <a:solidFill>
                  <a:srgbClr val="FF0000"/>
                </a:solidFill>
              </a:rPr>
              <a:t>// initialize fib 0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result = 1;			</a:t>
            </a:r>
            <a:r>
              <a:rPr lang="en-US" sz="2000" dirty="0" smtClean="0">
                <a:solidFill>
                  <a:srgbClr val="FF0000"/>
                </a:solidFill>
              </a:rPr>
              <a:t>// initialize to fib 1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if(n == 0 || n==1)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return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2;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&lt;= n;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	</a:t>
            </a:r>
            <a:r>
              <a:rPr lang="en-US" sz="2000" dirty="0" smtClean="0">
                <a:solidFill>
                  <a:srgbClr val="FF0000"/>
                </a:solidFill>
              </a:rPr>
              <a:t>// calculate for n 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 2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sum = result + previous;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previous = result;		</a:t>
            </a:r>
            <a:r>
              <a:rPr lang="en-US" sz="2000" dirty="0" smtClean="0">
                <a:solidFill>
                  <a:srgbClr val="FF0000"/>
                </a:solidFill>
              </a:rPr>
              <a:t>// save previous result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result = sum;			</a:t>
            </a:r>
            <a:r>
              <a:rPr lang="en-US" sz="2000" dirty="0" smtClean="0">
                <a:solidFill>
                  <a:srgbClr val="FF0000"/>
                </a:solidFill>
              </a:rPr>
              <a:t>// save current result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return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binarySearch</a:t>
            </a:r>
            <a:r>
              <a:rPr lang="en-US" sz="2000" dirty="0" smtClean="0"/>
              <a:t>(const vector&lt;char&gt; &amp; </a:t>
            </a:r>
            <a:r>
              <a:rPr lang="en-US" sz="2000" dirty="0" err="1" smtClean="0"/>
              <a:t>theVec</a:t>
            </a:r>
            <a:r>
              <a:rPr lang="en-US" sz="2000" dirty="0" smtClean="0"/>
              <a:t>, char value)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low = 0, high = </a:t>
            </a:r>
            <a:r>
              <a:rPr lang="en-US" sz="2000" dirty="0" err="1" smtClean="0"/>
              <a:t>theVec.size</a:t>
            </a:r>
            <a:r>
              <a:rPr lang="en-US" sz="2000" dirty="0" smtClean="0"/>
              <a:t>()-1;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while (low &lt;= high)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mid = (</a:t>
            </a:r>
            <a:r>
              <a:rPr lang="en-US" sz="2000" dirty="0" err="1" smtClean="0"/>
              <a:t>low+high</a:t>
            </a:r>
            <a:r>
              <a:rPr lang="en-US" sz="2000" dirty="0" smtClean="0"/>
              <a:t>)/2;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if(</a:t>
            </a:r>
            <a:r>
              <a:rPr lang="en-US" sz="2000" dirty="0" err="1" smtClean="0"/>
              <a:t>theVec.at</a:t>
            </a:r>
            <a:r>
              <a:rPr lang="en-US" sz="2000" dirty="0" smtClean="0"/>
              <a:t>(mid) &lt; value)	</a:t>
            </a:r>
            <a:r>
              <a:rPr lang="en-US" sz="2000" dirty="0" smtClean="0">
                <a:solidFill>
                  <a:srgbClr val="FF0000"/>
                </a:solidFill>
              </a:rPr>
              <a:t>// need to search right half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	low = mid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else if(</a:t>
            </a:r>
            <a:r>
              <a:rPr lang="en-US" sz="2000" dirty="0" err="1" smtClean="0"/>
              <a:t>theVec.at</a:t>
            </a:r>
            <a:r>
              <a:rPr lang="en-US" sz="2000" dirty="0" smtClean="0"/>
              <a:t>(mid) &gt; value) </a:t>
            </a:r>
            <a:r>
              <a:rPr lang="en-US" sz="2000" dirty="0" smtClean="0">
                <a:solidFill>
                  <a:srgbClr val="FF0000"/>
                </a:solidFill>
              </a:rPr>
              <a:t>// need to search left half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	high = mid –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	return mid;		</a:t>
            </a:r>
            <a:r>
              <a:rPr lang="en-US" sz="2000" dirty="0" smtClean="0">
                <a:solidFill>
                  <a:srgbClr val="FF0000"/>
                </a:solidFill>
              </a:rPr>
              <a:t>// found it!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return NOT_FOUND;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C++ Implementation of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Array names are </a:t>
            </a:r>
            <a:r>
              <a:rPr lang="en-US" sz="2400" b="1" dirty="0" smtClean="0">
                <a:solidFill>
                  <a:schemeClr val="accent2"/>
                </a:solidFill>
              </a:rPr>
              <a:t>pointers to beginning of array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someInts</a:t>
            </a:r>
            <a:r>
              <a:rPr lang="en-US" sz="2400" dirty="0" smtClean="0">
                <a:latin typeface="Courier New" pitchFamily="49" charset="0"/>
              </a:rPr>
              <a:t>[3];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000" dirty="0" smtClean="0"/>
              <a:t>size is only used by compiler to set aside memory for the array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000" dirty="0" err="1" smtClean="0">
                <a:latin typeface="Courier New" pitchFamily="49" charset="0"/>
              </a:rPr>
              <a:t>someInts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/>
              <a:t>is set to</a:t>
            </a:r>
            <a:r>
              <a:rPr lang="en-US" sz="2000" dirty="0" smtClean="0">
                <a:latin typeface="Courier New" pitchFamily="49" charset="0"/>
              </a:rPr>
              <a:t> &amp;</a:t>
            </a:r>
            <a:r>
              <a:rPr lang="en-US" sz="2000" dirty="0" err="1" smtClean="0">
                <a:latin typeface="Courier New" pitchFamily="49" charset="0"/>
              </a:rPr>
              <a:t>someInts</a:t>
            </a:r>
            <a:r>
              <a:rPr lang="en-US" sz="2000" dirty="0" smtClean="0">
                <a:latin typeface="Courier New" pitchFamily="49" charset="0"/>
              </a:rPr>
              <a:t>[0]</a:t>
            </a:r>
          </a:p>
          <a:p>
            <a:pPr marL="1371600" lvl="2" indent="-457200" eaLnBrk="1" hangingPunct="1"/>
            <a:r>
              <a:rPr lang="en-US" sz="1800" dirty="0" smtClean="0"/>
              <a:t>Also called the </a:t>
            </a:r>
            <a:r>
              <a:rPr lang="en-US" sz="1800" b="1" dirty="0" smtClean="0">
                <a:solidFill>
                  <a:schemeClr val="accent2"/>
                </a:solidFill>
              </a:rPr>
              <a:t>base address</a:t>
            </a:r>
          </a:p>
          <a:p>
            <a:pPr marL="1371600" lvl="2" indent="-457200" eaLnBrk="1" hangingPunct="1"/>
            <a:r>
              <a:rPr lang="en-US" sz="1800" dirty="0" smtClean="0"/>
              <a:t>Local constant – Cannot be changed</a:t>
            </a:r>
          </a:p>
          <a:p>
            <a:pPr marL="609600" indent="-609600" eaLnBrk="1" hangingPunct="1"/>
            <a:endParaRPr lang="en-US" sz="2400" dirty="0" smtClean="0"/>
          </a:p>
          <a:p>
            <a:pPr marL="609600" indent="-609600" eaLnBrk="1" hangingPunct="1"/>
            <a:r>
              <a:rPr lang="en-US" sz="2400" dirty="0" smtClean="0"/>
              <a:t>Note that the previous declaration is </a:t>
            </a:r>
            <a:r>
              <a:rPr lang="en-US" sz="2400" i="1" dirty="0" smtClean="0"/>
              <a:t>almost </a:t>
            </a:r>
            <a:r>
              <a:rPr lang="en-US" sz="2400" dirty="0" smtClean="0"/>
              <a:t>the same as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* </a:t>
            </a:r>
            <a:r>
              <a:rPr lang="en-US" sz="2400" dirty="0" err="1" smtClean="0">
                <a:latin typeface="Courier New" pitchFamily="49" charset="0"/>
              </a:rPr>
              <a:t>someInts</a:t>
            </a:r>
            <a:r>
              <a:rPr lang="en-US" sz="2400" dirty="0" smtClean="0">
                <a:latin typeface="Courier New" pitchFamily="49" charset="0"/>
              </a:rPr>
              <a:t> = new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[3];</a:t>
            </a:r>
          </a:p>
          <a:p>
            <a:pPr marL="609600" indent="-609600" eaLnBrk="1" hangingPunct="1"/>
            <a:endParaRPr lang="en-US" sz="2400" dirty="0" smtClean="0"/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int someInts[3];</a:t>
            </a:r>
          </a:p>
        </p:txBody>
      </p:sp>
      <p:sp>
        <p:nvSpPr>
          <p:cNvPr id="18435" name="Text Box 19"/>
          <p:cNvSpPr txBox="1">
            <a:spLocks noChangeArrowheads="1"/>
          </p:cNvSpPr>
          <p:nvPr/>
        </p:nvSpPr>
        <p:spPr bwMode="auto">
          <a:xfrm>
            <a:off x="2895600" y="1096963"/>
            <a:ext cx="18081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Address</a:t>
            </a:r>
          </a:p>
        </p:txBody>
      </p:sp>
      <p:sp>
        <p:nvSpPr>
          <p:cNvPr id="18436" name="Text Box 27"/>
          <p:cNvSpPr txBox="1">
            <a:spLocks noChangeArrowheads="1"/>
          </p:cNvSpPr>
          <p:nvPr/>
        </p:nvSpPr>
        <p:spPr bwMode="auto">
          <a:xfrm>
            <a:off x="228600" y="1760538"/>
            <a:ext cx="30019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&amp;someInts[0]</a:t>
            </a:r>
          </a:p>
        </p:txBody>
      </p:sp>
      <p:sp>
        <p:nvSpPr>
          <p:cNvPr id="18437" name="Text Box 28"/>
          <p:cNvSpPr txBox="1">
            <a:spLocks noChangeArrowheads="1"/>
          </p:cNvSpPr>
          <p:nvPr/>
        </p:nvSpPr>
        <p:spPr bwMode="auto">
          <a:xfrm>
            <a:off x="228600" y="2514600"/>
            <a:ext cx="3001963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&amp;someInts[1]</a:t>
            </a:r>
          </a:p>
        </p:txBody>
      </p:sp>
      <p:sp>
        <p:nvSpPr>
          <p:cNvPr id="18438" name="Text Box 29"/>
          <p:cNvSpPr txBox="1">
            <a:spLocks noChangeArrowheads="1"/>
          </p:cNvSpPr>
          <p:nvPr/>
        </p:nvSpPr>
        <p:spPr bwMode="auto">
          <a:xfrm>
            <a:off x="228600" y="3382963"/>
            <a:ext cx="3001963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&amp;someInts[2]</a:t>
            </a:r>
          </a:p>
        </p:txBody>
      </p:sp>
      <p:sp>
        <p:nvSpPr>
          <p:cNvPr id="18439" name="Text Box 30"/>
          <p:cNvSpPr txBox="1">
            <a:spLocks noChangeArrowheads="1"/>
          </p:cNvSpPr>
          <p:nvPr/>
        </p:nvSpPr>
        <p:spPr bwMode="auto">
          <a:xfrm>
            <a:off x="152400" y="5510213"/>
            <a:ext cx="2914650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Assumes ints are </a:t>
            </a:r>
          </a:p>
          <a:p>
            <a:r>
              <a:rPr lang="en-US" sz="2400">
                <a:solidFill>
                  <a:schemeClr val="accent2"/>
                </a:solidFill>
              </a:rPr>
              <a:t>4 bytes</a:t>
            </a:r>
          </a:p>
        </p:txBody>
      </p:sp>
      <p:grpSp>
        <p:nvGrpSpPr>
          <p:cNvPr id="18440" name="Group 34"/>
          <p:cNvGrpSpPr>
            <a:grpSpLocks/>
          </p:cNvGrpSpPr>
          <p:nvPr/>
        </p:nvGrpSpPr>
        <p:grpSpPr bwMode="auto">
          <a:xfrm>
            <a:off x="3565525" y="1524000"/>
            <a:ext cx="4587875" cy="4648200"/>
            <a:chOff x="2246" y="960"/>
            <a:chExt cx="2890" cy="2928"/>
          </a:xfrm>
        </p:grpSpPr>
        <p:grpSp>
          <p:nvGrpSpPr>
            <p:cNvPr id="18442" name="Group 32"/>
            <p:cNvGrpSpPr>
              <a:grpSpLocks/>
            </p:cNvGrpSpPr>
            <p:nvPr/>
          </p:nvGrpSpPr>
          <p:grpSpPr bwMode="auto">
            <a:xfrm>
              <a:off x="2246" y="960"/>
              <a:ext cx="2890" cy="2928"/>
              <a:chOff x="2246" y="960"/>
              <a:chExt cx="2890" cy="2928"/>
            </a:xfrm>
          </p:grpSpPr>
          <p:grpSp>
            <p:nvGrpSpPr>
              <p:cNvPr id="18444" name="Group 31"/>
              <p:cNvGrpSpPr>
                <a:grpSpLocks/>
              </p:cNvGrpSpPr>
              <p:nvPr/>
            </p:nvGrpSpPr>
            <p:grpSpPr bwMode="auto">
              <a:xfrm>
                <a:off x="2246" y="960"/>
                <a:ext cx="2890" cy="2928"/>
                <a:chOff x="2016" y="960"/>
                <a:chExt cx="2890" cy="2928"/>
              </a:xfrm>
            </p:grpSpPr>
            <p:sp>
              <p:nvSpPr>
                <p:cNvPr id="18450" name="Rectangle 24"/>
                <p:cNvSpPr>
                  <a:spLocks noChangeArrowheads="1"/>
                </p:cNvSpPr>
                <p:nvPr/>
              </p:nvSpPr>
              <p:spPr bwMode="auto">
                <a:xfrm>
                  <a:off x="3130" y="960"/>
                  <a:ext cx="1776" cy="2928"/>
                </a:xfrm>
                <a:prstGeom prst="rect">
                  <a:avLst/>
                </a:prstGeom>
                <a:solidFill>
                  <a:schemeClr val="accent1"/>
                </a:solidFill>
                <a:ln w="317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5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168" y="2021"/>
                  <a:ext cx="1705" cy="36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someInts[2]</a:t>
                  </a:r>
                </a:p>
              </p:txBody>
            </p:sp>
            <p:sp>
              <p:nvSpPr>
                <p:cNvPr id="184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68" y="1584"/>
                  <a:ext cx="1705" cy="36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someInts[1]</a:t>
                  </a:r>
                </a:p>
              </p:txBody>
            </p:sp>
            <p:sp>
              <p:nvSpPr>
                <p:cNvPr id="1845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1" y="1104"/>
                  <a:ext cx="1705" cy="36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someInts[0]</a:t>
                  </a:r>
                </a:p>
              </p:txBody>
            </p:sp>
            <p:sp>
              <p:nvSpPr>
                <p:cNvPr id="1845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792" y="2597"/>
                  <a:ext cx="326" cy="36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…</a:t>
                  </a:r>
                </a:p>
              </p:txBody>
            </p:sp>
            <p:sp>
              <p:nvSpPr>
                <p:cNvPr id="1845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16" y="1123"/>
                  <a:ext cx="768" cy="36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1000</a:t>
                  </a:r>
                </a:p>
              </p:txBody>
            </p:sp>
            <p:sp>
              <p:nvSpPr>
                <p:cNvPr id="1845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26" y="1603"/>
                  <a:ext cx="768" cy="36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1004</a:t>
                  </a:r>
                </a:p>
              </p:txBody>
            </p:sp>
            <p:sp>
              <p:nvSpPr>
                <p:cNvPr id="1845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026" y="2131"/>
                  <a:ext cx="768" cy="36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1008</a:t>
                  </a:r>
                </a:p>
              </p:txBody>
            </p:sp>
          </p:grpSp>
          <p:sp>
            <p:nvSpPr>
              <p:cNvPr id="18445" name="Line 7"/>
              <p:cNvSpPr>
                <a:spLocks noChangeShapeType="1"/>
              </p:cNvSpPr>
              <p:nvPr/>
            </p:nvSpPr>
            <p:spPr bwMode="auto">
              <a:xfrm>
                <a:off x="3360" y="3408"/>
                <a:ext cx="17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46" name="Line 8"/>
              <p:cNvSpPr>
                <a:spLocks noChangeShapeType="1"/>
              </p:cNvSpPr>
              <p:nvPr/>
            </p:nvSpPr>
            <p:spPr bwMode="auto">
              <a:xfrm>
                <a:off x="3360" y="2976"/>
                <a:ext cx="17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47" name="Line 10"/>
              <p:cNvSpPr>
                <a:spLocks noChangeShapeType="1"/>
              </p:cNvSpPr>
              <p:nvPr/>
            </p:nvSpPr>
            <p:spPr bwMode="auto">
              <a:xfrm>
                <a:off x="3360" y="2016"/>
                <a:ext cx="17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48" name="Line 11"/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17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49" name="Line 9"/>
              <p:cNvSpPr>
                <a:spLocks noChangeShapeType="1"/>
              </p:cNvSpPr>
              <p:nvPr/>
            </p:nvSpPr>
            <p:spPr bwMode="auto">
              <a:xfrm>
                <a:off x="3360" y="2496"/>
                <a:ext cx="17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8443" name="Text Box 33"/>
            <p:cNvSpPr txBox="1">
              <a:spLocks noChangeArrowheads="1"/>
            </p:cNvSpPr>
            <p:nvPr/>
          </p:nvSpPr>
          <p:spPr bwMode="auto">
            <a:xfrm>
              <a:off x="3156" y="3044"/>
              <a:ext cx="1930" cy="288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    someInts=1000</a:t>
              </a:r>
            </a:p>
          </p:txBody>
        </p:sp>
      </p:grpSp>
      <p:sp>
        <p:nvSpPr>
          <p:cNvPr id="18441" name="Text Box 35"/>
          <p:cNvSpPr txBox="1">
            <a:spLocks noChangeArrowheads="1"/>
          </p:cNvSpPr>
          <p:nvPr/>
        </p:nvSpPr>
        <p:spPr bwMode="auto">
          <a:xfrm>
            <a:off x="1752600" y="4724400"/>
            <a:ext cx="2998788" cy="57943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local constant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Where is </a:t>
            </a:r>
            <a:r>
              <a:rPr lang="en-US" sz="3600" smtClean="0">
                <a:latin typeface="Courier New" pitchFamily="49" charset="0"/>
              </a:rPr>
              <a:t>someInt[i]</a:t>
            </a:r>
            <a:r>
              <a:rPr lang="en-US" sz="3600" smtClean="0"/>
              <a:t> located in memory?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 Remember</a:t>
            </a:r>
          </a:p>
          <a:p>
            <a:pPr marL="990600" lvl="1" indent="-533400" eaLnBrk="1" hangingPunct="1"/>
            <a:r>
              <a:rPr lang="en-US" smtClean="0">
                <a:latin typeface="Courier New" pitchFamily="49" charset="0"/>
              </a:rPr>
              <a:t>someInts</a:t>
            </a:r>
            <a:r>
              <a:rPr lang="en-US" smtClean="0"/>
              <a:t> is a </a:t>
            </a:r>
            <a:r>
              <a:rPr lang="en-US" b="1" smtClean="0">
                <a:solidFill>
                  <a:schemeClr val="accent2"/>
                </a:solidFill>
              </a:rPr>
              <a:t>pointer </a:t>
            </a:r>
            <a:r>
              <a:rPr lang="en-US" smtClean="0"/>
              <a:t>to address of </a:t>
            </a:r>
            <a:r>
              <a:rPr lang="en-US" smtClean="0">
                <a:latin typeface="Courier New" pitchFamily="49" charset="0"/>
              </a:rPr>
              <a:t>someInts[0] (</a:t>
            </a:r>
            <a:r>
              <a:rPr lang="en-US" b="1" smtClean="0">
                <a:solidFill>
                  <a:schemeClr val="accent2"/>
                </a:solidFill>
                <a:latin typeface="Courier New" pitchFamily="49" charset="0"/>
              </a:rPr>
              <a:t>&amp;someInt[0]</a:t>
            </a:r>
            <a:r>
              <a:rPr lang="en-US" smtClean="0">
                <a:latin typeface="Courier New" pitchFamily="49" charset="0"/>
              </a:rPr>
              <a:t>)</a:t>
            </a:r>
          </a:p>
          <a:p>
            <a:pPr marL="990600" lvl="1" indent="-533400" eaLnBrk="1" hangingPunct="1"/>
            <a:r>
              <a:rPr lang="en-US" smtClean="0"/>
              <a:t>Array elements are laid out sequentially in contiguous memory addresses</a:t>
            </a:r>
          </a:p>
          <a:p>
            <a:pPr marL="990600" lvl="1" indent="-533400" eaLnBrk="1" hangingPunct="1"/>
            <a:endParaRPr lang="en-US" smtClean="0"/>
          </a:p>
          <a:p>
            <a:pPr marL="609600" indent="-609600"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&amp;someInts[i] = {addr of someInts} + (sizeof(int) * i)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Arrays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someInts=someOtherArray;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// illegal</a:t>
            </a:r>
          </a:p>
          <a:p>
            <a:pPr lvl="1" eaLnBrk="1" hangingPunct="1"/>
            <a:r>
              <a:rPr lang="en-US" smtClean="0"/>
              <a:t>Array base addresses are considered constant (cannot be reassigned)</a:t>
            </a:r>
          </a:p>
          <a:p>
            <a:pPr lvl="2" eaLnBrk="1" hangingPunct="1"/>
            <a:r>
              <a:rPr lang="en-US" smtClean="0"/>
              <a:t>This is one example of when pointers and arrays are NOT the same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Is </a:t>
            </a:r>
            <a:r>
              <a:rPr lang="en-US" smtClean="0">
                <a:latin typeface="Courier New" pitchFamily="49" charset="0"/>
              </a:rPr>
              <a:t>someInts==someOtherArray</a:t>
            </a:r>
            <a:r>
              <a:rPr lang="en-US" smtClean="0"/>
              <a:t> allowed?</a:t>
            </a:r>
          </a:p>
          <a:p>
            <a:pPr lvl="1" eaLnBrk="1" hangingPunct="1"/>
            <a:r>
              <a:rPr lang="en-US" smtClean="0"/>
              <a:t>Yes, but will only evaluate to true if </a:t>
            </a:r>
            <a:r>
              <a:rPr lang="en-US" smtClean="0">
                <a:latin typeface="Courier New" pitchFamily="49" charset="0"/>
              </a:rPr>
              <a:t>someInts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someOtherArray</a:t>
            </a:r>
            <a:r>
              <a:rPr lang="en-US" smtClean="0"/>
              <a:t> point at the same memory location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"/>
  <p:tag name="AUTOADVANCE" val="False"/>
  <p:tag name="TEAMSINLEADERBOARD" val="5"/>
  <p:tag name="BUBBLEGROUPING" val="3"/>
  <p:tag name="CUSTOMCELLBACKCOLOR2" val="-13395457"/>
  <p:tag name="DISPLAYDEVICEID" val="True"/>
  <p:tag name="GRIDPOSITION" val="1"/>
  <p:tag name="INCLUDENONRESPONDERS" val="False"/>
  <p:tag name="INCORRECTPOINTVALUE" val="0"/>
  <p:tag name="CHARTSCALE" val="True"/>
  <p:tag name="DEFAULTPORT" val="1001"/>
  <p:tag name="RESPTABLESTYLE" val="-1"/>
  <p:tag name="BACKUPMAINTENANCE" val="7"/>
  <p:tag name="STDCHART" val="1"/>
  <p:tag name="DEFAULTNUMTEAMS" val="5"/>
  <p:tag name="USESCHEMECOLORS" val="True"/>
  <p:tag name="GRIDSIZE" val="{Width=800, Height=600}"/>
  <p:tag name="PARTLISTDEFAULT" val="0"/>
  <p:tag name="ADDINALWAYSLOADED" val="False"/>
  <p:tag name="ENABLEPRESENTERVPAD" val="False"/>
  <p:tag name="COUNTDOWNSECONDS" val="10"/>
  <p:tag name="ROTATIONINTERVAL" val="2"/>
  <p:tag name="BUBBLEVALUEFORMAT" val="0.0"/>
  <p:tag name="DISPLAYNAME" val="True"/>
  <p:tag name="CHARTLABELS" val="0"/>
  <p:tag name="REALTIMEBACKUP" val="False"/>
  <p:tag name="ANSWERNOWSTYLE" val="-1"/>
  <p:tag name="ALLOWDUPLICATES" val="False"/>
  <p:tag name="BUBBLENAMEVISIBLE" val="True"/>
  <p:tag name="GRIDOPACITY" val="90"/>
  <p:tag name="INCLUDEPPT" val="True"/>
  <p:tag name="EXPANDSHOWBAR" val="True"/>
  <p:tag name="CHARTVALUEFORMAT" val="0%"/>
  <p:tag name="CUSTOMCELLBACKCOLOR1" val="-657956"/>
  <p:tag name="RESETCHARTS" val="True"/>
  <p:tag name="ANSWERNOWTEXT" val="Answer Now"/>
  <p:tag name="MAXRESPONDERS" val="5"/>
  <p:tag name="POLLINGCYCLE" val="2"/>
  <p:tag name="COUNTDOWNSTYLE" val="-1"/>
  <p:tag name="CUSTOMCELLBACKCOLOR4" val="-8355712"/>
  <p:tag name="TPVERSION" val="2006"/>
  <p:tag name="GRIDROTATIONINTERVAL" val="2"/>
  <p:tag name="AUTOUPDATEALIASES" val="True"/>
  <p:tag name="USEENTERPRISEMANAGER" val="False"/>
  <p:tag name="CUSTOMCELLFORECOLOR" val="-16777216"/>
  <p:tag name="AUTOADJUSTPARTRANGE" val="True"/>
  <p:tag name="ALLOWUSERFEEDBACK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SLIDEGUID" val="AAE602E8B1704D1C953BA04C355B3AD8"/>
  <p:tag name="SLIDEID" val="AAE602E8B1704D1C953BA04C355B3AD8"/>
  <p:tag name="SLIDEORDER" val="1"/>
  <p:tag name="SLIDETYPE" val="Q"/>
  <p:tag name="DEMOGRAPHIC" val="False"/>
  <p:tag name="SPEEDSCORING" val="False"/>
  <p:tag name="CORRECTPOINTVALUE" val="100"/>
  <p:tag name="INCORRECTPOINTVALUE" val="0"/>
  <p:tag name="QUESTIONALIAS" val="Given f  O (h) and g  O (h) which of these are true"/>
  <p:tag name="ANSWERSALIAS" val="For all positive integers m, f (m) &lt; g (m).|smicln|For some positive integer m, f (m) &lt; g (m).|smicln|For some positive integer m0, and all positive integers m &gt; m0,  f (m) &lt; g (m).|smicln|a and b|smicln|b and c|smicln|a and 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TEXTLENGTH" val="196"/>
  <p:tag name="FONTSIZE" val="20"/>
  <p:tag name="BULLETTYPE" val="ppBulletArabicPeriod"/>
  <p:tag name="ANSWERTEXT" val="For all positive integers m, f (m) &lt; g (m).&#10;For some positive integer m, f (m) &lt; g (m).&#10;For some positive integer m0, and all positive integers m &gt; m0,  f (m) &lt; g (m).&#10;a and b&#10;b and c&#10;a and 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SLIDEGUID" val="AAE602E8B1704D1C953BA04C355B3AD8"/>
  <p:tag name="SLIDEID" val="AAE602E8B1704D1C953BA04C355B3AD8"/>
  <p:tag name="SLIDEORDER" val="1"/>
  <p:tag name="SLIDETYPE" val="Q"/>
  <p:tag name="DEMOGRAPHIC" val="False"/>
  <p:tag name="SPEEDSCORING" val="False"/>
  <p:tag name="CORRECTPOINTVALUE" val="100"/>
  <p:tag name="INCORRECTPOINTVALUE" val="0"/>
  <p:tag name="QUESTIONALIAS" val="Given f  O (h) and g  O (h) which of these are true"/>
  <p:tag name="ANSWERSALIAS" val="For all positive integers m, f (m) &lt; g (m).|smicln|For some positive integer m, f (m) &lt; g (m).|smicln|For some positive integer m0, and all positive integers m &gt; m0,  f (m) &lt; g (m).|smicln|a and b|smicln|b and c|smicln|a and 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TEXTLENGTH" val="196"/>
  <p:tag name="FONTSIZE" val="20"/>
  <p:tag name="BULLETTYPE" val="ppBulletArabicPeriod"/>
  <p:tag name="ANSWERTEXT" val="For all positive integers m, f (m) &lt; g (m).&#10;For some positive integer m, f (m) &lt; g (m).&#10;For some positive integer m0, and all positive integers m &gt; m0,  f (m) &lt; g (m).&#10;a and b&#10;b and c&#10;a and 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26347</TotalTime>
  <Words>2244</Words>
  <Application>Microsoft Office PowerPoint</Application>
  <PresentationFormat>On-screen Show (4:3)</PresentationFormat>
  <Paragraphs>471</Paragraphs>
  <Slides>56</Slides>
  <Notes>2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cs150</vt:lpstr>
      <vt:lpstr>Ocean</vt:lpstr>
      <vt:lpstr>Equation</vt:lpstr>
      <vt:lpstr>Chart</vt:lpstr>
      <vt:lpstr>Slide 1</vt:lpstr>
      <vt:lpstr>Topics</vt:lpstr>
      <vt:lpstr>Primitive arrays in C/C++</vt:lpstr>
      <vt:lpstr>Primitive Arrays in C++</vt:lpstr>
      <vt:lpstr>Things to Note about  Arrays in C++</vt:lpstr>
      <vt:lpstr>C++ Implementation of Arrays</vt:lpstr>
      <vt:lpstr>int someInts[3];</vt:lpstr>
      <vt:lpstr>Where is someInt[i] located in memory?</vt:lpstr>
      <vt:lpstr>Operations on Arrays</vt:lpstr>
      <vt:lpstr>Function Calls and Arrays</vt:lpstr>
      <vt:lpstr>Multidimensional Arrays</vt:lpstr>
      <vt:lpstr>C++ Implementation</vt:lpstr>
      <vt:lpstr>Command-line parameters</vt:lpstr>
      <vt:lpstr>Orders of growth</vt:lpstr>
      <vt:lpstr>Orders of Growth</vt:lpstr>
      <vt:lpstr>Classifying functions by their Asymptotic Growth Rates</vt:lpstr>
      <vt:lpstr>Why do we care?</vt:lpstr>
      <vt:lpstr>Input sizes</vt:lpstr>
      <vt:lpstr>Even for small input sizes…</vt:lpstr>
      <vt:lpstr>The Sets  O(g), (g), (g)</vt:lpstr>
      <vt:lpstr>End of lecture on Wed, Feb 15</vt:lpstr>
      <vt:lpstr>Asymptotic Bounds</vt:lpstr>
      <vt:lpstr> O Examples</vt:lpstr>
      <vt:lpstr>Given f  O (h) and g  O (h) which of these are true</vt:lpstr>
      <vt:lpstr>1 is false:  Prove by Counter-Example</vt:lpstr>
      <vt:lpstr>2 is true: Intuition</vt:lpstr>
      <vt:lpstr>Given f  O (h) and g  O (h) which of these are true</vt:lpstr>
      <vt:lpstr>Lower Bound:  (Omega)</vt:lpstr>
      <vt:lpstr>Slide 29</vt:lpstr>
      <vt:lpstr>Theta (“Order of”)</vt:lpstr>
      <vt:lpstr>Tight Bound Theta ()</vt:lpstr>
      <vt:lpstr>Little-oh</vt:lpstr>
      <vt:lpstr>Little-omega</vt:lpstr>
      <vt:lpstr>Another Way to Define Order Classes </vt:lpstr>
      <vt:lpstr>A note about notation</vt:lpstr>
      <vt:lpstr>Some Properties of O(g), (g), (g)</vt:lpstr>
      <vt:lpstr>Classification of functions</vt:lpstr>
      <vt:lpstr>A note about logs</vt:lpstr>
      <vt:lpstr>Typical Growth Rates</vt:lpstr>
      <vt:lpstr>Does Order Class Matter?</vt:lpstr>
      <vt:lpstr>Practical Complexity</vt:lpstr>
      <vt:lpstr>Practical Complexity</vt:lpstr>
      <vt:lpstr>Practical Complexity</vt:lpstr>
      <vt:lpstr>Practical Complexity</vt:lpstr>
      <vt:lpstr>Practical Complexity</vt:lpstr>
      <vt:lpstr>General Rules for Running Time Calculations (Big-Oh)</vt:lpstr>
      <vt:lpstr>End of lecture on Fri, Feb 17</vt:lpstr>
      <vt:lpstr>Another Example: Fibonacci Numbers</vt:lpstr>
      <vt:lpstr>Implement Fibonacci numbers</vt:lpstr>
      <vt:lpstr>Slide 50</vt:lpstr>
      <vt:lpstr>Analysis of Recursive fib(n)</vt:lpstr>
      <vt:lpstr>Analysis of fib(n)</vt:lpstr>
      <vt:lpstr>Slide 53</vt:lpstr>
      <vt:lpstr>Recursion: Good or Evil?</vt:lpstr>
      <vt:lpstr>Fibonnaci, non-recursive</vt:lpstr>
      <vt:lpstr>Binary Search</vt:lpstr>
    </vt:vector>
  </TitlesOfParts>
  <Company>University of Virginia</Company>
  <LinksUpToDate>false</LinksUpToDate>
  <SharedDoc>false</SharedDoc>
  <HyperlinkBase>http://www.cs.virginia.edu/cs216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subject>ones complement, twos complement, floating point</dc:subject>
  <dc:creator>David Evans</dc:creator>
  <cp:keywords>endian, big endian, little endian</cp:keywords>
  <cp:lastModifiedBy>Aaron Bloomfield</cp:lastModifiedBy>
  <cp:revision>380</cp:revision>
  <dcterms:created xsi:type="dcterms:W3CDTF">2002-01-14T22:09:46Z</dcterms:created>
  <dcterms:modified xsi:type="dcterms:W3CDTF">2012-02-20T04:15:08Z</dcterms:modified>
  <cp:category>Computer Science</cp:category>
</cp:coreProperties>
</file>