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slides/slide99.xml" ContentType="application/vnd.openxmlformats-officedocument.presentationml.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slides/slide89.xml" ContentType="application/vnd.openxmlformats-officedocument.presentationml.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slides/slide98.xml" ContentType="application/vnd.openxmlformats-officedocument.presentationml.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9" r:id="rId2"/>
    <p:sldMasterId id="2147483701" r:id="rId3"/>
  </p:sldMasterIdLst>
  <p:notesMasterIdLst>
    <p:notesMasterId r:id="rId103"/>
  </p:notesMasterIdLst>
  <p:handoutMasterIdLst>
    <p:handoutMasterId r:id="rId104"/>
  </p:handoutMasterIdLst>
  <p:sldIdLst>
    <p:sldId id="258" r:id="rId4"/>
    <p:sldId id="560" r:id="rId5"/>
    <p:sldId id="530" r:id="rId6"/>
    <p:sldId id="531" r:id="rId7"/>
    <p:sldId id="532" r:id="rId8"/>
    <p:sldId id="602" r:id="rId9"/>
    <p:sldId id="533" r:id="rId10"/>
    <p:sldId id="536" r:id="rId11"/>
    <p:sldId id="537" r:id="rId12"/>
    <p:sldId id="557" r:id="rId13"/>
    <p:sldId id="558" r:id="rId14"/>
    <p:sldId id="559" r:id="rId15"/>
    <p:sldId id="561" r:id="rId16"/>
    <p:sldId id="549" r:id="rId17"/>
    <p:sldId id="631" r:id="rId18"/>
    <p:sldId id="582" r:id="rId19"/>
    <p:sldId id="567" r:id="rId20"/>
    <p:sldId id="562" r:id="rId21"/>
    <p:sldId id="563" r:id="rId22"/>
    <p:sldId id="564" r:id="rId23"/>
    <p:sldId id="566" r:id="rId24"/>
    <p:sldId id="632" r:id="rId25"/>
    <p:sldId id="568" r:id="rId26"/>
    <p:sldId id="538" r:id="rId27"/>
    <p:sldId id="569" r:id="rId28"/>
    <p:sldId id="570" r:id="rId29"/>
    <p:sldId id="685" r:id="rId30"/>
    <p:sldId id="571" r:id="rId31"/>
    <p:sldId id="572" r:id="rId32"/>
    <p:sldId id="573" r:id="rId33"/>
    <p:sldId id="574" r:id="rId34"/>
    <p:sldId id="575" r:id="rId35"/>
    <p:sldId id="646" r:id="rId36"/>
    <p:sldId id="577" r:id="rId37"/>
    <p:sldId id="578" r:id="rId38"/>
    <p:sldId id="579" r:id="rId39"/>
    <p:sldId id="580" r:id="rId40"/>
    <p:sldId id="541" r:id="rId41"/>
    <p:sldId id="605" r:id="rId42"/>
    <p:sldId id="614" r:id="rId43"/>
    <p:sldId id="617" r:id="rId44"/>
    <p:sldId id="585" r:id="rId45"/>
    <p:sldId id="630" r:id="rId46"/>
    <p:sldId id="686" r:id="rId47"/>
    <p:sldId id="587" r:id="rId48"/>
    <p:sldId id="589" r:id="rId49"/>
    <p:sldId id="588" r:id="rId50"/>
    <p:sldId id="636" r:id="rId51"/>
    <p:sldId id="638" r:id="rId52"/>
    <p:sldId id="590" r:id="rId53"/>
    <p:sldId id="591" r:id="rId54"/>
    <p:sldId id="592" r:id="rId55"/>
    <p:sldId id="641" r:id="rId56"/>
    <p:sldId id="642" r:id="rId57"/>
    <p:sldId id="593" r:id="rId58"/>
    <p:sldId id="635" r:id="rId59"/>
    <p:sldId id="594" r:id="rId60"/>
    <p:sldId id="595" r:id="rId61"/>
    <p:sldId id="640" r:id="rId62"/>
    <p:sldId id="596" r:id="rId63"/>
    <p:sldId id="597" r:id="rId64"/>
    <p:sldId id="598" r:id="rId65"/>
    <p:sldId id="645" r:id="rId66"/>
    <p:sldId id="599" r:id="rId67"/>
    <p:sldId id="643" r:id="rId68"/>
    <p:sldId id="644" r:id="rId69"/>
    <p:sldId id="687" r:id="rId70"/>
    <p:sldId id="600" r:id="rId71"/>
    <p:sldId id="653" r:id="rId72"/>
    <p:sldId id="654" r:id="rId73"/>
    <p:sldId id="657" r:id="rId74"/>
    <p:sldId id="658" r:id="rId75"/>
    <p:sldId id="659" r:id="rId76"/>
    <p:sldId id="660" r:id="rId77"/>
    <p:sldId id="661" r:id="rId78"/>
    <p:sldId id="662" r:id="rId79"/>
    <p:sldId id="663" r:id="rId80"/>
    <p:sldId id="664" r:id="rId81"/>
    <p:sldId id="665" r:id="rId82"/>
    <p:sldId id="647" r:id="rId83"/>
    <p:sldId id="648" r:id="rId84"/>
    <p:sldId id="649" r:id="rId85"/>
    <p:sldId id="650" r:id="rId86"/>
    <p:sldId id="651" r:id="rId87"/>
    <p:sldId id="652" r:id="rId88"/>
    <p:sldId id="682" r:id="rId89"/>
    <p:sldId id="683" r:id="rId90"/>
    <p:sldId id="684" r:id="rId91"/>
    <p:sldId id="655" r:id="rId92"/>
    <p:sldId id="656" r:id="rId93"/>
    <p:sldId id="673" r:id="rId94"/>
    <p:sldId id="668" r:id="rId95"/>
    <p:sldId id="669" r:id="rId96"/>
    <p:sldId id="670" r:id="rId97"/>
    <p:sldId id="678" r:id="rId98"/>
    <p:sldId id="671" r:id="rId99"/>
    <p:sldId id="672" r:id="rId100"/>
    <p:sldId id="674" r:id="rId101"/>
    <p:sldId id="688" r:id="rId102"/>
  </p:sldIdLst>
  <p:sldSz cx="9144000" cy="6858000" type="screen4x3"/>
  <p:notesSz cx="6997700" cy="9283700"/>
  <p:custDataLst>
    <p:tags r:id="rId10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6600"/>
    <a:srgbClr val="33CC33"/>
    <a:srgbClr val="F7FBA3"/>
    <a:srgbClr val="DDDDDD"/>
    <a:srgbClr val="FFFF00"/>
    <a:srgbClr val="DD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viewProps" Target="viewProps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tableStyles" Target="tableStyle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fld id="{DEE75B7A-EFDC-4D35-B8E5-50A8A52FE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ahoma" charset="0"/>
              </a:defRPr>
            </a:lvl1pPr>
          </a:lstStyle>
          <a:p>
            <a:pPr>
              <a:defRPr/>
            </a:pPr>
            <a:fld id="{0D8B5D27-E930-4D20-8CFA-D023E8171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21F6F-E5EB-4F73-A86D-51887729214B}" type="slidenum">
              <a:rPr lang="en-US" smtClean="0">
                <a:latin typeface="Tahoma" pitchFamily="34" charset="0"/>
              </a:rPr>
              <a:pPr/>
              <a:t>1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99460-0A7E-4E8F-94C8-A1A16685E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2570-1708-49F1-B5C9-624880D74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D47EC-977D-475A-98C6-3162FB858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569B-B177-4E68-8176-0262504F9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00170-0715-4BEC-94F3-079C5D9AF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775E6-721C-45DB-97FB-4F2501505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524FA-C5EB-4C80-9431-28BB958E4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68FE-93A6-4296-A878-8023ECEDD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47BA-BEDC-4A63-8D9A-997A8A373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95DB-2A8E-4F04-8E81-77E651F7D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796EF-558F-45C4-BF2A-E0F995006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400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0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E48D4-D729-40D1-86A4-DEC330CE3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43D5-8FAA-4B17-8CB5-5738AE2A7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8CBB5-FD0D-49B2-B681-0E2FE26DC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2EE4-2D39-49A2-A27B-4CE956992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34157-136C-4C4D-B0B5-363B42566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9D117-F667-4566-A6C8-BB0CB90A3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9CE50-0820-4F1D-B51A-FA1538AA3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68066-3FD7-4218-9B04-CC53EA55D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70651-7C6D-4D3C-AFA9-57BB4506E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765E8-876D-490B-82C3-5E9008E66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F9013-034C-4AA7-82D5-DE69728FB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F0AA89DE-76DA-4DDA-8207-52116818B569}" type="slidenum">
              <a:rPr lang="en-US" sz="1400"/>
              <a:pPr algn="r">
                <a:defRPr/>
              </a:pPr>
              <a:t>‹#›</a:t>
            </a:fld>
            <a:endParaRPr lang="en-US" sz="1400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 b="1">
              <a:solidFill>
                <a:srgbClr val="DD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5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5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1015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E5D6A67E-613A-4D49-82A4-51A1AF8A8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9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1022979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2980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2981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2982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2983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2984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2985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2986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29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29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10229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6A60112-8EF3-4349-AB44-52BC42800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2990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2991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0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matica.com/DataStructures/Trees/BS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hyperlink" Target="http://webdiis.unizar.es/asignaturas/EDA/AVLTree/avltree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ebdiis.unizar.es/asignaturas/EDA/AVLTree/avltree.html" TargetMode="External"/><Relationship Id="rId2" Type="http://schemas.openxmlformats.org/officeDocument/2006/relationships/hyperlink" Target="http://www.qmatica.com/DataStructures/Trees/BST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stanford.edu/~aiken/publications/papers/sigmod03.pdf" TargetMode="External"/><Relationship Id="rId2" Type="http://schemas.openxmlformats.org/officeDocument/2006/relationships/hyperlink" Target="http://theory.stanford.edu/~aiken/moss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/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algn="ctr" eaLnBrk="0" hangingPunct="0"/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304800" y="27432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Trees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8455025" y="3101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endParaRPr lang="en-US" sz="2400">
              <a:latin typeface="Tahoma" pitchFamily="34" charset="0"/>
            </a:endParaRPr>
          </a:p>
        </p:txBody>
      </p:sp>
      <p:pic>
        <p:nvPicPr>
          <p:cNvPr id="7173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9588" y="1473200"/>
            <a:ext cx="5919787" cy="44402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Tree Terms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Path:</a:t>
            </a:r>
            <a:r>
              <a:rPr lang="en-US" i="1" smtClean="0"/>
              <a:t>  </a:t>
            </a:r>
            <a:r>
              <a:rPr lang="en-US" smtClean="0"/>
              <a:t>sequence of nodes n</a:t>
            </a:r>
            <a:r>
              <a:rPr lang="en-US" baseline="-25000" smtClean="0"/>
              <a:t>1</a:t>
            </a:r>
            <a:r>
              <a:rPr lang="en-US" smtClean="0"/>
              <a:t>, n</a:t>
            </a:r>
            <a:r>
              <a:rPr lang="en-US" baseline="-25000" smtClean="0"/>
              <a:t>2</a:t>
            </a:r>
            <a:r>
              <a:rPr lang="en-US" smtClean="0"/>
              <a:t>, …, n</a:t>
            </a:r>
            <a:r>
              <a:rPr lang="en-US" baseline="-25000" smtClean="0"/>
              <a:t>k</a:t>
            </a:r>
            <a:r>
              <a:rPr lang="en-US" smtClean="0"/>
              <a:t> such that n</a:t>
            </a:r>
            <a:r>
              <a:rPr lang="en-US" baseline="-25000" smtClean="0"/>
              <a:t>i</a:t>
            </a:r>
            <a:r>
              <a:rPr lang="en-US" smtClean="0"/>
              <a:t> is parent of n</a:t>
            </a:r>
            <a:r>
              <a:rPr lang="en-US" baseline="-25000" smtClean="0"/>
              <a:t>i+1</a:t>
            </a:r>
            <a:r>
              <a:rPr lang="en-US" smtClean="0"/>
              <a:t> for 1≤ i ≤k</a:t>
            </a:r>
            <a:endParaRPr lang="en-US" b="1" i="1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Length: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number of edges in the path</a:t>
            </a: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Internal path length:</a:t>
            </a:r>
            <a:r>
              <a:rPr lang="en-US" smtClean="0"/>
              <a:t> sum of the depths of all nodes</a:t>
            </a:r>
            <a:endParaRPr lang="en-US" b="1" i="1" smtClean="0">
              <a:solidFill>
                <a:schemeClr val="accent2"/>
              </a:solidFill>
            </a:endParaRPr>
          </a:p>
          <a:p>
            <a:pPr eaLnBrk="1" hangingPunct="1"/>
            <a:endParaRPr lang="en-US" b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Examples of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Files/folders on a computer</a:t>
            </a:r>
          </a:p>
          <a:p>
            <a:pPr eaLnBrk="1" hangingPunct="1"/>
            <a:r>
              <a:rPr lang="en-US" smtClean="0"/>
              <a:t>Compilers: parse tree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     a = (b+c) * d;</a:t>
            </a:r>
          </a:p>
          <a:p>
            <a:pPr eaLnBrk="1" hangingPunct="1"/>
            <a:r>
              <a:rPr lang="en-US" smtClean="0"/>
              <a:t>Genealogy trees</a:t>
            </a:r>
          </a:p>
          <a:p>
            <a:pPr lvl="1" eaLnBrk="1" hangingPunct="1"/>
            <a:r>
              <a:rPr lang="en-US" smtClean="0"/>
              <a:t>Becomes complicated </a:t>
            </a:r>
            <a:br>
              <a:rPr lang="en-US" smtClean="0"/>
            </a:br>
            <a:r>
              <a:rPr lang="en-US" smtClean="0"/>
              <a:t>with some complex </a:t>
            </a:r>
            <a:br>
              <a:rPr lang="en-US" smtClean="0"/>
            </a:br>
            <a:r>
              <a:rPr lang="en-US" smtClean="0"/>
              <a:t>family relationships</a:t>
            </a:r>
          </a:p>
          <a:p>
            <a:pPr eaLnBrk="1" hangingPunct="1"/>
            <a:r>
              <a:rPr lang="en-US" smtClean="0"/>
              <a:t>Lab 5 – expression trees</a:t>
            </a:r>
          </a:p>
        </p:txBody>
      </p:sp>
      <p:grpSp>
        <p:nvGrpSpPr>
          <p:cNvPr id="18436" name="Group 17"/>
          <p:cNvGrpSpPr>
            <a:grpSpLocks/>
          </p:cNvGrpSpPr>
          <p:nvPr/>
        </p:nvGrpSpPr>
        <p:grpSpPr bwMode="auto">
          <a:xfrm>
            <a:off x="6500813" y="1536700"/>
            <a:ext cx="2566987" cy="4318000"/>
            <a:chOff x="4095" y="968"/>
            <a:chExt cx="1617" cy="2720"/>
          </a:xfrm>
        </p:grpSpPr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4487" y="968"/>
              <a:ext cx="433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=</a:t>
              </a:r>
            </a:p>
          </p:txBody>
        </p:sp>
        <p:sp>
          <p:nvSpPr>
            <p:cNvPr id="18438" name="Oval 5"/>
            <p:cNvSpPr>
              <a:spLocks noChangeArrowheads="1"/>
            </p:cNvSpPr>
            <p:nvPr/>
          </p:nvSpPr>
          <p:spPr bwMode="auto">
            <a:xfrm>
              <a:off x="5040" y="3176"/>
              <a:ext cx="402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3200"/>
                <a:t>c</a:t>
              </a:r>
            </a:p>
          </p:txBody>
        </p:sp>
        <p:sp>
          <p:nvSpPr>
            <p:cNvPr id="18439" name="Oval 6"/>
            <p:cNvSpPr>
              <a:spLocks noChangeArrowheads="1"/>
            </p:cNvSpPr>
            <p:nvPr/>
          </p:nvSpPr>
          <p:spPr bwMode="auto">
            <a:xfrm>
              <a:off x="5057" y="1552"/>
              <a:ext cx="367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*</a:t>
              </a:r>
            </a:p>
          </p:txBody>
        </p:sp>
        <p:sp>
          <p:nvSpPr>
            <p:cNvPr id="18440" name="Oval 7"/>
            <p:cNvSpPr>
              <a:spLocks noChangeArrowheads="1"/>
            </p:cNvSpPr>
            <p:nvPr/>
          </p:nvSpPr>
          <p:spPr bwMode="auto">
            <a:xfrm>
              <a:off x="4320" y="3176"/>
              <a:ext cx="469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3200"/>
                <a:t>b</a:t>
              </a:r>
            </a:p>
          </p:txBody>
        </p:sp>
        <p:sp>
          <p:nvSpPr>
            <p:cNvPr id="18441" name="Oval 8"/>
            <p:cNvSpPr>
              <a:spLocks noChangeArrowheads="1"/>
            </p:cNvSpPr>
            <p:nvPr/>
          </p:nvSpPr>
          <p:spPr bwMode="auto">
            <a:xfrm>
              <a:off x="4608" y="2272"/>
              <a:ext cx="433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+</a:t>
              </a:r>
            </a:p>
          </p:txBody>
        </p:sp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5350" y="2272"/>
              <a:ext cx="362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d</a:t>
              </a:r>
            </a:p>
          </p:txBody>
        </p:sp>
        <p:sp>
          <p:nvSpPr>
            <p:cNvPr id="18443" name="Oval 10"/>
            <p:cNvSpPr>
              <a:spLocks noChangeArrowheads="1"/>
            </p:cNvSpPr>
            <p:nvPr/>
          </p:nvSpPr>
          <p:spPr bwMode="auto">
            <a:xfrm>
              <a:off x="4095" y="1552"/>
              <a:ext cx="354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a</a:t>
              </a:r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H="1">
              <a:off x="4368" y="1344"/>
              <a:ext cx="144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4896" y="1344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 flipH="1">
              <a:off x="4944" y="2016"/>
              <a:ext cx="144" cy="28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>
              <a:off x="5328" y="2016"/>
              <a:ext cx="144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 flipH="1">
              <a:off x="4608" y="2784"/>
              <a:ext cx="144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4944" y="2736"/>
              <a:ext cx="240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First child/next sibling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</a:rPr>
              <a:t>TreeNode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string element;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TreeNode</a:t>
            </a:r>
            <a:r>
              <a:rPr lang="en-US" sz="2400" b="1" dirty="0" smtClean="0">
                <a:latin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</a:rPr>
              <a:t>firstChild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TreeNode</a:t>
            </a:r>
            <a:r>
              <a:rPr lang="en-US" sz="2400" b="1" dirty="0" smtClean="0">
                <a:latin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</a:rPr>
              <a:t>nextSibling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// …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52600" y="914400"/>
            <a:ext cx="7316788" cy="5181600"/>
            <a:chOff x="1752600" y="914400"/>
            <a:chExt cx="7316788" cy="5181600"/>
          </a:xfrm>
        </p:grpSpPr>
        <p:sp>
          <p:nvSpPr>
            <p:cNvPr id="19461" name="Oval 4"/>
            <p:cNvSpPr>
              <a:spLocks noChangeArrowheads="1"/>
            </p:cNvSpPr>
            <p:nvPr/>
          </p:nvSpPr>
          <p:spPr bwMode="auto">
            <a:xfrm>
              <a:off x="6705600" y="914400"/>
              <a:ext cx="1271779" cy="56263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home</a:t>
              </a:r>
            </a:p>
          </p:txBody>
        </p:sp>
        <p:grpSp>
          <p:nvGrpSpPr>
            <p:cNvPr id="19462" name="Group 29"/>
            <p:cNvGrpSpPr>
              <a:grpSpLocks/>
            </p:cNvGrpSpPr>
            <p:nvPr/>
          </p:nvGrpSpPr>
          <p:grpSpPr bwMode="auto">
            <a:xfrm>
              <a:off x="1752600" y="1458912"/>
              <a:ext cx="7316788" cy="4637088"/>
              <a:chOff x="1752600" y="1458912"/>
              <a:chExt cx="7316788" cy="4637088"/>
            </a:xfrm>
          </p:grpSpPr>
          <p:sp>
            <p:nvSpPr>
              <p:cNvPr id="19463" name="Oval 14"/>
              <p:cNvSpPr>
                <a:spLocks noChangeArrowheads="1"/>
              </p:cNvSpPr>
              <p:nvPr/>
            </p:nvSpPr>
            <p:spPr bwMode="auto">
              <a:xfrm>
                <a:off x="6096000" y="3711575"/>
                <a:ext cx="1349375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school</a:t>
                </a:r>
              </a:p>
            </p:txBody>
          </p:sp>
          <p:sp>
            <p:nvSpPr>
              <p:cNvPr id="19464" name="Oval 4"/>
              <p:cNvSpPr>
                <a:spLocks noChangeArrowheads="1"/>
              </p:cNvSpPr>
              <p:nvPr/>
            </p:nvSpPr>
            <p:spPr bwMode="auto">
              <a:xfrm>
                <a:off x="5867400" y="1828800"/>
                <a:ext cx="1292065" cy="562630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aaron</a:t>
                </a:r>
              </a:p>
            </p:txBody>
          </p:sp>
          <p:sp>
            <p:nvSpPr>
              <p:cNvPr id="19465" name="Oval 5"/>
              <p:cNvSpPr>
                <a:spLocks noChangeArrowheads="1"/>
              </p:cNvSpPr>
              <p:nvPr/>
            </p:nvSpPr>
            <p:spPr bwMode="auto">
              <a:xfrm>
                <a:off x="4585011" y="2728586"/>
                <a:ext cx="1553544" cy="562630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cs2150</a:t>
                </a:r>
                <a:endParaRPr lang="en-US" dirty="0"/>
              </a:p>
            </p:txBody>
          </p:sp>
          <p:sp>
            <p:nvSpPr>
              <p:cNvPr id="19466" name="Oval 6"/>
              <p:cNvSpPr>
                <a:spLocks noChangeArrowheads="1"/>
              </p:cNvSpPr>
              <p:nvPr/>
            </p:nvSpPr>
            <p:spPr bwMode="auto">
              <a:xfrm>
                <a:off x="1752600" y="5540375"/>
                <a:ext cx="1174750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/>
                  <a:t>coll.h</a:t>
                </a:r>
              </a:p>
            </p:txBody>
          </p:sp>
          <p:sp>
            <p:nvSpPr>
              <p:cNvPr id="19467" name="Oval 7"/>
              <p:cNvSpPr>
                <a:spLocks noChangeArrowheads="1"/>
              </p:cNvSpPr>
              <p:nvPr/>
            </p:nvSpPr>
            <p:spPr bwMode="auto">
              <a:xfrm>
                <a:off x="3048000" y="4321175"/>
                <a:ext cx="984250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lab1</a:t>
                </a:r>
              </a:p>
            </p:txBody>
          </p:sp>
          <p:sp>
            <p:nvSpPr>
              <p:cNvPr id="19468" name="Oval 8"/>
              <p:cNvSpPr>
                <a:spLocks noChangeArrowheads="1"/>
              </p:cNvSpPr>
              <p:nvPr/>
            </p:nvSpPr>
            <p:spPr bwMode="auto">
              <a:xfrm>
                <a:off x="6196323" y="2728586"/>
                <a:ext cx="1553544" cy="562630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cs2110</a:t>
                </a:r>
                <a:endParaRPr lang="en-US" dirty="0"/>
              </a:p>
            </p:txBody>
          </p:sp>
          <p:sp>
            <p:nvSpPr>
              <p:cNvPr id="19469" name="Oval 9"/>
              <p:cNvSpPr>
                <a:spLocks noChangeArrowheads="1"/>
              </p:cNvSpPr>
              <p:nvPr/>
            </p:nvSpPr>
            <p:spPr bwMode="auto">
              <a:xfrm>
                <a:off x="7983538" y="2732088"/>
                <a:ext cx="931863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Mail</a:t>
                </a:r>
              </a:p>
            </p:txBody>
          </p:sp>
          <p:sp>
            <p:nvSpPr>
              <p:cNvPr id="19470" name="Oval 10"/>
              <p:cNvSpPr>
                <a:spLocks noChangeArrowheads="1"/>
              </p:cNvSpPr>
              <p:nvPr/>
            </p:nvSpPr>
            <p:spPr bwMode="auto">
              <a:xfrm>
                <a:off x="6086475" y="4397375"/>
                <a:ext cx="1163638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proj1</a:t>
                </a:r>
              </a:p>
            </p:txBody>
          </p:sp>
          <p:sp>
            <p:nvSpPr>
              <p:cNvPr id="19471" name="Oval 11"/>
              <p:cNvSpPr>
                <a:spLocks noChangeArrowheads="1"/>
              </p:cNvSpPr>
              <p:nvPr/>
            </p:nvSpPr>
            <p:spPr bwMode="auto">
              <a:xfrm>
                <a:off x="4572000" y="4321175"/>
                <a:ext cx="984250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lab2</a:t>
                </a:r>
              </a:p>
            </p:txBody>
          </p:sp>
          <p:sp>
            <p:nvSpPr>
              <p:cNvPr id="19472" name="Oval 12"/>
              <p:cNvSpPr>
                <a:spLocks noChangeArrowheads="1"/>
              </p:cNvSpPr>
              <p:nvPr/>
            </p:nvSpPr>
            <p:spPr bwMode="auto">
              <a:xfrm>
                <a:off x="3886200" y="5540375"/>
                <a:ext cx="1582738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/>
                  <a:t>coll.cpp</a:t>
                </a:r>
              </a:p>
            </p:txBody>
          </p:sp>
          <p:sp>
            <p:nvSpPr>
              <p:cNvPr id="19473" name="Oval 13"/>
              <p:cNvSpPr>
                <a:spLocks noChangeArrowheads="1"/>
              </p:cNvSpPr>
              <p:nvPr/>
            </p:nvSpPr>
            <p:spPr bwMode="auto">
              <a:xfrm>
                <a:off x="6024563" y="5540375"/>
                <a:ext cx="1290638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proj.h</a:t>
                </a:r>
              </a:p>
            </p:txBody>
          </p:sp>
          <p:sp>
            <p:nvSpPr>
              <p:cNvPr id="19474" name="Oval 15"/>
              <p:cNvSpPr>
                <a:spLocks noChangeArrowheads="1"/>
              </p:cNvSpPr>
              <p:nvPr/>
            </p:nvSpPr>
            <p:spPr bwMode="auto">
              <a:xfrm>
                <a:off x="8077200" y="3733800"/>
                <a:ext cx="992188" cy="555625"/>
              </a:xfrm>
              <a:prstGeom prst="ellipse">
                <a:avLst/>
              </a:prstGeom>
              <a:noFill/>
              <a:ln w="31750">
                <a:solidFill>
                  <a:srgbClr val="DD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pers</a:t>
                </a:r>
              </a:p>
            </p:txBody>
          </p:sp>
          <p:sp>
            <p:nvSpPr>
              <p:cNvPr id="19475" name="Line 16"/>
              <p:cNvSpPr>
                <a:spLocks noChangeShapeType="1"/>
              </p:cNvSpPr>
              <p:nvPr/>
            </p:nvSpPr>
            <p:spPr bwMode="auto">
              <a:xfrm flipH="1">
                <a:off x="5715000" y="2362200"/>
                <a:ext cx="381000" cy="38100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6" name="Line 17"/>
              <p:cNvSpPr>
                <a:spLocks noChangeShapeType="1"/>
              </p:cNvSpPr>
              <p:nvPr/>
            </p:nvSpPr>
            <p:spPr bwMode="auto">
              <a:xfrm flipH="1">
                <a:off x="3810000" y="3276600"/>
                <a:ext cx="1371600" cy="106680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7" name="Line 18"/>
              <p:cNvSpPr>
                <a:spLocks noChangeShapeType="1"/>
              </p:cNvSpPr>
              <p:nvPr/>
            </p:nvSpPr>
            <p:spPr bwMode="auto">
              <a:xfrm flipH="1">
                <a:off x="2514600" y="4800600"/>
                <a:ext cx="762000" cy="76200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8" name="Line 19"/>
              <p:cNvSpPr>
                <a:spLocks noChangeShapeType="1"/>
              </p:cNvSpPr>
              <p:nvPr/>
            </p:nvSpPr>
            <p:spPr bwMode="auto">
              <a:xfrm>
                <a:off x="6019800" y="3048000"/>
                <a:ext cx="304800" cy="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9" name="Line 20"/>
              <p:cNvSpPr>
                <a:spLocks noChangeShapeType="1"/>
              </p:cNvSpPr>
              <p:nvPr/>
            </p:nvSpPr>
            <p:spPr bwMode="auto">
              <a:xfrm>
                <a:off x="7620000" y="2971800"/>
                <a:ext cx="381000" cy="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0" name="Line 21"/>
              <p:cNvSpPr>
                <a:spLocks noChangeShapeType="1"/>
              </p:cNvSpPr>
              <p:nvPr/>
            </p:nvSpPr>
            <p:spPr bwMode="auto">
              <a:xfrm flipH="1">
                <a:off x="7239000" y="3124200"/>
                <a:ext cx="762000" cy="60960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1" name="Line 22"/>
              <p:cNvSpPr>
                <a:spLocks noChangeShapeType="1"/>
              </p:cNvSpPr>
              <p:nvPr/>
            </p:nvSpPr>
            <p:spPr bwMode="auto">
              <a:xfrm>
                <a:off x="7467600" y="4038600"/>
                <a:ext cx="533400" cy="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2" name="Line 23"/>
              <p:cNvSpPr>
                <a:spLocks noChangeShapeType="1"/>
              </p:cNvSpPr>
              <p:nvPr/>
            </p:nvSpPr>
            <p:spPr bwMode="auto">
              <a:xfrm>
                <a:off x="4038600" y="4648200"/>
                <a:ext cx="533400" cy="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3" name="Line 24"/>
              <p:cNvSpPr>
                <a:spLocks noChangeShapeType="1"/>
              </p:cNvSpPr>
              <p:nvPr/>
            </p:nvSpPr>
            <p:spPr bwMode="auto">
              <a:xfrm>
                <a:off x="5562600" y="4648200"/>
                <a:ext cx="533400" cy="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4" name="Line 25"/>
              <p:cNvSpPr>
                <a:spLocks noChangeShapeType="1"/>
              </p:cNvSpPr>
              <p:nvPr/>
            </p:nvSpPr>
            <p:spPr bwMode="auto">
              <a:xfrm>
                <a:off x="2895600" y="5943600"/>
                <a:ext cx="990600" cy="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5" name="Line 26"/>
              <p:cNvSpPr>
                <a:spLocks noChangeShapeType="1"/>
              </p:cNvSpPr>
              <p:nvPr/>
            </p:nvSpPr>
            <p:spPr bwMode="auto">
              <a:xfrm>
                <a:off x="6705600" y="4953000"/>
                <a:ext cx="0" cy="60960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6" name="Line 16"/>
              <p:cNvSpPr>
                <a:spLocks noChangeShapeType="1"/>
              </p:cNvSpPr>
              <p:nvPr/>
            </p:nvSpPr>
            <p:spPr bwMode="auto">
              <a:xfrm flipH="1">
                <a:off x="6608762" y="1458912"/>
                <a:ext cx="381000" cy="381000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Traversals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TreeNode::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printTree</a:t>
            </a:r>
            <a:r>
              <a:rPr lang="en-US" sz="2000" b="1" smtClean="0">
                <a:latin typeface="Courier New" pitchFamily="49" charset="0"/>
              </a:rPr>
              <a:t>(TreeNode tnode)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tnode.print();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each child c of tnode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c.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printTree</a:t>
            </a:r>
            <a:r>
              <a:rPr lang="en-US" sz="2000" b="1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TreeNode::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numNodes</a:t>
            </a:r>
            <a:r>
              <a:rPr lang="en-US" sz="2000" b="1" smtClean="0">
                <a:latin typeface="Courier New" pitchFamily="49" charset="0"/>
              </a:rPr>
              <a:t>(TreeNode tnode)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if(tnode==NULL)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sum=0;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for each child c of tnode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	sum +=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numNodes</a:t>
            </a:r>
            <a:r>
              <a:rPr lang="en-US" sz="2000" b="1" smtClean="0">
                <a:latin typeface="Courier New" pitchFamily="49" charset="0"/>
              </a:rPr>
              <a:t>(c);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return 1 +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241925" y="1784350"/>
            <a:ext cx="3111500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pre-order</a:t>
            </a:r>
          </a:p>
          <a:p>
            <a:r>
              <a:rPr lang="en-US" sz="2400" b="1">
                <a:solidFill>
                  <a:schemeClr val="accent2"/>
                </a:solidFill>
              </a:rPr>
              <a:t>	</a:t>
            </a:r>
            <a:r>
              <a:rPr lang="en-US" sz="2400">
                <a:solidFill>
                  <a:schemeClr val="accent2"/>
                </a:solidFill>
              </a:rPr>
              <a:t>node first, </a:t>
            </a:r>
          </a:p>
          <a:p>
            <a:r>
              <a:rPr lang="en-US" sz="2400">
                <a:solidFill>
                  <a:schemeClr val="accent2"/>
                </a:solidFill>
              </a:rPr>
              <a:t>	then children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5257800" y="4038600"/>
            <a:ext cx="3135313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post-order</a:t>
            </a:r>
          </a:p>
          <a:p>
            <a:r>
              <a:rPr lang="en-US" sz="2400">
                <a:solidFill>
                  <a:schemeClr val="accent2"/>
                </a:solidFill>
              </a:rPr>
              <a:t>	children first,</a:t>
            </a:r>
          </a:p>
          <a:p>
            <a:r>
              <a:rPr lang="en-US" sz="2400">
                <a:solidFill>
                  <a:schemeClr val="accent2"/>
                </a:solidFill>
              </a:rPr>
              <a:t>	then node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98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/>
      <p:bldP spid="398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Preorder Traversal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354263" y="2438400"/>
            <a:ext cx="612775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B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956050" y="1460500"/>
            <a:ext cx="611188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A</a:t>
            </a:r>
          </a:p>
        </p:txBody>
      </p:sp>
      <p:cxnSp>
        <p:nvCxnSpPr>
          <p:cNvPr id="21509" name="AutoShape 5"/>
          <p:cNvCxnSpPr>
            <a:cxnSpLocks noChangeShapeType="1"/>
            <a:stCxn id="21517" idx="0"/>
            <a:endCxn id="21507" idx="5"/>
          </p:cNvCxnSpPr>
          <p:nvPr/>
        </p:nvCxnSpPr>
        <p:spPr bwMode="auto">
          <a:xfrm flipH="1" flipV="1">
            <a:off x="2876550" y="3149600"/>
            <a:ext cx="719138" cy="4270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1510" name="AutoShape 6"/>
          <p:cNvCxnSpPr>
            <a:cxnSpLocks noChangeShapeType="1"/>
            <a:stCxn id="21522" idx="0"/>
            <a:endCxn id="21507" idx="3"/>
          </p:cNvCxnSpPr>
          <p:nvPr/>
        </p:nvCxnSpPr>
        <p:spPr bwMode="auto">
          <a:xfrm flipV="1">
            <a:off x="1492250" y="3149600"/>
            <a:ext cx="952500" cy="4270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1511" name="AutoShape 7"/>
          <p:cNvCxnSpPr>
            <a:cxnSpLocks noChangeShapeType="1"/>
            <a:stCxn id="21507" idx="7"/>
            <a:endCxn id="21508" idx="3"/>
          </p:cNvCxnSpPr>
          <p:nvPr/>
        </p:nvCxnSpPr>
        <p:spPr bwMode="auto">
          <a:xfrm flipV="1">
            <a:off x="2876550" y="2171700"/>
            <a:ext cx="1168400" cy="36988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627688" y="2590800"/>
            <a:ext cx="620712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C</a:t>
            </a:r>
          </a:p>
        </p:txBody>
      </p:sp>
      <p:cxnSp>
        <p:nvCxnSpPr>
          <p:cNvPr id="21513" name="AutoShape 9"/>
          <p:cNvCxnSpPr>
            <a:cxnSpLocks noChangeShapeType="1"/>
            <a:stCxn id="21512" idx="1"/>
            <a:endCxn id="21508" idx="5"/>
          </p:cNvCxnSpPr>
          <p:nvPr/>
        </p:nvCxnSpPr>
        <p:spPr bwMode="auto">
          <a:xfrm flipH="1" flipV="1">
            <a:off x="4478338" y="2171700"/>
            <a:ext cx="1239837" cy="52228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1514" name="AutoShape 10"/>
          <p:cNvCxnSpPr>
            <a:cxnSpLocks noChangeShapeType="1"/>
            <a:stCxn id="21529" idx="0"/>
            <a:endCxn id="21512" idx="5"/>
          </p:cNvCxnSpPr>
          <p:nvPr/>
        </p:nvCxnSpPr>
        <p:spPr bwMode="auto">
          <a:xfrm flipH="1" flipV="1">
            <a:off x="6157913" y="3302000"/>
            <a:ext cx="390525" cy="274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1515" name="AutoShape 11"/>
          <p:cNvCxnSpPr>
            <a:cxnSpLocks noChangeShapeType="1"/>
            <a:stCxn id="21526" idx="0"/>
            <a:endCxn id="21512" idx="2"/>
          </p:cNvCxnSpPr>
          <p:nvPr/>
        </p:nvCxnSpPr>
        <p:spPr bwMode="auto">
          <a:xfrm flipV="1">
            <a:off x="4948238" y="2998788"/>
            <a:ext cx="663575" cy="5778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2646363" y="4864100"/>
            <a:ext cx="479425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J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3305175" y="3592513"/>
            <a:ext cx="581025" cy="814387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E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4125913" y="4864100"/>
            <a:ext cx="614362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K</a:t>
            </a:r>
          </a:p>
        </p:txBody>
      </p:sp>
      <p:cxnSp>
        <p:nvCxnSpPr>
          <p:cNvPr id="21519" name="AutoShape 15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3800475" y="4303713"/>
            <a:ext cx="415925" cy="6635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1520" name="AutoShape 16"/>
          <p:cNvCxnSpPr>
            <a:cxnSpLocks noChangeShapeType="1"/>
            <a:stCxn id="21516" idx="0"/>
            <a:endCxn id="21517" idx="3"/>
          </p:cNvCxnSpPr>
          <p:nvPr/>
        </p:nvCxnSpPr>
        <p:spPr bwMode="auto">
          <a:xfrm flipV="1">
            <a:off x="2886075" y="4303713"/>
            <a:ext cx="504825" cy="5445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152400" y="4864100"/>
            <a:ext cx="647700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H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1162050" y="3592513"/>
            <a:ext cx="658813" cy="814387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D</a:t>
            </a:r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1844675" y="4864100"/>
            <a:ext cx="460375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I</a:t>
            </a:r>
          </a:p>
        </p:txBody>
      </p:sp>
      <p:cxnSp>
        <p:nvCxnSpPr>
          <p:cNvPr id="21524" name="AutoShape 20"/>
          <p:cNvCxnSpPr>
            <a:cxnSpLocks noChangeShapeType="1"/>
            <a:stCxn id="21523" idx="0"/>
            <a:endCxn id="21522" idx="5"/>
          </p:cNvCxnSpPr>
          <p:nvPr/>
        </p:nvCxnSpPr>
        <p:spPr bwMode="auto">
          <a:xfrm flipH="1" flipV="1">
            <a:off x="1724025" y="4303713"/>
            <a:ext cx="350838" cy="5445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1525" name="AutoShape 21"/>
          <p:cNvCxnSpPr>
            <a:cxnSpLocks noChangeShapeType="1"/>
            <a:stCxn id="21521" idx="7"/>
            <a:endCxn id="21522" idx="3"/>
          </p:cNvCxnSpPr>
          <p:nvPr/>
        </p:nvCxnSpPr>
        <p:spPr bwMode="auto">
          <a:xfrm flipV="1">
            <a:off x="704850" y="4303713"/>
            <a:ext cx="554038" cy="6635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4673600" y="3592513"/>
            <a:ext cx="547688" cy="814387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F</a:t>
            </a:r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5441950" y="4864100"/>
            <a:ext cx="538163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L</a:t>
            </a:r>
          </a:p>
        </p:txBody>
      </p:sp>
      <p:cxnSp>
        <p:nvCxnSpPr>
          <p:cNvPr id="21528" name="AutoShape 24"/>
          <p:cNvCxnSpPr>
            <a:cxnSpLocks noChangeShapeType="1"/>
            <a:stCxn id="21527" idx="1"/>
            <a:endCxn id="21526" idx="5"/>
          </p:cNvCxnSpPr>
          <p:nvPr/>
        </p:nvCxnSpPr>
        <p:spPr bwMode="auto">
          <a:xfrm flipH="1" flipV="1">
            <a:off x="5140325" y="4303713"/>
            <a:ext cx="381000" cy="6635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6215063" y="3592513"/>
            <a:ext cx="665162" cy="814387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G</a:t>
            </a: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6965950" y="4864100"/>
            <a:ext cx="701675" cy="814388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M</a:t>
            </a:r>
          </a:p>
        </p:txBody>
      </p:sp>
      <p:cxnSp>
        <p:nvCxnSpPr>
          <p:cNvPr id="21531" name="AutoShape 27"/>
          <p:cNvCxnSpPr>
            <a:cxnSpLocks noChangeShapeType="1"/>
            <a:stCxn id="21530" idx="1"/>
            <a:endCxn id="21529" idx="5"/>
          </p:cNvCxnSpPr>
          <p:nvPr/>
        </p:nvCxnSpPr>
        <p:spPr bwMode="auto">
          <a:xfrm flipH="1" flipV="1">
            <a:off x="6783388" y="4303713"/>
            <a:ext cx="285750" cy="6635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386076" name="Freeform 28"/>
          <p:cNvSpPr>
            <a:spLocks/>
          </p:cNvSpPr>
          <p:nvPr/>
        </p:nvSpPr>
        <p:spPr bwMode="auto">
          <a:xfrm>
            <a:off x="4763" y="1866900"/>
            <a:ext cx="8110537" cy="4291013"/>
          </a:xfrm>
          <a:custGeom>
            <a:avLst/>
            <a:gdLst>
              <a:gd name="T0" fmla="*/ 2147483647 w 5109"/>
              <a:gd name="T1" fmla="*/ 2147483647 h 2703"/>
              <a:gd name="T2" fmla="*/ 2147483647 w 5109"/>
              <a:gd name="T3" fmla="*/ 2147483647 h 2703"/>
              <a:gd name="T4" fmla="*/ 2147483647 w 5109"/>
              <a:gd name="T5" fmla="*/ 2147483647 h 2703"/>
              <a:gd name="T6" fmla="*/ 2147483647 w 5109"/>
              <a:gd name="T7" fmla="*/ 2147483647 h 2703"/>
              <a:gd name="T8" fmla="*/ 2147483647 w 5109"/>
              <a:gd name="T9" fmla="*/ 2147483647 h 2703"/>
              <a:gd name="T10" fmla="*/ 2147483647 w 5109"/>
              <a:gd name="T11" fmla="*/ 2147483647 h 2703"/>
              <a:gd name="T12" fmla="*/ 2147483647 w 5109"/>
              <a:gd name="T13" fmla="*/ 2147483647 h 2703"/>
              <a:gd name="T14" fmla="*/ 2147483647 w 5109"/>
              <a:gd name="T15" fmla="*/ 2147483647 h 2703"/>
              <a:gd name="T16" fmla="*/ 2147483647 w 5109"/>
              <a:gd name="T17" fmla="*/ 2147483647 h 2703"/>
              <a:gd name="T18" fmla="*/ 2147483647 w 5109"/>
              <a:gd name="T19" fmla="*/ 2147483647 h 2703"/>
              <a:gd name="T20" fmla="*/ 2147483647 w 5109"/>
              <a:gd name="T21" fmla="*/ 2147483647 h 2703"/>
              <a:gd name="T22" fmla="*/ 2147483647 w 5109"/>
              <a:gd name="T23" fmla="*/ 2147483647 h 2703"/>
              <a:gd name="T24" fmla="*/ 2147483647 w 5109"/>
              <a:gd name="T25" fmla="*/ 2147483647 h 2703"/>
              <a:gd name="T26" fmla="*/ 2147483647 w 5109"/>
              <a:gd name="T27" fmla="*/ 2147483647 h 2703"/>
              <a:gd name="T28" fmla="*/ 2147483647 w 5109"/>
              <a:gd name="T29" fmla="*/ 2147483647 h 2703"/>
              <a:gd name="T30" fmla="*/ 2147483647 w 5109"/>
              <a:gd name="T31" fmla="*/ 2147483647 h 2703"/>
              <a:gd name="T32" fmla="*/ 2147483647 w 5109"/>
              <a:gd name="T33" fmla="*/ 2147483647 h 2703"/>
              <a:gd name="T34" fmla="*/ 2147483647 w 5109"/>
              <a:gd name="T35" fmla="*/ 2147483647 h 2703"/>
              <a:gd name="T36" fmla="*/ 2147483647 w 5109"/>
              <a:gd name="T37" fmla="*/ 2147483647 h 2703"/>
              <a:gd name="T38" fmla="*/ 2147483647 w 5109"/>
              <a:gd name="T39" fmla="*/ 2147483647 h 2703"/>
              <a:gd name="T40" fmla="*/ 2147483647 w 5109"/>
              <a:gd name="T41" fmla="*/ 2147483647 h 2703"/>
              <a:gd name="T42" fmla="*/ 2147483647 w 5109"/>
              <a:gd name="T43" fmla="*/ 2147483647 h 2703"/>
              <a:gd name="T44" fmla="*/ 2147483647 w 5109"/>
              <a:gd name="T45" fmla="*/ 2147483647 h 2703"/>
              <a:gd name="T46" fmla="*/ 2147483647 w 5109"/>
              <a:gd name="T47" fmla="*/ 2147483647 h 2703"/>
              <a:gd name="T48" fmla="*/ 2147483647 w 5109"/>
              <a:gd name="T49" fmla="*/ 2147483647 h 2703"/>
              <a:gd name="T50" fmla="*/ 2147483647 w 5109"/>
              <a:gd name="T51" fmla="*/ 2147483647 h 2703"/>
              <a:gd name="T52" fmla="*/ 2147483647 w 5109"/>
              <a:gd name="T53" fmla="*/ 2147483647 h 2703"/>
              <a:gd name="T54" fmla="*/ 2147483647 w 5109"/>
              <a:gd name="T55" fmla="*/ 2147483647 h 2703"/>
              <a:gd name="T56" fmla="*/ 2147483647 w 5109"/>
              <a:gd name="T57" fmla="*/ 2147483647 h 2703"/>
              <a:gd name="T58" fmla="*/ 2147483647 w 5109"/>
              <a:gd name="T59" fmla="*/ 2147483647 h 2703"/>
              <a:gd name="T60" fmla="*/ 2147483647 w 5109"/>
              <a:gd name="T61" fmla="*/ 2147483647 h 2703"/>
              <a:gd name="T62" fmla="*/ 2147483647 w 5109"/>
              <a:gd name="T63" fmla="*/ 2147483647 h 2703"/>
              <a:gd name="T64" fmla="*/ 2147483647 w 5109"/>
              <a:gd name="T65" fmla="*/ 2147483647 h 2703"/>
              <a:gd name="T66" fmla="*/ 2147483647 w 5109"/>
              <a:gd name="T67" fmla="*/ 2147483647 h 2703"/>
              <a:gd name="T68" fmla="*/ 2147483647 w 5109"/>
              <a:gd name="T69" fmla="*/ 2147483647 h 2703"/>
              <a:gd name="T70" fmla="*/ 2147483647 w 5109"/>
              <a:gd name="T71" fmla="*/ 2147483647 h 2703"/>
              <a:gd name="T72" fmla="*/ 2147483647 w 5109"/>
              <a:gd name="T73" fmla="*/ 2147483647 h 2703"/>
              <a:gd name="T74" fmla="*/ 2147483647 w 5109"/>
              <a:gd name="T75" fmla="*/ 2147483647 h 2703"/>
              <a:gd name="T76" fmla="*/ 2147483647 w 5109"/>
              <a:gd name="T77" fmla="*/ 2147483647 h 2703"/>
              <a:gd name="T78" fmla="*/ 2147483647 w 5109"/>
              <a:gd name="T79" fmla="*/ 2147483647 h 2703"/>
              <a:gd name="T80" fmla="*/ 2147483647 w 5109"/>
              <a:gd name="T81" fmla="*/ 2147483647 h 2703"/>
              <a:gd name="T82" fmla="*/ 2147483647 w 5109"/>
              <a:gd name="T83" fmla="*/ 2147483647 h 2703"/>
              <a:gd name="T84" fmla="*/ 2147483647 w 5109"/>
              <a:gd name="T85" fmla="*/ 2147483647 h 2703"/>
              <a:gd name="T86" fmla="*/ 2147483647 w 5109"/>
              <a:gd name="T87" fmla="*/ 2147483647 h 2703"/>
              <a:gd name="T88" fmla="*/ 2147483647 w 5109"/>
              <a:gd name="T89" fmla="*/ 2147483647 h 2703"/>
              <a:gd name="T90" fmla="*/ 2147483647 w 5109"/>
              <a:gd name="T91" fmla="*/ 2147483647 h 2703"/>
              <a:gd name="T92" fmla="*/ 2147483647 w 5109"/>
              <a:gd name="T93" fmla="*/ 2147483647 h 2703"/>
              <a:gd name="T94" fmla="*/ 2147483647 w 5109"/>
              <a:gd name="T95" fmla="*/ 2147483647 h 2703"/>
              <a:gd name="T96" fmla="*/ 2147483647 w 5109"/>
              <a:gd name="T97" fmla="*/ 2147483647 h 2703"/>
              <a:gd name="T98" fmla="*/ 2147483647 w 5109"/>
              <a:gd name="T99" fmla="*/ 2147483647 h 2703"/>
              <a:gd name="T100" fmla="*/ 2147483647 w 5109"/>
              <a:gd name="T101" fmla="*/ 2147483647 h 2703"/>
              <a:gd name="T102" fmla="*/ 2147483647 w 5109"/>
              <a:gd name="T103" fmla="*/ 2147483647 h 2703"/>
              <a:gd name="T104" fmla="*/ 2147483647 w 5109"/>
              <a:gd name="T105" fmla="*/ 2147483647 h 2703"/>
              <a:gd name="T106" fmla="*/ 2147483647 w 5109"/>
              <a:gd name="T107" fmla="*/ 2147483647 h 2703"/>
              <a:gd name="T108" fmla="*/ 2147483647 w 5109"/>
              <a:gd name="T109" fmla="*/ 2147483647 h 2703"/>
              <a:gd name="T110" fmla="*/ 2147483647 w 5109"/>
              <a:gd name="T111" fmla="*/ 2147483647 h 2703"/>
              <a:gd name="T112" fmla="*/ 2147483647 w 5109"/>
              <a:gd name="T113" fmla="*/ 2147483647 h 2703"/>
              <a:gd name="T114" fmla="*/ 2147483647 w 5109"/>
              <a:gd name="T115" fmla="*/ 2147483647 h 2703"/>
              <a:gd name="T116" fmla="*/ 2147483647 w 5109"/>
              <a:gd name="T117" fmla="*/ 2147483647 h 27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109"/>
              <a:gd name="T178" fmla="*/ 0 h 2703"/>
              <a:gd name="T179" fmla="*/ 5109 w 5109"/>
              <a:gd name="T180" fmla="*/ 2703 h 270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109" h="2703">
                <a:moveTo>
                  <a:pt x="2415" y="0"/>
                </a:moveTo>
                <a:cubicBezTo>
                  <a:pt x="2385" y="10"/>
                  <a:pt x="2366" y="25"/>
                  <a:pt x="2337" y="36"/>
                </a:cubicBezTo>
                <a:cubicBezTo>
                  <a:pt x="2281" y="57"/>
                  <a:pt x="2226" y="70"/>
                  <a:pt x="2169" y="84"/>
                </a:cubicBezTo>
                <a:cubicBezTo>
                  <a:pt x="2144" y="101"/>
                  <a:pt x="2116" y="100"/>
                  <a:pt x="2091" y="114"/>
                </a:cubicBezTo>
                <a:cubicBezTo>
                  <a:pt x="2039" y="143"/>
                  <a:pt x="1987" y="183"/>
                  <a:pt x="1929" y="198"/>
                </a:cubicBezTo>
                <a:cubicBezTo>
                  <a:pt x="1888" y="225"/>
                  <a:pt x="1842" y="225"/>
                  <a:pt x="1797" y="240"/>
                </a:cubicBezTo>
                <a:cubicBezTo>
                  <a:pt x="1753" y="273"/>
                  <a:pt x="1692" y="287"/>
                  <a:pt x="1641" y="306"/>
                </a:cubicBezTo>
                <a:cubicBezTo>
                  <a:pt x="1592" y="324"/>
                  <a:pt x="1542" y="353"/>
                  <a:pt x="1491" y="366"/>
                </a:cubicBezTo>
                <a:cubicBezTo>
                  <a:pt x="1457" y="375"/>
                  <a:pt x="1421" y="382"/>
                  <a:pt x="1389" y="396"/>
                </a:cubicBezTo>
                <a:cubicBezTo>
                  <a:pt x="1328" y="423"/>
                  <a:pt x="1260" y="462"/>
                  <a:pt x="1197" y="480"/>
                </a:cubicBezTo>
                <a:cubicBezTo>
                  <a:pt x="1160" y="505"/>
                  <a:pt x="1125" y="524"/>
                  <a:pt x="1089" y="552"/>
                </a:cubicBezTo>
                <a:cubicBezTo>
                  <a:pt x="1066" y="569"/>
                  <a:pt x="1052" y="591"/>
                  <a:pt x="1029" y="606"/>
                </a:cubicBezTo>
                <a:cubicBezTo>
                  <a:pt x="1014" y="629"/>
                  <a:pt x="994" y="639"/>
                  <a:pt x="975" y="660"/>
                </a:cubicBezTo>
                <a:cubicBezTo>
                  <a:pt x="917" y="725"/>
                  <a:pt x="858" y="787"/>
                  <a:pt x="801" y="852"/>
                </a:cubicBezTo>
                <a:cubicBezTo>
                  <a:pt x="744" y="917"/>
                  <a:pt x="690" y="986"/>
                  <a:pt x="633" y="1050"/>
                </a:cubicBezTo>
                <a:cubicBezTo>
                  <a:pt x="553" y="1139"/>
                  <a:pt x="627" y="1038"/>
                  <a:pt x="519" y="1176"/>
                </a:cubicBezTo>
                <a:cubicBezTo>
                  <a:pt x="494" y="1208"/>
                  <a:pt x="470" y="1249"/>
                  <a:pt x="441" y="1278"/>
                </a:cubicBezTo>
                <a:cubicBezTo>
                  <a:pt x="425" y="1327"/>
                  <a:pt x="370" y="1378"/>
                  <a:pt x="339" y="1422"/>
                </a:cubicBezTo>
                <a:cubicBezTo>
                  <a:pt x="314" y="1458"/>
                  <a:pt x="300" y="1496"/>
                  <a:pt x="273" y="1530"/>
                </a:cubicBezTo>
                <a:cubicBezTo>
                  <a:pt x="258" y="1576"/>
                  <a:pt x="228" y="1608"/>
                  <a:pt x="207" y="1650"/>
                </a:cubicBezTo>
                <a:cubicBezTo>
                  <a:pt x="183" y="1698"/>
                  <a:pt x="156" y="1740"/>
                  <a:pt x="123" y="1782"/>
                </a:cubicBezTo>
                <a:cubicBezTo>
                  <a:pt x="100" y="1812"/>
                  <a:pt x="93" y="1837"/>
                  <a:pt x="81" y="1872"/>
                </a:cubicBezTo>
                <a:cubicBezTo>
                  <a:pt x="77" y="1884"/>
                  <a:pt x="73" y="1896"/>
                  <a:pt x="69" y="1908"/>
                </a:cubicBezTo>
                <a:cubicBezTo>
                  <a:pt x="67" y="1914"/>
                  <a:pt x="63" y="1926"/>
                  <a:pt x="63" y="1926"/>
                </a:cubicBezTo>
                <a:cubicBezTo>
                  <a:pt x="61" y="1956"/>
                  <a:pt x="57" y="1986"/>
                  <a:pt x="57" y="2016"/>
                </a:cubicBezTo>
                <a:cubicBezTo>
                  <a:pt x="57" y="2125"/>
                  <a:pt x="0" y="2471"/>
                  <a:pt x="195" y="2520"/>
                </a:cubicBezTo>
                <a:cubicBezTo>
                  <a:pt x="235" y="2513"/>
                  <a:pt x="260" y="2499"/>
                  <a:pt x="297" y="2484"/>
                </a:cubicBezTo>
                <a:cubicBezTo>
                  <a:pt x="320" y="2475"/>
                  <a:pt x="372" y="2473"/>
                  <a:pt x="387" y="2472"/>
                </a:cubicBezTo>
                <a:cubicBezTo>
                  <a:pt x="425" y="2447"/>
                  <a:pt x="479" y="2449"/>
                  <a:pt x="513" y="2418"/>
                </a:cubicBezTo>
                <a:cubicBezTo>
                  <a:pt x="545" y="2390"/>
                  <a:pt x="576" y="2357"/>
                  <a:pt x="591" y="2316"/>
                </a:cubicBezTo>
                <a:cubicBezTo>
                  <a:pt x="613" y="2254"/>
                  <a:pt x="591" y="2292"/>
                  <a:pt x="615" y="2256"/>
                </a:cubicBezTo>
                <a:cubicBezTo>
                  <a:pt x="617" y="2246"/>
                  <a:pt x="635" y="2166"/>
                  <a:pt x="639" y="2154"/>
                </a:cubicBezTo>
                <a:cubicBezTo>
                  <a:pt x="653" y="2116"/>
                  <a:pt x="672" y="2079"/>
                  <a:pt x="681" y="2040"/>
                </a:cubicBezTo>
                <a:cubicBezTo>
                  <a:pt x="695" y="1977"/>
                  <a:pt x="701" y="1875"/>
                  <a:pt x="759" y="1836"/>
                </a:cubicBezTo>
                <a:cubicBezTo>
                  <a:pt x="783" y="1800"/>
                  <a:pt x="806" y="1760"/>
                  <a:pt x="849" y="1746"/>
                </a:cubicBezTo>
                <a:cubicBezTo>
                  <a:pt x="921" y="1764"/>
                  <a:pt x="976" y="1847"/>
                  <a:pt x="1023" y="1902"/>
                </a:cubicBezTo>
                <a:cubicBezTo>
                  <a:pt x="1033" y="1933"/>
                  <a:pt x="1064" y="1969"/>
                  <a:pt x="1083" y="1998"/>
                </a:cubicBezTo>
                <a:cubicBezTo>
                  <a:pt x="1094" y="2054"/>
                  <a:pt x="1083" y="2112"/>
                  <a:pt x="1101" y="2166"/>
                </a:cubicBezTo>
                <a:cubicBezTo>
                  <a:pt x="1103" y="2210"/>
                  <a:pt x="1103" y="2297"/>
                  <a:pt x="1113" y="2352"/>
                </a:cubicBezTo>
                <a:cubicBezTo>
                  <a:pt x="1119" y="2383"/>
                  <a:pt x="1144" y="2401"/>
                  <a:pt x="1161" y="2424"/>
                </a:cubicBezTo>
                <a:cubicBezTo>
                  <a:pt x="1203" y="2482"/>
                  <a:pt x="1249" y="2539"/>
                  <a:pt x="1323" y="2550"/>
                </a:cubicBezTo>
                <a:cubicBezTo>
                  <a:pt x="1357" y="2561"/>
                  <a:pt x="1369" y="2561"/>
                  <a:pt x="1407" y="2556"/>
                </a:cubicBezTo>
                <a:cubicBezTo>
                  <a:pt x="1436" y="2546"/>
                  <a:pt x="1448" y="2539"/>
                  <a:pt x="1467" y="2514"/>
                </a:cubicBezTo>
                <a:cubicBezTo>
                  <a:pt x="1494" y="2433"/>
                  <a:pt x="1513" y="2360"/>
                  <a:pt x="1557" y="2286"/>
                </a:cubicBezTo>
                <a:cubicBezTo>
                  <a:pt x="1568" y="2240"/>
                  <a:pt x="1555" y="2284"/>
                  <a:pt x="1581" y="2232"/>
                </a:cubicBezTo>
                <a:cubicBezTo>
                  <a:pt x="1596" y="2201"/>
                  <a:pt x="1600" y="2163"/>
                  <a:pt x="1611" y="2130"/>
                </a:cubicBezTo>
                <a:cubicBezTo>
                  <a:pt x="1621" y="2030"/>
                  <a:pt x="1641" y="1919"/>
                  <a:pt x="1605" y="1824"/>
                </a:cubicBezTo>
                <a:cubicBezTo>
                  <a:pt x="1587" y="1775"/>
                  <a:pt x="1593" y="1824"/>
                  <a:pt x="1557" y="1752"/>
                </a:cubicBezTo>
                <a:cubicBezTo>
                  <a:pt x="1525" y="1689"/>
                  <a:pt x="1495" y="1627"/>
                  <a:pt x="1473" y="1560"/>
                </a:cubicBezTo>
                <a:cubicBezTo>
                  <a:pt x="1464" y="1494"/>
                  <a:pt x="1432" y="1388"/>
                  <a:pt x="1395" y="1332"/>
                </a:cubicBezTo>
                <a:cubicBezTo>
                  <a:pt x="1385" y="1255"/>
                  <a:pt x="1361" y="1183"/>
                  <a:pt x="1353" y="1104"/>
                </a:cubicBezTo>
                <a:cubicBezTo>
                  <a:pt x="1354" y="1101"/>
                  <a:pt x="1362" y="1056"/>
                  <a:pt x="1365" y="1050"/>
                </a:cubicBezTo>
                <a:cubicBezTo>
                  <a:pt x="1405" y="971"/>
                  <a:pt x="1494" y="988"/>
                  <a:pt x="1569" y="984"/>
                </a:cubicBezTo>
                <a:cubicBezTo>
                  <a:pt x="1626" y="970"/>
                  <a:pt x="1621" y="973"/>
                  <a:pt x="1701" y="978"/>
                </a:cubicBezTo>
                <a:cubicBezTo>
                  <a:pt x="1741" y="998"/>
                  <a:pt x="1778" y="1008"/>
                  <a:pt x="1821" y="1014"/>
                </a:cubicBezTo>
                <a:cubicBezTo>
                  <a:pt x="1829" y="1026"/>
                  <a:pt x="1836" y="1038"/>
                  <a:pt x="1845" y="1050"/>
                </a:cubicBezTo>
                <a:cubicBezTo>
                  <a:pt x="1851" y="1058"/>
                  <a:pt x="1857" y="1066"/>
                  <a:pt x="1863" y="1074"/>
                </a:cubicBezTo>
                <a:cubicBezTo>
                  <a:pt x="1871" y="1086"/>
                  <a:pt x="1887" y="1110"/>
                  <a:pt x="1887" y="1110"/>
                </a:cubicBezTo>
                <a:cubicBezTo>
                  <a:pt x="1914" y="1217"/>
                  <a:pt x="1919" y="1341"/>
                  <a:pt x="1869" y="1440"/>
                </a:cubicBezTo>
                <a:cubicBezTo>
                  <a:pt x="1857" y="1500"/>
                  <a:pt x="1826" y="1547"/>
                  <a:pt x="1803" y="1602"/>
                </a:cubicBezTo>
                <a:cubicBezTo>
                  <a:pt x="1784" y="1646"/>
                  <a:pt x="1787" y="1663"/>
                  <a:pt x="1761" y="1698"/>
                </a:cubicBezTo>
                <a:cubicBezTo>
                  <a:pt x="1748" y="1738"/>
                  <a:pt x="1735" y="1758"/>
                  <a:pt x="1719" y="1794"/>
                </a:cubicBezTo>
                <a:cubicBezTo>
                  <a:pt x="1709" y="1816"/>
                  <a:pt x="1703" y="1843"/>
                  <a:pt x="1695" y="1866"/>
                </a:cubicBezTo>
                <a:cubicBezTo>
                  <a:pt x="1689" y="1884"/>
                  <a:pt x="1673" y="1902"/>
                  <a:pt x="1665" y="1920"/>
                </a:cubicBezTo>
                <a:cubicBezTo>
                  <a:pt x="1636" y="1984"/>
                  <a:pt x="1668" y="1933"/>
                  <a:pt x="1641" y="1974"/>
                </a:cubicBezTo>
                <a:cubicBezTo>
                  <a:pt x="1617" y="2069"/>
                  <a:pt x="1638" y="2161"/>
                  <a:pt x="1647" y="2256"/>
                </a:cubicBezTo>
                <a:cubicBezTo>
                  <a:pt x="1650" y="2292"/>
                  <a:pt x="1651" y="2383"/>
                  <a:pt x="1671" y="2430"/>
                </a:cubicBezTo>
                <a:cubicBezTo>
                  <a:pt x="1684" y="2459"/>
                  <a:pt x="1701" y="2466"/>
                  <a:pt x="1725" y="2484"/>
                </a:cubicBezTo>
                <a:cubicBezTo>
                  <a:pt x="1774" y="2522"/>
                  <a:pt x="1815" y="2560"/>
                  <a:pt x="1875" y="2580"/>
                </a:cubicBezTo>
                <a:cubicBezTo>
                  <a:pt x="1925" y="2570"/>
                  <a:pt x="1895" y="2582"/>
                  <a:pt x="1941" y="2532"/>
                </a:cubicBezTo>
                <a:cubicBezTo>
                  <a:pt x="1995" y="2473"/>
                  <a:pt x="2038" y="2411"/>
                  <a:pt x="2073" y="2340"/>
                </a:cubicBezTo>
                <a:cubicBezTo>
                  <a:pt x="2094" y="2234"/>
                  <a:pt x="2083" y="2126"/>
                  <a:pt x="2109" y="2022"/>
                </a:cubicBezTo>
                <a:cubicBezTo>
                  <a:pt x="2113" y="1973"/>
                  <a:pt x="2110" y="1906"/>
                  <a:pt x="2133" y="1860"/>
                </a:cubicBezTo>
                <a:cubicBezTo>
                  <a:pt x="2141" y="1843"/>
                  <a:pt x="2155" y="1829"/>
                  <a:pt x="2163" y="1812"/>
                </a:cubicBezTo>
                <a:cubicBezTo>
                  <a:pt x="2174" y="1789"/>
                  <a:pt x="2172" y="1779"/>
                  <a:pt x="2199" y="1770"/>
                </a:cubicBezTo>
                <a:cubicBezTo>
                  <a:pt x="2252" y="1783"/>
                  <a:pt x="2260" y="1841"/>
                  <a:pt x="2283" y="1884"/>
                </a:cubicBezTo>
                <a:cubicBezTo>
                  <a:pt x="2320" y="1956"/>
                  <a:pt x="2349" y="2019"/>
                  <a:pt x="2397" y="2082"/>
                </a:cubicBezTo>
                <a:cubicBezTo>
                  <a:pt x="2405" y="2106"/>
                  <a:pt x="2430" y="2128"/>
                  <a:pt x="2451" y="2142"/>
                </a:cubicBezTo>
                <a:cubicBezTo>
                  <a:pt x="2491" y="2223"/>
                  <a:pt x="2434" y="2103"/>
                  <a:pt x="2469" y="2196"/>
                </a:cubicBezTo>
                <a:cubicBezTo>
                  <a:pt x="2487" y="2243"/>
                  <a:pt x="2525" y="2292"/>
                  <a:pt x="2553" y="2334"/>
                </a:cubicBezTo>
                <a:cubicBezTo>
                  <a:pt x="2584" y="2380"/>
                  <a:pt x="2631" y="2408"/>
                  <a:pt x="2673" y="2442"/>
                </a:cubicBezTo>
                <a:cubicBezTo>
                  <a:pt x="2822" y="2562"/>
                  <a:pt x="2950" y="2658"/>
                  <a:pt x="3141" y="2700"/>
                </a:cubicBezTo>
                <a:cubicBezTo>
                  <a:pt x="3161" y="2698"/>
                  <a:pt x="3183" y="2703"/>
                  <a:pt x="3201" y="2694"/>
                </a:cubicBezTo>
                <a:cubicBezTo>
                  <a:pt x="3216" y="2687"/>
                  <a:pt x="3226" y="2657"/>
                  <a:pt x="3231" y="2640"/>
                </a:cubicBezTo>
                <a:cubicBezTo>
                  <a:pt x="3245" y="2595"/>
                  <a:pt x="3254" y="2549"/>
                  <a:pt x="3261" y="2502"/>
                </a:cubicBezTo>
                <a:cubicBezTo>
                  <a:pt x="3259" y="2450"/>
                  <a:pt x="3259" y="2398"/>
                  <a:pt x="3255" y="2346"/>
                </a:cubicBezTo>
                <a:cubicBezTo>
                  <a:pt x="3249" y="2259"/>
                  <a:pt x="3167" y="2131"/>
                  <a:pt x="3111" y="2064"/>
                </a:cubicBezTo>
                <a:cubicBezTo>
                  <a:pt x="3102" y="2038"/>
                  <a:pt x="3090" y="2015"/>
                  <a:pt x="3075" y="1992"/>
                </a:cubicBezTo>
                <a:cubicBezTo>
                  <a:pt x="3059" y="1929"/>
                  <a:pt x="3081" y="2003"/>
                  <a:pt x="3057" y="1950"/>
                </a:cubicBezTo>
                <a:cubicBezTo>
                  <a:pt x="3017" y="1861"/>
                  <a:pt x="3067" y="1962"/>
                  <a:pt x="3039" y="1884"/>
                </a:cubicBezTo>
                <a:cubicBezTo>
                  <a:pt x="3018" y="1827"/>
                  <a:pt x="2984" y="1775"/>
                  <a:pt x="2955" y="1722"/>
                </a:cubicBezTo>
                <a:cubicBezTo>
                  <a:pt x="2935" y="1685"/>
                  <a:pt x="2924" y="1643"/>
                  <a:pt x="2895" y="1614"/>
                </a:cubicBezTo>
                <a:cubicBezTo>
                  <a:pt x="2881" y="1571"/>
                  <a:pt x="2847" y="1542"/>
                  <a:pt x="2823" y="1506"/>
                </a:cubicBezTo>
                <a:cubicBezTo>
                  <a:pt x="2775" y="1434"/>
                  <a:pt x="2710" y="1349"/>
                  <a:pt x="2649" y="1284"/>
                </a:cubicBezTo>
                <a:cubicBezTo>
                  <a:pt x="2630" y="1263"/>
                  <a:pt x="2605" y="1248"/>
                  <a:pt x="2589" y="1224"/>
                </a:cubicBezTo>
                <a:cubicBezTo>
                  <a:pt x="2496" y="1084"/>
                  <a:pt x="2406" y="939"/>
                  <a:pt x="2307" y="804"/>
                </a:cubicBezTo>
                <a:cubicBezTo>
                  <a:pt x="2300" y="794"/>
                  <a:pt x="2239" y="685"/>
                  <a:pt x="2229" y="678"/>
                </a:cubicBezTo>
                <a:cubicBezTo>
                  <a:pt x="2197" y="657"/>
                  <a:pt x="2171" y="627"/>
                  <a:pt x="2139" y="606"/>
                </a:cubicBezTo>
                <a:cubicBezTo>
                  <a:pt x="2090" y="536"/>
                  <a:pt x="2105" y="569"/>
                  <a:pt x="2085" y="510"/>
                </a:cubicBezTo>
                <a:cubicBezTo>
                  <a:pt x="2128" y="381"/>
                  <a:pt x="2335" y="372"/>
                  <a:pt x="2445" y="366"/>
                </a:cubicBezTo>
                <a:cubicBezTo>
                  <a:pt x="2475" y="358"/>
                  <a:pt x="2505" y="352"/>
                  <a:pt x="2535" y="342"/>
                </a:cubicBezTo>
                <a:cubicBezTo>
                  <a:pt x="2576" y="345"/>
                  <a:pt x="2712" y="356"/>
                  <a:pt x="2733" y="360"/>
                </a:cubicBezTo>
                <a:cubicBezTo>
                  <a:pt x="2780" y="368"/>
                  <a:pt x="2802" y="393"/>
                  <a:pt x="2865" y="396"/>
                </a:cubicBezTo>
                <a:cubicBezTo>
                  <a:pt x="2909" y="398"/>
                  <a:pt x="2953" y="400"/>
                  <a:pt x="2997" y="402"/>
                </a:cubicBezTo>
                <a:cubicBezTo>
                  <a:pt x="3034" y="414"/>
                  <a:pt x="3021" y="415"/>
                  <a:pt x="3039" y="438"/>
                </a:cubicBezTo>
                <a:cubicBezTo>
                  <a:pt x="3058" y="461"/>
                  <a:pt x="3084" y="477"/>
                  <a:pt x="3105" y="498"/>
                </a:cubicBezTo>
                <a:cubicBezTo>
                  <a:pt x="3137" y="530"/>
                  <a:pt x="3180" y="568"/>
                  <a:pt x="3195" y="612"/>
                </a:cubicBezTo>
                <a:cubicBezTo>
                  <a:pt x="3205" y="643"/>
                  <a:pt x="3202" y="638"/>
                  <a:pt x="3231" y="678"/>
                </a:cubicBezTo>
                <a:cubicBezTo>
                  <a:pt x="3252" y="707"/>
                  <a:pt x="3277" y="732"/>
                  <a:pt x="3297" y="762"/>
                </a:cubicBezTo>
                <a:cubicBezTo>
                  <a:pt x="3295" y="770"/>
                  <a:pt x="3297" y="780"/>
                  <a:pt x="3291" y="786"/>
                </a:cubicBezTo>
                <a:cubicBezTo>
                  <a:pt x="3273" y="804"/>
                  <a:pt x="3211" y="826"/>
                  <a:pt x="3189" y="834"/>
                </a:cubicBezTo>
                <a:cubicBezTo>
                  <a:pt x="3169" y="841"/>
                  <a:pt x="3059" y="905"/>
                  <a:pt x="3045" y="924"/>
                </a:cubicBezTo>
                <a:cubicBezTo>
                  <a:pt x="3004" y="979"/>
                  <a:pt x="2953" y="1027"/>
                  <a:pt x="2919" y="1086"/>
                </a:cubicBezTo>
                <a:cubicBezTo>
                  <a:pt x="2863" y="1182"/>
                  <a:pt x="2835" y="1289"/>
                  <a:pt x="2817" y="1398"/>
                </a:cubicBezTo>
                <a:cubicBezTo>
                  <a:pt x="2820" y="1438"/>
                  <a:pt x="2809" y="1483"/>
                  <a:pt x="2829" y="1518"/>
                </a:cubicBezTo>
                <a:cubicBezTo>
                  <a:pt x="2846" y="1548"/>
                  <a:pt x="2876" y="1543"/>
                  <a:pt x="2901" y="1560"/>
                </a:cubicBezTo>
                <a:cubicBezTo>
                  <a:pt x="2942" y="1588"/>
                  <a:pt x="2923" y="1579"/>
                  <a:pt x="2955" y="1590"/>
                </a:cubicBezTo>
                <a:cubicBezTo>
                  <a:pt x="2978" y="1608"/>
                  <a:pt x="3049" y="1658"/>
                  <a:pt x="3063" y="1686"/>
                </a:cubicBezTo>
                <a:cubicBezTo>
                  <a:pt x="3079" y="1719"/>
                  <a:pt x="3068" y="1705"/>
                  <a:pt x="3099" y="1728"/>
                </a:cubicBezTo>
                <a:cubicBezTo>
                  <a:pt x="3116" y="1762"/>
                  <a:pt x="3130" y="1796"/>
                  <a:pt x="3147" y="1830"/>
                </a:cubicBezTo>
                <a:cubicBezTo>
                  <a:pt x="3158" y="1886"/>
                  <a:pt x="3167" y="1942"/>
                  <a:pt x="3177" y="1998"/>
                </a:cubicBezTo>
                <a:cubicBezTo>
                  <a:pt x="3184" y="2109"/>
                  <a:pt x="3206" y="2221"/>
                  <a:pt x="3267" y="2316"/>
                </a:cubicBezTo>
                <a:cubicBezTo>
                  <a:pt x="3355" y="2455"/>
                  <a:pt x="3527" y="2531"/>
                  <a:pt x="3675" y="2580"/>
                </a:cubicBezTo>
                <a:cubicBezTo>
                  <a:pt x="3690" y="2579"/>
                  <a:pt x="3748" y="2576"/>
                  <a:pt x="3771" y="2568"/>
                </a:cubicBezTo>
                <a:cubicBezTo>
                  <a:pt x="3860" y="2538"/>
                  <a:pt x="3943" y="2460"/>
                  <a:pt x="3993" y="2382"/>
                </a:cubicBezTo>
                <a:cubicBezTo>
                  <a:pt x="4003" y="2367"/>
                  <a:pt x="4008" y="2350"/>
                  <a:pt x="4017" y="2334"/>
                </a:cubicBezTo>
                <a:cubicBezTo>
                  <a:pt x="4020" y="2328"/>
                  <a:pt x="4025" y="2322"/>
                  <a:pt x="4029" y="2316"/>
                </a:cubicBezTo>
                <a:cubicBezTo>
                  <a:pt x="4035" y="2290"/>
                  <a:pt x="4047" y="2265"/>
                  <a:pt x="4047" y="2238"/>
                </a:cubicBezTo>
                <a:cubicBezTo>
                  <a:pt x="4047" y="2188"/>
                  <a:pt x="4048" y="2138"/>
                  <a:pt x="4041" y="2088"/>
                </a:cubicBezTo>
                <a:cubicBezTo>
                  <a:pt x="4029" y="2001"/>
                  <a:pt x="3962" y="1946"/>
                  <a:pt x="3909" y="1884"/>
                </a:cubicBezTo>
                <a:cubicBezTo>
                  <a:pt x="3856" y="1822"/>
                  <a:pt x="3820" y="1782"/>
                  <a:pt x="3747" y="1746"/>
                </a:cubicBezTo>
                <a:cubicBezTo>
                  <a:pt x="3723" y="1715"/>
                  <a:pt x="3698" y="1680"/>
                  <a:pt x="3663" y="1662"/>
                </a:cubicBezTo>
                <a:cubicBezTo>
                  <a:pt x="3650" y="1645"/>
                  <a:pt x="3634" y="1631"/>
                  <a:pt x="3621" y="1614"/>
                </a:cubicBezTo>
                <a:cubicBezTo>
                  <a:pt x="3578" y="1557"/>
                  <a:pt x="3547" y="1492"/>
                  <a:pt x="3495" y="1440"/>
                </a:cubicBezTo>
                <a:cubicBezTo>
                  <a:pt x="3484" y="1407"/>
                  <a:pt x="3461" y="1381"/>
                  <a:pt x="3447" y="1350"/>
                </a:cubicBezTo>
                <a:cubicBezTo>
                  <a:pt x="3427" y="1305"/>
                  <a:pt x="3426" y="1258"/>
                  <a:pt x="3411" y="1212"/>
                </a:cubicBezTo>
                <a:cubicBezTo>
                  <a:pt x="3415" y="1179"/>
                  <a:pt x="3407" y="1139"/>
                  <a:pt x="3441" y="1128"/>
                </a:cubicBezTo>
                <a:cubicBezTo>
                  <a:pt x="3483" y="1134"/>
                  <a:pt x="3535" y="1127"/>
                  <a:pt x="3573" y="1146"/>
                </a:cubicBezTo>
                <a:cubicBezTo>
                  <a:pt x="3604" y="1162"/>
                  <a:pt x="3620" y="1183"/>
                  <a:pt x="3639" y="1212"/>
                </a:cubicBezTo>
                <a:cubicBezTo>
                  <a:pt x="3658" y="1240"/>
                  <a:pt x="3684" y="1263"/>
                  <a:pt x="3705" y="1290"/>
                </a:cubicBezTo>
                <a:cubicBezTo>
                  <a:pt x="3729" y="1321"/>
                  <a:pt x="3741" y="1361"/>
                  <a:pt x="3765" y="1392"/>
                </a:cubicBezTo>
                <a:cubicBezTo>
                  <a:pt x="3777" y="1429"/>
                  <a:pt x="3767" y="1405"/>
                  <a:pt x="3807" y="1458"/>
                </a:cubicBezTo>
                <a:cubicBezTo>
                  <a:pt x="3849" y="1514"/>
                  <a:pt x="3873" y="1580"/>
                  <a:pt x="3933" y="1620"/>
                </a:cubicBezTo>
                <a:cubicBezTo>
                  <a:pt x="3937" y="1626"/>
                  <a:pt x="3940" y="1632"/>
                  <a:pt x="3945" y="1638"/>
                </a:cubicBezTo>
                <a:cubicBezTo>
                  <a:pt x="3950" y="1645"/>
                  <a:pt x="3958" y="1649"/>
                  <a:pt x="3963" y="1656"/>
                </a:cubicBezTo>
                <a:cubicBezTo>
                  <a:pt x="3976" y="1673"/>
                  <a:pt x="3999" y="1710"/>
                  <a:pt x="3999" y="1710"/>
                </a:cubicBezTo>
                <a:cubicBezTo>
                  <a:pt x="4011" y="1757"/>
                  <a:pt x="3997" y="1712"/>
                  <a:pt x="4029" y="1770"/>
                </a:cubicBezTo>
                <a:cubicBezTo>
                  <a:pt x="4046" y="1801"/>
                  <a:pt x="4051" y="1834"/>
                  <a:pt x="4077" y="1860"/>
                </a:cubicBezTo>
                <a:cubicBezTo>
                  <a:pt x="4095" y="1923"/>
                  <a:pt x="4143" y="1967"/>
                  <a:pt x="4185" y="2016"/>
                </a:cubicBezTo>
                <a:cubicBezTo>
                  <a:pt x="4207" y="2041"/>
                  <a:pt x="4222" y="2069"/>
                  <a:pt x="4251" y="2088"/>
                </a:cubicBezTo>
                <a:cubicBezTo>
                  <a:pt x="4279" y="2129"/>
                  <a:pt x="4305" y="2168"/>
                  <a:pt x="4335" y="2208"/>
                </a:cubicBezTo>
                <a:cubicBezTo>
                  <a:pt x="4346" y="2240"/>
                  <a:pt x="4382" y="2269"/>
                  <a:pt x="4407" y="2292"/>
                </a:cubicBezTo>
                <a:cubicBezTo>
                  <a:pt x="4451" y="2333"/>
                  <a:pt x="4492" y="2392"/>
                  <a:pt x="4545" y="2424"/>
                </a:cubicBezTo>
                <a:cubicBezTo>
                  <a:pt x="4616" y="2467"/>
                  <a:pt x="4686" y="2501"/>
                  <a:pt x="4755" y="2550"/>
                </a:cubicBezTo>
                <a:cubicBezTo>
                  <a:pt x="4797" y="2580"/>
                  <a:pt x="4849" y="2626"/>
                  <a:pt x="4899" y="2646"/>
                </a:cubicBezTo>
                <a:cubicBezTo>
                  <a:pt x="4925" y="2643"/>
                  <a:pt x="4958" y="2653"/>
                  <a:pt x="4977" y="2634"/>
                </a:cubicBezTo>
                <a:cubicBezTo>
                  <a:pt x="5062" y="2549"/>
                  <a:pt x="4933" y="2651"/>
                  <a:pt x="5019" y="2586"/>
                </a:cubicBezTo>
                <a:cubicBezTo>
                  <a:pt x="5057" y="2523"/>
                  <a:pt x="5086" y="2480"/>
                  <a:pt x="5109" y="2412"/>
                </a:cubicBezTo>
                <a:cubicBezTo>
                  <a:pt x="5103" y="2358"/>
                  <a:pt x="5099" y="2304"/>
                  <a:pt x="5091" y="2250"/>
                </a:cubicBezTo>
                <a:cubicBezTo>
                  <a:pt x="5077" y="2155"/>
                  <a:pt x="5003" y="2090"/>
                  <a:pt x="4959" y="2010"/>
                </a:cubicBezTo>
                <a:cubicBezTo>
                  <a:pt x="4918" y="1935"/>
                  <a:pt x="4881" y="1860"/>
                  <a:pt x="4833" y="1788"/>
                </a:cubicBezTo>
                <a:cubicBezTo>
                  <a:pt x="4819" y="1766"/>
                  <a:pt x="4814" y="1740"/>
                  <a:pt x="4803" y="1716"/>
                </a:cubicBezTo>
                <a:cubicBezTo>
                  <a:pt x="4776" y="1659"/>
                  <a:pt x="4746" y="1603"/>
                  <a:pt x="4713" y="1548"/>
                </a:cubicBezTo>
                <a:cubicBezTo>
                  <a:pt x="4693" y="1477"/>
                  <a:pt x="4654" y="1414"/>
                  <a:pt x="4629" y="1344"/>
                </a:cubicBezTo>
                <a:cubicBezTo>
                  <a:pt x="4585" y="1220"/>
                  <a:pt x="4531" y="1105"/>
                  <a:pt x="4467" y="990"/>
                </a:cubicBezTo>
                <a:cubicBezTo>
                  <a:pt x="4458" y="974"/>
                  <a:pt x="4410" y="921"/>
                  <a:pt x="4407" y="918"/>
                </a:cubicBezTo>
                <a:cubicBezTo>
                  <a:pt x="4352" y="848"/>
                  <a:pt x="4296" y="783"/>
                  <a:pt x="4233" y="720"/>
                </a:cubicBezTo>
                <a:cubicBezTo>
                  <a:pt x="4159" y="646"/>
                  <a:pt x="4103" y="548"/>
                  <a:pt x="4029" y="474"/>
                </a:cubicBezTo>
                <a:cubicBezTo>
                  <a:pt x="4022" y="467"/>
                  <a:pt x="4012" y="463"/>
                  <a:pt x="4005" y="456"/>
                </a:cubicBezTo>
                <a:cubicBezTo>
                  <a:pt x="3998" y="449"/>
                  <a:pt x="3994" y="439"/>
                  <a:pt x="3987" y="432"/>
                </a:cubicBezTo>
                <a:cubicBezTo>
                  <a:pt x="3968" y="411"/>
                  <a:pt x="3927" y="372"/>
                  <a:pt x="3927" y="372"/>
                </a:cubicBezTo>
                <a:cubicBezTo>
                  <a:pt x="3915" y="335"/>
                  <a:pt x="3927" y="363"/>
                  <a:pt x="3879" y="318"/>
                </a:cubicBezTo>
                <a:cubicBezTo>
                  <a:pt x="3839" y="281"/>
                  <a:pt x="3772" y="218"/>
                  <a:pt x="3717" y="204"/>
                </a:cubicBezTo>
                <a:cubicBezTo>
                  <a:pt x="3625" y="149"/>
                  <a:pt x="3520" y="116"/>
                  <a:pt x="3423" y="72"/>
                </a:cubicBezTo>
                <a:cubicBezTo>
                  <a:pt x="3389" y="57"/>
                  <a:pt x="3362" y="46"/>
                  <a:pt x="3327" y="36"/>
                </a:cubicBezTo>
                <a:cubicBezTo>
                  <a:pt x="3309" y="31"/>
                  <a:pt x="3291" y="24"/>
                  <a:pt x="3273" y="18"/>
                </a:cubicBezTo>
                <a:cubicBezTo>
                  <a:pt x="3267" y="16"/>
                  <a:pt x="3255" y="12"/>
                  <a:pt x="3255" y="12"/>
                </a:cubicBezTo>
                <a:cubicBezTo>
                  <a:pt x="3145" y="22"/>
                  <a:pt x="3211" y="18"/>
                  <a:pt x="3057" y="18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3581400" y="1876425"/>
            <a:ext cx="219075" cy="666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H="1">
            <a:off x="1914525" y="2524125"/>
            <a:ext cx="209550" cy="76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H="1">
            <a:off x="504825" y="3990975"/>
            <a:ext cx="161925" cy="1714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 flipV="1">
            <a:off x="1019175" y="5105400"/>
            <a:ext cx="47625" cy="1905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2971800" y="3581400"/>
            <a:ext cx="47625" cy="228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H="1" flipV="1">
            <a:off x="3962400" y="3657600"/>
            <a:ext cx="104775" cy="76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H="1">
            <a:off x="4533900" y="3581400"/>
            <a:ext cx="114300" cy="2190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 flipH="1" flipV="1">
            <a:off x="5495925" y="2000250"/>
            <a:ext cx="190500" cy="76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3946525" y="465138"/>
            <a:ext cx="18415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/>
          <a:lstStyle/>
          <a:p>
            <a:pPr algn="r" eaLnBrk="1" hangingPunct="1"/>
            <a:r>
              <a:rPr lang="en-US" smtClean="0"/>
              <a:t>Traversals</a:t>
            </a:r>
            <a:br>
              <a:rPr lang="en-US" smtClean="0"/>
            </a:br>
            <a:r>
              <a:rPr lang="en-US" smtClean="0"/>
              <a:t>of </a:t>
            </a:r>
            <a:br>
              <a:rPr lang="en-US" smtClean="0"/>
            </a:br>
            <a:r>
              <a:rPr lang="en-US" smtClean="0"/>
              <a:t>trees</a:t>
            </a:r>
          </a:p>
        </p:txBody>
      </p:sp>
      <p:sp>
        <p:nvSpPr>
          <p:cNvPr id="22531" name="Rectangle 40"/>
          <p:cNvSpPr>
            <a:spLocks noGrp="1" noChangeArrowheads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/>
          <a:lstStyle/>
          <a:p>
            <a:pPr eaLnBrk="1" hangingPunct="1"/>
            <a:r>
              <a:rPr lang="en-US" smtClean="0"/>
              <a:t>Pre: / * + 1 2 – 3 4 * 5 6</a:t>
            </a:r>
          </a:p>
          <a:p>
            <a:pPr eaLnBrk="1" hangingPunct="1"/>
            <a:r>
              <a:rPr lang="en-US" smtClean="0"/>
              <a:t>In: (1+2) * (3-4) / (5*6)</a:t>
            </a:r>
          </a:p>
          <a:p>
            <a:pPr eaLnBrk="1" hangingPunct="1"/>
            <a:r>
              <a:rPr lang="en-US" smtClean="0"/>
              <a:t>Post: 1 2 + 3 4 - * 5 6 * /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2354263" y="1155700"/>
            <a:ext cx="582612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*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4008438" y="177800"/>
            <a:ext cx="476250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/</a:t>
            </a:r>
          </a:p>
        </p:txBody>
      </p:sp>
      <p:cxnSp>
        <p:nvCxnSpPr>
          <p:cNvPr id="22534" name="AutoShape 5"/>
          <p:cNvCxnSpPr>
            <a:cxnSpLocks noChangeShapeType="1"/>
            <a:stCxn id="22542" idx="0"/>
            <a:endCxn id="22532" idx="5"/>
          </p:cNvCxnSpPr>
          <p:nvPr/>
        </p:nvCxnSpPr>
        <p:spPr bwMode="auto">
          <a:xfrm flipH="1" flipV="1">
            <a:off x="2851150" y="1865313"/>
            <a:ext cx="730250" cy="42862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2535" name="AutoShape 6"/>
          <p:cNvCxnSpPr>
            <a:cxnSpLocks noChangeShapeType="1"/>
            <a:stCxn id="22547" idx="0"/>
            <a:endCxn id="22532" idx="3"/>
          </p:cNvCxnSpPr>
          <p:nvPr/>
        </p:nvCxnSpPr>
        <p:spPr bwMode="auto">
          <a:xfrm flipV="1">
            <a:off x="1477963" y="1865313"/>
            <a:ext cx="962025" cy="42862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2536" name="AutoShape 7"/>
          <p:cNvCxnSpPr>
            <a:cxnSpLocks noChangeShapeType="1"/>
            <a:stCxn id="22532" idx="7"/>
            <a:endCxn id="22533" idx="3"/>
          </p:cNvCxnSpPr>
          <p:nvPr/>
        </p:nvCxnSpPr>
        <p:spPr bwMode="auto">
          <a:xfrm flipV="1">
            <a:off x="2851150" y="887413"/>
            <a:ext cx="1227138" cy="3714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632450" y="1308100"/>
            <a:ext cx="582613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*</a:t>
            </a:r>
          </a:p>
        </p:txBody>
      </p:sp>
      <p:cxnSp>
        <p:nvCxnSpPr>
          <p:cNvPr id="22538" name="AutoShape 9"/>
          <p:cNvCxnSpPr>
            <a:cxnSpLocks noChangeShapeType="1"/>
            <a:stCxn id="22537" idx="1"/>
            <a:endCxn id="22533" idx="5"/>
          </p:cNvCxnSpPr>
          <p:nvPr/>
        </p:nvCxnSpPr>
        <p:spPr bwMode="auto">
          <a:xfrm flipH="1" flipV="1">
            <a:off x="4414838" y="887413"/>
            <a:ext cx="1303337" cy="5238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2539" name="AutoShape 10"/>
          <p:cNvCxnSpPr>
            <a:cxnSpLocks noChangeShapeType="1"/>
            <a:stCxn id="22552" idx="0"/>
            <a:endCxn id="22537" idx="5"/>
          </p:cNvCxnSpPr>
          <p:nvPr/>
        </p:nvCxnSpPr>
        <p:spPr bwMode="auto">
          <a:xfrm flipH="1" flipV="1">
            <a:off x="6129338" y="2017713"/>
            <a:ext cx="404812" cy="27622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2540" name="AutoShape 11"/>
          <p:cNvCxnSpPr>
            <a:cxnSpLocks noChangeShapeType="1"/>
            <a:stCxn id="22551" idx="0"/>
            <a:endCxn id="22537" idx="2"/>
          </p:cNvCxnSpPr>
          <p:nvPr/>
        </p:nvCxnSpPr>
        <p:spPr bwMode="auto">
          <a:xfrm flipV="1">
            <a:off x="4933950" y="1714500"/>
            <a:ext cx="682625" cy="5794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2541" name="Oval 12"/>
          <p:cNvSpPr>
            <a:spLocks noChangeArrowheads="1"/>
          </p:cNvSpPr>
          <p:nvPr/>
        </p:nvSpPr>
        <p:spPr bwMode="auto">
          <a:xfrm>
            <a:off x="2581275" y="3581400"/>
            <a:ext cx="582613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3343275" y="2309813"/>
            <a:ext cx="476250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-</a:t>
            </a:r>
          </a:p>
        </p:txBody>
      </p:sp>
      <p:sp>
        <p:nvSpPr>
          <p:cNvPr id="22543" name="Oval 14"/>
          <p:cNvSpPr>
            <a:spLocks noChangeArrowheads="1"/>
          </p:cNvSpPr>
          <p:nvPr/>
        </p:nvSpPr>
        <p:spPr bwMode="auto">
          <a:xfrm>
            <a:off x="4127500" y="3581400"/>
            <a:ext cx="582613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4</a:t>
            </a:r>
          </a:p>
        </p:txBody>
      </p:sp>
      <p:cxnSp>
        <p:nvCxnSpPr>
          <p:cNvPr id="22544" name="AutoShape 15"/>
          <p:cNvCxnSpPr>
            <a:cxnSpLocks noChangeShapeType="1"/>
            <a:stCxn id="22543" idx="1"/>
            <a:endCxn id="22542" idx="5"/>
          </p:cNvCxnSpPr>
          <p:nvPr/>
        </p:nvCxnSpPr>
        <p:spPr bwMode="auto">
          <a:xfrm flipH="1" flipV="1">
            <a:off x="3749675" y="3019425"/>
            <a:ext cx="463550" cy="665163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2545" name="AutoShape 16"/>
          <p:cNvCxnSpPr>
            <a:cxnSpLocks noChangeShapeType="1"/>
            <a:stCxn id="22541" idx="0"/>
            <a:endCxn id="22542" idx="3"/>
          </p:cNvCxnSpPr>
          <p:nvPr/>
        </p:nvCxnSpPr>
        <p:spPr bwMode="auto">
          <a:xfrm flipV="1">
            <a:off x="2873375" y="3019425"/>
            <a:ext cx="539750" cy="54610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169863" y="3581400"/>
            <a:ext cx="582612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22547" name="Oval 18"/>
          <p:cNvSpPr>
            <a:spLocks noChangeArrowheads="1"/>
          </p:cNvSpPr>
          <p:nvPr/>
        </p:nvSpPr>
        <p:spPr bwMode="auto">
          <a:xfrm>
            <a:off x="1133475" y="2309813"/>
            <a:ext cx="687388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+</a:t>
            </a:r>
          </a:p>
        </p:txBody>
      </p: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1770063" y="3581400"/>
            <a:ext cx="582612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2</a:t>
            </a:r>
          </a:p>
        </p:txBody>
      </p:sp>
      <p:cxnSp>
        <p:nvCxnSpPr>
          <p:cNvPr id="22549" name="AutoShape 20"/>
          <p:cNvCxnSpPr>
            <a:cxnSpLocks noChangeShapeType="1"/>
            <a:stCxn id="22548" idx="0"/>
            <a:endCxn id="22547" idx="5"/>
          </p:cNvCxnSpPr>
          <p:nvPr/>
        </p:nvCxnSpPr>
        <p:spPr bwMode="auto">
          <a:xfrm flipH="1" flipV="1">
            <a:off x="1720850" y="3019425"/>
            <a:ext cx="341313" cy="54610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22550" name="AutoShape 21"/>
          <p:cNvCxnSpPr>
            <a:cxnSpLocks noChangeShapeType="1"/>
            <a:stCxn id="22546" idx="7"/>
            <a:endCxn id="22547" idx="3"/>
          </p:cNvCxnSpPr>
          <p:nvPr/>
        </p:nvCxnSpPr>
        <p:spPr bwMode="auto">
          <a:xfrm flipV="1">
            <a:off x="666750" y="3019425"/>
            <a:ext cx="566738" cy="665163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4641850" y="2309813"/>
            <a:ext cx="582613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5</a:t>
            </a:r>
          </a:p>
        </p:txBody>
      </p:sp>
      <p:sp>
        <p:nvSpPr>
          <p:cNvPr id="22552" name="Oval 25"/>
          <p:cNvSpPr>
            <a:spLocks noChangeArrowheads="1"/>
          </p:cNvSpPr>
          <p:nvPr/>
        </p:nvSpPr>
        <p:spPr bwMode="auto">
          <a:xfrm>
            <a:off x="6242050" y="2309813"/>
            <a:ext cx="582613" cy="812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In-order Traversal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BST::print(BNode *curNode)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if(curNode != NULL)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print(curNode-&gt;left);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cout &lt;&lt; curNode-&gt;element;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print(curNode-&gt;right);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410200" y="2362200"/>
            <a:ext cx="3733800" cy="15525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in-order</a:t>
            </a:r>
          </a:p>
          <a:p>
            <a:r>
              <a:rPr lang="en-US" sz="2400" b="1">
                <a:solidFill>
                  <a:schemeClr val="accent2"/>
                </a:solidFill>
              </a:rPr>
              <a:t>	left </a:t>
            </a:r>
            <a:r>
              <a:rPr lang="en-US" sz="2400">
                <a:solidFill>
                  <a:schemeClr val="accent2"/>
                </a:solidFill>
              </a:rPr>
              <a:t>node first, </a:t>
            </a:r>
          </a:p>
          <a:p>
            <a:r>
              <a:rPr lang="en-US" sz="2400">
                <a:solidFill>
                  <a:schemeClr val="accent2"/>
                </a:solidFill>
              </a:rPr>
              <a:t>	then </a:t>
            </a:r>
            <a:r>
              <a:rPr lang="en-US" sz="2400" b="1">
                <a:solidFill>
                  <a:schemeClr val="accent2"/>
                </a:solidFill>
              </a:rPr>
              <a:t>self</a:t>
            </a:r>
          </a:p>
          <a:p>
            <a:r>
              <a:rPr lang="en-US" sz="2400" b="1">
                <a:solidFill>
                  <a:schemeClr val="accent2"/>
                </a:solidFill>
              </a:rPr>
              <a:t>	</a:t>
            </a:r>
            <a:r>
              <a:rPr lang="en-US" sz="2400">
                <a:solidFill>
                  <a:schemeClr val="accent2"/>
                </a:solidFill>
              </a:rPr>
              <a:t>then </a:t>
            </a:r>
            <a:r>
              <a:rPr lang="en-US" sz="2400" b="1">
                <a:solidFill>
                  <a:schemeClr val="accent2"/>
                </a:solidFill>
              </a:rPr>
              <a:t>right</a:t>
            </a:r>
            <a:r>
              <a:rPr lang="en-US" sz="2400">
                <a:solidFill>
                  <a:schemeClr val="accent2"/>
                </a:solidFill>
              </a:rPr>
              <a:t> node</a:t>
            </a:r>
            <a:endParaRPr lang="en-US" sz="2400" b="1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Types of Trees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nodes have at most 2 children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class BinaryNode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// …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int element;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BinaryNode *left;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BinaryNode *right;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};</a:t>
            </a:r>
          </a:p>
        </p:txBody>
      </p:sp>
      <p:grpSp>
        <p:nvGrpSpPr>
          <p:cNvPr id="24580" name="Group 31"/>
          <p:cNvGrpSpPr>
            <a:grpSpLocks/>
          </p:cNvGrpSpPr>
          <p:nvPr/>
        </p:nvGrpSpPr>
        <p:grpSpPr bwMode="auto">
          <a:xfrm>
            <a:off x="3213100" y="4267200"/>
            <a:ext cx="3492500" cy="2057400"/>
            <a:chOff x="432" y="2688"/>
            <a:chExt cx="2200" cy="1296"/>
          </a:xfrm>
        </p:grpSpPr>
        <p:sp>
          <p:nvSpPr>
            <p:cNvPr id="24595" name="Oval 11"/>
            <p:cNvSpPr>
              <a:spLocks noChangeArrowheads="1"/>
            </p:cNvSpPr>
            <p:nvPr/>
          </p:nvSpPr>
          <p:spPr bwMode="auto">
            <a:xfrm>
              <a:off x="2352" y="363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4596" name="Oval 12"/>
            <p:cNvSpPr>
              <a:spLocks noChangeArrowheads="1"/>
            </p:cNvSpPr>
            <p:nvPr/>
          </p:nvSpPr>
          <p:spPr bwMode="auto">
            <a:xfrm>
              <a:off x="1684" y="363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24597" name="Oval 13"/>
            <p:cNvSpPr>
              <a:spLocks noChangeArrowheads="1"/>
            </p:cNvSpPr>
            <p:nvPr/>
          </p:nvSpPr>
          <p:spPr bwMode="auto">
            <a:xfrm>
              <a:off x="432" y="363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98" name="Oval 14"/>
            <p:cNvSpPr>
              <a:spLocks noChangeArrowheads="1"/>
            </p:cNvSpPr>
            <p:nvPr/>
          </p:nvSpPr>
          <p:spPr bwMode="auto">
            <a:xfrm>
              <a:off x="1112" y="363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4599" name="Oval 15"/>
            <p:cNvSpPr>
              <a:spLocks noChangeArrowheads="1"/>
            </p:cNvSpPr>
            <p:nvPr/>
          </p:nvSpPr>
          <p:spPr bwMode="auto">
            <a:xfrm>
              <a:off x="776" y="315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4600" name="Oval 16"/>
            <p:cNvSpPr>
              <a:spLocks noChangeArrowheads="1"/>
            </p:cNvSpPr>
            <p:nvPr/>
          </p:nvSpPr>
          <p:spPr bwMode="auto">
            <a:xfrm>
              <a:off x="1976" y="3120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4601" name="Oval 17"/>
            <p:cNvSpPr>
              <a:spLocks noChangeArrowheads="1"/>
            </p:cNvSpPr>
            <p:nvPr/>
          </p:nvSpPr>
          <p:spPr bwMode="auto">
            <a:xfrm>
              <a:off x="1392" y="268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4602" name="Line 18"/>
            <p:cNvSpPr>
              <a:spLocks noChangeShapeType="1"/>
            </p:cNvSpPr>
            <p:nvPr/>
          </p:nvSpPr>
          <p:spPr bwMode="auto">
            <a:xfrm>
              <a:off x="1680" y="2976"/>
              <a:ext cx="288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603" name="Line 19"/>
            <p:cNvSpPr>
              <a:spLocks noChangeShapeType="1"/>
            </p:cNvSpPr>
            <p:nvPr/>
          </p:nvSpPr>
          <p:spPr bwMode="auto">
            <a:xfrm flipH="1">
              <a:off x="1008" y="2976"/>
              <a:ext cx="384" cy="19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604" name="Line 20"/>
            <p:cNvSpPr>
              <a:spLocks noChangeShapeType="1"/>
            </p:cNvSpPr>
            <p:nvPr/>
          </p:nvSpPr>
          <p:spPr bwMode="auto">
            <a:xfrm flipH="1">
              <a:off x="672" y="3408"/>
              <a:ext cx="96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605" name="Line 21"/>
            <p:cNvSpPr>
              <a:spLocks noChangeShapeType="1"/>
            </p:cNvSpPr>
            <p:nvPr/>
          </p:nvSpPr>
          <p:spPr bwMode="auto">
            <a:xfrm>
              <a:off x="1008" y="3504"/>
              <a:ext cx="144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606" name="Line 22"/>
            <p:cNvSpPr>
              <a:spLocks noChangeShapeType="1"/>
            </p:cNvSpPr>
            <p:nvPr/>
          </p:nvSpPr>
          <p:spPr bwMode="auto">
            <a:xfrm flipH="1">
              <a:off x="1920" y="3456"/>
              <a:ext cx="144" cy="19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607" name="Line 23"/>
            <p:cNvSpPr>
              <a:spLocks noChangeShapeType="1"/>
            </p:cNvSpPr>
            <p:nvPr/>
          </p:nvSpPr>
          <p:spPr bwMode="auto">
            <a:xfrm>
              <a:off x="2208" y="3456"/>
              <a:ext cx="192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81" name="Group 30"/>
          <p:cNvGrpSpPr>
            <a:grpSpLocks/>
          </p:cNvGrpSpPr>
          <p:nvPr/>
        </p:nvGrpSpPr>
        <p:grpSpPr bwMode="auto">
          <a:xfrm>
            <a:off x="4813300" y="2209800"/>
            <a:ext cx="3949700" cy="3581400"/>
            <a:chOff x="3032" y="1392"/>
            <a:chExt cx="2488" cy="2256"/>
          </a:xfrm>
        </p:grpSpPr>
        <p:sp>
          <p:nvSpPr>
            <p:cNvPr id="24582" name="Oval 4"/>
            <p:cNvSpPr>
              <a:spLocks noChangeArrowheads="1"/>
            </p:cNvSpPr>
            <p:nvPr/>
          </p:nvSpPr>
          <p:spPr bwMode="auto">
            <a:xfrm>
              <a:off x="3456" y="171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4583" name="Oval 5"/>
            <p:cNvSpPr>
              <a:spLocks noChangeArrowheads="1"/>
            </p:cNvSpPr>
            <p:nvPr/>
          </p:nvSpPr>
          <p:spPr bwMode="auto">
            <a:xfrm>
              <a:off x="3840" y="195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4584" name="Oval 6"/>
            <p:cNvSpPr>
              <a:spLocks noChangeArrowheads="1"/>
            </p:cNvSpPr>
            <p:nvPr/>
          </p:nvSpPr>
          <p:spPr bwMode="auto">
            <a:xfrm>
              <a:off x="4224" y="224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85" name="Oval 7"/>
            <p:cNvSpPr>
              <a:spLocks noChangeArrowheads="1"/>
            </p:cNvSpPr>
            <p:nvPr/>
          </p:nvSpPr>
          <p:spPr bwMode="auto">
            <a:xfrm>
              <a:off x="4568" y="248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4586" name="Oval 8"/>
            <p:cNvSpPr>
              <a:spLocks noChangeArrowheads="1"/>
            </p:cNvSpPr>
            <p:nvPr/>
          </p:nvSpPr>
          <p:spPr bwMode="auto">
            <a:xfrm>
              <a:off x="3032" y="139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4904" y="291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5240" y="329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4589" name="Line 24"/>
            <p:cNvSpPr>
              <a:spLocks noChangeShapeType="1"/>
            </p:cNvSpPr>
            <p:nvPr/>
          </p:nvSpPr>
          <p:spPr bwMode="auto">
            <a:xfrm>
              <a:off x="3312" y="1584"/>
              <a:ext cx="240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0" name="Line 25"/>
            <p:cNvSpPr>
              <a:spLocks noChangeShapeType="1"/>
            </p:cNvSpPr>
            <p:nvPr/>
          </p:nvSpPr>
          <p:spPr bwMode="auto">
            <a:xfrm>
              <a:off x="3744" y="1920"/>
              <a:ext cx="96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1" name="Line 26"/>
            <p:cNvSpPr>
              <a:spLocks noChangeShapeType="1"/>
            </p:cNvSpPr>
            <p:nvPr/>
          </p:nvSpPr>
          <p:spPr bwMode="auto">
            <a:xfrm>
              <a:off x="4128" y="2112"/>
              <a:ext cx="192" cy="19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2" name="Line 27"/>
            <p:cNvSpPr>
              <a:spLocks noChangeShapeType="1"/>
            </p:cNvSpPr>
            <p:nvPr/>
          </p:nvSpPr>
          <p:spPr bwMode="auto">
            <a:xfrm>
              <a:off x="4512" y="2400"/>
              <a:ext cx="96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3" name="Line 28"/>
            <p:cNvSpPr>
              <a:spLocks noChangeShapeType="1"/>
            </p:cNvSpPr>
            <p:nvPr/>
          </p:nvSpPr>
          <p:spPr bwMode="auto">
            <a:xfrm>
              <a:off x="4800" y="2784"/>
              <a:ext cx="144" cy="19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4" name="Line 29"/>
            <p:cNvSpPr>
              <a:spLocks noChangeShapeType="1"/>
            </p:cNvSpPr>
            <p:nvPr/>
          </p:nvSpPr>
          <p:spPr bwMode="auto">
            <a:xfrm>
              <a:off x="5136" y="3264"/>
              <a:ext cx="144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Trees (BST)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node has a </a:t>
            </a:r>
            <a:r>
              <a:rPr lang="en-US" b="1" smtClean="0">
                <a:solidFill>
                  <a:schemeClr val="accent2"/>
                </a:solidFill>
              </a:rPr>
              <a:t>key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value that can be compared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Binary search tree property</a:t>
            </a:r>
          </a:p>
          <a:p>
            <a:pPr lvl="1" eaLnBrk="1" hangingPunct="1"/>
            <a:r>
              <a:rPr lang="en-US" smtClean="0"/>
              <a:t>every node in </a:t>
            </a:r>
            <a:r>
              <a:rPr lang="en-US" b="1" smtClean="0">
                <a:solidFill>
                  <a:schemeClr val="accent2"/>
                </a:solidFill>
              </a:rPr>
              <a:t>left</a:t>
            </a:r>
            <a:r>
              <a:rPr lang="en-US" smtClean="0"/>
              <a:t> subtree has key whose value is </a:t>
            </a:r>
            <a:r>
              <a:rPr lang="en-US" b="1" smtClean="0">
                <a:solidFill>
                  <a:srgbClr val="DD3300"/>
                </a:solidFill>
              </a:rPr>
              <a:t>&lt;</a:t>
            </a:r>
            <a:r>
              <a:rPr lang="en-US" smtClean="0"/>
              <a:t> root’s key value, </a:t>
            </a:r>
            <a:r>
              <a:rPr lang="en-US" b="1" smtClean="0"/>
              <a:t>AND</a:t>
            </a:r>
            <a:endParaRPr lang="en-US" smtClean="0"/>
          </a:p>
          <a:p>
            <a:pPr lvl="1" eaLnBrk="1" hangingPunct="1"/>
            <a:r>
              <a:rPr lang="en-US" smtClean="0"/>
              <a:t>every node in </a:t>
            </a:r>
            <a:r>
              <a:rPr lang="en-US" b="1" smtClean="0">
                <a:solidFill>
                  <a:schemeClr val="accent2"/>
                </a:solidFill>
              </a:rPr>
              <a:t>right</a:t>
            </a:r>
            <a:r>
              <a:rPr lang="en-US" smtClean="0"/>
              <a:t> subtree has key whose value is </a:t>
            </a:r>
            <a:r>
              <a:rPr lang="en-US" b="1" smtClean="0">
                <a:solidFill>
                  <a:srgbClr val="DD3300"/>
                </a:solidFill>
              </a:rPr>
              <a:t>&gt;</a:t>
            </a:r>
            <a:r>
              <a:rPr lang="en-US" smtClean="0"/>
              <a:t> root’s key value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Trees: Main Points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Definitions and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Five types of trees: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Binary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Binary search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AVL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Splay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Red-black trees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Tree traversals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pre-order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post-order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in-order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pSp>
        <p:nvGrpSpPr>
          <p:cNvPr id="26627" name="Group 18"/>
          <p:cNvGrpSpPr>
            <a:grpSpLocks/>
          </p:cNvGrpSpPr>
          <p:nvPr/>
        </p:nvGrpSpPr>
        <p:grpSpPr bwMode="auto">
          <a:xfrm>
            <a:off x="2438400" y="1730375"/>
            <a:ext cx="5181600" cy="3222625"/>
            <a:chOff x="1536" y="1090"/>
            <a:chExt cx="3264" cy="2030"/>
          </a:xfrm>
        </p:grpSpPr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2072" y="2770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536" y="224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2112" y="171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3984" y="1666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2784" y="1090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4376" y="2242"/>
              <a:ext cx="424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408" y="220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 flipH="1">
              <a:off x="2352" y="1344"/>
              <a:ext cx="432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1824" y="1968"/>
              <a:ext cx="288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776" y="2496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3072" y="1296"/>
              <a:ext cx="912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H="1">
              <a:off x="3648" y="1920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4272" y="1968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Counter-Example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289300" y="43973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438400" y="35591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352800" y="27209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6183313" y="2644775"/>
            <a:ext cx="727075" cy="555625"/>
          </a:xfrm>
          <a:prstGeom prst="ellips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419600" y="17303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946900" y="3559175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295900" y="3505200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3733800" y="2133600"/>
            <a:ext cx="685800" cy="609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2895600" y="3124200"/>
            <a:ext cx="4572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819400" y="3962400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876800" y="2057400"/>
            <a:ext cx="14478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5791200" y="3048000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781800" y="3124200"/>
            <a:ext cx="3810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051300" y="34829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6032500" y="4549775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943600" y="3886200"/>
            <a:ext cx="4572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7821613" y="4321175"/>
            <a:ext cx="727075" cy="555625"/>
          </a:xfrm>
          <a:prstGeom prst="ellips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7010400" y="5083175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21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7467600" y="4038600"/>
            <a:ext cx="533400" cy="304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7391400" y="4724400"/>
            <a:ext cx="533400" cy="304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810000" y="3200400"/>
            <a:ext cx="304800" cy="304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difference: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binary trees and binary search trees have 0-2 children per node</a:t>
            </a:r>
          </a:p>
          <a:p>
            <a:pPr eaLnBrk="1" hangingPunct="1"/>
            <a:r>
              <a:rPr lang="en-US" smtClean="0"/>
              <a:t>But a binary search tree is </a:t>
            </a:r>
            <a:r>
              <a:rPr lang="en-US" i="1" smtClean="0"/>
              <a:t>sorted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Binary Search Tree Operations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DD3300"/>
                </a:solidFill>
              </a:rPr>
              <a:t>Basic idea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Compare </a:t>
            </a:r>
            <a:r>
              <a:rPr lang="en-US" b="1" smtClean="0">
                <a:solidFill>
                  <a:schemeClr val="accent2"/>
                </a:solidFill>
              </a:rPr>
              <a:t>value to be found</a:t>
            </a:r>
            <a:r>
              <a:rPr lang="en-US" b="1" smtClean="0"/>
              <a:t> </a:t>
            </a:r>
            <a:r>
              <a:rPr lang="en-US" smtClean="0"/>
              <a:t>to key of the root of the tree</a:t>
            </a:r>
          </a:p>
          <a:p>
            <a:pPr lvl="2" eaLnBrk="1" hangingPunct="1"/>
            <a:r>
              <a:rPr lang="en-US" smtClean="0"/>
              <a:t>if they are </a:t>
            </a:r>
            <a:r>
              <a:rPr lang="en-US" b="1" smtClean="0">
                <a:solidFill>
                  <a:schemeClr val="accent2"/>
                </a:solidFill>
              </a:rPr>
              <a:t>equal, </a:t>
            </a:r>
            <a:r>
              <a:rPr lang="en-US" smtClean="0"/>
              <a:t>then done</a:t>
            </a:r>
          </a:p>
          <a:p>
            <a:pPr lvl="2" eaLnBrk="1" hangingPunct="1"/>
            <a:r>
              <a:rPr lang="en-US" smtClean="0"/>
              <a:t>if </a:t>
            </a:r>
            <a:r>
              <a:rPr lang="en-US" b="1" smtClean="0">
                <a:solidFill>
                  <a:schemeClr val="accent2"/>
                </a:solidFill>
              </a:rPr>
              <a:t>not equal</a:t>
            </a:r>
            <a:r>
              <a:rPr lang="en-US" smtClean="0"/>
              <a:t>, recurse depending on which half of tree the value should be in if it is in tree.</a:t>
            </a:r>
            <a:endParaRPr lang="en-US" b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BST find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BNode</a:t>
            </a:r>
            <a:r>
              <a:rPr lang="en-US" sz="2000" b="1" dirty="0" smtClean="0">
                <a:latin typeface="Courier New" pitchFamily="49" charset="0"/>
              </a:rPr>
              <a:t> * BST::find(const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x, </a:t>
            </a:r>
            <a:r>
              <a:rPr lang="en-US" sz="2000" b="1" dirty="0" err="1" smtClean="0">
                <a:latin typeface="Courier New" pitchFamily="49" charset="0"/>
              </a:rPr>
              <a:t>BNode</a:t>
            </a:r>
            <a:r>
              <a:rPr lang="en-US" sz="2000" b="1" dirty="0" smtClean="0">
                <a:latin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</a:rPr>
              <a:t>curNode</a:t>
            </a:r>
            <a:r>
              <a:rPr lang="en-US" sz="20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DD3300"/>
                </a:solidFill>
                <a:latin typeface="Courier New" pitchFamily="49" charset="0"/>
              </a:rPr>
              <a:t>	// handle case where a NULL pointer could be passed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DD3300"/>
                </a:solidFill>
                <a:latin typeface="Courier New" pitchFamily="49" charset="0"/>
              </a:rPr>
              <a:t>	// </a:t>
            </a:r>
            <a:r>
              <a:rPr lang="en-US" sz="1800" b="1" dirty="0" err="1" smtClean="0">
                <a:solidFill>
                  <a:srgbClr val="DD3300"/>
                </a:solidFill>
                <a:latin typeface="Courier New" pitchFamily="49" charset="0"/>
              </a:rPr>
              <a:t>curNode</a:t>
            </a:r>
            <a:r>
              <a:rPr lang="en-US" sz="1800" b="1" dirty="0" smtClean="0">
                <a:solidFill>
                  <a:srgbClr val="DD3300"/>
                </a:solidFill>
                <a:latin typeface="Courier New" pitchFamily="49" charset="0"/>
              </a:rPr>
              <a:t>-&gt;right or </a:t>
            </a:r>
            <a:r>
              <a:rPr lang="en-US" sz="1800" b="1" dirty="0" err="1" smtClean="0">
                <a:solidFill>
                  <a:srgbClr val="DD3300"/>
                </a:solidFill>
                <a:latin typeface="Courier New" pitchFamily="49" charset="0"/>
              </a:rPr>
              <a:t>curNode</a:t>
            </a:r>
            <a:r>
              <a:rPr lang="en-US" sz="1800" b="1" dirty="0" smtClean="0">
                <a:solidFill>
                  <a:srgbClr val="DD3300"/>
                </a:solidFill>
                <a:latin typeface="Courier New" pitchFamily="49" charset="0"/>
              </a:rPr>
              <a:t>-&gt;left might be NULL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if(</a:t>
            </a:r>
            <a:r>
              <a:rPr lang="en-US" sz="2000" b="1" dirty="0" err="1" smtClean="0">
                <a:latin typeface="Courier New" pitchFamily="49" charset="0"/>
              </a:rPr>
              <a:t>curNode</a:t>
            </a:r>
            <a:r>
              <a:rPr lang="en-US" sz="2000" b="1" dirty="0" smtClean="0">
                <a:latin typeface="Courier New" pitchFamily="49" charset="0"/>
              </a:rPr>
              <a:t>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return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else if(x </a:t>
            </a:r>
            <a:r>
              <a:rPr lang="en-US" sz="2000" b="1" dirty="0" smtClean="0">
                <a:solidFill>
                  <a:srgbClr val="DD3300"/>
                </a:solidFill>
                <a:latin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curNode</a:t>
            </a:r>
            <a:r>
              <a:rPr lang="en-US" sz="2000" b="1" dirty="0" smtClean="0">
                <a:latin typeface="Courier New" pitchFamily="49" charset="0"/>
              </a:rPr>
              <a:t>-&gt;element)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return find(x, </a:t>
            </a:r>
            <a:r>
              <a:rPr lang="en-US" sz="2000" b="1" dirty="0" err="1" smtClean="0">
                <a:latin typeface="Courier New" pitchFamily="49" charset="0"/>
              </a:rPr>
              <a:t>curNode</a:t>
            </a:r>
            <a:r>
              <a:rPr lang="en-US" sz="2000" b="1" dirty="0" smtClean="0">
                <a:latin typeface="Courier New" pitchFamily="49" charset="0"/>
              </a:rPr>
              <a:t>-&gt;left); </a:t>
            </a:r>
            <a:r>
              <a:rPr lang="en-US" sz="2000" b="1" dirty="0" smtClean="0">
                <a:solidFill>
                  <a:srgbClr val="DD3300"/>
                </a:solidFill>
                <a:latin typeface="Courier New" pitchFamily="49" charset="0"/>
              </a:rPr>
              <a:t>// search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else if(x </a:t>
            </a:r>
            <a:r>
              <a:rPr lang="en-US" sz="2000" b="1" dirty="0" smtClean="0">
                <a:solidFill>
                  <a:srgbClr val="DD3300"/>
                </a:solidFill>
                <a:latin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curNode</a:t>
            </a:r>
            <a:r>
              <a:rPr lang="en-US" sz="2000" b="1" dirty="0" smtClean="0">
                <a:latin typeface="Courier New" pitchFamily="49" charset="0"/>
              </a:rPr>
              <a:t>-&gt;element)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return find(x, </a:t>
            </a:r>
            <a:r>
              <a:rPr lang="en-US" sz="2000" b="1" dirty="0" err="1" smtClean="0">
                <a:latin typeface="Courier New" pitchFamily="49" charset="0"/>
              </a:rPr>
              <a:t>curNode</a:t>
            </a:r>
            <a:r>
              <a:rPr lang="en-US" sz="2000" b="1" dirty="0" smtClean="0">
                <a:latin typeface="Courier New" pitchFamily="49" charset="0"/>
              </a:rPr>
              <a:t>-&gt;right); </a:t>
            </a:r>
            <a:r>
              <a:rPr lang="en-US" sz="2000" b="1" dirty="0" smtClean="0">
                <a:solidFill>
                  <a:srgbClr val="DD3300"/>
                </a:solidFill>
                <a:latin typeface="Courier New" pitchFamily="49" charset="0"/>
              </a:rPr>
              <a:t>//search right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return </a:t>
            </a:r>
            <a:r>
              <a:rPr lang="en-US" sz="2000" b="1" dirty="0" err="1" smtClean="0">
                <a:latin typeface="Courier New" pitchFamily="49" charset="0"/>
              </a:rPr>
              <a:t>curNode</a:t>
            </a:r>
            <a:r>
              <a:rPr lang="en-US" sz="2000" b="1" dirty="0" smtClean="0">
                <a:latin typeface="Courier New" pitchFamily="49" charset="0"/>
              </a:rPr>
              <a:t>;	</a:t>
            </a:r>
            <a:r>
              <a:rPr lang="en-US" sz="2000" b="1" dirty="0" smtClean="0">
                <a:solidFill>
                  <a:srgbClr val="DD3300"/>
                </a:solidFill>
                <a:latin typeface="Courier New" pitchFamily="49" charset="0"/>
              </a:rPr>
              <a:t>// matched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 insert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Do a </a:t>
            </a:r>
            <a:r>
              <a:rPr lang="en-US" sz="2000" b="1" smtClean="0">
                <a:solidFill>
                  <a:srgbClr val="DD3300"/>
                </a:solidFill>
              </a:rPr>
              <a:t>find</a:t>
            </a:r>
            <a:r>
              <a:rPr lang="en-US" sz="2000" smtClean="0"/>
              <a:t>, when we reach a NULL pointer, create a new node there.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void BST::insert(const int x, BNode * &amp; curNode)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if(curNode==NULL)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curNode = </a:t>
            </a: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new</a:t>
            </a:r>
            <a:r>
              <a:rPr lang="en-US" sz="2000" b="1" smtClean="0">
                <a:latin typeface="Courier New" pitchFamily="49" charset="0"/>
              </a:rPr>
              <a:t> BNode(x,NULL,NULL);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else if(x &lt; curNode-&gt;element)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insert(x, curNode-&gt;left);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else if(x &gt; curNode-&gt;element)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insert(x, curNode-&gt;right);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;	</a:t>
            </a: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// duplicate… do nothing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of lecture on Mon, Feb 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BST findMax, findMin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find the </a:t>
            </a:r>
            <a:r>
              <a:rPr lang="en-US" b="1" smtClean="0">
                <a:solidFill>
                  <a:schemeClr val="accent2"/>
                </a:solidFill>
              </a:rPr>
              <a:t>maximum</a:t>
            </a:r>
            <a:r>
              <a:rPr lang="en-US" smtClean="0"/>
              <a:t> element in BST:</a:t>
            </a:r>
          </a:p>
        </p:txBody>
      </p:sp>
      <p:grpSp>
        <p:nvGrpSpPr>
          <p:cNvPr id="33796" name="Group 17"/>
          <p:cNvGrpSpPr>
            <a:grpSpLocks/>
          </p:cNvGrpSpPr>
          <p:nvPr/>
        </p:nvGrpSpPr>
        <p:grpSpPr bwMode="auto">
          <a:xfrm>
            <a:off x="1905000" y="2568575"/>
            <a:ext cx="5181600" cy="3222625"/>
            <a:chOff x="1200" y="1618"/>
            <a:chExt cx="3264" cy="2030"/>
          </a:xfrm>
        </p:grpSpPr>
        <p:sp>
          <p:nvSpPr>
            <p:cNvPr id="33798" name="Oval 4"/>
            <p:cNvSpPr>
              <a:spLocks noChangeArrowheads="1"/>
            </p:cNvSpPr>
            <p:nvPr/>
          </p:nvSpPr>
          <p:spPr bwMode="auto">
            <a:xfrm>
              <a:off x="1736" y="329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3799" name="Oval 5"/>
            <p:cNvSpPr>
              <a:spLocks noChangeArrowheads="1"/>
            </p:cNvSpPr>
            <p:nvPr/>
          </p:nvSpPr>
          <p:spPr bwMode="auto">
            <a:xfrm>
              <a:off x="1200" y="2770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3800" name="Oval 6"/>
            <p:cNvSpPr>
              <a:spLocks noChangeArrowheads="1"/>
            </p:cNvSpPr>
            <p:nvPr/>
          </p:nvSpPr>
          <p:spPr bwMode="auto">
            <a:xfrm>
              <a:off x="1776" y="224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3801" name="Oval 7"/>
            <p:cNvSpPr>
              <a:spLocks noChangeArrowheads="1"/>
            </p:cNvSpPr>
            <p:nvPr/>
          </p:nvSpPr>
          <p:spPr bwMode="auto">
            <a:xfrm>
              <a:off x="3648" y="219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3802" name="Oval 8"/>
            <p:cNvSpPr>
              <a:spLocks noChangeArrowheads="1"/>
            </p:cNvSpPr>
            <p:nvPr/>
          </p:nvSpPr>
          <p:spPr bwMode="auto">
            <a:xfrm>
              <a:off x="2448" y="161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3803" name="Oval 9"/>
            <p:cNvSpPr>
              <a:spLocks noChangeArrowheads="1"/>
            </p:cNvSpPr>
            <p:nvPr/>
          </p:nvSpPr>
          <p:spPr bwMode="auto">
            <a:xfrm>
              <a:off x="4040" y="2770"/>
              <a:ext cx="424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33804" name="Oval 10"/>
            <p:cNvSpPr>
              <a:spLocks noChangeArrowheads="1"/>
            </p:cNvSpPr>
            <p:nvPr/>
          </p:nvSpPr>
          <p:spPr bwMode="auto">
            <a:xfrm>
              <a:off x="3072" y="2736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 flipH="1">
              <a:off x="2016" y="1872"/>
              <a:ext cx="432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 flipH="1">
              <a:off x="1488" y="2496"/>
              <a:ext cx="288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1440" y="3024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2736" y="1824"/>
              <a:ext cx="912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 flipH="1">
              <a:off x="3312" y="2448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3936" y="2496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3797" name="Line 22"/>
          <p:cNvSpPr>
            <a:spLocks noChangeShapeType="1"/>
          </p:cNvSpPr>
          <p:nvPr/>
        </p:nvSpPr>
        <p:spPr bwMode="auto">
          <a:xfrm>
            <a:off x="4800600" y="2438400"/>
            <a:ext cx="2819400" cy="198120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 remove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Disrupts tree structure</a:t>
            </a:r>
          </a:p>
          <a:p>
            <a:pPr marL="990600" lvl="1" indent="-533400" eaLnBrk="1" hangingPunct="1"/>
            <a:r>
              <a:rPr lang="en-US" smtClean="0"/>
              <a:t>Code in Weiss fig. 4.26</a:t>
            </a:r>
          </a:p>
          <a:p>
            <a:pPr marL="609600" indent="-609600" eaLnBrk="1" hangingPunct="1"/>
            <a:r>
              <a:rPr lang="en-US" b="1" smtClean="0">
                <a:solidFill>
                  <a:srgbClr val="DD3300"/>
                </a:solidFill>
              </a:rPr>
              <a:t>Basic idea: </a:t>
            </a:r>
          </a:p>
          <a:p>
            <a:pPr marL="990600" lvl="1" indent="-533400" eaLnBrk="1" hangingPunct="1"/>
            <a:r>
              <a:rPr lang="en-US" b="1" smtClean="0">
                <a:solidFill>
                  <a:schemeClr val="accent2"/>
                </a:solidFill>
              </a:rPr>
              <a:t>find</a:t>
            </a:r>
            <a:r>
              <a:rPr lang="en-US" smtClean="0"/>
              <a:t> node to be removed.</a:t>
            </a:r>
          </a:p>
          <a:p>
            <a:pPr marL="990600" lvl="1" indent="-533400" eaLnBrk="1" hangingPunct="1"/>
            <a:r>
              <a:rPr lang="en-US" smtClean="0"/>
              <a:t>“fix” tree so that binary search tree property still holds true</a:t>
            </a:r>
          </a:p>
          <a:p>
            <a:pPr marL="990600" lvl="1" indent="-533400" eaLnBrk="1" hangingPunct="1"/>
            <a:r>
              <a:rPr lang="en-US" smtClean="0"/>
              <a:t>Cases: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smtClean="0"/>
              <a:t>Node has </a:t>
            </a:r>
            <a:r>
              <a:rPr lang="en-US" b="1" smtClean="0">
                <a:solidFill>
                  <a:schemeClr val="accent2"/>
                </a:solidFill>
              </a:rPr>
              <a:t>no children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smtClean="0"/>
              <a:t>Node has </a:t>
            </a:r>
            <a:r>
              <a:rPr lang="en-US" b="1" smtClean="0">
                <a:solidFill>
                  <a:schemeClr val="accent2"/>
                </a:solidFill>
              </a:rPr>
              <a:t>one child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smtClean="0"/>
              <a:t>Node has </a:t>
            </a:r>
            <a:r>
              <a:rPr lang="en-US" b="1" smtClean="0">
                <a:solidFill>
                  <a:schemeClr val="accent2"/>
                </a:solidFill>
              </a:rPr>
              <a:t>two children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Structures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1300163"/>
            <a:ext cx="8491538" cy="4525962"/>
          </a:xfrm>
        </p:spPr>
        <p:txBody>
          <a:bodyPr/>
          <a:lstStyle/>
          <a:p>
            <a:pPr eaLnBrk="1" hangingPunct="1"/>
            <a:r>
              <a:rPr lang="en-US" smtClean="0"/>
              <a:t>If we have a good list implementation, do we need any other data structures?</a:t>
            </a:r>
          </a:p>
          <a:p>
            <a:pPr eaLnBrk="1" hangingPunct="1"/>
            <a:r>
              <a:rPr lang="en-US" smtClean="0"/>
              <a:t>For computing: </a:t>
            </a:r>
            <a:r>
              <a:rPr lang="en-US" b="1" smtClean="0"/>
              <a:t>no</a:t>
            </a:r>
          </a:p>
          <a:p>
            <a:pPr lvl="1" eaLnBrk="1" hangingPunct="1"/>
            <a:r>
              <a:rPr lang="en-US" smtClean="0"/>
              <a:t>We can compute everything with just lists (actually even less).  The underlying machine memory can be thought of as a list.</a:t>
            </a:r>
          </a:p>
          <a:p>
            <a:pPr eaLnBrk="1" hangingPunct="1"/>
            <a:r>
              <a:rPr lang="en-US" smtClean="0"/>
              <a:t>For </a:t>
            </a:r>
            <a:r>
              <a:rPr lang="en-US" i="1" smtClean="0"/>
              <a:t>thinking</a:t>
            </a:r>
            <a:r>
              <a:rPr lang="en-US" smtClean="0"/>
              <a:t>: </a:t>
            </a:r>
            <a:r>
              <a:rPr lang="en-US" b="1" smtClean="0"/>
              <a:t>yes</a:t>
            </a:r>
            <a:endParaRPr lang="en-US" smtClean="0"/>
          </a:p>
          <a:p>
            <a:pPr lvl="1" eaLnBrk="1" hangingPunct="1"/>
            <a:r>
              <a:rPr lang="en-US" smtClean="0"/>
              <a:t>Lists are a very limited way of thinking about problems.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Children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2755900" y="52355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1905000" y="43973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2819400" y="35591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5791200" y="34829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3886200" y="256857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6413500" y="4397375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4849813" y="4332288"/>
            <a:ext cx="496887" cy="581025"/>
          </a:xfrm>
          <a:prstGeom prst="ellips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3200400" y="2971800"/>
            <a:ext cx="685800" cy="609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 flipH="1">
            <a:off x="2362200" y="3962400"/>
            <a:ext cx="4572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>
            <a:off x="2286000" y="4800600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>
            <a:off x="4343400" y="2895600"/>
            <a:ext cx="14478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9" name="Line 16"/>
          <p:cNvSpPr>
            <a:spLocks noChangeShapeType="1"/>
          </p:cNvSpPr>
          <p:nvPr/>
        </p:nvSpPr>
        <p:spPr bwMode="auto">
          <a:xfrm flipH="1">
            <a:off x="5257800" y="3886200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>
            <a:off x="6248400" y="3962400"/>
            <a:ext cx="3810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Child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Adjust pointer of parent to point at child, reclaim memory</a:t>
            </a:r>
          </a:p>
        </p:txBody>
      </p:sp>
      <p:grpSp>
        <p:nvGrpSpPr>
          <p:cNvPr id="37892" name="Group 18"/>
          <p:cNvGrpSpPr>
            <a:grpSpLocks/>
          </p:cNvGrpSpPr>
          <p:nvPr/>
        </p:nvGrpSpPr>
        <p:grpSpPr bwMode="auto">
          <a:xfrm>
            <a:off x="1893888" y="2949575"/>
            <a:ext cx="5192712" cy="3222625"/>
            <a:chOff x="1193" y="1618"/>
            <a:chExt cx="3271" cy="2030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1736" y="329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1193" y="2763"/>
              <a:ext cx="296" cy="366"/>
            </a:xfrm>
            <a:prstGeom prst="ellips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1776" y="224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3648" y="219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2448" y="161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4040" y="2770"/>
              <a:ext cx="424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3072" y="2736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2016" y="1872"/>
              <a:ext cx="432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H="1">
              <a:off x="1488" y="2496"/>
              <a:ext cx="288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1440" y="3024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2736" y="1824"/>
              <a:ext cx="912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 flipH="1">
              <a:off x="3312" y="2448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3936" y="2496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Children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38916" name="Group 18"/>
          <p:cNvGrpSpPr>
            <a:grpSpLocks/>
          </p:cNvGrpSpPr>
          <p:nvPr/>
        </p:nvGrpSpPr>
        <p:grpSpPr bwMode="auto">
          <a:xfrm>
            <a:off x="1582738" y="2700338"/>
            <a:ext cx="6113462" cy="2878137"/>
            <a:chOff x="1225" y="1585"/>
            <a:chExt cx="3203" cy="2089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1761" y="3271"/>
              <a:ext cx="233" cy="403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1225" y="2745"/>
              <a:ext cx="233" cy="404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1800" y="2216"/>
              <a:ext cx="233" cy="404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3672" y="2169"/>
              <a:ext cx="233" cy="403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2468" y="1585"/>
              <a:ext cx="247" cy="421"/>
            </a:xfrm>
            <a:prstGeom prst="ellips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8922" name="Oval 10"/>
            <p:cNvSpPr>
              <a:spLocks noChangeArrowheads="1"/>
            </p:cNvSpPr>
            <p:nvPr/>
          </p:nvSpPr>
          <p:spPr bwMode="auto">
            <a:xfrm>
              <a:off x="4076" y="2745"/>
              <a:ext cx="352" cy="403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38923" name="Oval 11"/>
            <p:cNvSpPr>
              <a:spLocks noChangeArrowheads="1"/>
            </p:cNvSpPr>
            <p:nvPr/>
          </p:nvSpPr>
          <p:spPr bwMode="auto">
            <a:xfrm>
              <a:off x="3097" y="2710"/>
              <a:ext cx="233" cy="404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2016" y="1872"/>
              <a:ext cx="432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1488" y="2496"/>
              <a:ext cx="288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1440" y="3024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2736" y="1824"/>
              <a:ext cx="912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H="1">
              <a:off x="3312" y="2448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3936" y="2496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Children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Replace node with successor. Then remove successor from tree.</a:t>
            </a:r>
          </a:p>
          <a:p>
            <a:pPr eaLnBrk="1" hangingPunct="1"/>
            <a:endParaRPr lang="en-US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582738" y="2700338"/>
            <a:ext cx="6113462" cy="2878137"/>
            <a:chOff x="1225" y="1585"/>
            <a:chExt cx="3203" cy="2089"/>
          </a:xfrm>
        </p:grpSpPr>
        <p:sp>
          <p:nvSpPr>
            <p:cNvPr id="39943" name="Oval 5"/>
            <p:cNvSpPr>
              <a:spLocks noChangeArrowheads="1"/>
            </p:cNvSpPr>
            <p:nvPr/>
          </p:nvSpPr>
          <p:spPr bwMode="auto">
            <a:xfrm>
              <a:off x="1761" y="3271"/>
              <a:ext cx="233" cy="403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9944" name="Oval 6"/>
            <p:cNvSpPr>
              <a:spLocks noChangeArrowheads="1"/>
            </p:cNvSpPr>
            <p:nvPr/>
          </p:nvSpPr>
          <p:spPr bwMode="auto">
            <a:xfrm>
              <a:off x="1225" y="2745"/>
              <a:ext cx="233" cy="404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9945" name="Oval 7"/>
            <p:cNvSpPr>
              <a:spLocks noChangeArrowheads="1"/>
            </p:cNvSpPr>
            <p:nvPr/>
          </p:nvSpPr>
          <p:spPr bwMode="auto">
            <a:xfrm>
              <a:off x="1800" y="2216"/>
              <a:ext cx="233" cy="404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9946" name="Oval 8"/>
            <p:cNvSpPr>
              <a:spLocks noChangeArrowheads="1"/>
            </p:cNvSpPr>
            <p:nvPr/>
          </p:nvSpPr>
          <p:spPr bwMode="auto">
            <a:xfrm>
              <a:off x="3672" y="2169"/>
              <a:ext cx="233" cy="403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9947" name="Oval 9"/>
            <p:cNvSpPr>
              <a:spLocks noChangeArrowheads="1"/>
            </p:cNvSpPr>
            <p:nvPr/>
          </p:nvSpPr>
          <p:spPr bwMode="auto">
            <a:xfrm>
              <a:off x="2468" y="1585"/>
              <a:ext cx="247" cy="421"/>
            </a:xfrm>
            <a:prstGeom prst="ellips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9948" name="Oval 10"/>
            <p:cNvSpPr>
              <a:spLocks noChangeArrowheads="1"/>
            </p:cNvSpPr>
            <p:nvPr/>
          </p:nvSpPr>
          <p:spPr bwMode="auto">
            <a:xfrm>
              <a:off x="4076" y="2745"/>
              <a:ext cx="352" cy="403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39949" name="Oval 11"/>
            <p:cNvSpPr>
              <a:spLocks noChangeArrowheads="1"/>
            </p:cNvSpPr>
            <p:nvPr/>
          </p:nvSpPr>
          <p:spPr bwMode="auto">
            <a:xfrm>
              <a:off x="3097" y="2710"/>
              <a:ext cx="233" cy="404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 flipH="1">
              <a:off x="2016" y="1872"/>
              <a:ext cx="432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951" name="Line 13"/>
            <p:cNvSpPr>
              <a:spLocks noChangeShapeType="1"/>
            </p:cNvSpPr>
            <p:nvPr/>
          </p:nvSpPr>
          <p:spPr bwMode="auto">
            <a:xfrm flipH="1">
              <a:off x="1488" y="2496"/>
              <a:ext cx="288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952" name="Line 14"/>
            <p:cNvSpPr>
              <a:spLocks noChangeShapeType="1"/>
            </p:cNvSpPr>
            <p:nvPr/>
          </p:nvSpPr>
          <p:spPr bwMode="auto">
            <a:xfrm>
              <a:off x="1440" y="3024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953" name="Line 15"/>
            <p:cNvSpPr>
              <a:spLocks noChangeShapeType="1"/>
            </p:cNvSpPr>
            <p:nvPr/>
          </p:nvSpPr>
          <p:spPr bwMode="auto">
            <a:xfrm>
              <a:off x="2736" y="1824"/>
              <a:ext cx="912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954" name="Line 16"/>
            <p:cNvSpPr>
              <a:spLocks noChangeShapeType="1"/>
            </p:cNvSpPr>
            <p:nvPr/>
          </p:nvSpPr>
          <p:spPr bwMode="auto">
            <a:xfrm flipH="1">
              <a:off x="3312" y="2448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>
              <a:off x="3936" y="2496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9941" name="Line 18"/>
          <p:cNvSpPr>
            <a:spLocks noChangeShapeType="1"/>
          </p:cNvSpPr>
          <p:nvPr/>
        </p:nvSpPr>
        <p:spPr bwMode="auto">
          <a:xfrm>
            <a:off x="4876800" y="4114800"/>
            <a:ext cx="990600" cy="838200"/>
          </a:xfrm>
          <a:prstGeom prst="line">
            <a:avLst/>
          </a:prstGeom>
          <a:noFill/>
          <a:ln w="31750">
            <a:solidFill>
              <a:srgbClr val="0099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2" name="Line 19"/>
          <p:cNvSpPr>
            <a:spLocks noChangeShapeType="1"/>
          </p:cNvSpPr>
          <p:nvPr/>
        </p:nvSpPr>
        <p:spPr bwMode="auto">
          <a:xfrm flipH="1">
            <a:off x="4876800" y="4191000"/>
            <a:ext cx="990600" cy="685800"/>
          </a:xfrm>
          <a:prstGeom prst="line">
            <a:avLst/>
          </a:prstGeom>
          <a:noFill/>
          <a:ln w="31750">
            <a:solidFill>
              <a:srgbClr val="0099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BST Heights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BST Height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n</a:t>
            </a:r>
            <a:r>
              <a:rPr lang="en-US" smtClean="0"/>
              <a:t>-node BST: Worst case depth</a:t>
            </a:r>
          </a:p>
          <a:p>
            <a:pPr lvl="1" eaLnBrk="1" hangingPunct="1"/>
            <a:r>
              <a:rPr lang="en-US" i="1" smtClean="0"/>
              <a:t>n-1</a:t>
            </a:r>
          </a:p>
          <a:p>
            <a:pPr eaLnBrk="1" hangingPunct="1"/>
            <a:r>
              <a:rPr lang="en-US" b="1" smtClean="0">
                <a:solidFill>
                  <a:srgbClr val="DD3300"/>
                </a:solidFill>
              </a:rPr>
              <a:t>Claim:</a:t>
            </a:r>
          </a:p>
          <a:p>
            <a:pPr lvl="1" eaLnBrk="1" hangingPunct="1"/>
            <a:r>
              <a:rPr lang="en-US" smtClean="0"/>
              <a:t>Max number nodes in a </a:t>
            </a:r>
          </a:p>
          <a:p>
            <a:pPr lvl="1" eaLnBrk="1" hangingPunct="1">
              <a:buFontTx/>
              <a:buNone/>
            </a:pPr>
            <a:r>
              <a:rPr lang="en-US" smtClean="0"/>
              <a:t>	binary tree of height </a:t>
            </a:r>
            <a:r>
              <a:rPr lang="en-US" i="1" smtClean="0"/>
              <a:t>h</a:t>
            </a:r>
            <a:r>
              <a:rPr lang="en-US" smtClean="0"/>
              <a:t> is </a:t>
            </a:r>
          </a:p>
          <a:p>
            <a:pPr lvl="1" eaLnBrk="1" hangingPunct="1">
              <a:buFontTx/>
              <a:buNone/>
            </a:pPr>
            <a:r>
              <a:rPr lang="en-US" smtClean="0"/>
              <a:t>	2</a:t>
            </a:r>
            <a:r>
              <a:rPr lang="en-US" baseline="30000" smtClean="0"/>
              <a:t>h+1</a:t>
            </a:r>
            <a:r>
              <a:rPr lang="en-US" smtClean="0"/>
              <a:t> -1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4813300" y="2209800"/>
            <a:ext cx="3949700" cy="3581400"/>
            <a:chOff x="3032" y="1392"/>
            <a:chExt cx="2488" cy="2256"/>
          </a:xfrm>
        </p:grpSpPr>
        <p:sp>
          <p:nvSpPr>
            <p:cNvPr id="43013" name="Oval 5"/>
            <p:cNvSpPr>
              <a:spLocks noChangeArrowheads="1"/>
            </p:cNvSpPr>
            <p:nvPr/>
          </p:nvSpPr>
          <p:spPr bwMode="auto">
            <a:xfrm>
              <a:off x="3456" y="171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014" name="Oval 6"/>
            <p:cNvSpPr>
              <a:spLocks noChangeArrowheads="1"/>
            </p:cNvSpPr>
            <p:nvPr/>
          </p:nvSpPr>
          <p:spPr bwMode="auto">
            <a:xfrm>
              <a:off x="3840" y="195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015" name="Oval 7"/>
            <p:cNvSpPr>
              <a:spLocks noChangeArrowheads="1"/>
            </p:cNvSpPr>
            <p:nvPr/>
          </p:nvSpPr>
          <p:spPr bwMode="auto">
            <a:xfrm>
              <a:off x="4224" y="224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4568" y="248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3032" y="139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3018" name="Oval 10"/>
            <p:cNvSpPr>
              <a:spLocks noChangeArrowheads="1"/>
            </p:cNvSpPr>
            <p:nvPr/>
          </p:nvSpPr>
          <p:spPr bwMode="auto">
            <a:xfrm>
              <a:off x="4904" y="291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019" name="Oval 11"/>
            <p:cNvSpPr>
              <a:spLocks noChangeArrowheads="1"/>
            </p:cNvSpPr>
            <p:nvPr/>
          </p:nvSpPr>
          <p:spPr bwMode="auto">
            <a:xfrm>
              <a:off x="5240" y="329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3312" y="1584"/>
              <a:ext cx="240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3744" y="1920"/>
              <a:ext cx="96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4128" y="2112"/>
              <a:ext cx="192" cy="19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4512" y="2400"/>
              <a:ext cx="96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4800" y="2784"/>
              <a:ext cx="144" cy="19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5136" y="3264"/>
              <a:ext cx="144" cy="1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Induction on </a:t>
            </a:r>
            <a:r>
              <a:rPr lang="en-US" i="1" smtClean="0"/>
              <a:t>h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For </a:t>
            </a:r>
            <a:r>
              <a:rPr lang="en-US" sz="2400" i="1" dirty="0" smtClean="0">
                <a:solidFill>
                  <a:srgbClr val="DD3300"/>
                </a:solidFill>
              </a:rPr>
              <a:t>h</a:t>
            </a:r>
            <a:r>
              <a:rPr lang="en-US" sz="2400" dirty="0" smtClean="0">
                <a:solidFill>
                  <a:srgbClr val="DD3300"/>
                </a:solidFill>
              </a:rPr>
              <a:t>=0</a:t>
            </a:r>
            <a:r>
              <a:rPr lang="en-US" sz="2400" dirty="0" smtClean="0"/>
              <a:t>, tree has one node, which is </a:t>
            </a:r>
            <a:r>
              <a:rPr lang="en-US" sz="2400" dirty="0" smtClean="0">
                <a:solidFill>
                  <a:srgbClr val="DD3300"/>
                </a:solidFill>
              </a:rPr>
              <a:t>2</a:t>
            </a:r>
            <a:r>
              <a:rPr lang="en-US" sz="2400" baseline="30000" dirty="0" smtClean="0">
                <a:solidFill>
                  <a:srgbClr val="DD3300"/>
                </a:solidFill>
              </a:rPr>
              <a:t>0+1</a:t>
            </a:r>
            <a:r>
              <a:rPr lang="en-US" sz="2400" dirty="0" smtClean="0">
                <a:solidFill>
                  <a:srgbClr val="DD3300"/>
                </a:solidFill>
              </a:rPr>
              <a:t>-1</a:t>
            </a:r>
            <a:r>
              <a:rPr lang="en-US" sz="2400" dirty="0" smtClean="0"/>
              <a:t> = 1</a:t>
            </a:r>
          </a:p>
          <a:p>
            <a:pPr eaLnBrk="1" hangingPunct="1"/>
            <a:r>
              <a:rPr lang="en-US" sz="2400" dirty="0" smtClean="0"/>
              <a:t>Assume the claim is true for any tree of height </a:t>
            </a:r>
            <a:r>
              <a:rPr lang="en-US" sz="2400" i="1" dirty="0" smtClean="0"/>
              <a:t>h</a:t>
            </a:r>
            <a:r>
              <a:rPr lang="en-US" sz="2400" dirty="0" smtClean="0"/>
              <a:t>.  </a:t>
            </a:r>
          </a:p>
          <a:p>
            <a:pPr eaLnBrk="1" hangingPunct="1"/>
            <a:r>
              <a:rPr lang="en-US" sz="2400" dirty="0" smtClean="0"/>
              <a:t>Any tree of height </a:t>
            </a:r>
            <a:r>
              <a:rPr lang="en-US" sz="2400" b="1" i="1" dirty="0" smtClean="0">
                <a:solidFill>
                  <a:srgbClr val="DD3300"/>
                </a:solidFill>
              </a:rPr>
              <a:t>h</a:t>
            </a:r>
            <a:r>
              <a:rPr lang="en-US" sz="2400" b="1" dirty="0" smtClean="0">
                <a:solidFill>
                  <a:srgbClr val="DD3300"/>
                </a:solidFill>
              </a:rPr>
              <a:t>+1</a:t>
            </a:r>
            <a:r>
              <a:rPr lang="en-US" sz="2400" dirty="0" smtClean="0"/>
              <a:t> has at most 2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of height </a:t>
            </a:r>
            <a:r>
              <a:rPr lang="en-US" sz="2400" i="1" dirty="0" smtClean="0"/>
              <a:t>h</a:t>
            </a:r>
            <a:r>
              <a:rPr lang="en-US" sz="2400" dirty="0" smtClean="0"/>
              <a:t>.  Each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has 2</a:t>
            </a:r>
            <a:r>
              <a:rPr lang="en-US" sz="2400" baseline="30000" dirty="0" smtClean="0"/>
              <a:t>h+1</a:t>
            </a:r>
            <a:r>
              <a:rPr lang="en-US" sz="2400" dirty="0" smtClean="0"/>
              <a:t> -1 nodes; add one more for the root</a:t>
            </a:r>
          </a:p>
          <a:p>
            <a:pPr eaLnBrk="1" hangingPunct="1"/>
            <a:r>
              <a:rPr lang="en-US" sz="2400" dirty="0" smtClean="0"/>
              <a:t>Thus, our new tree of height h+1 has:</a:t>
            </a:r>
          </a:p>
          <a:p>
            <a:pPr lvl="1" eaLnBrk="1" hangingPunct="1"/>
            <a:r>
              <a:rPr lang="en-US" sz="2000" dirty="0" smtClean="0"/>
              <a:t>2(2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-1)+1 = 2</a:t>
            </a:r>
            <a:r>
              <a:rPr lang="en-US" sz="2000" baseline="30000" dirty="0" smtClean="0"/>
              <a:t>h+2</a:t>
            </a:r>
            <a:r>
              <a:rPr lang="en-US" sz="2000" dirty="0" smtClean="0"/>
              <a:t> -1 nodes</a:t>
            </a:r>
          </a:p>
          <a:p>
            <a:pPr eaLnBrk="1" hangingPunct="1"/>
            <a:r>
              <a:rPr lang="en-US" sz="2400" dirty="0" smtClean="0"/>
              <a:t>If we put </a:t>
            </a:r>
            <a:r>
              <a:rPr lang="en-US" sz="2400" i="1" dirty="0" smtClean="0"/>
              <a:t>h+1</a:t>
            </a:r>
            <a:r>
              <a:rPr lang="en-US" sz="2400" dirty="0" smtClean="0"/>
              <a:t> into our inductive hypothesis (instead of </a:t>
            </a:r>
            <a:r>
              <a:rPr lang="en-US" sz="2400" i="1" dirty="0" smtClean="0"/>
              <a:t>h</a:t>
            </a:r>
            <a:r>
              <a:rPr lang="en-US" sz="2400" dirty="0" smtClean="0"/>
              <a:t>), we get the same value</a:t>
            </a:r>
          </a:p>
          <a:p>
            <a:pPr eaLnBrk="1" hangingPunct="1"/>
            <a:r>
              <a:rPr lang="en-US" sz="2400" dirty="0" smtClean="0"/>
              <a:t>Thus, it is proven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 between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endParaRPr 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nodes and height </a:t>
            </a:r>
            <a:r>
              <a:rPr lang="en-US" i="1" dirty="0" smtClean="0"/>
              <a:t>h</a:t>
            </a:r>
            <a:r>
              <a:rPr lang="en-US" dirty="0" smtClean="0"/>
              <a:t>, then by the claim,</a:t>
            </a:r>
          </a:p>
          <a:p>
            <a:pPr marL="609600" indent="-609600" algn="ctr" eaLnBrk="1" hangingPunct="1">
              <a:buFontTx/>
              <a:buNone/>
            </a:pPr>
            <a:r>
              <a:rPr lang="en-US" i="1" dirty="0" smtClean="0"/>
              <a:t>n</a:t>
            </a:r>
            <a:r>
              <a:rPr lang="en-US" dirty="0" smtClean="0"/>
              <a:t> ≤ 2</a:t>
            </a:r>
            <a:r>
              <a:rPr lang="en-US" baseline="30000" dirty="0" smtClean="0"/>
              <a:t>h+1</a:t>
            </a:r>
            <a:r>
              <a:rPr lang="en-US" dirty="0" smtClean="0"/>
              <a:t> -1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Simplify: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i="1" dirty="0" smtClean="0"/>
              <a:t>n</a:t>
            </a:r>
            <a:r>
              <a:rPr lang="en-US" dirty="0" smtClean="0"/>
              <a:t>+1 ≤ 2</a:t>
            </a:r>
            <a:r>
              <a:rPr lang="en-US" baseline="30000" dirty="0" smtClean="0"/>
              <a:t>h+1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 ≤ log</a:t>
            </a:r>
            <a:r>
              <a:rPr lang="en-US" baseline="-25000" dirty="0" smtClean="0"/>
              <a:t>2</a:t>
            </a:r>
            <a:r>
              <a:rPr lang="en-US" dirty="0" smtClean="0"/>
              <a:t>(2</a:t>
            </a:r>
            <a:r>
              <a:rPr lang="en-US" baseline="30000" dirty="0" smtClean="0"/>
              <a:t>h+1</a:t>
            </a:r>
            <a:r>
              <a:rPr lang="en-US" dirty="0" smtClean="0"/>
              <a:t>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 ≤ </a:t>
            </a:r>
            <a:r>
              <a:rPr lang="en-US" i="1" dirty="0" smtClean="0"/>
              <a:t>h</a:t>
            </a:r>
            <a:r>
              <a:rPr lang="en-US" dirty="0" smtClean="0"/>
              <a:t> + 1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so, </a:t>
            </a:r>
            <a:r>
              <a:rPr lang="en-US" b="1" i="1" dirty="0" smtClean="0">
                <a:solidFill>
                  <a:schemeClr val="accent2"/>
                </a:solidFill>
              </a:rPr>
              <a:t>h</a:t>
            </a:r>
            <a:r>
              <a:rPr lang="en-US" b="1" dirty="0" smtClean="0">
                <a:solidFill>
                  <a:schemeClr val="accent2"/>
                </a:solidFill>
              </a:rPr>
              <a:t> ≥ log(</a:t>
            </a:r>
            <a:r>
              <a:rPr lang="en-US" b="1" i="1" dirty="0" smtClean="0">
                <a:solidFill>
                  <a:schemeClr val="accent2"/>
                </a:solidFill>
              </a:rPr>
              <a:t>n</a:t>
            </a:r>
            <a:r>
              <a:rPr lang="en-US" b="1" dirty="0" smtClean="0">
                <a:solidFill>
                  <a:schemeClr val="accent2"/>
                </a:solidFill>
              </a:rPr>
              <a:t>+1) -1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5546725" y="3511550"/>
            <a:ext cx="3368675" cy="2225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DD3300"/>
                </a:solidFill>
              </a:rPr>
              <a:t>Average</a:t>
            </a:r>
            <a:r>
              <a:rPr lang="en-US"/>
              <a:t> depth of </a:t>
            </a:r>
          </a:p>
          <a:p>
            <a:r>
              <a:rPr lang="en-US"/>
              <a:t>nodes in a tree</a:t>
            </a:r>
          </a:p>
          <a:p>
            <a:endParaRPr lang="en-US"/>
          </a:p>
          <a:p>
            <a:r>
              <a:rPr lang="en-US" b="1">
                <a:solidFill>
                  <a:srgbClr val="DD3300"/>
                </a:solidFill>
              </a:rPr>
              <a:t>Assumes:</a:t>
            </a:r>
            <a:r>
              <a:rPr lang="en-US"/>
              <a:t> random insertion;</a:t>
            </a:r>
          </a:p>
          <a:p>
            <a:r>
              <a:rPr lang="en-US"/>
              <a:t>each item equally likely </a:t>
            </a:r>
          </a:p>
          <a:p>
            <a:r>
              <a:rPr lang="en-US"/>
              <a:t>to be looked up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Perfect</a:t>
            </a:r>
            <a:r>
              <a:rPr lang="en-US" smtClean="0"/>
              <a:t> Binary Tree</a:t>
            </a:r>
          </a:p>
        </p:txBody>
      </p:sp>
      <p:sp>
        <p:nvSpPr>
          <p:cNvPr id="46083" name="Oval 12"/>
          <p:cNvSpPr>
            <a:spLocks noChangeArrowheads="1"/>
          </p:cNvSpPr>
          <p:nvPr/>
        </p:nvSpPr>
        <p:spPr bwMode="auto">
          <a:xfrm>
            <a:off x="3505200" y="27432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4" name="Oval 13"/>
          <p:cNvSpPr>
            <a:spLocks noChangeArrowheads="1"/>
          </p:cNvSpPr>
          <p:nvPr/>
        </p:nvSpPr>
        <p:spPr bwMode="auto">
          <a:xfrm>
            <a:off x="5105400" y="16002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6085" name="AutoShape 20"/>
          <p:cNvCxnSpPr>
            <a:cxnSpLocks noChangeShapeType="1"/>
            <a:stCxn id="46093" idx="0"/>
            <a:endCxn id="46083" idx="6"/>
          </p:cNvCxnSpPr>
          <p:nvPr/>
        </p:nvCxnSpPr>
        <p:spPr bwMode="auto">
          <a:xfrm flipH="1" flipV="1">
            <a:off x="3597275" y="2781300"/>
            <a:ext cx="555625" cy="97472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086" name="AutoShape 21"/>
          <p:cNvCxnSpPr>
            <a:cxnSpLocks noChangeShapeType="1"/>
            <a:stCxn id="46098" idx="0"/>
            <a:endCxn id="46083" idx="2"/>
          </p:cNvCxnSpPr>
          <p:nvPr/>
        </p:nvCxnSpPr>
        <p:spPr bwMode="auto">
          <a:xfrm flipV="1">
            <a:off x="2552700" y="2781300"/>
            <a:ext cx="936625" cy="97472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087" name="AutoShape 22"/>
          <p:cNvCxnSpPr>
            <a:cxnSpLocks noChangeShapeType="1"/>
            <a:stCxn id="46083" idx="7"/>
            <a:endCxn id="46084" idx="3"/>
          </p:cNvCxnSpPr>
          <p:nvPr/>
        </p:nvCxnSpPr>
        <p:spPr bwMode="auto">
          <a:xfrm flipV="1">
            <a:off x="3570288" y="1681163"/>
            <a:ext cx="1546225" cy="10572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46088" name="Oval 24"/>
          <p:cNvSpPr>
            <a:spLocks noChangeArrowheads="1"/>
          </p:cNvSpPr>
          <p:nvPr/>
        </p:nvSpPr>
        <p:spPr bwMode="auto">
          <a:xfrm>
            <a:off x="6781800" y="28956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6089" name="AutoShape 25"/>
          <p:cNvCxnSpPr>
            <a:cxnSpLocks noChangeShapeType="1"/>
            <a:stCxn id="46088" idx="1"/>
            <a:endCxn id="46084" idx="5"/>
          </p:cNvCxnSpPr>
          <p:nvPr/>
        </p:nvCxnSpPr>
        <p:spPr bwMode="auto">
          <a:xfrm flipH="1" flipV="1">
            <a:off x="5170488" y="1681163"/>
            <a:ext cx="1622425" cy="12096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090" name="AutoShape 33"/>
          <p:cNvCxnSpPr>
            <a:cxnSpLocks noChangeShapeType="1"/>
            <a:stCxn id="46108" idx="1"/>
            <a:endCxn id="46088" idx="5"/>
          </p:cNvCxnSpPr>
          <p:nvPr/>
        </p:nvCxnSpPr>
        <p:spPr bwMode="auto">
          <a:xfrm flipH="1" flipV="1">
            <a:off x="6846888" y="2976563"/>
            <a:ext cx="555625" cy="7905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091" name="AutoShape 34"/>
          <p:cNvCxnSpPr>
            <a:cxnSpLocks noChangeShapeType="1"/>
            <a:stCxn id="46103" idx="1"/>
            <a:endCxn id="46088" idx="2"/>
          </p:cNvCxnSpPr>
          <p:nvPr/>
        </p:nvCxnSpPr>
        <p:spPr bwMode="auto">
          <a:xfrm flipV="1">
            <a:off x="5802313" y="2933700"/>
            <a:ext cx="963612" cy="8334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46092" name="Oval 35"/>
          <p:cNvSpPr>
            <a:spLocks noChangeArrowheads="1"/>
          </p:cNvSpPr>
          <p:nvPr/>
        </p:nvSpPr>
        <p:spPr bwMode="auto">
          <a:xfrm>
            <a:off x="3711575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3" name="Oval 36"/>
          <p:cNvSpPr>
            <a:spLocks noChangeArrowheads="1"/>
          </p:cNvSpPr>
          <p:nvPr/>
        </p:nvSpPr>
        <p:spPr bwMode="auto">
          <a:xfrm>
            <a:off x="4114800" y="37719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4" name="Oval 37"/>
          <p:cNvSpPr>
            <a:spLocks noChangeArrowheads="1"/>
          </p:cNvSpPr>
          <p:nvPr/>
        </p:nvSpPr>
        <p:spPr bwMode="auto">
          <a:xfrm>
            <a:off x="4538663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6095" name="AutoShape 38"/>
          <p:cNvCxnSpPr>
            <a:cxnSpLocks noChangeShapeType="1"/>
            <a:stCxn id="46094" idx="1"/>
            <a:endCxn id="46093" idx="6"/>
          </p:cNvCxnSpPr>
          <p:nvPr/>
        </p:nvCxnSpPr>
        <p:spPr bwMode="auto">
          <a:xfrm flipH="1" flipV="1">
            <a:off x="4206875" y="3810000"/>
            <a:ext cx="342900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096" name="AutoShape 39"/>
          <p:cNvCxnSpPr>
            <a:cxnSpLocks noChangeShapeType="1"/>
            <a:stCxn id="46092" idx="7"/>
            <a:endCxn id="46093" idx="2"/>
          </p:cNvCxnSpPr>
          <p:nvPr/>
        </p:nvCxnSpPr>
        <p:spPr bwMode="auto">
          <a:xfrm flipV="1">
            <a:off x="3776663" y="3810000"/>
            <a:ext cx="322262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46097" name="Oval 40"/>
          <p:cNvSpPr>
            <a:spLocks noChangeArrowheads="1"/>
          </p:cNvSpPr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8" name="Oval 41"/>
          <p:cNvSpPr>
            <a:spLocks noChangeArrowheads="1"/>
          </p:cNvSpPr>
          <p:nvPr/>
        </p:nvSpPr>
        <p:spPr bwMode="auto">
          <a:xfrm>
            <a:off x="2514600" y="37719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9" name="Oval 42"/>
          <p:cNvSpPr>
            <a:spLocks noChangeArrowheads="1"/>
          </p:cNvSpPr>
          <p:nvPr/>
        </p:nvSpPr>
        <p:spPr bwMode="auto">
          <a:xfrm>
            <a:off x="2884488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6100" name="AutoShape 43"/>
          <p:cNvCxnSpPr>
            <a:cxnSpLocks noChangeShapeType="1"/>
            <a:stCxn id="46099" idx="1"/>
            <a:endCxn id="46098" idx="6"/>
          </p:cNvCxnSpPr>
          <p:nvPr/>
        </p:nvCxnSpPr>
        <p:spPr bwMode="auto">
          <a:xfrm flipH="1" flipV="1">
            <a:off x="2606675" y="3810000"/>
            <a:ext cx="288925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101" name="AutoShape 44"/>
          <p:cNvCxnSpPr>
            <a:cxnSpLocks noChangeShapeType="1"/>
            <a:stCxn id="46097" idx="7"/>
            <a:endCxn id="46098" idx="2"/>
          </p:cNvCxnSpPr>
          <p:nvPr/>
        </p:nvCxnSpPr>
        <p:spPr bwMode="auto">
          <a:xfrm flipV="1">
            <a:off x="2122488" y="3810000"/>
            <a:ext cx="376237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46102" name="Oval 45"/>
          <p:cNvSpPr>
            <a:spLocks noChangeArrowheads="1"/>
          </p:cNvSpPr>
          <p:nvPr/>
        </p:nvSpPr>
        <p:spPr bwMode="auto">
          <a:xfrm>
            <a:off x="5365750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3" name="Oval 46"/>
          <p:cNvSpPr>
            <a:spLocks noChangeArrowheads="1"/>
          </p:cNvSpPr>
          <p:nvPr/>
        </p:nvSpPr>
        <p:spPr bwMode="auto">
          <a:xfrm>
            <a:off x="5791200" y="37719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4" name="Oval 47"/>
          <p:cNvSpPr>
            <a:spLocks noChangeArrowheads="1"/>
          </p:cNvSpPr>
          <p:nvPr/>
        </p:nvSpPr>
        <p:spPr bwMode="auto">
          <a:xfrm>
            <a:off x="6192838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6105" name="AutoShape 48"/>
          <p:cNvCxnSpPr>
            <a:cxnSpLocks noChangeShapeType="1"/>
            <a:stCxn id="46104" idx="1"/>
            <a:endCxn id="46103" idx="6"/>
          </p:cNvCxnSpPr>
          <p:nvPr/>
        </p:nvCxnSpPr>
        <p:spPr bwMode="auto">
          <a:xfrm flipH="1" flipV="1">
            <a:off x="5883275" y="3810000"/>
            <a:ext cx="320675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106" name="AutoShape 49"/>
          <p:cNvCxnSpPr>
            <a:cxnSpLocks noChangeShapeType="1"/>
            <a:stCxn id="46102" idx="7"/>
            <a:endCxn id="46103" idx="2"/>
          </p:cNvCxnSpPr>
          <p:nvPr/>
        </p:nvCxnSpPr>
        <p:spPr bwMode="auto">
          <a:xfrm flipV="1">
            <a:off x="5430838" y="3810000"/>
            <a:ext cx="344487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46107" name="Oval 50"/>
          <p:cNvSpPr>
            <a:spLocks noChangeArrowheads="1"/>
          </p:cNvSpPr>
          <p:nvPr/>
        </p:nvSpPr>
        <p:spPr bwMode="auto">
          <a:xfrm>
            <a:off x="7019925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8" name="Oval 51"/>
          <p:cNvSpPr>
            <a:spLocks noChangeArrowheads="1"/>
          </p:cNvSpPr>
          <p:nvPr/>
        </p:nvSpPr>
        <p:spPr bwMode="auto">
          <a:xfrm>
            <a:off x="7391400" y="37719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9" name="Oval 52"/>
          <p:cNvSpPr>
            <a:spLocks noChangeArrowheads="1"/>
          </p:cNvSpPr>
          <p:nvPr/>
        </p:nvSpPr>
        <p:spPr bwMode="auto">
          <a:xfrm>
            <a:off x="7848600" y="472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6110" name="AutoShape 53"/>
          <p:cNvCxnSpPr>
            <a:cxnSpLocks noChangeShapeType="1"/>
            <a:stCxn id="46109" idx="1"/>
            <a:endCxn id="46108" idx="6"/>
          </p:cNvCxnSpPr>
          <p:nvPr/>
        </p:nvCxnSpPr>
        <p:spPr bwMode="auto">
          <a:xfrm flipH="1" flipV="1">
            <a:off x="7483475" y="3810000"/>
            <a:ext cx="376238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46111" name="AutoShape 54"/>
          <p:cNvCxnSpPr>
            <a:cxnSpLocks noChangeShapeType="1"/>
            <a:stCxn id="46107" idx="7"/>
            <a:endCxn id="46108" idx="2"/>
          </p:cNvCxnSpPr>
          <p:nvPr/>
        </p:nvCxnSpPr>
        <p:spPr bwMode="auto">
          <a:xfrm flipV="1">
            <a:off x="7085013" y="3810000"/>
            <a:ext cx="290512" cy="9096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46112" name="Text Box 55"/>
          <p:cNvSpPr txBox="1">
            <a:spLocks noChangeArrowheads="1"/>
          </p:cNvSpPr>
          <p:nvPr/>
        </p:nvSpPr>
        <p:spPr bwMode="auto">
          <a:xfrm>
            <a:off x="2128838" y="5035550"/>
            <a:ext cx="660082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All leaves have the same depth</a:t>
            </a:r>
          </a:p>
        </p:txBody>
      </p:sp>
      <p:sp>
        <p:nvSpPr>
          <p:cNvPr id="46113" name="Text Box 56"/>
          <p:cNvSpPr txBox="1">
            <a:spLocks noChangeArrowheads="1"/>
          </p:cNvSpPr>
          <p:nvPr/>
        </p:nvSpPr>
        <p:spPr bwMode="auto">
          <a:xfrm>
            <a:off x="142875" y="1489075"/>
            <a:ext cx="400843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How many leaves?</a:t>
            </a:r>
          </a:p>
        </p:txBody>
      </p:sp>
      <p:sp>
        <p:nvSpPr>
          <p:cNvPr id="376889" name="Text Box 57"/>
          <p:cNvSpPr txBox="1">
            <a:spLocks noChangeArrowheads="1"/>
          </p:cNvSpPr>
          <p:nvPr/>
        </p:nvSpPr>
        <p:spPr bwMode="auto">
          <a:xfrm>
            <a:off x="936625" y="2032000"/>
            <a:ext cx="692150" cy="823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Times New Roman" pitchFamily="18" charset="0"/>
              </a:rPr>
              <a:t>2</a:t>
            </a:r>
            <a:r>
              <a:rPr lang="en-US" sz="4800" i="1" baseline="30000">
                <a:latin typeface="Times New Roman" pitchFamily="18" charset="0"/>
              </a:rPr>
              <a:t>h</a:t>
            </a:r>
          </a:p>
        </p:txBody>
      </p:sp>
      <p:sp>
        <p:nvSpPr>
          <p:cNvPr id="46115" name="AutoShape 58"/>
          <p:cNvSpPr>
            <a:spLocks/>
          </p:cNvSpPr>
          <p:nvPr/>
        </p:nvSpPr>
        <p:spPr bwMode="auto">
          <a:xfrm>
            <a:off x="8077200" y="1447800"/>
            <a:ext cx="381000" cy="3352800"/>
          </a:xfrm>
          <a:prstGeom prst="rightBrace">
            <a:avLst>
              <a:gd name="adj1" fmla="val 73333"/>
              <a:gd name="adj2" fmla="val 50000"/>
            </a:avLst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6" name="Text Box 59"/>
          <p:cNvSpPr txBox="1">
            <a:spLocks noChangeArrowheads="1"/>
          </p:cNvSpPr>
          <p:nvPr/>
        </p:nvSpPr>
        <p:spPr bwMode="auto">
          <a:xfrm>
            <a:off x="8534400" y="2816225"/>
            <a:ext cx="3873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latin typeface="Times New Roman" pitchFamily="18" charset="0"/>
              </a:rPr>
              <a:t>h</a:t>
            </a:r>
          </a:p>
        </p:txBody>
      </p:sp>
      <p:sp>
        <p:nvSpPr>
          <p:cNvPr id="376892" name="Text Box 60"/>
          <p:cNvSpPr txBox="1">
            <a:spLocks noChangeArrowheads="1"/>
          </p:cNvSpPr>
          <p:nvPr/>
        </p:nvSpPr>
        <p:spPr bwMode="auto">
          <a:xfrm>
            <a:off x="323850" y="2873375"/>
            <a:ext cx="2038350" cy="15541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How many nodes?</a:t>
            </a:r>
          </a:p>
        </p:txBody>
      </p:sp>
      <p:sp>
        <p:nvSpPr>
          <p:cNvPr id="376893" name="Text Box 61"/>
          <p:cNvSpPr txBox="1">
            <a:spLocks noChangeArrowheads="1"/>
          </p:cNvSpPr>
          <p:nvPr/>
        </p:nvSpPr>
        <p:spPr bwMode="auto">
          <a:xfrm>
            <a:off x="357188" y="4457700"/>
            <a:ext cx="1631950" cy="823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Times New Roman" pitchFamily="18" charset="0"/>
              </a:rPr>
              <a:t>2</a:t>
            </a:r>
            <a:r>
              <a:rPr lang="en-US" sz="4800" i="1" baseline="30000">
                <a:latin typeface="Times New Roman" pitchFamily="18" charset="0"/>
              </a:rPr>
              <a:t>h</a:t>
            </a:r>
            <a:r>
              <a:rPr lang="en-US" sz="4800" baseline="30000">
                <a:latin typeface="Times New Roman" pitchFamily="18" charset="0"/>
              </a:rPr>
              <a:t>+1</a:t>
            </a:r>
            <a:r>
              <a:rPr lang="en-US" sz="4800">
                <a:latin typeface="Times New Roman" pitchFamily="18" charset="0"/>
              </a:rPr>
              <a:t>-1</a:t>
            </a:r>
          </a:p>
        </p:txBody>
      </p:sp>
      <p:sp>
        <p:nvSpPr>
          <p:cNvPr id="376894" name="Text Box 62"/>
          <p:cNvSpPr txBox="1">
            <a:spLocks noChangeArrowheads="1"/>
          </p:cNvSpPr>
          <p:nvPr/>
        </p:nvSpPr>
        <p:spPr bwMode="auto">
          <a:xfrm>
            <a:off x="547688" y="5578475"/>
            <a:ext cx="5649912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# Nodes = </a:t>
            </a:r>
            <a:r>
              <a:rPr lang="en-US" sz="3200">
                <a:latin typeface="Times New Roman" pitchFamily="18" charset="0"/>
              </a:rPr>
              <a:t>1 + 2 + 2</a:t>
            </a:r>
            <a:r>
              <a:rPr lang="en-US" sz="3200" baseline="30000">
                <a:latin typeface="Times New Roman" pitchFamily="18" charset="0"/>
              </a:rPr>
              <a:t>2</a:t>
            </a:r>
            <a:r>
              <a:rPr lang="en-US" sz="3200">
                <a:latin typeface="Times New Roman" pitchFamily="18" charset="0"/>
              </a:rPr>
              <a:t> + ... + 2</a:t>
            </a:r>
            <a:r>
              <a:rPr lang="en-US" sz="3200" baseline="30000">
                <a:latin typeface="Times New Roman" pitchFamily="18" charset="0"/>
              </a:rPr>
              <a:t>h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89" grpId="0"/>
      <p:bldP spid="376892" grpId="0"/>
      <p:bldP spid="376893" grpId="0"/>
      <p:bldP spid="3768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 Trees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Prelab 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Limitations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152525" y="1706563"/>
            <a:ext cx="2362200" cy="1676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1143000" y="2563813"/>
            <a:ext cx="23622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28600" y="1514475"/>
            <a:ext cx="442913" cy="611188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i="1">
                <a:latin typeface="Times New Roman" pitchFamily="18" charset="0"/>
              </a:rPr>
              <a:t>L</a:t>
            </a:r>
          </a:p>
        </p:txBody>
      </p:sp>
      <p:cxnSp>
        <p:nvCxnSpPr>
          <p:cNvPr id="10246" name="AutoShape 7"/>
          <p:cNvCxnSpPr>
            <a:cxnSpLocks noChangeShapeType="1"/>
            <a:stCxn id="10245" idx="3"/>
            <a:endCxn id="10243" idx="1"/>
          </p:cNvCxnSpPr>
          <p:nvPr/>
        </p:nvCxnSpPr>
        <p:spPr bwMode="auto">
          <a:xfrm>
            <a:off x="687388" y="1820863"/>
            <a:ext cx="449262" cy="723900"/>
          </a:xfrm>
          <a:prstGeom prst="curvedConnector3">
            <a:avLst>
              <a:gd name="adj1" fmla="val 49824"/>
            </a:avLst>
          </a:prstGeom>
          <a:noFill/>
          <a:ln w="31750">
            <a:solidFill>
              <a:srgbClr val="DD3300"/>
            </a:solidFill>
            <a:round/>
            <a:headEnd/>
            <a:tailEnd type="triangle" w="med" len="med"/>
          </a:ln>
        </p:spPr>
      </p:cxn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1638300" y="3594100"/>
            <a:ext cx="14382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Node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228725" y="1858963"/>
            <a:ext cx="11858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Info:</a:t>
            </a: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1304925" y="2697163"/>
            <a:ext cx="13176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Next: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2782888" y="1819275"/>
            <a:ext cx="474662" cy="61118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2943225" y="2878138"/>
            <a:ext cx="152400" cy="152400"/>
          </a:xfrm>
          <a:prstGeom prst="ellips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3962400" y="1754188"/>
            <a:ext cx="2362200" cy="1676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>
            <a:off x="3952875" y="2611438"/>
            <a:ext cx="23622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4448175" y="3641725"/>
            <a:ext cx="14382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Node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038600" y="1906588"/>
            <a:ext cx="11858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Info: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4114800" y="2744788"/>
            <a:ext cx="13176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Next:</a:t>
            </a: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5592763" y="1866900"/>
            <a:ext cx="474662" cy="61118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0258" name="Oval 19"/>
          <p:cNvSpPr>
            <a:spLocks noChangeArrowheads="1"/>
          </p:cNvSpPr>
          <p:nvPr/>
        </p:nvSpPr>
        <p:spPr bwMode="auto">
          <a:xfrm>
            <a:off x="5753100" y="2925763"/>
            <a:ext cx="152400" cy="152400"/>
          </a:xfrm>
          <a:prstGeom prst="ellips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259" name="AutoShape 20"/>
          <p:cNvCxnSpPr>
            <a:cxnSpLocks noChangeShapeType="1"/>
            <a:stCxn id="10251" idx="6"/>
            <a:endCxn id="10252" idx="1"/>
          </p:cNvCxnSpPr>
          <p:nvPr/>
        </p:nvCxnSpPr>
        <p:spPr bwMode="auto">
          <a:xfrm flipV="1">
            <a:off x="3111500" y="2592388"/>
            <a:ext cx="835025" cy="36195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</p:spPr>
      </p:cxnSp>
      <p:sp>
        <p:nvSpPr>
          <p:cNvPr id="10260" name="Rectangle 21"/>
          <p:cNvSpPr>
            <a:spLocks noChangeArrowheads="1"/>
          </p:cNvSpPr>
          <p:nvPr/>
        </p:nvSpPr>
        <p:spPr bwMode="auto">
          <a:xfrm>
            <a:off x="6638925" y="1782763"/>
            <a:ext cx="2362200" cy="1676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>
            <a:off x="6629400" y="2640013"/>
            <a:ext cx="23622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6715125" y="1935163"/>
            <a:ext cx="11858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Info:</a:t>
            </a:r>
          </a:p>
        </p:txBody>
      </p: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6791325" y="2773363"/>
            <a:ext cx="13176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Next:</a:t>
            </a:r>
          </a:p>
        </p:txBody>
      </p:sp>
      <p:sp>
        <p:nvSpPr>
          <p:cNvPr id="10264" name="Rectangle 25"/>
          <p:cNvSpPr>
            <a:spLocks noChangeArrowheads="1"/>
          </p:cNvSpPr>
          <p:nvPr/>
        </p:nvSpPr>
        <p:spPr bwMode="auto">
          <a:xfrm>
            <a:off x="8269288" y="1895475"/>
            <a:ext cx="474662" cy="61118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3</a:t>
            </a:r>
          </a:p>
        </p:txBody>
      </p:sp>
      <p:cxnSp>
        <p:nvCxnSpPr>
          <p:cNvPr id="10265" name="AutoShape 26"/>
          <p:cNvCxnSpPr>
            <a:cxnSpLocks noChangeShapeType="1"/>
            <a:stCxn id="10258" idx="6"/>
            <a:endCxn id="10260" idx="1"/>
          </p:cNvCxnSpPr>
          <p:nvPr/>
        </p:nvCxnSpPr>
        <p:spPr bwMode="auto">
          <a:xfrm flipV="1">
            <a:off x="5921375" y="2620963"/>
            <a:ext cx="701675" cy="3810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0266" name="Oval 27"/>
          <p:cNvSpPr>
            <a:spLocks noChangeArrowheads="1"/>
          </p:cNvSpPr>
          <p:nvPr/>
        </p:nvSpPr>
        <p:spPr bwMode="auto">
          <a:xfrm>
            <a:off x="8191500" y="2735263"/>
            <a:ext cx="685800" cy="6096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7" name="Line 28"/>
          <p:cNvSpPr>
            <a:spLocks noChangeShapeType="1"/>
          </p:cNvSpPr>
          <p:nvPr/>
        </p:nvSpPr>
        <p:spPr bwMode="auto">
          <a:xfrm flipH="1">
            <a:off x="8305800" y="2773363"/>
            <a:ext cx="3810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6867525" y="3687763"/>
            <a:ext cx="143827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Node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869950" y="4192588"/>
            <a:ext cx="7821613" cy="155416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In a list, every element has direct relationships with only two things: 	predecessor and successor</a:t>
            </a:r>
          </a:p>
        </p:txBody>
      </p:sp>
      <p:sp>
        <p:nvSpPr>
          <p:cNvPr id="10270" name="Text Box 31"/>
          <p:cNvSpPr txBox="1">
            <a:spLocks noChangeArrowheads="1"/>
          </p:cNvSpPr>
          <p:nvPr/>
        </p:nvSpPr>
        <p:spPr bwMode="auto">
          <a:xfrm>
            <a:off x="228600" y="5745163"/>
            <a:ext cx="4272323" cy="5847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6600"/>
                </a:solidFill>
              </a:rPr>
              <a:t>Access time: </a:t>
            </a:r>
            <a:r>
              <a:rPr lang="en-US" sz="3200" b="1" dirty="0" smtClean="0">
                <a:solidFill>
                  <a:srgbClr val="FF6600"/>
                </a:solidFill>
                <a:sym typeface="Symbol"/>
              </a:rPr>
              <a:t></a:t>
            </a:r>
            <a:r>
              <a:rPr lang="en-US" sz="3200" b="1" dirty="0" smtClean="0">
                <a:solidFill>
                  <a:srgbClr val="FF6600"/>
                </a:solidFill>
              </a:rPr>
              <a:t>(</a:t>
            </a:r>
            <a:r>
              <a:rPr lang="en-US" sz="3200" b="1" dirty="0">
                <a:solidFill>
                  <a:srgbClr val="FF6600"/>
                </a:solidFill>
              </a:rPr>
              <a:t>n)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5335588" y="5745163"/>
            <a:ext cx="3414717" cy="5847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Goal: </a:t>
            </a:r>
            <a:r>
              <a:rPr lang="en-US" sz="3200" b="1" dirty="0" smtClean="0">
                <a:solidFill>
                  <a:schemeClr val="accent2"/>
                </a:solidFill>
                <a:sym typeface="Symbol"/>
              </a:rPr>
              <a:t>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log 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0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 Trees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Infix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(a + ((b+c) *d))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Postfix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 b c + d *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Prefix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+ a * + b c d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500813" y="1536700"/>
            <a:ext cx="2566987" cy="4318000"/>
            <a:chOff x="4095" y="968"/>
            <a:chExt cx="1617" cy="2720"/>
          </a:xfrm>
        </p:grpSpPr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4487" y="968"/>
              <a:ext cx="433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+</a:t>
              </a:r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5040" y="3176"/>
              <a:ext cx="402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3200"/>
                <a:t>c</a:t>
              </a:r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5057" y="1552"/>
              <a:ext cx="367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*</a:t>
              </a:r>
            </a:p>
          </p:txBody>
        </p:sp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4320" y="3176"/>
              <a:ext cx="469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3200"/>
                <a:t>b</a:t>
              </a:r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4608" y="2272"/>
              <a:ext cx="433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+</a:t>
              </a:r>
            </a:p>
          </p:txBody>
        </p: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5350" y="2272"/>
              <a:ext cx="362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d</a:t>
              </a:r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4095" y="1552"/>
              <a:ext cx="354" cy="512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/>
                <a:t>a</a:t>
              </a: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 flipH="1">
              <a:off x="4368" y="1344"/>
              <a:ext cx="144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4896" y="1344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4944" y="2016"/>
              <a:ext cx="144" cy="28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5328" y="2016"/>
              <a:ext cx="144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H="1">
              <a:off x="4608" y="2784"/>
              <a:ext cx="144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4944" y="2736"/>
              <a:ext cx="240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Expression Trees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Textbook, Chapter 4.2.2</a:t>
            </a:r>
          </a:p>
          <a:p>
            <a:r>
              <a:rPr lang="en-US" smtClean="0"/>
              <a:t>Uses a stack</a:t>
            </a:r>
          </a:p>
          <a:p>
            <a:r>
              <a:rPr lang="en-US" smtClean="0"/>
              <a:t>In-class example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AVL Trees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Animation Tools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http://www.qmatica.com/DataStructures/Trees/BST.html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That domain seems to be currently having problems; a mirror is at </a:t>
            </a:r>
            <a:r>
              <a:rPr lang="en-US" dirty="0" smtClean="0">
                <a:hlinkClick r:id="rId4"/>
              </a:rPr>
              <a:t>http://webdiis.unizar.es/asignaturas/EDA/AVLTree/avltree.html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We’ll be using this website throughout this slide set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Feb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dirty="0" smtClean="0"/>
              <a:t>Motivation:</a:t>
            </a:r>
          </a:p>
          <a:p>
            <a:pPr lvl="1" algn="just" eaLnBrk="1" hangingPunct="1"/>
            <a:r>
              <a:rPr lang="en-US" b="1" dirty="0" smtClean="0">
                <a:solidFill>
                  <a:schemeClr val="accent2"/>
                </a:solidFill>
              </a:rPr>
              <a:t>Guarantee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n) running time on find, insert, and remove</a:t>
            </a:r>
          </a:p>
          <a:p>
            <a:pPr algn="just" eaLnBrk="1" hangingPunct="1"/>
            <a:r>
              <a:rPr lang="en-US" b="1" dirty="0" smtClean="0"/>
              <a:t>Idea:</a:t>
            </a:r>
          </a:p>
          <a:p>
            <a:pPr lvl="1" algn="just" eaLnBrk="1" hangingPunct="1"/>
            <a:r>
              <a:rPr lang="en-US" dirty="0" smtClean="0"/>
              <a:t>Keep tree balanced after </a:t>
            </a:r>
            <a:r>
              <a:rPr lang="en-US" b="1" dirty="0" smtClean="0">
                <a:solidFill>
                  <a:schemeClr val="accent2"/>
                </a:solidFill>
              </a:rPr>
              <a:t>each</a:t>
            </a:r>
            <a:r>
              <a:rPr lang="en-US" dirty="0" smtClean="0"/>
              <a:t> operation</a:t>
            </a:r>
          </a:p>
          <a:p>
            <a:pPr algn="just" eaLnBrk="1" hangingPunct="1"/>
            <a:r>
              <a:rPr lang="en-US" b="1" dirty="0" smtClean="0"/>
              <a:t>Solution:  </a:t>
            </a:r>
            <a:r>
              <a:rPr lang="en-US" b="1" dirty="0" smtClean="0">
                <a:solidFill>
                  <a:srgbClr val="DD3300"/>
                </a:solidFill>
              </a:rPr>
              <a:t>AVL trees</a:t>
            </a:r>
          </a:p>
          <a:p>
            <a:pPr lvl="1" algn="just" eaLnBrk="1" hangingPunct="1"/>
            <a:r>
              <a:rPr lang="en-US" dirty="0" smtClean="0"/>
              <a:t>Named after the inventors, </a:t>
            </a:r>
            <a:r>
              <a:rPr lang="en-US" dirty="0" err="1" smtClean="0"/>
              <a:t>Adelson-Velskii</a:t>
            </a:r>
            <a:r>
              <a:rPr lang="en-US" dirty="0" smtClean="0"/>
              <a:t> and Landis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 Property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For every node in the tree, the </a:t>
            </a:r>
            <a:r>
              <a:rPr lang="en-US" b="1" dirty="0" smtClean="0">
                <a:solidFill>
                  <a:schemeClr val="accent2"/>
                </a:solidFill>
              </a:rPr>
              <a:t>height </a:t>
            </a:r>
            <a:r>
              <a:rPr lang="en-US" dirty="0" smtClean="0"/>
              <a:t>of the left and right sub-trees differs at most by 1. 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</a:t>
            </a:r>
          </a:p>
        </p:txBody>
      </p:sp>
      <p:sp>
        <p:nvSpPr>
          <p:cNvPr id="54275" name="Oval 6"/>
          <p:cNvSpPr>
            <a:spLocks noChangeArrowheads="1"/>
          </p:cNvSpPr>
          <p:nvPr/>
        </p:nvSpPr>
        <p:spPr bwMode="auto">
          <a:xfrm>
            <a:off x="6248400" y="44196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4276" name="Oval 7"/>
          <p:cNvSpPr>
            <a:spLocks noChangeArrowheads="1"/>
          </p:cNvSpPr>
          <p:nvPr/>
        </p:nvSpPr>
        <p:spPr bwMode="auto">
          <a:xfrm>
            <a:off x="2362200" y="35052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4277" name="Oval 8"/>
          <p:cNvSpPr>
            <a:spLocks noChangeArrowheads="1"/>
          </p:cNvSpPr>
          <p:nvPr/>
        </p:nvSpPr>
        <p:spPr bwMode="auto">
          <a:xfrm>
            <a:off x="3276600" y="26670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4278" name="Oval 9"/>
          <p:cNvSpPr>
            <a:spLocks noChangeArrowheads="1"/>
          </p:cNvSpPr>
          <p:nvPr/>
        </p:nvSpPr>
        <p:spPr bwMode="auto">
          <a:xfrm>
            <a:off x="6248400" y="25908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4279" name="Oval 10"/>
          <p:cNvSpPr>
            <a:spLocks noChangeArrowheads="1"/>
          </p:cNvSpPr>
          <p:nvPr/>
        </p:nvSpPr>
        <p:spPr bwMode="auto">
          <a:xfrm>
            <a:off x="4343400" y="16764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4280" name="Oval 11"/>
          <p:cNvSpPr>
            <a:spLocks noChangeArrowheads="1"/>
          </p:cNvSpPr>
          <p:nvPr/>
        </p:nvSpPr>
        <p:spPr bwMode="auto">
          <a:xfrm>
            <a:off x="6870700" y="3505200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54281" name="Oval 12"/>
          <p:cNvSpPr>
            <a:spLocks noChangeArrowheads="1"/>
          </p:cNvSpPr>
          <p:nvPr/>
        </p:nvSpPr>
        <p:spPr bwMode="auto">
          <a:xfrm>
            <a:off x="5334000" y="345122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4282" name="Line 13"/>
          <p:cNvSpPr>
            <a:spLocks noChangeShapeType="1"/>
          </p:cNvSpPr>
          <p:nvPr/>
        </p:nvSpPr>
        <p:spPr bwMode="auto">
          <a:xfrm flipH="1">
            <a:off x="3657600" y="2079625"/>
            <a:ext cx="685800" cy="609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83" name="Line 14"/>
          <p:cNvSpPr>
            <a:spLocks noChangeShapeType="1"/>
          </p:cNvSpPr>
          <p:nvPr/>
        </p:nvSpPr>
        <p:spPr bwMode="auto">
          <a:xfrm flipH="1">
            <a:off x="2819400" y="3070225"/>
            <a:ext cx="4572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84" name="Line 15"/>
          <p:cNvSpPr>
            <a:spLocks noChangeShapeType="1"/>
          </p:cNvSpPr>
          <p:nvPr/>
        </p:nvSpPr>
        <p:spPr bwMode="auto">
          <a:xfrm>
            <a:off x="5778500" y="3984625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85" name="Line 16"/>
          <p:cNvSpPr>
            <a:spLocks noChangeShapeType="1"/>
          </p:cNvSpPr>
          <p:nvPr/>
        </p:nvSpPr>
        <p:spPr bwMode="auto">
          <a:xfrm>
            <a:off x="4800600" y="2003425"/>
            <a:ext cx="14478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86" name="Line 17"/>
          <p:cNvSpPr>
            <a:spLocks noChangeShapeType="1"/>
          </p:cNvSpPr>
          <p:nvPr/>
        </p:nvSpPr>
        <p:spPr bwMode="auto">
          <a:xfrm flipH="1">
            <a:off x="5715000" y="2994025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87" name="Line 18"/>
          <p:cNvSpPr>
            <a:spLocks noChangeShapeType="1"/>
          </p:cNvSpPr>
          <p:nvPr/>
        </p:nvSpPr>
        <p:spPr bwMode="auto">
          <a:xfrm>
            <a:off x="6705600" y="3070225"/>
            <a:ext cx="3810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balance factor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node of a BST holds: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Left subtree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Right subtree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Maybe a parent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AVL tree also holds a </a:t>
            </a:r>
            <a:r>
              <a:rPr lang="en-US" sz="2400" i="1" smtClean="0"/>
              <a:t>balance factor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height of the </a:t>
            </a:r>
            <a:r>
              <a:rPr lang="en-US" sz="2000" i="1" smtClean="0"/>
              <a:t>right</a:t>
            </a:r>
            <a:r>
              <a:rPr lang="en-US" sz="2000" smtClean="0"/>
              <a:t> subtree minus the height of the </a:t>
            </a:r>
            <a:r>
              <a:rPr lang="en-US" sz="2000" i="1" smtClean="0"/>
              <a:t>left</a:t>
            </a:r>
            <a:r>
              <a:rPr lang="en-US" sz="2000" smtClean="0"/>
              <a:t>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be computed on the fly, as well..</a:t>
            </a:r>
          </a:p>
        </p:txBody>
      </p:sp>
      <p:sp>
        <p:nvSpPr>
          <p:cNvPr id="50995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“Balanced”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0 means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1 means the right subtree is one longer than the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-1 means the left is 1 more than the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“Unbalanced”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balance factor of -2 or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We’ll fix the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Will we ever hit -3 or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Tree, with balance factors</a:t>
            </a:r>
          </a:p>
        </p:txBody>
      </p:sp>
      <p:sp>
        <p:nvSpPr>
          <p:cNvPr id="513047" name="Rectangle 2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800600"/>
          </a:xfrm>
        </p:spPr>
        <p:txBody>
          <a:bodyPr/>
          <a:lstStyle/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</a:pPr>
            <a:endParaRPr lang="en-US" smtClean="0"/>
          </a:p>
          <a:p>
            <a:pPr marL="0" indent="1588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By definition, a BST is a valid AVL tree if the balance factor for EVERY node is -1, 0, or 1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6248400" y="44196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362200" y="35052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3276600" y="26670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6248400" y="25908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4343400" y="16764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6870700" y="3505200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5334000" y="3451225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 flipH="1">
            <a:off x="3657600" y="2079625"/>
            <a:ext cx="685800" cy="609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 flipH="1">
            <a:off x="2819400" y="3070225"/>
            <a:ext cx="4572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5778500" y="3984625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4800600" y="2003425"/>
            <a:ext cx="144780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 flipH="1">
            <a:off x="5715000" y="2994025"/>
            <a:ext cx="533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6705600" y="3070225"/>
            <a:ext cx="3810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040" name="Text Box 16"/>
          <p:cNvSpPr txBox="1">
            <a:spLocks noChangeArrowheads="1"/>
          </p:cNvSpPr>
          <p:nvPr/>
        </p:nvSpPr>
        <p:spPr bwMode="auto">
          <a:xfrm>
            <a:off x="5029200" y="16002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3041" name="Text Box 17"/>
          <p:cNvSpPr txBox="1">
            <a:spLocks noChangeArrowheads="1"/>
          </p:cNvSpPr>
          <p:nvPr/>
        </p:nvSpPr>
        <p:spPr bwMode="auto">
          <a:xfrm>
            <a:off x="3810000" y="2743200"/>
            <a:ext cx="461963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3048000" y="37338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13043" name="Text Box 19"/>
          <p:cNvSpPr txBox="1">
            <a:spLocks noChangeArrowheads="1"/>
          </p:cNvSpPr>
          <p:nvPr/>
        </p:nvSpPr>
        <p:spPr bwMode="auto">
          <a:xfrm>
            <a:off x="6858000" y="45720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7696200" y="35814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13045" name="Text Box 21"/>
          <p:cNvSpPr txBox="1">
            <a:spLocks noChangeArrowheads="1"/>
          </p:cNvSpPr>
          <p:nvPr/>
        </p:nvSpPr>
        <p:spPr bwMode="auto">
          <a:xfrm>
            <a:off x="6781800" y="2438400"/>
            <a:ext cx="461963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513046" name="Text Box 22"/>
          <p:cNvSpPr txBox="1">
            <a:spLocks noChangeArrowheads="1"/>
          </p:cNvSpPr>
          <p:nvPr/>
        </p:nvSpPr>
        <p:spPr bwMode="auto">
          <a:xfrm>
            <a:off x="4953000" y="35814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7" grpId="0" build="p"/>
      <p:bldP spid="513040" grpId="0"/>
      <p:bldP spid="513041" grpId="0"/>
      <p:bldP spid="513042" grpId="0"/>
      <p:bldP spid="513043" grpId="0"/>
      <p:bldP spid="513044" grpId="0"/>
      <p:bldP spid="513045" grpId="0"/>
      <p:bldP spid="513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5888" y="274638"/>
            <a:ext cx="3948112" cy="2392362"/>
          </a:xfrm>
        </p:spPr>
        <p:txBody>
          <a:bodyPr/>
          <a:lstStyle/>
          <a:p>
            <a:pPr eaLnBrk="1" hangingPunct="1"/>
            <a:r>
              <a:rPr lang="en-US" smtClean="0"/>
              <a:t>Complex Relationships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 t="1086" r="740" b="14540"/>
          <a:stretch>
            <a:fillRect/>
          </a:stretch>
        </p:blipFill>
        <p:spPr bwMode="auto">
          <a:xfrm>
            <a:off x="166688" y="77788"/>
            <a:ext cx="5114925" cy="57943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3898900" y="4618038"/>
            <a:ext cx="5003800" cy="13112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200"/>
              <a:t>Bill Cheswick’s</a:t>
            </a:r>
          </a:p>
          <a:p>
            <a:pPr algn="r"/>
            <a:r>
              <a:rPr lang="en-US" sz="3200"/>
              <a:t>Map of the Internet</a:t>
            </a:r>
          </a:p>
          <a:p>
            <a:pPr algn="r"/>
            <a:r>
              <a:rPr lang="en-US" sz="1600"/>
              <a:t>http://research.lumeta.com/ches/map/gallery/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an AVL Tree</a:t>
            </a: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2438400" y="1730375"/>
            <a:ext cx="5181600" cy="3222625"/>
            <a:chOff x="1536" y="1090"/>
            <a:chExt cx="3264" cy="2030"/>
          </a:xfrm>
        </p:grpSpPr>
        <p:sp>
          <p:nvSpPr>
            <p:cNvPr id="57359" name="Oval 5"/>
            <p:cNvSpPr>
              <a:spLocks noChangeArrowheads="1"/>
            </p:cNvSpPr>
            <p:nvPr/>
          </p:nvSpPr>
          <p:spPr bwMode="auto">
            <a:xfrm>
              <a:off x="2072" y="2770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7360" name="Oval 6"/>
            <p:cNvSpPr>
              <a:spLocks noChangeArrowheads="1"/>
            </p:cNvSpPr>
            <p:nvPr/>
          </p:nvSpPr>
          <p:spPr bwMode="auto">
            <a:xfrm>
              <a:off x="1536" y="224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7361" name="Oval 7"/>
            <p:cNvSpPr>
              <a:spLocks noChangeArrowheads="1"/>
            </p:cNvSpPr>
            <p:nvPr/>
          </p:nvSpPr>
          <p:spPr bwMode="auto">
            <a:xfrm>
              <a:off x="2112" y="1714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7362" name="Oval 8"/>
            <p:cNvSpPr>
              <a:spLocks noChangeArrowheads="1"/>
            </p:cNvSpPr>
            <p:nvPr/>
          </p:nvSpPr>
          <p:spPr bwMode="auto">
            <a:xfrm>
              <a:off x="3984" y="1666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7363" name="Oval 9"/>
            <p:cNvSpPr>
              <a:spLocks noChangeArrowheads="1"/>
            </p:cNvSpPr>
            <p:nvPr/>
          </p:nvSpPr>
          <p:spPr bwMode="auto">
            <a:xfrm>
              <a:off x="2784" y="1090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7364" name="Oval 10"/>
            <p:cNvSpPr>
              <a:spLocks noChangeArrowheads="1"/>
            </p:cNvSpPr>
            <p:nvPr/>
          </p:nvSpPr>
          <p:spPr bwMode="auto">
            <a:xfrm>
              <a:off x="4376" y="2242"/>
              <a:ext cx="424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57365" name="Oval 11"/>
            <p:cNvSpPr>
              <a:spLocks noChangeArrowheads="1"/>
            </p:cNvSpPr>
            <p:nvPr/>
          </p:nvSpPr>
          <p:spPr bwMode="auto">
            <a:xfrm>
              <a:off x="3408" y="2208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7366" name="Line 12"/>
            <p:cNvSpPr>
              <a:spLocks noChangeShapeType="1"/>
            </p:cNvSpPr>
            <p:nvPr/>
          </p:nvSpPr>
          <p:spPr bwMode="auto">
            <a:xfrm flipH="1">
              <a:off x="2352" y="1344"/>
              <a:ext cx="432" cy="38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367" name="Line 13"/>
            <p:cNvSpPr>
              <a:spLocks noChangeShapeType="1"/>
            </p:cNvSpPr>
            <p:nvPr/>
          </p:nvSpPr>
          <p:spPr bwMode="auto">
            <a:xfrm flipH="1">
              <a:off x="1824" y="1968"/>
              <a:ext cx="288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368" name="Line 14"/>
            <p:cNvSpPr>
              <a:spLocks noChangeShapeType="1"/>
            </p:cNvSpPr>
            <p:nvPr/>
          </p:nvSpPr>
          <p:spPr bwMode="auto">
            <a:xfrm>
              <a:off x="1776" y="2496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369" name="Line 15"/>
            <p:cNvSpPr>
              <a:spLocks noChangeShapeType="1"/>
            </p:cNvSpPr>
            <p:nvPr/>
          </p:nvSpPr>
          <p:spPr bwMode="auto">
            <a:xfrm>
              <a:off x="3072" y="1296"/>
              <a:ext cx="912" cy="43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370" name="Line 16"/>
            <p:cNvSpPr>
              <a:spLocks noChangeShapeType="1"/>
            </p:cNvSpPr>
            <p:nvPr/>
          </p:nvSpPr>
          <p:spPr bwMode="auto">
            <a:xfrm flipH="1">
              <a:off x="3648" y="1920"/>
              <a:ext cx="336" cy="3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371" name="Line 17"/>
            <p:cNvSpPr>
              <a:spLocks noChangeShapeType="1"/>
            </p:cNvSpPr>
            <p:nvPr/>
          </p:nvSpPr>
          <p:spPr bwMode="auto">
            <a:xfrm>
              <a:off x="4272" y="1968"/>
              <a:ext cx="240" cy="2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57348" name="Oval 18"/>
          <p:cNvSpPr>
            <a:spLocks noChangeArrowheads="1"/>
          </p:cNvSpPr>
          <p:nvPr/>
        </p:nvSpPr>
        <p:spPr bwMode="auto">
          <a:xfrm>
            <a:off x="2444750" y="5322888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7349" name="Line 19"/>
          <p:cNvSpPr>
            <a:spLocks noChangeShapeType="1"/>
          </p:cNvSpPr>
          <p:nvPr/>
        </p:nvSpPr>
        <p:spPr bwMode="auto">
          <a:xfrm flipH="1">
            <a:off x="2743200" y="4876800"/>
            <a:ext cx="609600" cy="457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381000" y="2057400"/>
            <a:ext cx="2159000" cy="701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D3300"/>
                </a:solidFill>
              </a:rPr>
              <a:t>Not balanced!</a:t>
            </a:r>
          </a:p>
          <a:p>
            <a:r>
              <a:rPr lang="en-US" b="1">
                <a:solidFill>
                  <a:srgbClr val="DD3300"/>
                </a:solidFill>
              </a:rPr>
              <a:t>Height diff&gt;1</a:t>
            </a:r>
          </a:p>
        </p:txBody>
      </p:sp>
      <p:sp>
        <p:nvSpPr>
          <p:cNvPr id="436261" name="Text Box 37"/>
          <p:cNvSpPr txBox="1">
            <a:spLocks noChangeArrowheads="1"/>
          </p:cNvSpPr>
          <p:nvPr/>
        </p:nvSpPr>
        <p:spPr bwMode="auto">
          <a:xfrm>
            <a:off x="5029200" y="1600200"/>
            <a:ext cx="461963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3810000" y="2743200"/>
            <a:ext cx="461963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3048000" y="37338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6264" name="Text Box 40"/>
          <p:cNvSpPr txBox="1">
            <a:spLocks noChangeArrowheads="1"/>
          </p:cNvSpPr>
          <p:nvPr/>
        </p:nvSpPr>
        <p:spPr bwMode="auto">
          <a:xfrm>
            <a:off x="2971800" y="54102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6265" name="Text Box 41"/>
          <p:cNvSpPr txBox="1">
            <a:spLocks noChangeArrowheads="1"/>
          </p:cNvSpPr>
          <p:nvPr/>
        </p:nvSpPr>
        <p:spPr bwMode="auto">
          <a:xfrm>
            <a:off x="7696200" y="35814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6266" name="Text Box 42"/>
          <p:cNvSpPr txBox="1">
            <a:spLocks noChangeArrowheads="1"/>
          </p:cNvSpPr>
          <p:nvPr/>
        </p:nvSpPr>
        <p:spPr bwMode="auto">
          <a:xfrm>
            <a:off x="6781800" y="24384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6267" name="Text Box 43"/>
          <p:cNvSpPr txBox="1">
            <a:spLocks noChangeArrowheads="1"/>
          </p:cNvSpPr>
          <p:nvPr/>
        </p:nvSpPr>
        <p:spPr bwMode="auto">
          <a:xfrm>
            <a:off x="4953000" y="3581400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6268" name="Text Box 44"/>
          <p:cNvSpPr txBox="1">
            <a:spLocks noChangeArrowheads="1"/>
          </p:cNvSpPr>
          <p:nvPr/>
        </p:nvSpPr>
        <p:spPr bwMode="auto">
          <a:xfrm>
            <a:off x="3810000" y="4419600"/>
            <a:ext cx="461963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60" grpId="0"/>
      <p:bldP spid="436261" grpId="0"/>
      <p:bldP spid="436262" grpId="0"/>
      <p:bldP spid="436263" grpId="0"/>
      <p:bldP spid="436264" grpId="0"/>
      <p:bldP spid="436265" grpId="0"/>
      <p:bldP spid="436266" grpId="0"/>
      <p:bldP spid="436267" grpId="0"/>
      <p:bldP spid="4362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AVL Tree Operations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Trees: find, insert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find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same as BST find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insert:</a:t>
            </a:r>
            <a:r>
              <a:rPr lang="en-US" dirty="0" smtClean="0"/>
              <a:t> same as BST insert, </a:t>
            </a:r>
            <a:r>
              <a:rPr lang="en-US" b="1" dirty="0" smtClean="0">
                <a:solidFill>
                  <a:srgbClr val="DD3300"/>
                </a:solidFill>
              </a:rPr>
              <a:t>except</a:t>
            </a:r>
            <a:r>
              <a:rPr lang="en-US" dirty="0" smtClean="0"/>
              <a:t> might need to “fix” the AVL tree after the insert (</a:t>
            </a:r>
            <a:r>
              <a:rPr lang="en-US" b="1" dirty="0" smtClean="0">
                <a:solidFill>
                  <a:schemeClr val="hlink"/>
                </a:solidFill>
              </a:rPr>
              <a:t>rotations</a:t>
            </a:r>
            <a:r>
              <a:rPr lang="en-US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Runtime analysis: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dirty="0" smtClean="0"/>
              <a:t>), where </a:t>
            </a:r>
            <a:r>
              <a:rPr lang="en-US" i="1" dirty="0" smtClean="0"/>
              <a:t>d</a:t>
            </a:r>
            <a:r>
              <a:rPr lang="en-US" dirty="0" smtClean="0"/>
              <a:t> is the depth of the node being found/inserted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What is the maximum height of an </a:t>
            </a:r>
            <a:r>
              <a:rPr lang="en-US" i="1" dirty="0" smtClean="0"/>
              <a:t>n</a:t>
            </a:r>
            <a:r>
              <a:rPr lang="en-US" dirty="0" smtClean="0"/>
              <a:t>-node AVL tree?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 operations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Perform the operation (insert, delete)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Move back up to the root, updating the balance factors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/>
              <a:t>Why only those nodes?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/>
              <a:t>Because those are the only ones who have had their </a:t>
            </a:r>
            <a:r>
              <a:rPr lang="en-US" dirty="0" err="1" smtClean="0"/>
              <a:t>subtrees</a:t>
            </a:r>
            <a:r>
              <a:rPr lang="en-US" dirty="0" smtClean="0"/>
              <a:t> altered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Do tree rotations where the balance factors are 2 or 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times to “fix” the tree?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Any single insert will only modify the balance factor by one</a:t>
            </a:r>
          </a:p>
          <a:p>
            <a:pPr lvl="1" algn="just" eaLnBrk="1" hangingPunct="1"/>
            <a:r>
              <a:rPr lang="en-US" smtClean="0"/>
              <a:t>So we fix the lowest off-balance nodes</a:t>
            </a:r>
          </a:p>
          <a:p>
            <a:pPr lvl="1" algn="just" eaLnBrk="1" hangingPunct="1"/>
            <a:r>
              <a:rPr lang="en-US" smtClean="0"/>
              <a:t>Then everything above it is then balanced</a:t>
            </a:r>
          </a:p>
          <a:p>
            <a:pPr algn="just" eaLnBrk="1" hangingPunct="1"/>
            <a:r>
              <a:rPr lang="en-US" smtClean="0"/>
              <a:t>This means that we will have to only look at the bottom two unbalanced nodes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insert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Let </a:t>
            </a:r>
            <a:r>
              <a:rPr lang="en-US" i="1" smtClean="0"/>
              <a:t>x</a:t>
            </a:r>
            <a:r>
              <a:rPr lang="en-US" smtClean="0"/>
              <a:t> be the </a:t>
            </a:r>
            <a:r>
              <a:rPr lang="en-US" b="1" smtClean="0">
                <a:solidFill>
                  <a:schemeClr val="accent2"/>
                </a:solidFill>
              </a:rPr>
              <a:t>deepest</a:t>
            </a:r>
            <a:r>
              <a:rPr lang="en-US" smtClean="0"/>
              <a:t> node where imbalance occurs</a:t>
            </a:r>
          </a:p>
          <a:p>
            <a:pPr marL="609600" indent="-609600" eaLnBrk="1" hangingPunct="1"/>
            <a:r>
              <a:rPr lang="en-US" smtClean="0"/>
              <a:t>Four cases where the insert happened: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In the </a:t>
            </a:r>
            <a:r>
              <a:rPr lang="en-US" b="1" smtClean="0">
                <a:solidFill>
                  <a:schemeClr val="accent2"/>
                </a:solidFill>
              </a:rPr>
              <a:t>Left</a:t>
            </a:r>
            <a:r>
              <a:rPr lang="en-US" smtClean="0"/>
              <a:t> subtree of </a:t>
            </a:r>
            <a:r>
              <a:rPr lang="en-US" b="1" smtClean="0">
                <a:solidFill>
                  <a:srgbClr val="DD3300"/>
                </a:solidFill>
              </a:rPr>
              <a:t>left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child of </a:t>
            </a:r>
            <a:r>
              <a:rPr lang="en-US" i="1" smtClean="0"/>
              <a:t>x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In the </a:t>
            </a:r>
            <a:r>
              <a:rPr lang="en-US" b="1" smtClean="0">
                <a:solidFill>
                  <a:schemeClr val="accent2"/>
                </a:solidFill>
              </a:rPr>
              <a:t>Right</a:t>
            </a:r>
            <a:r>
              <a:rPr lang="en-US" smtClean="0"/>
              <a:t> subtree of </a:t>
            </a:r>
            <a:r>
              <a:rPr lang="en-US" b="1" smtClean="0">
                <a:solidFill>
                  <a:srgbClr val="DD3300"/>
                </a:solidFill>
              </a:rPr>
              <a:t>left</a:t>
            </a:r>
            <a:r>
              <a:rPr lang="en-US" smtClean="0"/>
              <a:t> child of </a:t>
            </a:r>
            <a:r>
              <a:rPr lang="en-US" i="1" smtClean="0"/>
              <a:t>x</a:t>
            </a:r>
            <a:endParaRPr lang="en-US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In the </a:t>
            </a:r>
            <a:r>
              <a:rPr lang="en-US" b="1" smtClean="0">
                <a:solidFill>
                  <a:schemeClr val="accent2"/>
                </a:solidFill>
              </a:rPr>
              <a:t>Left</a:t>
            </a:r>
            <a:r>
              <a:rPr lang="en-US" smtClean="0"/>
              <a:t> subtree of the </a:t>
            </a:r>
            <a:r>
              <a:rPr lang="en-US" b="1" smtClean="0">
                <a:solidFill>
                  <a:srgbClr val="DD3300"/>
                </a:solidFill>
              </a:rPr>
              <a:t>right</a:t>
            </a:r>
            <a:r>
              <a:rPr lang="en-US" smtClean="0"/>
              <a:t> child of </a:t>
            </a:r>
            <a:r>
              <a:rPr lang="en-US" i="1" smtClean="0"/>
              <a:t>x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In the </a:t>
            </a:r>
            <a:r>
              <a:rPr lang="en-US" b="1" smtClean="0">
                <a:solidFill>
                  <a:schemeClr val="accent2"/>
                </a:solidFill>
              </a:rPr>
              <a:t>Right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subtree of the </a:t>
            </a:r>
            <a:r>
              <a:rPr lang="en-US" b="1" smtClean="0">
                <a:solidFill>
                  <a:srgbClr val="DD3300"/>
                </a:solidFill>
              </a:rPr>
              <a:t>right</a:t>
            </a:r>
            <a:r>
              <a:rPr lang="en-US" smtClean="0"/>
              <a:t> child of </a:t>
            </a:r>
            <a:r>
              <a:rPr lang="en-US" i="1" smtClean="0"/>
              <a:t>x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354263" y="5470525"/>
            <a:ext cx="4275137" cy="701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Cases 1 &amp; 4: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Single rotation</a:t>
            </a:r>
          </a:p>
          <a:p>
            <a:r>
              <a:rPr lang="en-US" b="1"/>
              <a:t>Cases 2 &amp; 3: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Double rotation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8"/>
          <p:cNvSpPr>
            <a:spLocks noChangeArrowheads="1"/>
          </p:cNvSpPr>
          <p:nvPr/>
        </p:nvSpPr>
        <p:spPr bwMode="auto">
          <a:xfrm>
            <a:off x="3009900" y="4724400"/>
            <a:ext cx="4445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09900" y="3200400"/>
            <a:ext cx="1130300" cy="1317625"/>
            <a:chOff x="1968" y="1392"/>
            <a:chExt cx="712" cy="830"/>
          </a:xfrm>
        </p:grpSpPr>
        <p:sp>
          <p:nvSpPr>
            <p:cNvPr id="64543" name="Oval 4"/>
            <p:cNvSpPr>
              <a:spLocks noChangeArrowheads="1"/>
            </p:cNvSpPr>
            <p:nvPr/>
          </p:nvSpPr>
          <p:spPr bwMode="auto">
            <a:xfrm>
              <a:off x="1968" y="139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4544" name="Oval 13"/>
            <p:cNvSpPr>
              <a:spLocks noChangeArrowheads="1"/>
            </p:cNvSpPr>
            <p:nvPr/>
          </p:nvSpPr>
          <p:spPr bwMode="auto">
            <a:xfrm>
              <a:off x="2400" y="1872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cxnSp>
          <p:nvCxnSpPr>
            <p:cNvPr id="64545" name="AutoShape 15"/>
            <p:cNvCxnSpPr>
              <a:cxnSpLocks noChangeShapeType="1"/>
              <a:stCxn id="64543" idx="5"/>
              <a:endCxn id="64544" idx="1"/>
            </p:cNvCxnSpPr>
            <p:nvPr/>
          </p:nvCxnSpPr>
          <p:spPr bwMode="auto">
            <a:xfrm>
              <a:off x="2207" y="1701"/>
              <a:ext cx="234" cy="212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</p:grpSp>
      <p:cxnSp>
        <p:nvCxnSpPr>
          <p:cNvPr id="504848" name="AutoShape 16"/>
          <p:cNvCxnSpPr>
            <a:cxnSpLocks noChangeShapeType="1"/>
            <a:stCxn id="64540" idx="5"/>
            <a:endCxn id="64514" idx="1"/>
          </p:cNvCxnSpPr>
          <p:nvPr/>
        </p:nvCxnSpPr>
        <p:spPr bwMode="auto">
          <a:xfrm>
            <a:off x="2703513" y="4452938"/>
            <a:ext cx="371475" cy="3365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504849" name="AutoShape 17"/>
          <p:cNvCxnSpPr>
            <a:cxnSpLocks noChangeShapeType="1"/>
            <a:stCxn id="64540" idx="7"/>
            <a:endCxn id="64543" idx="3"/>
          </p:cNvCxnSpPr>
          <p:nvPr/>
        </p:nvCxnSpPr>
        <p:spPr bwMode="auto">
          <a:xfrm flipV="1">
            <a:off x="2703513" y="3690938"/>
            <a:ext cx="371475" cy="3365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638300" y="3962400"/>
            <a:ext cx="1130300" cy="1317625"/>
            <a:chOff x="1032" y="2496"/>
            <a:chExt cx="712" cy="830"/>
          </a:xfrm>
        </p:grpSpPr>
        <p:sp>
          <p:nvSpPr>
            <p:cNvPr id="64540" name="Oval 5"/>
            <p:cNvSpPr>
              <a:spLocks noChangeArrowheads="1"/>
            </p:cNvSpPr>
            <p:nvPr/>
          </p:nvSpPr>
          <p:spPr bwMode="auto">
            <a:xfrm>
              <a:off x="1464" y="2496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4541" name="Oval 6"/>
            <p:cNvSpPr>
              <a:spLocks noChangeArrowheads="1"/>
            </p:cNvSpPr>
            <p:nvPr/>
          </p:nvSpPr>
          <p:spPr bwMode="auto">
            <a:xfrm>
              <a:off x="1032" y="2976"/>
              <a:ext cx="280" cy="350"/>
            </a:xfrm>
            <a:prstGeom prst="ellipse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64542" name="AutoShape 18"/>
            <p:cNvCxnSpPr>
              <a:cxnSpLocks noChangeShapeType="1"/>
              <a:stCxn id="64541" idx="7"/>
              <a:endCxn id="64540" idx="3"/>
            </p:cNvCxnSpPr>
            <p:nvPr/>
          </p:nvCxnSpPr>
          <p:spPr bwMode="auto">
            <a:xfrm flipV="1">
              <a:off x="1271" y="2805"/>
              <a:ext cx="234" cy="212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952500" y="5214938"/>
            <a:ext cx="750888" cy="827087"/>
            <a:chOff x="600" y="3285"/>
            <a:chExt cx="473" cy="521"/>
          </a:xfrm>
        </p:grpSpPr>
        <p:sp>
          <p:nvSpPr>
            <p:cNvPr id="64538" name="Oval 7"/>
            <p:cNvSpPr>
              <a:spLocks noChangeArrowheads="1"/>
            </p:cNvSpPr>
            <p:nvPr/>
          </p:nvSpPr>
          <p:spPr bwMode="auto">
            <a:xfrm>
              <a:off x="600" y="3456"/>
              <a:ext cx="280" cy="350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cxnSp>
          <p:nvCxnSpPr>
            <p:cNvPr id="64539" name="AutoShape 19"/>
            <p:cNvCxnSpPr>
              <a:cxnSpLocks noChangeShapeType="1"/>
              <a:stCxn id="64541" idx="3"/>
              <a:endCxn id="64538" idx="7"/>
            </p:cNvCxnSpPr>
            <p:nvPr/>
          </p:nvCxnSpPr>
          <p:spPr bwMode="auto">
            <a:xfrm flipH="1">
              <a:off x="839" y="3285"/>
              <a:ext cx="234" cy="212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504855" name="Line 23"/>
          <p:cNvSpPr>
            <a:spLocks noChangeShapeType="1"/>
          </p:cNvSpPr>
          <p:nvPr/>
        </p:nvSpPr>
        <p:spPr bwMode="auto">
          <a:xfrm flipV="1">
            <a:off x="3390900" y="4495800"/>
            <a:ext cx="381000" cy="3048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4856" name="Line 24"/>
          <p:cNvSpPr>
            <a:spLocks noChangeShapeType="1"/>
          </p:cNvSpPr>
          <p:nvPr/>
        </p:nvSpPr>
        <p:spPr bwMode="auto">
          <a:xfrm flipH="1" flipV="1">
            <a:off x="3390900" y="3657600"/>
            <a:ext cx="457200" cy="4572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2" name="Oval 25"/>
          <p:cNvSpPr>
            <a:spLocks noChangeArrowheads="1"/>
          </p:cNvSpPr>
          <p:nvPr/>
        </p:nvSpPr>
        <p:spPr bwMode="auto">
          <a:xfrm>
            <a:off x="4191000" y="2286000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64523" name="Oval 26"/>
          <p:cNvSpPr>
            <a:spLocks noChangeArrowheads="1"/>
          </p:cNvSpPr>
          <p:nvPr/>
        </p:nvSpPr>
        <p:spPr bwMode="auto">
          <a:xfrm>
            <a:off x="5486400" y="3124200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4524" name="Oval 27"/>
          <p:cNvSpPr>
            <a:spLocks noChangeArrowheads="1"/>
          </p:cNvSpPr>
          <p:nvPr/>
        </p:nvSpPr>
        <p:spPr bwMode="auto">
          <a:xfrm>
            <a:off x="4876800" y="3886200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64525" name="Oval 28"/>
          <p:cNvSpPr>
            <a:spLocks noChangeArrowheads="1"/>
          </p:cNvSpPr>
          <p:nvPr/>
        </p:nvSpPr>
        <p:spPr bwMode="auto">
          <a:xfrm>
            <a:off x="6172200" y="3886200"/>
            <a:ext cx="673100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21</a:t>
            </a:r>
          </a:p>
        </p:txBody>
      </p:sp>
      <p:cxnSp>
        <p:nvCxnSpPr>
          <p:cNvPr id="64526" name="AutoShape 29"/>
          <p:cNvCxnSpPr>
            <a:cxnSpLocks noChangeShapeType="1"/>
            <a:stCxn id="64524" idx="7"/>
            <a:endCxn id="64523" idx="3"/>
          </p:cNvCxnSpPr>
          <p:nvPr/>
        </p:nvCxnSpPr>
        <p:spPr bwMode="auto">
          <a:xfrm flipV="1">
            <a:off x="5451475" y="3614738"/>
            <a:ext cx="133350" cy="3365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64527" name="AutoShape 30"/>
          <p:cNvCxnSpPr>
            <a:cxnSpLocks noChangeShapeType="1"/>
            <a:stCxn id="64523" idx="5"/>
            <a:endCxn id="64525" idx="1"/>
          </p:cNvCxnSpPr>
          <p:nvPr/>
        </p:nvCxnSpPr>
        <p:spPr bwMode="auto">
          <a:xfrm>
            <a:off x="6061075" y="3614738"/>
            <a:ext cx="209550" cy="3365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64528" name="AutoShape 31"/>
          <p:cNvCxnSpPr>
            <a:cxnSpLocks noChangeShapeType="1"/>
            <a:stCxn id="64522" idx="5"/>
            <a:endCxn id="64523" idx="1"/>
          </p:cNvCxnSpPr>
          <p:nvPr/>
        </p:nvCxnSpPr>
        <p:spPr bwMode="auto">
          <a:xfrm>
            <a:off x="4765675" y="2776538"/>
            <a:ext cx="819150" cy="4127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64529" name="Line 32"/>
          <p:cNvSpPr>
            <a:spLocks noChangeShapeType="1"/>
          </p:cNvSpPr>
          <p:nvPr/>
        </p:nvSpPr>
        <p:spPr bwMode="auto">
          <a:xfrm flipH="1">
            <a:off x="3390900" y="2743200"/>
            <a:ext cx="914400" cy="5334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3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single right rotation</a:t>
            </a:r>
          </a:p>
        </p:txBody>
      </p:sp>
      <p:sp>
        <p:nvSpPr>
          <p:cNvPr id="504868" name="Text Box 36"/>
          <p:cNvSpPr txBox="1">
            <a:spLocks noChangeArrowheads="1"/>
          </p:cNvSpPr>
          <p:nvPr/>
        </p:nvSpPr>
        <p:spPr bwMode="auto">
          <a:xfrm>
            <a:off x="685800" y="5181600"/>
            <a:ext cx="296863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504869" name="Text Box 37"/>
          <p:cNvSpPr txBox="1">
            <a:spLocks noChangeArrowheads="1"/>
          </p:cNvSpPr>
          <p:nvPr/>
        </p:nvSpPr>
        <p:spPr bwMode="auto">
          <a:xfrm>
            <a:off x="1295400" y="4648200"/>
            <a:ext cx="377825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-1</a:t>
            </a:r>
          </a:p>
        </p:txBody>
      </p:sp>
      <p:sp>
        <p:nvSpPr>
          <p:cNvPr id="504870" name="Text Box 38"/>
          <p:cNvSpPr txBox="1">
            <a:spLocks noChangeArrowheads="1"/>
          </p:cNvSpPr>
          <p:nvPr/>
        </p:nvSpPr>
        <p:spPr bwMode="auto">
          <a:xfrm>
            <a:off x="1905000" y="3962400"/>
            <a:ext cx="377825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-1</a:t>
            </a:r>
          </a:p>
        </p:txBody>
      </p:sp>
      <p:sp>
        <p:nvSpPr>
          <p:cNvPr id="504871" name="Text Box 39"/>
          <p:cNvSpPr txBox="1">
            <a:spLocks noChangeArrowheads="1"/>
          </p:cNvSpPr>
          <p:nvPr/>
        </p:nvSpPr>
        <p:spPr bwMode="auto">
          <a:xfrm>
            <a:off x="2667000" y="3200400"/>
            <a:ext cx="377825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-2</a:t>
            </a:r>
          </a:p>
        </p:txBody>
      </p:sp>
      <p:sp>
        <p:nvSpPr>
          <p:cNvPr id="504872" name="Text Box 40"/>
          <p:cNvSpPr txBox="1">
            <a:spLocks noChangeArrowheads="1"/>
          </p:cNvSpPr>
          <p:nvPr/>
        </p:nvSpPr>
        <p:spPr bwMode="auto">
          <a:xfrm>
            <a:off x="3810000" y="2286000"/>
            <a:ext cx="377825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-2</a:t>
            </a:r>
          </a:p>
        </p:txBody>
      </p:sp>
      <p:sp>
        <p:nvSpPr>
          <p:cNvPr id="504873" name="Text Box 41"/>
          <p:cNvSpPr txBox="1">
            <a:spLocks noChangeArrowheads="1"/>
          </p:cNvSpPr>
          <p:nvPr/>
        </p:nvSpPr>
        <p:spPr bwMode="auto">
          <a:xfrm>
            <a:off x="4876800" y="2286000"/>
            <a:ext cx="377825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-1</a:t>
            </a:r>
          </a:p>
        </p:txBody>
      </p:sp>
      <p:sp>
        <p:nvSpPr>
          <p:cNvPr id="504874" name="Text Box 42"/>
          <p:cNvSpPr txBox="1">
            <a:spLocks noChangeArrowheads="1"/>
          </p:cNvSpPr>
          <p:nvPr/>
        </p:nvSpPr>
        <p:spPr bwMode="auto">
          <a:xfrm>
            <a:off x="3505200" y="3276600"/>
            <a:ext cx="296863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4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4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25069E-8 L 0.07986 0.126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6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58557E-7 L 0.0757 -0.107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5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7986 -0.1094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04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04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55" grpId="0" animBg="1"/>
      <p:bldP spid="504856" grpId="0" animBg="1"/>
      <p:bldP spid="504868" grpId="0"/>
      <p:bldP spid="504868" grpId="1"/>
      <p:bldP spid="504869" grpId="0"/>
      <p:bldP spid="504869" grpId="1"/>
      <p:bldP spid="504870" grpId="0"/>
      <p:bldP spid="504870" grpId="1"/>
      <p:bldP spid="504871" grpId="0"/>
      <p:bldP spid="504871" grpId="1"/>
      <p:bldP spid="504872" grpId="0"/>
      <p:bldP spid="504872" grpId="1"/>
      <p:bldP spid="504873" grpId="0"/>
      <p:bldP spid="50487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single right rotation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6324600" cy="46005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single right rotation</a:t>
            </a:r>
          </a:p>
        </p:txBody>
      </p:sp>
      <p:pic>
        <p:nvPicPr>
          <p:cNvPr id="6656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181100"/>
            <a:ext cx="6172200" cy="47926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also left rotations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Note that the trees shown are not necessarily AVL trees, but the rotations are correct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71800"/>
            <a:ext cx="8763000" cy="34512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Cases 2 &amp; 3 – Attempt Single Rotation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1454150"/>
            <a:ext cx="6943725" cy="48434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Rotation, Step 1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76375"/>
            <a:ext cx="6477000" cy="48069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Rotation, Step 2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533525"/>
            <a:ext cx="6513512" cy="46990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Rotation, both steps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572000" cy="525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600200"/>
            <a:ext cx="4572000" cy="525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Rotation, General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0" y="1460500"/>
            <a:ext cx="7670800" cy="48720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Ack!  Terminology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everybody else calls a ‘single right rotation’, the book calls ‘</a:t>
            </a:r>
            <a:r>
              <a:rPr lang="en-US" dirty="0" err="1" smtClean="0"/>
              <a:t>rotateWithLeftChild</a:t>
            </a:r>
            <a:r>
              <a:rPr lang="en-US" dirty="0" smtClean="0"/>
              <a:t>()’</a:t>
            </a:r>
          </a:p>
          <a:p>
            <a:pPr lvl="1" eaLnBrk="1" hangingPunct="1"/>
            <a:r>
              <a:rPr lang="en-US" dirty="0" smtClean="0"/>
              <a:t>Single left rotation is ‘</a:t>
            </a:r>
            <a:r>
              <a:rPr lang="en-US" dirty="0" err="1" smtClean="0"/>
              <a:t>rotateWithRightChild</a:t>
            </a:r>
            <a:r>
              <a:rPr lang="en-US" dirty="0" smtClean="0"/>
              <a:t>()’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Some people will state a ‘double left rotation’</a:t>
            </a:r>
          </a:p>
          <a:p>
            <a:pPr lvl="1" eaLnBrk="1" hangingPunct="1"/>
            <a:r>
              <a:rPr lang="en-US" dirty="0" smtClean="0"/>
              <a:t>But is that a left-right?  Or a right-left?</a:t>
            </a:r>
          </a:p>
          <a:p>
            <a:pPr lvl="1" eaLnBrk="1" hangingPunct="1"/>
            <a:r>
              <a:rPr lang="en-US" dirty="0" smtClean="0"/>
              <a:t>We’ll call them ‘double left-right’ and ‘double right-left’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578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Feb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Tree: Runtime Analysis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DD3300"/>
                </a:solidFill>
              </a:rPr>
              <a:t>Find</a:t>
            </a:r>
            <a:endParaRPr 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n) time.  Height of tree is always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n)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DD3300"/>
                </a:solidFill>
              </a:rPr>
              <a:t>Insert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n) time.  </a:t>
            </a:r>
            <a:r>
              <a:rPr lang="en-US" dirty="0" smtClean="0">
                <a:solidFill>
                  <a:schemeClr val="accent2"/>
                </a:solidFill>
              </a:rPr>
              <a:t>find()</a:t>
            </a:r>
            <a:r>
              <a:rPr lang="en-US" dirty="0" smtClean="0"/>
              <a:t> takes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n), then may have to visit every node on path back to root to perform </a:t>
            </a:r>
            <a:r>
              <a:rPr lang="en-US" b="1" dirty="0" smtClean="0">
                <a:solidFill>
                  <a:schemeClr val="accent2"/>
                </a:solidFill>
              </a:rPr>
              <a:t>up to 2</a:t>
            </a:r>
            <a:r>
              <a:rPr lang="en-US" dirty="0" smtClean="0"/>
              <a:t> single rotations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DD3300"/>
                </a:solidFill>
              </a:rPr>
              <a:t>Remove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n).  Left as an exercise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DD3300"/>
                </a:solidFill>
              </a:rPr>
              <a:t>Print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(n).  No matter the data structures, it still will take n steps to print n elements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Red-black Trees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List </a:t>
            </a:r>
            <a:r>
              <a:rPr lang="en-US" smtClean="0">
                <a:sym typeface="Symbol" pitchFamily="18" charset="2"/>
              </a:rPr>
              <a:t> 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List: each element has relationships with up to </a:t>
            </a:r>
            <a:r>
              <a:rPr lang="en-US" b="1" smtClean="0"/>
              <a:t>2</a:t>
            </a:r>
            <a:r>
              <a:rPr lang="en-US" smtClean="0"/>
              <a:t> other elements:</a:t>
            </a:r>
          </a:p>
          <a:p>
            <a:pPr eaLnBrk="1" hangingPunct="1"/>
            <a:endParaRPr lang="en-US" smtClean="0"/>
          </a:p>
          <a:p>
            <a:pPr lvl="3" eaLnBrk="1" hangingPunct="1"/>
            <a:endParaRPr lang="en-US" smtClean="0"/>
          </a:p>
          <a:p>
            <a:pPr eaLnBrk="1" hangingPunct="1"/>
            <a:r>
              <a:rPr lang="en-US" smtClean="0"/>
              <a:t>Binary Tree: each element has relationships with up to </a:t>
            </a:r>
            <a:r>
              <a:rPr lang="en-US" b="1" smtClean="0"/>
              <a:t>3</a:t>
            </a:r>
            <a:r>
              <a:rPr lang="en-US" smtClean="0"/>
              <a:t> other elements: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768725" y="2209800"/>
            <a:ext cx="1882775" cy="611188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Element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01675" y="2209800"/>
            <a:ext cx="2668588" cy="61118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Predecessor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51550" y="2209800"/>
            <a:ext cx="2257425" cy="61118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Successor</a:t>
            </a:r>
          </a:p>
        </p:txBody>
      </p:sp>
      <p:cxnSp>
        <p:nvCxnSpPr>
          <p:cNvPr id="13319" name="AutoShape 7"/>
          <p:cNvCxnSpPr>
            <a:cxnSpLocks noChangeShapeType="1"/>
            <a:stCxn id="13317" idx="3"/>
            <a:endCxn id="13316" idx="1"/>
          </p:cNvCxnSpPr>
          <p:nvPr/>
        </p:nvCxnSpPr>
        <p:spPr bwMode="auto">
          <a:xfrm>
            <a:off x="3386138" y="2516188"/>
            <a:ext cx="366712" cy="0"/>
          </a:xfrm>
          <a:prstGeom prst="straightConnector1">
            <a:avLst/>
          </a:prstGeom>
          <a:noFill/>
          <a:ln w="31750">
            <a:solidFill>
              <a:srgbClr val="339966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3"/>
            <a:endCxn id="13318" idx="1"/>
          </p:cNvCxnSpPr>
          <p:nvPr/>
        </p:nvCxnSpPr>
        <p:spPr bwMode="auto">
          <a:xfrm>
            <a:off x="5667375" y="2516188"/>
            <a:ext cx="368300" cy="0"/>
          </a:xfrm>
          <a:prstGeom prst="straightConnector1">
            <a:avLst/>
          </a:prstGeom>
          <a:noFill/>
          <a:ln w="31750">
            <a:solidFill>
              <a:srgbClr val="339966"/>
            </a:solidFill>
            <a:round/>
            <a:headEnd/>
            <a:tailEnd type="triangle" w="med" len="med"/>
          </a:ln>
        </p:spPr>
      </p:cxn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352800" y="4800600"/>
            <a:ext cx="1882775" cy="611188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Element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533775" y="3952875"/>
            <a:ext cx="1538288" cy="61118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Parent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283075" y="5799138"/>
            <a:ext cx="2441575" cy="611187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Right Child</a:t>
            </a:r>
          </a:p>
        </p:txBody>
      </p:sp>
      <p:cxnSp>
        <p:nvCxnSpPr>
          <p:cNvPr id="13324" name="AutoShape 12"/>
          <p:cNvCxnSpPr>
            <a:cxnSpLocks noChangeShapeType="1"/>
            <a:stCxn id="13322" idx="2"/>
            <a:endCxn id="13321" idx="0"/>
          </p:cNvCxnSpPr>
          <p:nvPr/>
        </p:nvCxnSpPr>
        <p:spPr bwMode="auto">
          <a:xfrm flipH="1">
            <a:off x="4294188" y="4579938"/>
            <a:ext cx="9525" cy="204787"/>
          </a:xfrm>
          <a:prstGeom prst="straightConnector1">
            <a:avLst/>
          </a:prstGeom>
          <a:noFill/>
          <a:ln w="3175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3325" name="AutoShape 13"/>
          <p:cNvCxnSpPr>
            <a:cxnSpLocks noChangeShapeType="1"/>
            <a:stCxn id="13321" idx="2"/>
            <a:endCxn id="13323" idx="0"/>
          </p:cNvCxnSpPr>
          <p:nvPr/>
        </p:nvCxnSpPr>
        <p:spPr bwMode="auto">
          <a:xfrm>
            <a:off x="4294188" y="5427663"/>
            <a:ext cx="1209675" cy="355600"/>
          </a:xfrm>
          <a:prstGeom prst="straightConnector1">
            <a:avLst/>
          </a:prstGeom>
          <a:noFill/>
          <a:ln w="3175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1911350" y="5813425"/>
            <a:ext cx="2149475" cy="61118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Left Child</a:t>
            </a:r>
          </a:p>
        </p:txBody>
      </p:sp>
      <p:cxnSp>
        <p:nvCxnSpPr>
          <p:cNvPr id="13327" name="AutoShape 20"/>
          <p:cNvCxnSpPr>
            <a:cxnSpLocks noChangeShapeType="1"/>
            <a:stCxn id="13321" idx="2"/>
            <a:endCxn id="13326" idx="0"/>
          </p:cNvCxnSpPr>
          <p:nvPr/>
        </p:nvCxnSpPr>
        <p:spPr bwMode="auto">
          <a:xfrm flipH="1">
            <a:off x="2986088" y="5427663"/>
            <a:ext cx="1308100" cy="369887"/>
          </a:xfrm>
          <a:prstGeom prst="straightConnector1">
            <a:avLst/>
          </a:prstGeom>
          <a:noFill/>
          <a:ln w="3175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5715000" y="4038600"/>
            <a:ext cx="2846388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Tree</a:t>
            </a:r>
            <a:r>
              <a:rPr lang="en-US" sz="2400">
                <a:solidFill>
                  <a:schemeClr val="accent2"/>
                </a:solidFill>
              </a:rPr>
              <a:t> is a special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case of </a:t>
            </a:r>
            <a:r>
              <a:rPr lang="en-US" sz="2400" b="1">
                <a:solidFill>
                  <a:schemeClr val="accent2"/>
                </a:solidFill>
              </a:rPr>
              <a:t>List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Red-black trees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node has a </a:t>
            </a:r>
            <a:r>
              <a:rPr lang="en-US" i="1" smtClean="0"/>
              <a:t>color</a:t>
            </a:r>
            <a:r>
              <a:rPr lang="en-US" smtClean="0"/>
              <a:t> attribute, which is either (wait for it…) red or black</a:t>
            </a:r>
          </a:p>
          <a:p>
            <a:pPr eaLnBrk="1" hangingPunct="1"/>
            <a:endParaRPr lang="en-US" smtClean="0"/>
          </a:p>
        </p:txBody>
      </p:sp>
      <p:pic>
        <p:nvPicPr>
          <p:cNvPr id="84996" name="Picture 9" descr="Red-black_tree_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9248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Red-black tree properties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All of these properties must hold for a red-black tree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endParaRPr lang="en-US" sz="2400" smtClean="0"/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A node is either red or black.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The root is black.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All leaves are black. (The leaves are the null children)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Both children of every red node are black. </a:t>
            </a:r>
          </a:p>
          <a:p>
            <a:pPr marL="838200" lvl="1" indent="-381000" algn="just" eaLnBrk="1" hangingPunct="1">
              <a:lnSpc>
                <a:spcPct val="90000"/>
              </a:lnSpc>
            </a:pPr>
            <a:r>
              <a:rPr lang="en-US" sz="2000" smtClean="0"/>
              <a:t>Therefore, a black node is the only possible parent for a red node.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Every simple path from a node to any descendant leaf contains the same number of black nodes. </a:t>
            </a:r>
          </a:p>
          <a:p>
            <a:pPr marL="838200" lvl="1" indent="-381000" algn="just" eaLnBrk="1" hangingPunct="1">
              <a:lnSpc>
                <a:spcPct val="90000"/>
              </a:lnSpc>
            </a:pPr>
            <a:r>
              <a:rPr lang="en-US" sz="2000" smtClean="0"/>
              <a:t>Counting or not counting the null black nodes, it doesn't make a difference as long as you are consistent</a:t>
            </a:r>
          </a:p>
          <a:p>
            <a:pPr marL="457200" indent="-457200" algn="just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dirty="0" smtClean="0"/>
              <a:t>Insert the node as for a normal BST</a:t>
            </a:r>
          </a:p>
          <a:p>
            <a:pPr marL="990600" lvl="1" indent="-533400" eaLnBrk="1" hangingPunct="1"/>
            <a:r>
              <a:rPr lang="en-US" dirty="0" smtClean="0"/>
              <a:t>And color it red</a:t>
            </a:r>
          </a:p>
          <a:p>
            <a:pPr marL="609600" indent="-609600" eaLnBrk="1" hangingPunct="1"/>
            <a:r>
              <a:rPr lang="en-US" dirty="0" smtClean="0"/>
              <a:t>5 possible cases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The new node is the root node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The new node’s parent is black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Both the parent and uncle (aunt?) are red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Parent is red, uncle is black, new node is right child of parent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Parent is red, uncle is black, new node is left child of parent</a:t>
            </a:r>
          </a:p>
          <a:p>
            <a:pPr marL="1371600" lvl="2" indent="-457200" eaLnBrk="1" hangingPunct="1">
              <a:buFontTx/>
              <a:buChar char="–"/>
            </a:pPr>
            <a:endParaRPr lang="en-US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1: new node is root 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1 is that the new node is the root node</a:t>
            </a:r>
          </a:p>
          <a:p>
            <a:pPr lvl="1" eaLnBrk="1" hangingPunct="1"/>
            <a:r>
              <a:rPr lang="en-US" smtClean="0"/>
              <a:t>Thus, it must be painted black, as per rule 2</a:t>
            </a:r>
          </a:p>
          <a:p>
            <a:pPr lvl="1" eaLnBrk="1" hangingPunct="1"/>
            <a:r>
              <a:rPr lang="en-US" smtClean="0"/>
              <a:t>This adds a black node to every path in the tree, so property 5 still holds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smtClean="0"/>
              <a:t>Case 2: new node’s parent is black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Case 2 is when the new node’s parent is a black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Property 4 (children of a red node are black) is not invalidated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Property 5 (all paths from a given node to it’s leaf nodes have the same number of black nodes) is not threatened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new node’s children are black, but that’s the same number of black nodes as the node it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Case 3: parent and uncle are red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change </a:t>
            </a:r>
            <a:br>
              <a:rPr lang="en-US" smtClean="0"/>
            </a:br>
            <a:r>
              <a:rPr lang="en-US" smtClean="0"/>
              <a:t>grandparent </a:t>
            </a:r>
            <a:br>
              <a:rPr lang="en-US" smtClean="0"/>
            </a:br>
            <a:r>
              <a:rPr lang="en-US" smtClean="0"/>
              <a:t>to red</a:t>
            </a:r>
          </a:p>
          <a:p>
            <a:pPr lvl="1" eaLnBrk="1" hangingPunct="1"/>
            <a:r>
              <a:rPr lang="en-US" smtClean="0"/>
              <a:t>And parent and </a:t>
            </a:r>
            <a:br>
              <a:rPr lang="en-US" smtClean="0"/>
            </a:br>
            <a:r>
              <a:rPr lang="en-US" smtClean="0"/>
              <a:t>uncle to black</a:t>
            </a:r>
          </a:p>
          <a:p>
            <a:pPr eaLnBrk="1" hangingPunct="1"/>
            <a:r>
              <a:rPr lang="en-US" smtClean="0"/>
              <a:t>Property 5 still holds</a:t>
            </a:r>
          </a:p>
          <a:p>
            <a:pPr eaLnBrk="1" hangingPunct="1"/>
            <a:r>
              <a:rPr lang="en-US" smtClean="0"/>
              <a:t>However, the grandparent may threaten property 2 or 4</a:t>
            </a:r>
          </a:p>
          <a:p>
            <a:pPr lvl="1" eaLnBrk="1" hangingPunct="1"/>
            <a:r>
              <a:rPr lang="en-US" smtClean="0"/>
              <a:t>So recursively do this on the grandparent</a:t>
            </a:r>
          </a:p>
          <a:p>
            <a:pPr lvl="1" eaLnBrk="1" hangingPunct="1"/>
            <a:r>
              <a:rPr lang="en-US" smtClean="0"/>
              <a:t>This occurs prior to any rotations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24000"/>
            <a:ext cx="4381500" cy="20304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4: P is red, U black, N is </a:t>
            </a:r>
            <a:r>
              <a:rPr lang="en-US" i="1" smtClean="0"/>
              <a:t>right</a:t>
            </a:r>
            <a:r>
              <a:rPr lang="en-US" smtClean="0"/>
              <a:t> child of P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 a left </a:t>
            </a:r>
            <a:br>
              <a:rPr lang="en-US" smtClean="0"/>
            </a:br>
            <a:r>
              <a:rPr lang="en-US" smtClean="0"/>
              <a:t>rotation on P </a:t>
            </a:r>
            <a:br>
              <a:rPr lang="en-US" smtClean="0"/>
            </a:br>
            <a:r>
              <a:rPr lang="en-US" smtClean="0"/>
              <a:t>and N</a:t>
            </a:r>
          </a:p>
          <a:p>
            <a:pPr lvl="1" eaLnBrk="1" hangingPunct="1"/>
            <a:r>
              <a:rPr lang="en-US" smtClean="0"/>
              <a:t>Property 4 is </a:t>
            </a:r>
            <a:br>
              <a:rPr lang="en-US" smtClean="0"/>
            </a:br>
            <a:r>
              <a:rPr lang="en-US" smtClean="0"/>
              <a:t>still violated</a:t>
            </a:r>
          </a:p>
          <a:p>
            <a:pPr eaLnBrk="1" hangingPunct="1"/>
            <a:r>
              <a:rPr lang="en-US" smtClean="0"/>
              <a:t>Now treat it as </a:t>
            </a:r>
            <a:br>
              <a:rPr lang="en-US" smtClean="0"/>
            </a:br>
            <a:r>
              <a:rPr lang="en-US" smtClean="0"/>
              <a:t>case 5 (where P </a:t>
            </a:r>
            <a:br>
              <a:rPr lang="en-US" smtClean="0"/>
            </a:br>
            <a:r>
              <a:rPr lang="en-US" smtClean="0"/>
              <a:t>is a left-child of N)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828800"/>
            <a:ext cx="4600575" cy="22447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5: P is red, U black, N is </a:t>
            </a:r>
            <a:r>
              <a:rPr lang="en-US" i="1" smtClean="0"/>
              <a:t>left</a:t>
            </a:r>
            <a:r>
              <a:rPr lang="en-US" smtClean="0"/>
              <a:t> child of P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 a right </a:t>
            </a:r>
            <a:br>
              <a:rPr lang="en-US" smtClean="0"/>
            </a:br>
            <a:r>
              <a:rPr lang="en-US" smtClean="0"/>
              <a:t>rotation on P </a:t>
            </a:r>
            <a:br>
              <a:rPr lang="en-US" smtClean="0"/>
            </a:br>
            <a:r>
              <a:rPr lang="en-US" smtClean="0"/>
              <a:t>and G</a:t>
            </a:r>
          </a:p>
          <a:p>
            <a:pPr eaLnBrk="1" hangingPunct="1"/>
            <a:r>
              <a:rPr lang="en-US" smtClean="0"/>
              <a:t>This will satisfy </a:t>
            </a:r>
            <a:br>
              <a:rPr lang="en-US" smtClean="0"/>
            </a:br>
            <a:r>
              <a:rPr lang="en-US" smtClean="0"/>
              <a:t>properties 4 </a:t>
            </a:r>
            <a:br>
              <a:rPr lang="en-US" smtClean="0"/>
            </a:br>
            <a:r>
              <a:rPr lang="en-US" smtClean="0"/>
              <a:t>and 5</a:t>
            </a:r>
          </a:p>
        </p:txBody>
      </p:sp>
      <p:pic>
        <p:nvPicPr>
          <p:cNvPr id="931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828800"/>
            <a:ext cx="4552950" cy="20272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Removal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Do a normal BST remove</a:t>
            </a:r>
          </a:p>
          <a:p>
            <a:pPr lvl="1"/>
            <a:r>
              <a:rPr lang="en-US" sz="1800" dirty="0" smtClean="0"/>
              <a:t>Find next highest/lowest value, put it’s value in the node to be deleted, remove that highest/lowest node</a:t>
            </a:r>
          </a:p>
          <a:p>
            <a:pPr lvl="1"/>
            <a:r>
              <a:rPr lang="en-US" sz="1800" dirty="0" smtClean="0"/>
              <a:t>Note that that node won’t have 2 children!</a:t>
            </a:r>
          </a:p>
          <a:p>
            <a:pPr lvl="1"/>
            <a:r>
              <a:rPr lang="en-US" sz="1800" dirty="0" smtClean="0"/>
              <a:t>We replace the node to be deleted with it’s left child</a:t>
            </a:r>
          </a:p>
          <a:p>
            <a:pPr lvl="2"/>
            <a:r>
              <a:rPr lang="en-US" sz="1600" dirty="0" smtClean="0"/>
              <a:t>This child is N, it’s sibling is S, it’s parent is P</a:t>
            </a:r>
          </a:p>
          <a:p>
            <a:r>
              <a:rPr lang="en-US" sz="2000" dirty="0" smtClean="0"/>
              <a:t>A total of 6 cases!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N is the new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 is 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P, S, and S’s children are black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 and S’s children are black, but P is 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 is black, S’s left child is red, S’s right child is black, and N is the left child of it’s parent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 is black, S’s right child is red, and N is the left child of parent P</a:t>
            </a:r>
          </a:p>
          <a:p>
            <a:r>
              <a:rPr lang="en-US" sz="2000" dirty="0" smtClean="0"/>
              <a:t>We won’t see them in detail, though…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 red-black versus AVL?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smtClean="0"/>
              <a:t>AVL trees are more rigidly balanced than red-black trees</a:t>
            </a:r>
          </a:p>
          <a:p>
            <a:pPr lvl="1" eaLnBrk="1" hangingPunct="1"/>
            <a:r>
              <a:rPr lang="en-US" smtClean="0"/>
              <a:t>Thus, more rotations are required during the operations in the worst case</a:t>
            </a:r>
          </a:p>
          <a:p>
            <a:pPr lvl="1" eaLnBrk="1" hangingPunct="1"/>
            <a:r>
              <a:rPr lang="en-US" smtClean="0"/>
              <a:t>Time-critical applications will see a performance boost</a:t>
            </a:r>
          </a:p>
          <a:p>
            <a:pPr eaLnBrk="1" hangingPunct="1"/>
            <a:r>
              <a:rPr lang="en-US" smtClean="0"/>
              <a:t>Functional programming languages used red-black trees for associative arrays (hashes)</a:t>
            </a:r>
          </a:p>
          <a:p>
            <a:pPr lvl="1" eaLnBrk="1" hangingPunct="1"/>
            <a:r>
              <a:rPr lang="en-US" smtClean="0"/>
              <a:t>The tree can be a </a:t>
            </a:r>
            <a:r>
              <a:rPr lang="en-US" i="1" smtClean="0"/>
              <a:t>persistent</a:t>
            </a:r>
            <a:r>
              <a:rPr lang="en-US" smtClean="0"/>
              <a:t> data structure</a:t>
            </a:r>
          </a:p>
          <a:p>
            <a:pPr lvl="2" eaLnBrk="1" hangingPunct="1"/>
            <a:r>
              <a:rPr lang="en-US" smtClean="0"/>
              <a:t>A data structure that retains a “memory” of it’s mutations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Tree Terms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143000"/>
            <a:ext cx="8547100" cy="4833938"/>
          </a:xfrm>
        </p:spPr>
        <p:txBody>
          <a:bodyPr/>
          <a:lstStyle/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Root</a:t>
            </a:r>
            <a:r>
              <a:rPr lang="en-US" smtClean="0"/>
              <a:t>: a node with no parent</a:t>
            </a:r>
          </a:p>
          <a:p>
            <a:pPr lvl="1" eaLnBrk="1" hangingPunct="1"/>
            <a:r>
              <a:rPr lang="en-US" smtClean="0"/>
              <a:t>There can only be one root</a:t>
            </a: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Leaf</a:t>
            </a:r>
            <a:r>
              <a:rPr lang="en-US" b="1" smtClean="0">
                <a:solidFill>
                  <a:schemeClr val="accent2"/>
                </a:solidFill>
              </a:rPr>
              <a:t>:</a:t>
            </a:r>
            <a:r>
              <a:rPr lang="en-US" smtClean="0"/>
              <a:t> a node with no children</a:t>
            </a: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Sibling</a:t>
            </a:r>
            <a:r>
              <a:rPr lang="en-US" i="1" smtClean="0">
                <a:solidFill>
                  <a:schemeClr val="accent2"/>
                </a:solidFill>
              </a:rPr>
              <a:t>: </a:t>
            </a:r>
            <a:r>
              <a:rPr lang="en-US" smtClean="0"/>
              <a:t>same </a:t>
            </a:r>
            <a:r>
              <a:rPr lang="en-US" b="1" i="1" smtClean="0">
                <a:solidFill>
                  <a:schemeClr val="accent2"/>
                </a:solidFill>
              </a:rPr>
              <a:t>parent</a:t>
            </a: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Height</a:t>
            </a:r>
            <a:r>
              <a:rPr lang="en-US" smtClean="0"/>
              <a:t> of a Node: length of the longest path from that node to a leaf</a:t>
            </a:r>
          </a:p>
          <a:p>
            <a:pPr lvl="1" eaLnBrk="1" hangingPunct="1"/>
            <a:r>
              <a:rPr lang="en-US" b="1" i="1" smtClean="0">
                <a:solidFill>
                  <a:schemeClr val="accent2"/>
                </a:solidFill>
              </a:rPr>
              <a:t>Height</a:t>
            </a:r>
            <a:r>
              <a:rPr lang="en-US" smtClean="0"/>
              <a:t> of a Tree: maximum depth of a node in that tree = height of the root</a:t>
            </a: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Depth</a:t>
            </a:r>
            <a:r>
              <a:rPr lang="en-US" b="1" smtClean="0"/>
              <a:t> </a:t>
            </a:r>
            <a:r>
              <a:rPr lang="en-US" smtClean="0"/>
              <a:t>of a Node: length of the path from the Root to that node</a:t>
            </a:r>
            <a:endParaRPr lang="en-US" b="1" i="1" smtClean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Splay Trees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Splay Trees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A self-balancing tree that keeps “recently” used nodes close to the top</a:t>
            </a:r>
          </a:p>
          <a:p>
            <a:pPr lvl="1" algn="just" eaLnBrk="1" hangingPunct="1"/>
            <a:r>
              <a:rPr lang="en-US" dirty="0" smtClean="0"/>
              <a:t>This improves performance!</a:t>
            </a:r>
          </a:p>
          <a:p>
            <a:pPr lvl="1" algn="just" eaLnBrk="1" hangingPunct="1"/>
            <a:r>
              <a:rPr lang="en-US" dirty="0" smtClean="0"/>
              <a:t>Great for caches</a:t>
            </a:r>
          </a:p>
          <a:p>
            <a:pPr lvl="1" algn="just" eaLnBrk="1" hangingPunct="1"/>
            <a:r>
              <a:rPr lang="en-US" dirty="0" smtClean="0"/>
              <a:t>Not good for uniform access</a:t>
            </a:r>
          </a:p>
          <a:p>
            <a:pPr algn="just" eaLnBrk="1" hangingPunct="1"/>
            <a:r>
              <a:rPr lang="en-US" dirty="0" smtClean="0"/>
              <a:t>Easier to implement than red-black or AVL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operation: splaying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Anytime you find / insert / delete a node, you </a:t>
            </a:r>
            <a:r>
              <a:rPr lang="en-US" i="1" dirty="0" smtClean="0"/>
              <a:t>splay</a:t>
            </a:r>
            <a:r>
              <a:rPr lang="en-US" dirty="0" smtClean="0"/>
              <a:t> the tree around that node</a:t>
            </a:r>
          </a:p>
          <a:p>
            <a:pPr lvl="1" algn="just" eaLnBrk="1" hangingPunct="1"/>
            <a:r>
              <a:rPr lang="en-US" dirty="0" smtClean="0"/>
              <a:t>Perform tree rotations to make that node the new root node</a:t>
            </a:r>
          </a:p>
          <a:p>
            <a:pPr eaLnBrk="1" hangingPunct="1"/>
            <a:r>
              <a:rPr lang="en-US" dirty="0" smtClean="0"/>
              <a:t>See demo at </a:t>
            </a:r>
            <a:r>
              <a:rPr lang="en-US" dirty="0" smtClean="0">
                <a:hlinkClick r:id="rId2"/>
              </a:rPr>
              <a:t>http://www.qmatica.com/DataStructures/Trees/BST.html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That domain seems to be currently having problems; a mirror is at </a:t>
            </a:r>
            <a:r>
              <a:rPr lang="en-US" dirty="0" smtClean="0">
                <a:hlinkClick r:id="rId3"/>
              </a:rPr>
              <a:t>http://webdiis.unizar.es/asignaturas/EDA/AVLTree/avltree.html</a:t>
            </a:r>
            <a:r>
              <a:rPr lang="en-US" dirty="0" smtClean="0"/>
              <a:t> </a:t>
            </a:r>
          </a:p>
          <a:p>
            <a:pPr lvl="1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complexity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long does a splay take?</a:t>
            </a:r>
          </a:p>
          <a:p>
            <a:pPr lvl="1" eaLnBrk="1" hangingPunct="1"/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), where </a:t>
            </a:r>
            <a:r>
              <a:rPr lang="en-US" i="1" dirty="0" smtClean="0"/>
              <a:t>h</a:t>
            </a:r>
            <a:r>
              <a:rPr lang="en-US" dirty="0" smtClean="0"/>
              <a:t> is the height of the tree</a:t>
            </a:r>
          </a:p>
          <a:p>
            <a:pPr eaLnBrk="1" hangingPunct="1"/>
            <a:r>
              <a:rPr lang="en-US" dirty="0" smtClean="0"/>
              <a:t>A splay tree can look like a linked list</a:t>
            </a:r>
          </a:p>
          <a:p>
            <a:pPr lvl="1" eaLnBrk="1" hangingPunct="1"/>
            <a:r>
              <a:rPr lang="en-US" dirty="0" smtClean="0"/>
              <a:t>Which means that the running time can be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for a given operation!</a:t>
            </a:r>
          </a:p>
          <a:p>
            <a:pPr lvl="1" eaLnBrk="1" hangingPunct="1"/>
            <a:r>
              <a:rPr lang="en-US" dirty="0" smtClean="0"/>
              <a:t>That’s not good…</a:t>
            </a:r>
          </a:p>
          <a:p>
            <a:pPr eaLnBrk="1" hangingPunct="1"/>
            <a:r>
              <a:rPr lang="en-US" dirty="0" smtClean="0"/>
              <a:t>A splay tree is O(log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i="1" dirty="0" smtClean="0"/>
              <a:t>amortized</a:t>
            </a:r>
            <a:r>
              <a:rPr lang="en-US" dirty="0" smtClean="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Amortized analysis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An AVL tree will take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 time for each and every operation in a series of operations</a:t>
            </a:r>
          </a:p>
          <a:p>
            <a:pPr lvl="1" algn="just" eaLnBrk="1" hangingPunct="1"/>
            <a:r>
              <a:rPr lang="en-US" dirty="0" smtClean="0"/>
              <a:t>Guaranteed</a:t>
            </a:r>
          </a:p>
          <a:p>
            <a:pPr algn="just" eaLnBrk="1" hangingPunct="1"/>
            <a:r>
              <a:rPr lang="en-US" dirty="0" smtClean="0"/>
              <a:t>A splay tree will take an </a:t>
            </a:r>
            <a:r>
              <a:rPr lang="en-US" i="1" dirty="0" smtClean="0"/>
              <a:t>average</a:t>
            </a:r>
            <a:r>
              <a:rPr lang="en-US" dirty="0" smtClean="0"/>
              <a:t> of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 time for the same set of operations </a:t>
            </a:r>
          </a:p>
          <a:p>
            <a:pPr lvl="1" algn="just" eaLnBrk="1" hangingPunct="1"/>
            <a:r>
              <a:rPr lang="en-US" dirty="0" smtClean="0"/>
              <a:t>Some individual ones will take more time</a:t>
            </a:r>
          </a:p>
          <a:p>
            <a:pPr lvl="1" algn="just" eaLnBrk="1" hangingPunct="1"/>
            <a:r>
              <a:rPr lang="en-US" dirty="0" smtClean="0"/>
              <a:t>But the total cumulative time to insert a set of elements will be the same for both types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Splay tree conclusions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Pros</a:t>
            </a:r>
          </a:p>
          <a:p>
            <a:pPr lvl="1" eaLnBrk="1" hangingPunct="1"/>
            <a:r>
              <a:rPr lang="en-US" dirty="0" smtClean="0"/>
              <a:t>Easy to implement</a:t>
            </a:r>
          </a:p>
          <a:p>
            <a:pPr lvl="1" eaLnBrk="1" hangingPunct="1"/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</a:t>
            </a:r>
            <a:r>
              <a:rPr lang="en-US" dirty="0" smtClean="0"/>
              <a:t>log </a:t>
            </a:r>
            <a:r>
              <a:rPr lang="en-US" i="1" dirty="0" smtClean="0"/>
              <a:t>n</a:t>
            </a:r>
            <a:r>
              <a:rPr lang="en-US" dirty="0" smtClean="0"/>
              <a:t>) amortized time</a:t>
            </a:r>
          </a:p>
          <a:p>
            <a:pPr lvl="1" eaLnBrk="1" hangingPunct="1"/>
            <a:r>
              <a:rPr lang="en-US" dirty="0" smtClean="0"/>
              <a:t>Good for caches where locality matters</a:t>
            </a:r>
          </a:p>
          <a:p>
            <a:pPr eaLnBrk="1" hangingPunct="1"/>
            <a:r>
              <a:rPr lang="en-US" dirty="0" smtClean="0"/>
              <a:t>Cons</a:t>
            </a:r>
          </a:p>
          <a:p>
            <a:pPr lvl="1" eaLnBrk="1" hangingPunct="1"/>
            <a:r>
              <a:rPr lang="en-US" dirty="0" smtClean="0"/>
              <a:t>Not guaranteed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 time for a single operation</a:t>
            </a:r>
          </a:p>
          <a:p>
            <a:pPr lvl="1" eaLnBrk="1" hangingPunct="1"/>
            <a:r>
              <a:rPr lang="en-US" dirty="0" smtClean="0"/>
              <a:t>Bad access time for uniform accesses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amortized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a vector insert</a:t>
            </a:r>
          </a:p>
          <a:p>
            <a:pPr lvl="1" algn="just"/>
            <a:r>
              <a:rPr lang="en-US" dirty="0" smtClean="0"/>
              <a:t>Worst case is that you have to double the size of the array (from n to 2n), and copy the elements over, which takes n steps</a:t>
            </a:r>
          </a:p>
          <a:p>
            <a:pPr algn="just"/>
            <a:r>
              <a:rPr lang="en-US" dirty="0" smtClean="0"/>
              <a:t>But this doesn’t happen all that often!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amortized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Consider a vector of initial capacity of 100 elements, in which we insert about 1,600 elements</a:t>
            </a:r>
          </a:p>
          <a:p>
            <a:pPr lvl="1" algn="just"/>
            <a:r>
              <a:rPr lang="en-US" sz="2000" dirty="0" smtClean="0"/>
              <a:t>So n = 1600</a:t>
            </a:r>
          </a:p>
          <a:p>
            <a:pPr algn="just"/>
            <a:r>
              <a:rPr lang="en-US" sz="2400" dirty="0" smtClean="0"/>
              <a:t>First “doubling” is from 100-&gt;200, costing 100 copies</a:t>
            </a:r>
          </a:p>
          <a:p>
            <a:pPr lvl="1" algn="just"/>
            <a:r>
              <a:rPr lang="en-US" sz="2000" dirty="0" smtClean="0"/>
              <a:t>Second is 200-&gt;400, costing 200 copies</a:t>
            </a:r>
          </a:p>
          <a:p>
            <a:pPr lvl="1" algn="just"/>
            <a:r>
              <a:rPr lang="en-US" sz="2000" dirty="0" smtClean="0"/>
              <a:t>Third is 400-&gt;800, costing 400 copies</a:t>
            </a:r>
          </a:p>
          <a:p>
            <a:pPr lvl="1" algn="just"/>
            <a:r>
              <a:rPr lang="en-US" sz="2000" dirty="0" smtClean="0"/>
              <a:t>Fourth is 800-&gt;1600, costing 800 copies</a:t>
            </a:r>
          </a:p>
          <a:p>
            <a:pPr lvl="1" algn="just"/>
            <a:r>
              <a:rPr lang="en-US" sz="2000" dirty="0" smtClean="0"/>
              <a:t>Assume we have not (yet) doubled from 1600-&gt;3200</a:t>
            </a:r>
          </a:p>
          <a:p>
            <a:pPr algn="just"/>
            <a:r>
              <a:rPr lang="en-US" sz="2400" dirty="0" smtClean="0"/>
              <a:t>For 1,600 elements, we have 100+200+400+800 = 1500 copies</a:t>
            </a:r>
            <a:endParaRPr lang="en-US" sz="24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amortized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If we insert 3200 elements, we need 3100 copies</a:t>
            </a:r>
          </a:p>
          <a:p>
            <a:pPr lvl="1" algn="just"/>
            <a:r>
              <a:rPr lang="en-US" sz="2000" dirty="0" smtClean="0"/>
              <a:t>6400 requires 6300 copies</a:t>
            </a:r>
          </a:p>
          <a:p>
            <a:pPr lvl="1" algn="just"/>
            <a:r>
              <a:rPr lang="en-US" sz="2000" i="1" dirty="0" smtClean="0"/>
              <a:t>n</a:t>
            </a:r>
            <a:r>
              <a:rPr lang="en-US" sz="2000" dirty="0" smtClean="0"/>
              <a:t> elements requires about </a:t>
            </a:r>
            <a:r>
              <a:rPr lang="en-US" sz="2000" i="1" dirty="0" smtClean="0"/>
              <a:t>n</a:t>
            </a:r>
            <a:r>
              <a:rPr lang="en-US" sz="2000" dirty="0" smtClean="0"/>
              <a:t>-100 copies</a:t>
            </a:r>
          </a:p>
          <a:p>
            <a:pPr algn="just"/>
            <a:r>
              <a:rPr lang="en-US" sz="2400" dirty="0" smtClean="0"/>
              <a:t>Which means that the number of copies is proportional to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pPr algn="just"/>
            <a:r>
              <a:rPr lang="en-US" sz="2400" dirty="0" smtClean="0"/>
              <a:t>So a vector’s insert is:</a:t>
            </a:r>
          </a:p>
          <a:p>
            <a:pPr lvl="1" algn="just"/>
            <a:r>
              <a:rPr lang="en-US" sz="2000" dirty="0" smtClean="0">
                <a:sym typeface="Symbol"/>
              </a:rPr>
              <a:t>(n) for the worst-case</a:t>
            </a:r>
          </a:p>
          <a:p>
            <a:pPr lvl="1" algn="just"/>
            <a:r>
              <a:rPr lang="en-US" sz="2000" dirty="0" smtClean="0">
                <a:sym typeface="Symbol"/>
              </a:rPr>
              <a:t>(1) amortized for many operations</a:t>
            </a:r>
          </a:p>
          <a:p>
            <a:pPr algn="just"/>
            <a:r>
              <a:rPr lang="en-US" sz="2400" dirty="0" smtClean="0">
                <a:sym typeface="Symbol"/>
              </a:rPr>
              <a:t>Although an </a:t>
            </a:r>
            <a:r>
              <a:rPr lang="en-US" sz="2400" i="1" dirty="0" smtClean="0">
                <a:sym typeface="Symbol"/>
              </a:rPr>
              <a:t>individual</a:t>
            </a:r>
            <a:r>
              <a:rPr lang="en-US" sz="2400" dirty="0" smtClean="0">
                <a:sym typeface="Symbol"/>
              </a:rPr>
              <a:t> operation may take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 steps, a series of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 operations will take a </a:t>
            </a:r>
            <a:r>
              <a:rPr lang="en-US" sz="2400" i="1" dirty="0" err="1" smtClean="0">
                <a:sym typeface="Symbol"/>
              </a:rPr>
              <a:t>cn</a:t>
            </a:r>
            <a:r>
              <a:rPr lang="en-US" sz="2400" dirty="0" smtClean="0">
                <a:sym typeface="Symbol"/>
              </a:rPr>
              <a:t> steps</a:t>
            </a:r>
          </a:p>
          <a:p>
            <a:pPr lvl="1" algn="just"/>
            <a:r>
              <a:rPr lang="en-US" sz="2000" dirty="0" smtClean="0">
                <a:sym typeface="Symbol"/>
              </a:rPr>
              <a:t>Where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 is a constant</a:t>
            </a:r>
            <a:endParaRPr lang="en-US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Tree Summary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209550"/>
            <a:ext cx="3124200" cy="1143000"/>
          </a:xfrm>
        </p:spPr>
        <p:txBody>
          <a:bodyPr/>
          <a:lstStyle/>
          <a:p>
            <a:pPr eaLnBrk="1" hangingPunct="1"/>
            <a:r>
              <a:rPr lang="en-US" smtClean="0"/>
              <a:t>Tree Terms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325" y="5851525"/>
            <a:ext cx="10953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English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5562600"/>
            <a:ext cx="120015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German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973388" y="5546725"/>
            <a:ext cx="18065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Anglo-Saxon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82913" y="4600575"/>
            <a:ext cx="15367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Norwegian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85800" y="57150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981200" y="5486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1295400" y="45720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1828800" y="41148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514600" y="33528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581400" y="27432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3146425" y="5395913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3505200" y="44958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375" name="AutoShape 15"/>
          <p:cNvCxnSpPr>
            <a:cxnSpLocks noChangeShapeType="1"/>
            <a:stCxn id="15369" idx="3"/>
            <a:endCxn id="15367" idx="7"/>
          </p:cNvCxnSpPr>
          <p:nvPr/>
        </p:nvCxnSpPr>
        <p:spPr bwMode="auto">
          <a:xfrm flipH="1">
            <a:off x="750888" y="4652963"/>
            <a:ext cx="555625" cy="10572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76" name="AutoShape 16"/>
          <p:cNvCxnSpPr>
            <a:cxnSpLocks noChangeShapeType="1"/>
            <a:stCxn id="15368" idx="1"/>
            <a:endCxn id="15369" idx="5"/>
          </p:cNvCxnSpPr>
          <p:nvPr/>
        </p:nvCxnSpPr>
        <p:spPr bwMode="auto">
          <a:xfrm flipH="1" flipV="1">
            <a:off x="1360488" y="4652963"/>
            <a:ext cx="631825" cy="8286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77" name="AutoShape 17"/>
          <p:cNvCxnSpPr>
            <a:cxnSpLocks noChangeShapeType="1"/>
            <a:stCxn id="15369" idx="7"/>
            <a:endCxn id="15370" idx="2"/>
          </p:cNvCxnSpPr>
          <p:nvPr/>
        </p:nvCxnSpPr>
        <p:spPr bwMode="auto">
          <a:xfrm flipV="1">
            <a:off x="1360488" y="4152900"/>
            <a:ext cx="452437" cy="4143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78" name="AutoShape 18"/>
          <p:cNvCxnSpPr>
            <a:cxnSpLocks noChangeShapeType="1"/>
            <a:stCxn id="15373" idx="1"/>
            <a:endCxn id="15370" idx="5"/>
          </p:cNvCxnSpPr>
          <p:nvPr/>
        </p:nvCxnSpPr>
        <p:spPr bwMode="auto">
          <a:xfrm flipH="1" flipV="1">
            <a:off x="1893888" y="4195763"/>
            <a:ext cx="1263650" cy="1195387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79" name="AutoShape 19"/>
          <p:cNvCxnSpPr>
            <a:cxnSpLocks noChangeShapeType="1"/>
            <a:stCxn id="15374" idx="1"/>
            <a:endCxn id="15371" idx="6"/>
          </p:cNvCxnSpPr>
          <p:nvPr/>
        </p:nvCxnSpPr>
        <p:spPr bwMode="auto">
          <a:xfrm flipH="1" flipV="1">
            <a:off x="2606675" y="3390900"/>
            <a:ext cx="909638" cy="11001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80" name="AutoShape 20"/>
          <p:cNvCxnSpPr>
            <a:cxnSpLocks noChangeShapeType="1"/>
            <a:stCxn id="15370" idx="7"/>
            <a:endCxn id="15371" idx="2"/>
          </p:cNvCxnSpPr>
          <p:nvPr/>
        </p:nvCxnSpPr>
        <p:spPr bwMode="auto">
          <a:xfrm flipV="1">
            <a:off x="1893888" y="3390900"/>
            <a:ext cx="604837" cy="7191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81" name="AutoShape 21"/>
          <p:cNvCxnSpPr>
            <a:cxnSpLocks noChangeShapeType="1"/>
            <a:stCxn id="15371" idx="7"/>
            <a:endCxn id="15372" idx="3"/>
          </p:cNvCxnSpPr>
          <p:nvPr/>
        </p:nvCxnSpPr>
        <p:spPr bwMode="auto">
          <a:xfrm flipV="1">
            <a:off x="2579688" y="2824163"/>
            <a:ext cx="1012825" cy="5238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471988" y="5029200"/>
            <a:ext cx="938212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Czech</a:t>
            </a:r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384" name="AutoShape 24"/>
          <p:cNvCxnSpPr>
            <a:cxnSpLocks noChangeShapeType="1"/>
            <a:stCxn id="15383" idx="1"/>
            <a:endCxn id="15372" idx="5"/>
          </p:cNvCxnSpPr>
          <p:nvPr/>
        </p:nvCxnSpPr>
        <p:spPr bwMode="auto">
          <a:xfrm flipH="1" flipV="1">
            <a:off x="3646488" y="2824163"/>
            <a:ext cx="1241425" cy="21240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6553200" y="22860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800600" y="3810000"/>
            <a:ext cx="119062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Spanish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400800" y="4175125"/>
            <a:ext cx="995363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Italian</a:t>
            </a:r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5638800" y="37338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6781800" y="4022725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6096000" y="31242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5391" name="AutoShape 31"/>
          <p:cNvCxnSpPr>
            <a:cxnSpLocks noChangeShapeType="1"/>
            <a:stCxn id="15390" idx="3"/>
            <a:endCxn id="15388" idx="7"/>
          </p:cNvCxnSpPr>
          <p:nvPr/>
        </p:nvCxnSpPr>
        <p:spPr bwMode="auto">
          <a:xfrm flipH="1">
            <a:off x="5703888" y="3205163"/>
            <a:ext cx="403225" cy="5238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92" name="AutoShape 32"/>
          <p:cNvCxnSpPr>
            <a:cxnSpLocks noChangeShapeType="1"/>
            <a:stCxn id="15389" idx="1"/>
            <a:endCxn id="15390" idx="5"/>
          </p:cNvCxnSpPr>
          <p:nvPr/>
        </p:nvCxnSpPr>
        <p:spPr bwMode="auto">
          <a:xfrm flipH="1" flipV="1">
            <a:off x="6161088" y="3205163"/>
            <a:ext cx="631825" cy="81280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393" name="AutoShape 33"/>
          <p:cNvCxnSpPr>
            <a:cxnSpLocks noChangeShapeType="1"/>
            <a:stCxn id="15390" idx="1"/>
            <a:endCxn id="15385" idx="3"/>
          </p:cNvCxnSpPr>
          <p:nvPr/>
        </p:nvCxnSpPr>
        <p:spPr bwMode="auto">
          <a:xfrm flipV="1">
            <a:off x="6107113" y="2366963"/>
            <a:ext cx="457200" cy="7524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7010400" y="3352800"/>
            <a:ext cx="145732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Romanian</a:t>
            </a:r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7620000" y="32766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396" name="AutoShape 36"/>
          <p:cNvCxnSpPr>
            <a:cxnSpLocks noChangeShapeType="1"/>
            <a:stCxn id="15395" idx="1"/>
            <a:endCxn id="15385" idx="6"/>
          </p:cNvCxnSpPr>
          <p:nvPr/>
        </p:nvCxnSpPr>
        <p:spPr bwMode="auto">
          <a:xfrm flipH="1" flipV="1">
            <a:off x="6645275" y="2324100"/>
            <a:ext cx="985838" cy="9477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7696200" y="2422525"/>
            <a:ext cx="14097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French</a:t>
            </a:r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8153400" y="23622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399" name="AutoShape 39"/>
          <p:cNvCxnSpPr>
            <a:cxnSpLocks noChangeShapeType="1"/>
            <a:stCxn id="15398" idx="2"/>
            <a:endCxn id="15400" idx="6"/>
          </p:cNvCxnSpPr>
          <p:nvPr/>
        </p:nvCxnSpPr>
        <p:spPr bwMode="auto">
          <a:xfrm flipH="1" flipV="1">
            <a:off x="7331075" y="1714500"/>
            <a:ext cx="806450" cy="68580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5400" name="Oval 40"/>
          <p:cNvSpPr>
            <a:spLocks noChangeArrowheads="1"/>
          </p:cNvSpPr>
          <p:nvPr/>
        </p:nvSpPr>
        <p:spPr bwMode="auto">
          <a:xfrm>
            <a:off x="7239000" y="1676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401" name="AutoShape 41"/>
          <p:cNvCxnSpPr>
            <a:cxnSpLocks noChangeShapeType="1"/>
            <a:endCxn id="15400" idx="2"/>
          </p:cNvCxnSpPr>
          <p:nvPr/>
        </p:nvCxnSpPr>
        <p:spPr bwMode="auto">
          <a:xfrm flipV="1">
            <a:off x="6629400" y="1714500"/>
            <a:ext cx="593725" cy="57150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5402" name="Oval 42"/>
          <p:cNvSpPr>
            <a:spLocks noChangeArrowheads="1"/>
          </p:cNvSpPr>
          <p:nvPr/>
        </p:nvSpPr>
        <p:spPr bwMode="auto">
          <a:xfrm>
            <a:off x="5638800" y="914400"/>
            <a:ext cx="76200" cy="76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403" name="AutoShape 43"/>
          <p:cNvCxnSpPr>
            <a:cxnSpLocks noChangeShapeType="1"/>
            <a:stCxn id="15372" idx="6"/>
            <a:endCxn id="15402" idx="2"/>
          </p:cNvCxnSpPr>
          <p:nvPr/>
        </p:nvCxnSpPr>
        <p:spPr bwMode="auto">
          <a:xfrm flipV="1">
            <a:off x="3673475" y="952500"/>
            <a:ext cx="1949450" cy="182880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5404" name="AutoShape 44"/>
          <p:cNvCxnSpPr>
            <a:cxnSpLocks noChangeShapeType="1"/>
            <a:stCxn id="15400" idx="1"/>
            <a:endCxn id="15402" idx="5"/>
          </p:cNvCxnSpPr>
          <p:nvPr/>
        </p:nvCxnSpPr>
        <p:spPr bwMode="auto">
          <a:xfrm flipH="1" flipV="1">
            <a:off x="5703888" y="995363"/>
            <a:ext cx="1546225" cy="6762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372782" name="Text Box 46"/>
          <p:cNvSpPr txBox="1">
            <a:spLocks noChangeArrowheads="1"/>
          </p:cNvSpPr>
          <p:nvPr/>
        </p:nvSpPr>
        <p:spPr bwMode="auto">
          <a:xfrm>
            <a:off x="6799263" y="5026025"/>
            <a:ext cx="115570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Leaf</a:t>
            </a:r>
          </a:p>
        </p:txBody>
      </p:sp>
      <p:cxnSp>
        <p:nvCxnSpPr>
          <p:cNvPr id="372783" name="AutoShape 47"/>
          <p:cNvCxnSpPr>
            <a:cxnSpLocks noChangeShapeType="1"/>
            <a:stCxn id="372782" idx="0"/>
            <a:endCxn id="15387" idx="2"/>
          </p:cNvCxnSpPr>
          <p:nvPr/>
        </p:nvCxnSpPr>
        <p:spPr bwMode="auto">
          <a:xfrm flipH="1" flipV="1">
            <a:off x="6899275" y="4572000"/>
            <a:ext cx="477838" cy="454025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72784" name="Text Box 48"/>
          <p:cNvSpPr txBox="1">
            <a:spLocks noChangeArrowheads="1"/>
          </p:cNvSpPr>
          <p:nvPr/>
        </p:nvSpPr>
        <p:spPr bwMode="auto">
          <a:xfrm>
            <a:off x="6629400" y="411163"/>
            <a:ext cx="1246188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Root</a:t>
            </a:r>
          </a:p>
        </p:txBody>
      </p:sp>
      <p:cxnSp>
        <p:nvCxnSpPr>
          <p:cNvPr id="372785" name="AutoShape 49"/>
          <p:cNvCxnSpPr>
            <a:cxnSpLocks noChangeShapeType="1"/>
            <a:stCxn id="372784" idx="1"/>
            <a:endCxn id="15402" idx="0"/>
          </p:cNvCxnSpPr>
          <p:nvPr/>
        </p:nvCxnSpPr>
        <p:spPr bwMode="auto">
          <a:xfrm flipH="1">
            <a:off x="5676900" y="701675"/>
            <a:ext cx="952500" cy="19685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72786" name="Text Box 50"/>
          <p:cNvSpPr txBox="1">
            <a:spLocks noChangeArrowheads="1"/>
          </p:cNvSpPr>
          <p:nvPr/>
        </p:nvSpPr>
        <p:spPr bwMode="auto">
          <a:xfrm>
            <a:off x="215900" y="1154113"/>
            <a:ext cx="3981450" cy="155416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Note that CS trees</a:t>
            </a:r>
          </a:p>
          <a:p>
            <a:r>
              <a:rPr lang="en-US" sz="3200"/>
              <a:t>are usually drawn</a:t>
            </a:r>
          </a:p>
          <a:p>
            <a:r>
              <a:rPr lang="en-US" sz="3200"/>
              <a:t>upside down!</a:t>
            </a:r>
          </a:p>
        </p:txBody>
      </p:sp>
      <p:sp>
        <p:nvSpPr>
          <p:cNvPr id="372787" name="Text Box 51"/>
          <p:cNvSpPr txBox="1">
            <a:spLocks noChangeArrowheads="1"/>
          </p:cNvSpPr>
          <p:nvPr/>
        </p:nvSpPr>
        <p:spPr bwMode="auto">
          <a:xfrm>
            <a:off x="-11113" y="2733675"/>
            <a:ext cx="2392363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Height = 3</a:t>
            </a:r>
          </a:p>
        </p:txBody>
      </p:sp>
      <p:cxnSp>
        <p:nvCxnSpPr>
          <p:cNvPr id="372789" name="AutoShape 53"/>
          <p:cNvCxnSpPr>
            <a:cxnSpLocks noChangeShapeType="1"/>
            <a:stCxn id="372787" idx="3"/>
            <a:endCxn id="15371" idx="0"/>
          </p:cNvCxnSpPr>
          <p:nvPr/>
        </p:nvCxnSpPr>
        <p:spPr bwMode="auto">
          <a:xfrm>
            <a:off x="2381250" y="3024188"/>
            <a:ext cx="171450" cy="312737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2790" name="Text Box 54"/>
          <p:cNvSpPr txBox="1">
            <a:spLocks noChangeArrowheads="1"/>
          </p:cNvSpPr>
          <p:nvPr/>
        </p:nvSpPr>
        <p:spPr bwMode="auto">
          <a:xfrm>
            <a:off x="5656263" y="5637213"/>
            <a:ext cx="23923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Height = 0</a:t>
            </a:r>
          </a:p>
        </p:txBody>
      </p:sp>
      <p:cxnSp>
        <p:nvCxnSpPr>
          <p:cNvPr id="372791" name="AutoShape 55"/>
          <p:cNvCxnSpPr>
            <a:cxnSpLocks noChangeShapeType="1"/>
            <a:stCxn id="372790" idx="1"/>
            <a:endCxn id="15382" idx="2"/>
          </p:cNvCxnSpPr>
          <p:nvPr/>
        </p:nvCxnSpPr>
        <p:spPr bwMode="auto">
          <a:xfrm rot="10800000">
            <a:off x="4941888" y="5426075"/>
            <a:ext cx="714375" cy="501650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2792" name="Text Box 56"/>
          <p:cNvSpPr txBox="1">
            <a:spLocks noChangeArrowheads="1"/>
          </p:cNvSpPr>
          <p:nvPr/>
        </p:nvSpPr>
        <p:spPr bwMode="auto">
          <a:xfrm>
            <a:off x="4064000" y="2606675"/>
            <a:ext cx="1763713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Depth = 4</a:t>
            </a:r>
          </a:p>
        </p:txBody>
      </p:sp>
      <p:cxnSp>
        <p:nvCxnSpPr>
          <p:cNvPr id="372793" name="AutoShape 57"/>
          <p:cNvCxnSpPr>
            <a:cxnSpLocks noChangeShapeType="1"/>
            <a:stCxn id="372792" idx="2"/>
            <a:endCxn id="15388" idx="1"/>
          </p:cNvCxnSpPr>
          <p:nvPr/>
        </p:nvCxnSpPr>
        <p:spPr bwMode="auto">
          <a:xfrm rot="16200000" flipH="1">
            <a:off x="4965700" y="3044825"/>
            <a:ext cx="665163" cy="703263"/>
          </a:xfrm>
          <a:prstGeom prst="curvedConnector3">
            <a:avLst>
              <a:gd name="adj1" fmla="val 50356"/>
            </a:avLst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72798" name="Text Box 62"/>
          <p:cNvSpPr txBox="1">
            <a:spLocks noChangeArrowheads="1"/>
          </p:cNvSpPr>
          <p:nvPr/>
        </p:nvSpPr>
        <p:spPr bwMode="auto">
          <a:xfrm>
            <a:off x="1965325" y="6280150"/>
            <a:ext cx="1357313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Sibling</a:t>
            </a:r>
          </a:p>
        </p:txBody>
      </p:sp>
      <p:sp>
        <p:nvSpPr>
          <p:cNvPr id="372799" name="Oval 63"/>
          <p:cNvSpPr>
            <a:spLocks noChangeArrowheads="1"/>
          </p:cNvSpPr>
          <p:nvPr/>
        </p:nvSpPr>
        <p:spPr bwMode="auto">
          <a:xfrm>
            <a:off x="5257800" y="1143000"/>
            <a:ext cx="3352800" cy="3733800"/>
          </a:xfrm>
          <a:prstGeom prst="ellips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800" name="Oval 64"/>
          <p:cNvSpPr>
            <a:spLocks noChangeArrowheads="1"/>
          </p:cNvSpPr>
          <p:nvPr/>
        </p:nvSpPr>
        <p:spPr bwMode="auto">
          <a:xfrm>
            <a:off x="228600" y="2514600"/>
            <a:ext cx="5105400" cy="4191000"/>
          </a:xfrm>
          <a:prstGeom prst="ellips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82" grpId="0"/>
      <p:bldP spid="372784" grpId="0"/>
      <p:bldP spid="372786" grpId="0"/>
      <p:bldP spid="372787" grpId="0"/>
      <p:bldP spid="372790" grpId="0"/>
      <p:bldP spid="372792" grpId="0"/>
      <p:bldP spid="372799" grpId="0" animBg="1"/>
      <p:bldP spid="37280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are trees not good to use?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Trees are fast – so when would we not want to use them?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the items do not have a sorted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list of </a:t>
            </a:r>
            <a:r>
              <a:rPr lang="en-US" sz="2000" dirty="0" err="1" smtClean="0"/>
              <a:t>todo</a:t>
            </a:r>
            <a:r>
              <a:rPr lang="en-US" sz="2000" dirty="0" smtClean="0"/>
              <a:t> tasks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we want less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stack or a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we want an </a:t>
            </a:r>
            <a:r>
              <a:rPr lang="en-US" sz="2400" dirty="0" smtClean="0">
                <a:sym typeface="Symbol"/>
              </a:rPr>
              <a:t></a:t>
            </a:r>
            <a:r>
              <a:rPr lang="en-US" sz="2400" dirty="0" smtClean="0"/>
              <a:t>(1) operation on retrieves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Vector get()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we want an </a:t>
            </a:r>
            <a:r>
              <a:rPr lang="en-US" sz="2400" dirty="0" smtClean="0">
                <a:sym typeface="Symbol"/>
              </a:rPr>
              <a:t></a:t>
            </a:r>
            <a:r>
              <a:rPr lang="en-US" sz="2400" dirty="0" smtClean="0"/>
              <a:t>(1) time for </a:t>
            </a:r>
            <a:r>
              <a:rPr lang="en-US" sz="2400" i="1" dirty="0" smtClean="0"/>
              <a:t>all</a:t>
            </a:r>
            <a:r>
              <a:rPr lang="en-US" sz="2400" dirty="0" smtClean="0"/>
              <a:t>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Hash tables can (almost) achieve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Applications of Trees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</a:t>
            </a:r>
          </a:p>
        </p:txBody>
      </p:sp>
      <p:sp>
        <p:nvSpPr>
          <p:cNvPr id="9933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Any program can be represented as a tree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 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= 0; y &lt; x; y++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y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z = 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“enter x”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&gt;&gt;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(z);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685800" y="4572000"/>
            <a:ext cx="1905000" cy="457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304800" y="2133600"/>
            <a:ext cx="1371600" cy="4572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156325" y="3740150"/>
            <a:ext cx="1616075" cy="701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D3300"/>
                </a:solidFill>
              </a:rPr>
              <a:t>Note this</a:t>
            </a:r>
            <a:br>
              <a:rPr lang="en-US" b="1">
                <a:solidFill>
                  <a:srgbClr val="DD3300"/>
                </a:solidFill>
              </a:rPr>
            </a:br>
            <a:r>
              <a:rPr lang="en-US" b="1">
                <a:solidFill>
                  <a:srgbClr val="DD3300"/>
                </a:solidFill>
              </a:rPr>
              <a:t>for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animBg="1"/>
      <p:bldP spid="555015" grpId="0" animBg="1"/>
      <p:bldP spid="5550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4"/>
          <p:cNvSpPr>
            <a:spLocks noChangeArrowheads="1"/>
          </p:cNvSpPr>
          <p:nvPr/>
        </p:nvSpPr>
        <p:spPr bwMode="auto">
          <a:xfrm>
            <a:off x="3775075" y="990600"/>
            <a:ext cx="1528763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functions</a:t>
            </a:r>
          </a:p>
        </p:txBody>
      </p:sp>
      <p:sp>
        <p:nvSpPr>
          <p:cNvPr id="100355" name="Oval 5"/>
          <p:cNvSpPr>
            <a:spLocks noChangeArrowheads="1"/>
          </p:cNvSpPr>
          <p:nvPr/>
        </p:nvSpPr>
        <p:spPr bwMode="auto">
          <a:xfrm>
            <a:off x="1698625" y="1752600"/>
            <a:ext cx="92710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/>
              <a:t>foo</a:t>
            </a:r>
            <a:r>
              <a:rPr lang="en-US" sz="1600" dirty="0"/>
              <a:t>()</a:t>
            </a:r>
          </a:p>
        </p:txBody>
      </p:sp>
      <p:sp>
        <p:nvSpPr>
          <p:cNvPr id="100356" name="Oval 7"/>
          <p:cNvSpPr>
            <a:spLocks noChangeArrowheads="1"/>
          </p:cNvSpPr>
          <p:nvPr/>
        </p:nvSpPr>
        <p:spPr bwMode="auto">
          <a:xfrm>
            <a:off x="5257800" y="1676400"/>
            <a:ext cx="930275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main</a:t>
            </a:r>
          </a:p>
        </p:txBody>
      </p:sp>
      <p:sp>
        <p:nvSpPr>
          <p:cNvPr id="100357" name="Oval 8"/>
          <p:cNvSpPr>
            <a:spLocks noChangeArrowheads="1"/>
          </p:cNvSpPr>
          <p:nvPr/>
        </p:nvSpPr>
        <p:spPr bwMode="auto">
          <a:xfrm>
            <a:off x="0" y="3124200"/>
            <a:ext cx="129540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params</a:t>
            </a:r>
          </a:p>
        </p:txBody>
      </p:sp>
      <p:sp>
        <p:nvSpPr>
          <p:cNvPr id="100358" name="Oval 9"/>
          <p:cNvSpPr>
            <a:spLocks noChangeArrowheads="1"/>
          </p:cNvSpPr>
          <p:nvPr/>
        </p:nvSpPr>
        <p:spPr bwMode="auto">
          <a:xfrm>
            <a:off x="228600" y="3886200"/>
            <a:ext cx="860425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int x</a:t>
            </a:r>
          </a:p>
        </p:txBody>
      </p:sp>
      <p:sp>
        <p:nvSpPr>
          <p:cNvPr id="100359" name="Oval 10"/>
          <p:cNvSpPr>
            <a:spLocks noChangeArrowheads="1"/>
          </p:cNvSpPr>
          <p:nvPr/>
        </p:nvSpPr>
        <p:spPr bwMode="auto">
          <a:xfrm>
            <a:off x="2438400" y="3810000"/>
            <a:ext cx="61595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for</a:t>
            </a:r>
          </a:p>
        </p:txBody>
      </p:sp>
      <p:sp>
        <p:nvSpPr>
          <p:cNvPr id="100360" name="Oval 11"/>
          <p:cNvSpPr>
            <a:spLocks noChangeArrowheads="1"/>
          </p:cNvSpPr>
          <p:nvPr/>
        </p:nvSpPr>
        <p:spPr bwMode="auto">
          <a:xfrm>
            <a:off x="228600" y="4648200"/>
            <a:ext cx="860425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int y</a:t>
            </a:r>
          </a:p>
        </p:txBody>
      </p:sp>
      <p:sp>
        <p:nvSpPr>
          <p:cNvPr id="100361" name="Oval 12"/>
          <p:cNvSpPr>
            <a:spLocks noChangeArrowheads="1"/>
          </p:cNvSpPr>
          <p:nvPr/>
        </p:nvSpPr>
        <p:spPr bwMode="auto">
          <a:xfrm>
            <a:off x="1143000" y="4648200"/>
            <a:ext cx="792163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y&lt;x</a:t>
            </a:r>
          </a:p>
        </p:txBody>
      </p:sp>
      <p:sp>
        <p:nvSpPr>
          <p:cNvPr id="100362" name="Oval 13"/>
          <p:cNvSpPr>
            <a:spLocks noChangeArrowheads="1"/>
          </p:cNvSpPr>
          <p:nvPr/>
        </p:nvSpPr>
        <p:spPr bwMode="auto">
          <a:xfrm>
            <a:off x="1981200" y="4648200"/>
            <a:ext cx="85725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y++</a:t>
            </a:r>
          </a:p>
        </p:txBody>
      </p:sp>
      <p:sp>
        <p:nvSpPr>
          <p:cNvPr id="100363" name="Oval 14"/>
          <p:cNvSpPr>
            <a:spLocks noChangeArrowheads="1"/>
          </p:cNvSpPr>
          <p:nvPr/>
        </p:nvSpPr>
        <p:spPr bwMode="auto">
          <a:xfrm>
            <a:off x="2286000" y="3124200"/>
            <a:ext cx="92075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body</a:t>
            </a:r>
          </a:p>
        </p:txBody>
      </p:sp>
      <p:sp>
        <p:nvSpPr>
          <p:cNvPr id="100364" name="Oval 15"/>
          <p:cNvSpPr>
            <a:spLocks noChangeArrowheads="1"/>
          </p:cNvSpPr>
          <p:nvPr/>
        </p:nvSpPr>
        <p:spPr bwMode="auto">
          <a:xfrm>
            <a:off x="2895600" y="4648200"/>
            <a:ext cx="92075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body</a:t>
            </a:r>
          </a:p>
        </p:txBody>
      </p:sp>
      <p:sp>
        <p:nvSpPr>
          <p:cNvPr id="100365" name="Oval 16"/>
          <p:cNvSpPr>
            <a:spLocks noChangeArrowheads="1"/>
          </p:cNvSpPr>
          <p:nvPr/>
        </p:nvSpPr>
        <p:spPr bwMode="auto">
          <a:xfrm>
            <a:off x="2971800" y="5410200"/>
            <a:ext cx="914400" cy="47625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/>
              <a:t>cout</a:t>
            </a:r>
          </a:p>
        </p:txBody>
      </p:sp>
      <p:sp>
        <p:nvSpPr>
          <p:cNvPr id="100366" name="Oval 17"/>
          <p:cNvSpPr>
            <a:spLocks noChangeArrowheads="1"/>
          </p:cNvSpPr>
          <p:nvPr/>
        </p:nvSpPr>
        <p:spPr bwMode="auto">
          <a:xfrm>
            <a:off x="2590800" y="6172200"/>
            <a:ext cx="385763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y</a:t>
            </a:r>
          </a:p>
        </p:txBody>
      </p:sp>
      <p:sp>
        <p:nvSpPr>
          <p:cNvPr id="100367" name="Oval 18"/>
          <p:cNvSpPr>
            <a:spLocks noChangeArrowheads="1"/>
          </p:cNvSpPr>
          <p:nvPr/>
        </p:nvSpPr>
        <p:spPr bwMode="auto">
          <a:xfrm>
            <a:off x="3200400" y="6172200"/>
            <a:ext cx="827088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endl</a:t>
            </a:r>
          </a:p>
        </p:txBody>
      </p:sp>
      <p:sp>
        <p:nvSpPr>
          <p:cNvPr id="100368" name="Oval 19"/>
          <p:cNvSpPr>
            <a:spLocks noChangeArrowheads="1"/>
          </p:cNvSpPr>
          <p:nvPr/>
        </p:nvSpPr>
        <p:spPr bwMode="auto">
          <a:xfrm>
            <a:off x="3352800" y="3124200"/>
            <a:ext cx="129540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params</a:t>
            </a:r>
          </a:p>
        </p:txBody>
      </p:sp>
      <p:sp>
        <p:nvSpPr>
          <p:cNvPr id="100369" name="Oval 20"/>
          <p:cNvSpPr>
            <a:spLocks noChangeArrowheads="1"/>
          </p:cNvSpPr>
          <p:nvPr/>
        </p:nvSpPr>
        <p:spPr bwMode="auto">
          <a:xfrm>
            <a:off x="6629400" y="3124200"/>
            <a:ext cx="92075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body</a:t>
            </a:r>
          </a:p>
        </p:txBody>
      </p:sp>
      <p:cxnSp>
        <p:nvCxnSpPr>
          <p:cNvPr id="100370" name="AutoShape 21"/>
          <p:cNvCxnSpPr>
            <a:cxnSpLocks noChangeShapeType="1"/>
            <a:stCxn id="100355" idx="7"/>
            <a:endCxn id="100354" idx="3"/>
          </p:cNvCxnSpPr>
          <p:nvPr/>
        </p:nvCxnSpPr>
        <p:spPr bwMode="auto">
          <a:xfrm flipV="1">
            <a:off x="2489200" y="1408113"/>
            <a:ext cx="1509713" cy="3968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71" name="AutoShape 22"/>
          <p:cNvCxnSpPr>
            <a:cxnSpLocks noChangeShapeType="1"/>
            <a:stCxn id="100356" idx="0"/>
            <a:endCxn id="100354" idx="5"/>
          </p:cNvCxnSpPr>
          <p:nvPr/>
        </p:nvCxnSpPr>
        <p:spPr bwMode="auto">
          <a:xfrm flipH="1" flipV="1">
            <a:off x="5080000" y="1408113"/>
            <a:ext cx="642938" cy="2524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372" name="Oval 23"/>
          <p:cNvSpPr>
            <a:spLocks noChangeArrowheads="1"/>
          </p:cNvSpPr>
          <p:nvPr/>
        </p:nvSpPr>
        <p:spPr bwMode="auto">
          <a:xfrm>
            <a:off x="1041400" y="914400"/>
            <a:ext cx="833438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vars</a:t>
            </a:r>
          </a:p>
        </p:txBody>
      </p:sp>
      <p:sp>
        <p:nvSpPr>
          <p:cNvPr id="100373" name="Oval 24"/>
          <p:cNvSpPr>
            <a:spLocks noChangeArrowheads="1"/>
          </p:cNvSpPr>
          <p:nvPr/>
        </p:nvSpPr>
        <p:spPr bwMode="auto">
          <a:xfrm>
            <a:off x="1371600" y="3124200"/>
            <a:ext cx="833438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vars</a:t>
            </a:r>
          </a:p>
        </p:txBody>
      </p:sp>
      <p:sp>
        <p:nvSpPr>
          <p:cNvPr id="100374" name="Oval 25"/>
          <p:cNvSpPr>
            <a:spLocks noChangeArrowheads="1"/>
          </p:cNvSpPr>
          <p:nvPr/>
        </p:nvSpPr>
        <p:spPr bwMode="auto">
          <a:xfrm>
            <a:off x="5105400" y="3124200"/>
            <a:ext cx="833438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vars</a:t>
            </a:r>
          </a:p>
        </p:txBody>
      </p:sp>
      <p:sp>
        <p:nvSpPr>
          <p:cNvPr id="100375" name="Oval 26"/>
          <p:cNvSpPr>
            <a:spLocks noChangeArrowheads="1"/>
          </p:cNvSpPr>
          <p:nvPr/>
        </p:nvSpPr>
        <p:spPr bwMode="auto">
          <a:xfrm>
            <a:off x="2820988" y="152400"/>
            <a:ext cx="1450975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00376" name="Oval 27"/>
          <p:cNvSpPr>
            <a:spLocks noChangeArrowheads="1"/>
          </p:cNvSpPr>
          <p:nvPr/>
        </p:nvSpPr>
        <p:spPr bwMode="auto">
          <a:xfrm>
            <a:off x="306388" y="1524000"/>
            <a:ext cx="839787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int z</a:t>
            </a:r>
          </a:p>
        </p:txBody>
      </p:sp>
      <p:cxnSp>
        <p:nvCxnSpPr>
          <p:cNvPr id="100377" name="AutoShape 28"/>
          <p:cNvCxnSpPr>
            <a:cxnSpLocks noChangeShapeType="1"/>
            <a:stCxn id="100360" idx="0"/>
            <a:endCxn id="100359" idx="2"/>
          </p:cNvCxnSpPr>
          <p:nvPr/>
        </p:nvCxnSpPr>
        <p:spPr bwMode="auto">
          <a:xfrm flipV="1">
            <a:off x="658813" y="4044950"/>
            <a:ext cx="1763712" cy="5873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78" name="AutoShape 29"/>
          <p:cNvCxnSpPr>
            <a:cxnSpLocks noChangeShapeType="1"/>
            <a:stCxn id="100359" idx="5"/>
            <a:endCxn id="100364" idx="0"/>
          </p:cNvCxnSpPr>
          <p:nvPr/>
        </p:nvCxnSpPr>
        <p:spPr bwMode="auto">
          <a:xfrm>
            <a:off x="2963863" y="4227513"/>
            <a:ext cx="392112" cy="4048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79" name="AutoShape 30"/>
          <p:cNvCxnSpPr>
            <a:cxnSpLocks noChangeShapeType="1"/>
            <a:stCxn id="100357" idx="4"/>
            <a:endCxn id="100358" idx="0"/>
          </p:cNvCxnSpPr>
          <p:nvPr/>
        </p:nvCxnSpPr>
        <p:spPr bwMode="auto">
          <a:xfrm>
            <a:off x="647700" y="3609975"/>
            <a:ext cx="11113" cy="2603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0" name="AutoShape 31"/>
          <p:cNvCxnSpPr>
            <a:cxnSpLocks noChangeShapeType="1"/>
            <a:stCxn id="100355" idx="5"/>
            <a:endCxn id="100363" idx="0"/>
          </p:cNvCxnSpPr>
          <p:nvPr/>
        </p:nvCxnSpPr>
        <p:spPr bwMode="auto">
          <a:xfrm>
            <a:off x="2489200" y="2170113"/>
            <a:ext cx="257175" cy="9382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1" name="AutoShape 32"/>
          <p:cNvCxnSpPr>
            <a:cxnSpLocks noChangeShapeType="1"/>
            <a:stCxn id="100373" idx="0"/>
            <a:endCxn id="100355" idx="4"/>
          </p:cNvCxnSpPr>
          <p:nvPr/>
        </p:nvCxnSpPr>
        <p:spPr bwMode="auto">
          <a:xfrm flipV="1">
            <a:off x="1789113" y="2238375"/>
            <a:ext cx="373062" cy="8699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2" name="AutoShape 33"/>
          <p:cNvCxnSpPr>
            <a:cxnSpLocks noChangeShapeType="1"/>
            <a:stCxn id="100357" idx="0"/>
            <a:endCxn id="100355" idx="3"/>
          </p:cNvCxnSpPr>
          <p:nvPr/>
        </p:nvCxnSpPr>
        <p:spPr bwMode="auto">
          <a:xfrm flipV="1">
            <a:off x="647700" y="2170113"/>
            <a:ext cx="1187450" cy="9382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3" name="AutoShape 34"/>
          <p:cNvCxnSpPr>
            <a:cxnSpLocks noChangeShapeType="1"/>
            <a:stCxn id="100361" idx="0"/>
            <a:endCxn id="100359" idx="3"/>
          </p:cNvCxnSpPr>
          <p:nvPr/>
        </p:nvCxnSpPr>
        <p:spPr bwMode="auto">
          <a:xfrm flipV="1">
            <a:off x="1539875" y="4227513"/>
            <a:ext cx="989013" cy="4048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4" name="AutoShape 35"/>
          <p:cNvCxnSpPr>
            <a:cxnSpLocks noChangeShapeType="1"/>
            <a:stCxn id="100362" idx="0"/>
            <a:endCxn id="100359" idx="4"/>
          </p:cNvCxnSpPr>
          <p:nvPr/>
        </p:nvCxnSpPr>
        <p:spPr bwMode="auto">
          <a:xfrm flipV="1">
            <a:off x="2409825" y="4295775"/>
            <a:ext cx="336550" cy="3365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5" name="AutoShape 36"/>
          <p:cNvCxnSpPr>
            <a:cxnSpLocks noChangeShapeType="1"/>
            <a:stCxn id="100359" idx="0"/>
            <a:endCxn id="100363" idx="4"/>
          </p:cNvCxnSpPr>
          <p:nvPr/>
        </p:nvCxnSpPr>
        <p:spPr bwMode="auto">
          <a:xfrm flipV="1">
            <a:off x="2746375" y="3609975"/>
            <a:ext cx="0" cy="1841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6" name="AutoShape 37"/>
          <p:cNvCxnSpPr>
            <a:cxnSpLocks noChangeShapeType="1"/>
            <a:stCxn id="100365" idx="0"/>
            <a:endCxn id="100364" idx="4"/>
          </p:cNvCxnSpPr>
          <p:nvPr/>
        </p:nvCxnSpPr>
        <p:spPr bwMode="auto">
          <a:xfrm rot="16200000" flipV="1">
            <a:off x="3246438" y="5227637"/>
            <a:ext cx="292100" cy="7302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7" name="AutoShape 38"/>
          <p:cNvCxnSpPr>
            <a:cxnSpLocks noChangeShapeType="1"/>
            <a:stCxn id="100366" idx="0"/>
            <a:endCxn id="100365" idx="3"/>
          </p:cNvCxnSpPr>
          <p:nvPr/>
        </p:nvCxnSpPr>
        <p:spPr bwMode="auto">
          <a:xfrm rot="5400000" flipH="1" flipV="1">
            <a:off x="2766219" y="5833269"/>
            <a:ext cx="355600" cy="32226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88" name="AutoShape 39"/>
          <p:cNvCxnSpPr>
            <a:cxnSpLocks noChangeShapeType="1"/>
            <a:stCxn id="100367" idx="0"/>
            <a:endCxn id="100365" idx="4"/>
          </p:cNvCxnSpPr>
          <p:nvPr/>
        </p:nvCxnSpPr>
        <p:spPr bwMode="auto">
          <a:xfrm rot="16200000" flipV="1">
            <a:off x="3378994" y="5936456"/>
            <a:ext cx="285750" cy="1857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389" name="Oval 43"/>
          <p:cNvSpPr>
            <a:spLocks noChangeArrowheads="1"/>
          </p:cNvSpPr>
          <p:nvPr/>
        </p:nvSpPr>
        <p:spPr bwMode="auto">
          <a:xfrm>
            <a:off x="5715000" y="4648200"/>
            <a:ext cx="914400" cy="47625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/>
              <a:t>cout</a:t>
            </a:r>
          </a:p>
        </p:txBody>
      </p:sp>
      <p:sp>
        <p:nvSpPr>
          <p:cNvPr id="100390" name="Oval 44"/>
          <p:cNvSpPr>
            <a:spLocks noChangeArrowheads="1"/>
          </p:cNvSpPr>
          <p:nvPr/>
        </p:nvSpPr>
        <p:spPr bwMode="auto">
          <a:xfrm>
            <a:off x="4800600" y="5410200"/>
            <a:ext cx="1490663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“enter z”</a:t>
            </a:r>
          </a:p>
        </p:txBody>
      </p:sp>
      <p:sp>
        <p:nvSpPr>
          <p:cNvPr id="100391" name="Oval 45"/>
          <p:cNvSpPr>
            <a:spLocks noChangeArrowheads="1"/>
          </p:cNvSpPr>
          <p:nvPr/>
        </p:nvSpPr>
        <p:spPr bwMode="auto">
          <a:xfrm>
            <a:off x="6400800" y="5410200"/>
            <a:ext cx="827088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endl</a:t>
            </a:r>
          </a:p>
        </p:txBody>
      </p:sp>
      <p:cxnSp>
        <p:nvCxnSpPr>
          <p:cNvPr id="100392" name="AutoShape 46"/>
          <p:cNvCxnSpPr>
            <a:cxnSpLocks noChangeShapeType="1"/>
            <a:stCxn id="100389" idx="0"/>
            <a:endCxn id="100369" idx="3"/>
          </p:cNvCxnSpPr>
          <p:nvPr/>
        </p:nvCxnSpPr>
        <p:spPr bwMode="auto">
          <a:xfrm rot="5400000" flipH="1" flipV="1">
            <a:off x="5907088" y="3790950"/>
            <a:ext cx="1122362" cy="59213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93" name="AutoShape 47"/>
          <p:cNvCxnSpPr>
            <a:cxnSpLocks noChangeShapeType="1"/>
            <a:stCxn id="100390" idx="0"/>
            <a:endCxn id="100389" idx="3"/>
          </p:cNvCxnSpPr>
          <p:nvPr/>
        </p:nvCxnSpPr>
        <p:spPr bwMode="auto">
          <a:xfrm rot="5400000" flipH="1" flipV="1">
            <a:off x="5518944" y="5080794"/>
            <a:ext cx="355600" cy="3032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394" name="AutoShape 48"/>
          <p:cNvCxnSpPr>
            <a:cxnSpLocks noChangeShapeType="1"/>
            <a:stCxn id="100391" idx="0"/>
            <a:endCxn id="100389" idx="5"/>
          </p:cNvCxnSpPr>
          <p:nvPr/>
        </p:nvCxnSpPr>
        <p:spPr bwMode="auto">
          <a:xfrm rot="16200000" flipV="1">
            <a:off x="6477794" y="5072856"/>
            <a:ext cx="355600" cy="319088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395" name="Oval 52"/>
          <p:cNvSpPr>
            <a:spLocks noChangeArrowheads="1"/>
          </p:cNvSpPr>
          <p:nvPr/>
        </p:nvSpPr>
        <p:spPr bwMode="auto">
          <a:xfrm>
            <a:off x="7239000" y="4572000"/>
            <a:ext cx="627063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cin</a:t>
            </a:r>
          </a:p>
        </p:txBody>
      </p:sp>
      <p:cxnSp>
        <p:nvCxnSpPr>
          <p:cNvPr id="100396" name="AutoShape 54"/>
          <p:cNvCxnSpPr>
            <a:cxnSpLocks noChangeShapeType="1"/>
            <a:stCxn id="100397" idx="0"/>
            <a:endCxn id="100395" idx="4"/>
          </p:cNvCxnSpPr>
          <p:nvPr/>
        </p:nvCxnSpPr>
        <p:spPr bwMode="auto">
          <a:xfrm flipH="1" flipV="1">
            <a:off x="7553325" y="5057775"/>
            <a:ext cx="41275" cy="2603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397" name="Oval 55"/>
          <p:cNvSpPr>
            <a:spLocks noChangeArrowheads="1"/>
          </p:cNvSpPr>
          <p:nvPr/>
        </p:nvSpPr>
        <p:spPr bwMode="auto">
          <a:xfrm>
            <a:off x="7391400" y="5334000"/>
            <a:ext cx="404813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100398" name="Oval 56"/>
          <p:cNvSpPr>
            <a:spLocks noChangeArrowheads="1"/>
          </p:cNvSpPr>
          <p:nvPr/>
        </p:nvSpPr>
        <p:spPr bwMode="auto">
          <a:xfrm>
            <a:off x="8001000" y="4572000"/>
            <a:ext cx="927100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/>
              <a:t>foo</a:t>
            </a:r>
            <a:r>
              <a:rPr lang="en-US" sz="1600" dirty="0"/>
              <a:t>()</a:t>
            </a:r>
          </a:p>
        </p:txBody>
      </p:sp>
      <p:cxnSp>
        <p:nvCxnSpPr>
          <p:cNvPr id="100399" name="AutoShape 57"/>
          <p:cNvCxnSpPr>
            <a:cxnSpLocks noChangeShapeType="1"/>
            <a:stCxn id="100400" idx="0"/>
            <a:endCxn id="100398" idx="4"/>
          </p:cNvCxnSpPr>
          <p:nvPr/>
        </p:nvCxnSpPr>
        <p:spPr bwMode="auto">
          <a:xfrm flipV="1">
            <a:off x="8432800" y="5057775"/>
            <a:ext cx="31750" cy="2603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400" name="Oval 58"/>
          <p:cNvSpPr>
            <a:spLocks noChangeArrowheads="1"/>
          </p:cNvSpPr>
          <p:nvPr/>
        </p:nvSpPr>
        <p:spPr bwMode="auto">
          <a:xfrm>
            <a:off x="8229600" y="5334000"/>
            <a:ext cx="404813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z</a:t>
            </a:r>
          </a:p>
        </p:txBody>
      </p:sp>
      <p:cxnSp>
        <p:nvCxnSpPr>
          <p:cNvPr id="100401" name="AutoShape 59"/>
          <p:cNvCxnSpPr>
            <a:cxnSpLocks noChangeShapeType="1"/>
            <a:stCxn id="100395" idx="0"/>
            <a:endCxn id="100369" idx="4"/>
          </p:cNvCxnSpPr>
          <p:nvPr/>
        </p:nvCxnSpPr>
        <p:spPr bwMode="auto">
          <a:xfrm flipH="1" flipV="1">
            <a:off x="7089775" y="3609975"/>
            <a:ext cx="463550" cy="9461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402" name="AutoShape 60"/>
          <p:cNvCxnSpPr>
            <a:cxnSpLocks noChangeShapeType="1"/>
            <a:stCxn id="100398" idx="0"/>
            <a:endCxn id="100369" idx="5"/>
          </p:cNvCxnSpPr>
          <p:nvPr/>
        </p:nvCxnSpPr>
        <p:spPr bwMode="auto">
          <a:xfrm flipH="1" flipV="1">
            <a:off x="7415213" y="3541713"/>
            <a:ext cx="1049337" cy="10144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403" name="Oval 61"/>
          <p:cNvSpPr>
            <a:spLocks noChangeArrowheads="1"/>
          </p:cNvSpPr>
          <p:nvPr/>
        </p:nvSpPr>
        <p:spPr bwMode="auto">
          <a:xfrm>
            <a:off x="4733925" y="3886200"/>
            <a:ext cx="839788" cy="4699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int z</a:t>
            </a:r>
          </a:p>
        </p:txBody>
      </p:sp>
      <p:cxnSp>
        <p:nvCxnSpPr>
          <p:cNvPr id="100404" name="AutoShape 62"/>
          <p:cNvCxnSpPr>
            <a:cxnSpLocks noChangeShapeType="1"/>
            <a:stCxn id="100374" idx="4"/>
            <a:endCxn id="100403" idx="0"/>
          </p:cNvCxnSpPr>
          <p:nvPr/>
        </p:nvCxnSpPr>
        <p:spPr bwMode="auto">
          <a:xfrm flipH="1">
            <a:off x="5154613" y="3609975"/>
            <a:ext cx="368300" cy="2603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405" name="Oval 64"/>
          <p:cNvSpPr>
            <a:spLocks noChangeArrowheads="1"/>
          </p:cNvSpPr>
          <p:nvPr/>
        </p:nvSpPr>
        <p:spPr bwMode="auto">
          <a:xfrm>
            <a:off x="4724400" y="4572000"/>
            <a:ext cx="739775" cy="555625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=5</a:t>
            </a:r>
          </a:p>
        </p:txBody>
      </p:sp>
      <p:cxnSp>
        <p:nvCxnSpPr>
          <p:cNvPr id="100406" name="AutoShape 67"/>
          <p:cNvCxnSpPr>
            <a:cxnSpLocks noChangeShapeType="1"/>
            <a:stCxn id="100405" idx="0"/>
            <a:endCxn id="100403" idx="4"/>
          </p:cNvCxnSpPr>
          <p:nvPr/>
        </p:nvCxnSpPr>
        <p:spPr bwMode="auto">
          <a:xfrm flipV="1">
            <a:off x="5094288" y="4371975"/>
            <a:ext cx="60325" cy="1841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407" name="AutoShape 68"/>
          <p:cNvCxnSpPr>
            <a:cxnSpLocks noChangeShapeType="1"/>
            <a:stCxn id="100356" idx="5"/>
            <a:endCxn id="100369" idx="0"/>
          </p:cNvCxnSpPr>
          <p:nvPr/>
        </p:nvCxnSpPr>
        <p:spPr bwMode="auto">
          <a:xfrm>
            <a:off x="6051550" y="2093913"/>
            <a:ext cx="1038225" cy="10144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408" name="AutoShape 69"/>
          <p:cNvCxnSpPr>
            <a:cxnSpLocks noChangeShapeType="1"/>
            <a:stCxn id="100356" idx="4"/>
            <a:endCxn id="100374" idx="0"/>
          </p:cNvCxnSpPr>
          <p:nvPr/>
        </p:nvCxnSpPr>
        <p:spPr bwMode="auto">
          <a:xfrm flipH="1">
            <a:off x="5522913" y="2162175"/>
            <a:ext cx="200025" cy="946150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409" name="AutoShape 70"/>
          <p:cNvCxnSpPr>
            <a:cxnSpLocks noChangeShapeType="1"/>
            <a:stCxn id="100356" idx="3"/>
            <a:endCxn id="100368" idx="0"/>
          </p:cNvCxnSpPr>
          <p:nvPr/>
        </p:nvCxnSpPr>
        <p:spPr bwMode="auto">
          <a:xfrm flipH="1">
            <a:off x="4000500" y="2093913"/>
            <a:ext cx="1393825" cy="10144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410" name="AutoShape 71"/>
          <p:cNvCxnSpPr>
            <a:cxnSpLocks noChangeShapeType="1"/>
            <a:stCxn id="100375" idx="5"/>
            <a:endCxn id="100354" idx="0"/>
          </p:cNvCxnSpPr>
          <p:nvPr/>
        </p:nvCxnSpPr>
        <p:spPr bwMode="auto">
          <a:xfrm>
            <a:off x="4059238" y="569913"/>
            <a:ext cx="481012" cy="404812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411" name="AutoShape 72"/>
          <p:cNvCxnSpPr>
            <a:cxnSpLocks noChangeShapeType="1"/>
            <a:stCxn id="100375" idx="3"/>
            <a:endCxn id="100372" idx="7"/>
          </p:cNvCxnSpPr>
          <p:nvPr/>
        </p:nvCxnSpPr>
        <p:spPr bwMode="auto">
          <a:xfrm flipH="1">
            <a:off x="1752600" y="569913"/>
            <a:ext cx="1281113" cy="3968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100412" name="AutoShape 73"/>
          <p:cNvCxnSpPr>
            <a:cxnSpLocks noChangeShapeType="1"/>
            <a:stCxn id="100376" idx="7"/>
            <a:endCxn id="100372" idx="3"/>
          </p:cNvCxnSpPr>
          <p:nvPr/>
        </p:nvCxnSpPr>
        <p:spPr bwMode="auto">
          <a:xfrm flipV="1">
            <a:off x="1023938" y="1331913"/>
            <a:ext cx="139700" cy="244475"/>
          </a:xfrm>
          <a:prstGeom prst="straightConnector1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</p:cxnSp>
      <p:sp>
        <p:nvSpPr>
          <p:cNvPr id="100413" name="Rectangle 74"/>
          <p:cNvSpPr>
            <a:spLocks noGrp="1" noChangeArrowheads="1"/>
          </p:cNvSpPr>
          <p:nvPr>
            <p:ph type="title"/>
          </p:nvPr>
        </p:nvSpPr>
        <p:spPr>
          <a:xfrm>
            <a:off x="6324600" y="304800"/>
            <a:ext cx="2590800" cy="1935163"/>
          </a:xfrm>
        </p:spPr>
        <p:txBody>
          <a:bodyPr/>
          <a:lstStyle/>
          <a:p>
            <a:pPr eaLnBrk="1" hangingPunct="1">
              <a:tabLst>
                <a:tab pos="1084263" algn="l"/>
              </a:tabLst>
            </a:pPr>
            <a:r>
              <a:rPr lang="en-US" smtClean="0"/>
              <a:t>The </a:t>
            </a:r>
            <a:br>
              <a:rPr lang="en-US" smtClean="0"/>
            </a:br>
            <a:r>
              <a:rPr lang="en-US" smtClean="0"/>
              <a:t>program </a:t>
            </a:r>
            <a:br>
              <a:rPr lang="en-US" smtClean="0"/>
            </a:br>
            <a:r>
              <a:rPr lang="en-US" smtClean="0"/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 on the program tree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Called a “abstract syntax tree” or a “parse tree”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node can be a different type</a:t>
            </a:r>
          </a:p>
          <a:p>
            <a:pPr lvl="1" algn="just"/>
            <a:r>
              <a:rPr lang="en-US" dirty="0" smtClean="0"/>
              <a:t>Having different properties and different number of children</a:t>
            </a:r>
          </a:p>
          <a:p>
            <a:pPr lvl="2" algn="just"/>
            <a:r>
              <a:rPr lang="en-US" dirty="0" smtClean="0"/>
              <a:t>A for loop node has four children (for init, for expression, for update, body)</a:t>
            </a:r>
          </a:p>
          <a:p>
            <a:pPr lvl="2" algn="just"/>
            <a:r>
              <a:rPr lang="en-US" dirty="0" smtClean="0"/>
              <a:t>A body node has variable children</a:t>
            </a:r>
          </a:p>
          <a:p>
            <a:pPr lvl="1" algn="just"/>
            <a:r>
              <a:rPr lang="en-US" dirty="0" smtClean="0"/>
              <a:t>Done through inheritance!</a:t>
            </a:r>
          </a:p>
          <a:p>
            <a:pPr lvl="2" algn="just"/>
            <a:r>
              <a:rPr lang="en-US" dirty="0" smtClean="0"/>
              <a:t>All the specialty nodes inherit from a “node” class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 on the program tree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Called a “abstract syntax tree” or a “parse tree”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compiler will build such a tree in memory</a:t>
            </a:r>
          </a:p>
          <a:p>
            <a:pPr lvl="1" algn="just"/>
            <a:r>
              <a:rPr lang="en-US" dirty="0" smtClean="0"/>
              <a:t>And transverse it many times</a:t>
            </a:r>
          </a:p>
          <a:p>
            <a:pPr lvl="1" algn="just"/>
            <a:r>
              <a:rPr lang="en-US" dirty="0" smtClean="0"/>
              <a:t>For example, to figure out which ‘z’ is used in the main() method</a:t>
            </a:r>
          </a:p>
          <a:p>
            <a:pPr lvl="1" algn="just"/>
            <a:r>
              <a:rPr lang="en-US" dirty="0" smtClean="0"/>
              <a:t>Or to do code generation</a:t>
            </a:r>
          </a:p>
          <a:p>
            <a:pPr lvl="2" algn="just"/>
            <a:r>
              <a:rPr lang="en-US" dirty="0" smtClean="0"/>
              <a:t>Each node has an overridden method to generate the code for that node</a:t>
            </a:r>
          </a:p>
          <a:p>
            <a:pPr lvl="1" algn="just"/>
            <a:r>
              <a:rPr lang="en-US" dirty="0" smtClean="0"/>
              <a:t>Or to do type checking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two programs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if we read in two programs…</a:t>
            </a:r>
          </a:p>
          <a:p>
            <a:pPr lvl="1" eaLnBrk="1" hangingPunct="1"/>
            <a:r>
              <a:rPr lang="en-US" smtClean="0"/>
              <a:t>… and build parse trees for each</a:t>
            </a:r>
          </a:p>
          <a:p>
            <a:pPr lvl="1" eaLnBrk="1" hangingPunct="1"/>
            <a:r>
              <a:rPr lang="en-US" smtClean="0"/>
              <a:t>… and compare their structure?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would be able to compare two programs while ignoring such things as:</a:t>
            </a:r>
          </a:p>
          <a:p>
            <a:pPr lvl="1" eaLnBrk="1" hangingPunct="1"/>
            <a:r>
              <a:rPr lang="en-US" smtClean="0"/>
              <a:t>Function/method order</a:t>
            </a:r>
          </a:p>
          <a:p>
            <a:pPr lvl="1" eaLnBrk="1" hangingPunct="1"/>
            <a:r>
              <a:rPr lang="en-US" smtClean="0"/>
              <a:t>Variable renaming</a:t>
            </a:r>
          </a:p>
          <a:p>
            <a:pPr lvl="1" eaLnBrk="1" hangingPunct="1"/>
            <a:r>
              <a:rPr lang="en-US" smtClean="0"/>
              <a:t>Different comments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Measure of Structural Similarity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“A System for Detecting Software Plagiarism”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hlinkClick r:id="rId2"/>
              </a:rPr>
              <a:t>http://theory.stanford.edu/~aiken/moss/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paper the site is based on is at </a:t>
            </a:r>
            <a:r>
              <a:rPr lang="en-US" sz="2000" dirty="0" smtClean="0">
                <a:hlinkClick r:id="rId3"/>
              </a:rPr>
              <a:t>http://theory.stanford.edu/~aiken/publications/papers/sigmod03.pdf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It will load up all the programs for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I’ve run it in CS 101 with over 500 students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And do all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comparisons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That’s 500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250,000 for CS 1110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Takes under 1 minute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Only 100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10,000 for CS 2150 this semester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Takes 5 or so seconds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And display the most similar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As an example, we’ll use CS 101 (071) HW 4…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700"/>
            <a:ext cx="9144000" cy="67183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lecture on Mon, Feb 27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"/>
  <p:tag name="AUTOADVANCE" val="False"/>
  <p:tag name="TEAMSINLEADERBOARD" val="5"/>
  <p:tag name="BUBBLEGROUPING" val="3"/>
  <p:tag name="CUSTOMCELLBACKCOLOR2" val="-13395457"/>
  <p:tag name="DISPLAYDEVICEID" val="True"/>
  <p:tag name="GRIDPOSITION" val="1"/>
  <p:tag name="INCLUDENONRESPONDERS" val="False"/>
  <p:tag name="INCORRECTPOINTVALUE" val="0"/>
  <p:tag name="CHARTSCALE" val="True"/>
  <p:tag name="DEFAULTPORT" val="1001"/>
  <p:tag name="RESPTABLESTYLE" val="-1"/>
  <p:tag name="BACKUPMAINTENANCE" val="7"/>
  <p:tag name="STDCHART" val="1"/>
  <p:tag name="DEFAULTNUMTEAMS" val="5"/>
  <p:tag name="USESCHEMECOLORS" val="True"/>
  <p:tag name="GRIDSIZE" val="{Width=800, Height=600}"/>
  <p:tag name="PARTLISTDEFAULT" val="0"/>
  <p:tag name="ADDINALWAYSLOADED" val="False"/>
  <p:tag name="ENABLEPRESENTERVPAD" val="False"/>
  <p:tag name="COUNTDOWNSECONDS" val="10"/>
  <p:tag name="ROTATIONINTERVAL" val="2"/>
  <p:tag name="BUBBLEVALUEFORMAT" val="0.0"/>
  <p:tag name="DISPLAYNAME" val="True"/>
  <p:tag name="CHARTLABELS" val="0"/>
  <p:tag name="REALTIMEBACKUP" val="False"/>
  <p:tag name="ANSWERNOWSTYLE" val="-1"/>
  <p:tag name="ALLOWDUPLICATES" val="False"/>
  <p:tag name="BUBBLENAMEVISIBLE" val="True"/>
  <p:tag name="GRIDOPACITY" val="90"/>
  <p:tag name="INCLUDEPPT" val="True"/>
  <p:tag name="EXPANDSHOWBAR" val="True"/>
  <p:tag name="CHARTVALUEFORMAT" val="0%"/>
  <p:tag name="CUSTOMCELLBACKCOLOR1" val="-657956"/>
  <p:tag name="RESETCHARTS" val="True"/>
  <p:tag name="ANSWERNOWTEXT" val="Answer Now"/>
  <p:tag name="MAXRESPONDERS" val="5"/>
  <p:tag name="POLLINGCYCLE" val="2"/>
  <p:tag name="COUNTDOWNSTYLE" val="-1"/>
  <p:tag name="CUSTOMCELLBACKCOLOR4" val="-8355712"/>
  <p:tag name="TPVERSION" val="2006"/>
  <p:tag name="GRIDROTATIONINTERVAL" val="2"/>
  <p:tag name="AUTOUPDATEALIASES" val="True"/>
  <p:tag name="USEENTERPRISEMANAGER" val="False"/>
  <p:tag name="CUSTOMCELLFORECOLOR" val="-16777216"/>
  <p:tag name="AUTOADJUSTPARTRANGE" val="True"/>
  <p:tag name="ALLOWUSERFEEDBACK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05-arrays-bigoh</Template>
  <TotalTime>15616</TotalTime>
  <Words>3401</Words>
  <Application>Microsoft Office PowerPoint</Application>
  <PresentationFormat>On-screen Show (4:3)</PresentationFormat>
  <Paragraphs>779</Paragraphs>
  <Slides>99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99</vt:i4>
      </vt:variant>
    </vt:vector>
  </HeadingPairs>
  <TitlesOfParts>
    <vt:vector size="102" baseType="lpstr">
      <vt:lpstr>cs150</vt:lpstr>
      <vt:lpstr>Ocean</vt:lpstr>
      <vt:lpstr>Glass Layers</vt:lpstr>
      <vt:lpstr>Slide 1</vt:lpstr>
      <vt:lpstr>Trees: Main Points</vt:lpstr>
      <vt:lpstr>Data Structures</vt:lpstr>
      <vt:lpstr>List Limitations</vt:lpstr>
      <vt:lpstr>Complex Relationships</vt:lpstr>
      <vt:lpstr>Tree Terminology</vt:lpstr>
      <vt:lpstr>List  Tree</vt:lpstr>
      <vt:lpstr>Tree Terms</vt:lpstr>
      <vt:lpstr>Tree Terms</vt:lpstr>
      <vt:lpstr>More Tree Terms</vt:lpstr>
      <vt:lpstr>Other Examples of Trees</vt:lpstr>
      <vt:lpstr>First child/next sibling</vt:lpstr>
      <vt:lpstr>Tree Traversals</vt:lpstr>
      <vt:lpstr>Tree Preorder Traversal</vt:lpstr>
      <vt:lpstr>Traversals of  trees</vt:lpstr>
      <vt:lpstr>In-order Traversal</vt:lpstr>
      <vt:lpstr>Types of Trees</vt:lpstr>
      <vt:lpstr>Binary Trees</vt:lpstr>
      <vt:lpstr>Binary Search Trees (BST)</vt:lpstr>
      <vt:lpstr>Example</vt:lpstr>
      <vt:lpstr>Counter-Example</vt:lpstr>
      <vt:lpstr>The difference:</vt:lpstr>
      <vt:lpstr>Binary Search Tree Operations</vt:lpstr>
      <vt:lpstr>find</vt:lpstr>
      <vt:lpstr> BST find</vt:lpstr>
      <vt:lpstr>BST insert</vt:lpstr>
      <vt:lpstr>End of lecture on Mon, Feb 20</vt:lpstr>
      <vt:lpstr> BST findMax, findMin</vt:lpstr>
      <vt:lpstr>BST remove</vt:lpstr>
      <vt:lpstr>No Children</vt:lpstr>
      <vt:lpstr>One Child</vt:lpstr>
      <vt:lpstr>Two Children</vt:lpstr>
      <vt:lpstr>Two Children</vt:lpstr>
      <vt:lpstr>BST Heights</vt:lpstr>
      <vt:lpstr>BST Height</vt:lpstr>
      <vt:lpstr>Proof by Induction on h</vt:lpstr>
      <vt:lpstr>Relationship between h and n</vt:lpstr>
      <vt:lpstr>Perfect Binary Tree</vt:lpstr>
      <vt:lpstr>Expression Trees</vt:lpstr>
      <vt:lpstr>Expression Trees</vt:lpstr>
      <vt:lpstr>Building Expression Trees</vt:lpstr>
      <vt:lpstr>AVL Trees</vt:lpstr>
      <vt:lpstr>Animation Tools</vt:lpstr>
      <vt:lpstr>End of lecture on Wed, Feb 22</vt:lpstr>
      <vt:lpstr>AVL Trees</vt:lpstr>
      <vt:lpstr>AVL Tree Property</vt:lpstr>
      <vt:lpstr>AVL Tree</vt:lpstr>
      <vt:lpstr>AVL balance factor</vt:lpstr>
      <vt:lpstr>AVL Tree, with balance factors</vt:lpstr>
      <vt:lpstr>Not an AVL Tree</vt:lpstr>
      <vt:lpstr>AVL Tree Operations</vt:lpstr>
      <vt:lpstr>AVL Trees: find, insert</vt:lpstr>
      <vt:lpstr>AVL tree operations</vt:lpstr>
      <vt:lpstr>How many times to “fix” the tree?</vt:lpstr>
      <vt:lpstr>AVL insert</vt:lpstr>
      <vt:lpstr>AVL single right rotation</vt:lpstr>
      <vt:lpstr>AVL single right rotation</vt:lpstr>
      <vt:lpstr>AVL single right rotation</vt:lpstr>
      <vt:lpstr>There are also left rotations</vt:lpstr>
      <vt:lpstr>Cases 2 &amp; 3 – Attempt Single Rotation</vt:lpstr>
      <vt:lpstr>Double Rotation, Step 1</vt:lpstr>
      <vt:lpstr>Double Rotation, Step 2</vt:lpstr>
      <vt:lpstr>Double Rotation, both steps</vt:lpstr>
      <vt:lpstr>Double Rotation, General</vt:lpstr>
      <vt:lpstr>Ack!  Terminology</vt:lpstr>
      <vt:lpstr>Slide 66</vt:lpstr>
      <vt:lpstr>End of lecture on Fri, Feb 24</vt:lpstr>
      <vt:lpstr>AVL Tree: Runtime Analysis</vt:lpstr>
      <vt:lpstr>Red-black Trees</vt:lpstr>
      <vt:lpstr>Red-black trees</vt:lpstr>
      <vt:lpstr>Red-black tree properties</vt:lpstr>
      <vt:lpstr>Insert</vt:lpstr>
      <vt:lpstr>Case 1: new node is root </vt:lpstr>
      <vt:lpstr>Case 2: new node’s parent is black</vt:lpstr>
      <vt:lpstr>Case 3: parent and uncle are red</vt:lpstr>
      <vt:lpstr>Case 4: P is red, U black, N is right child of P</vt:lpstr>
      <vt:lpstr>Case 5: P is red, U black, N is left child of P</vt:lpstr>
      <vt:lpstr>Removal</vt:lpstr>
      <vt:lpstr>Why a red-black versus AVL?</vt:lpstr>
      <vt:lpstr>Splay Trees</vt:lpstr>
      <vt:lpstr>Splay Trees</vt:lpstr>
      <vt:lpstr>Main operation: splaying</vt:lpstr>
      <vt:lpstr>Time complexity</vt:lpstr>
      <vt:lpstr>Amortized analysis</vt:lpstr>
      <vt:lpstr>Splay tree conclusions</vt:lpstr>
      <vt:lpstr>More amortized analysis</vt:lpstr>
      <vt:lpstr>Vector amortized running time</vt:lpstr>
      <vt:lpstr>Vector amortized running time</vt:lpstr>
      <vt:lpstr>Tree Summary</vt:lpstr>
      <vt:lpstr>When are trees not good to use?</vt:lpstr>
      <vt:lpstr>Applications of Trees</vt:lpstr>
      <vt:lpstr>Programs</vt:lpstr>
      <vt:lpstr>The  program  tree</vt:lpstr>
      <vt:lpstr>Notes on the program tree</vt:lpstr>
      <vt:lpstr>Notes on the program tree</vt:lpstr>
      <vt:lpstr>Comparing two programs</vt:lpstr>
      <vt:lpstr>Measure of Structural Similarity</vt:lpstr>
      <vt:lpstr>Slide 98</vt:lpstr>
      <vt:lpstr>End of lecture on Mon, Feb 27</vt:lpstr>
    </vt:vector>
  </TitlesOfParts>
  <Company>University of Virginia</Company>
  <LinksUpToDate>false</LinksUpToDate>
  <SharedDoc>false</SharedDoc>
  <HyperlinkBase>http://www.cs.virginia.edu/cs216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Abstraction</dc:title>
  <dc:subject>Theta, little-oh, levels of abstraction</dc:subject>
  <dc:creator>David Evans</dc:creator>
  <cp:keywords>Theta, little-oh, levels of abstraction</cp:keywords>
  <cp:lastModifiedBy>aaron</cp:lastModifiedBy>
  <cp:revision>422</cp:revision>
  <dcterms:created xsi:type="dcterms:W3CDTF">2002-01-14T22:09:46Z</dcterms:created>
  <dcterms:modified xsi:type="dcterms:W3CDTF">2012-02-29T14:23:32Z</dcterms:modified>
  <cp:category>Computer Science</cp:category>
</cp:coreProperties>
</file>