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tags/tag8.xml" ContentType="application/vnd.openxmlformats-officedocument.presentationml.tags+xml"/>
  <Override PartName="/ppt/notesSlides/notesSlide2.xml" ContentType="application/vnd.openxmlformats-officedocument.presentationml.notesSlide+xml"/>
  <Override PartName="/ppt/slides/slide36.xml" ContentType="application/vnd.openxmlformats-officedocument.presentationml.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Default Extension="vml" ContentType="application/vnd.openxmlformats-officedocument.vmlDrawing"/>
  <Override PartName="/ppt/tags/tag53.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Default Extension="wmf" ContentType="image/x-wmf"/>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17" r:id="rId2"/>
    <p:sldMasterId id="2147483729" r:id="rId3"/>
  </p:sldMasterIdLst>
  <p:notesMasterIdLst>
    <p:notesMasterId r:id="rId57"/>
  </p:notesMasterIdLst>
  <p:handoutMasterIdLst>
    <p:handoutMasterId r:id="rId58"/>
  </p:handoutMasterIdLst>
  <p:sldIdLst>
    <p:sldId id="280"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26" r:id="rId18"/>
    <p:sldId id="263" r:id="rId19"/>
    <p:sldId id="324" r:id="rId20"/>
    <p:sldId id="325" r:id="rId21"/>
    <p:sldId id="301" r:id="rId22"/>
    <p:sldId id="302" r:id="rId23"/>
    <p:sldId id="303" r:id="rId24"/>
    <p:sldId id="265" r:id="rId25"/>
    <p:sldId id="327" r:id="rId26"/>
    <p:sldId id="282" r:id="rId27"/>
    <p:sldId id="304" r:id="rId28"/>
    <p:sldId id="258" r:id="rId29"/>
    <p:sldId id="266" r:id="rId30"/>
    <p:sldId id="283" r:id="rId31"/>
    <p:sldId id="338" r:id="rId32"/>
    <p:sldId id="305" r:id="rId33"/>
    <p:sldId id="264" r:id="rId34"/>
    <p:sldId id="286" r:id="rId35"/>
    <p:sldId id="328" r:id="rId36"/>
    <p:sldId id="306" r:id="rId37"/>
    <p:sldId id="335" r:id="rId38"/>
    <p:sldId id="308" r:id="rId39"/>
    <p:sldId id="309" r:id="rId40"/>
    <p:sldId id="310" r:id="rId41"/>
    <p:sldId id="311" r:id="rId42"/>
    <p:sldId id="284" r:id="rId43"/>
    <p:sldId id="270" r:id="rId44"/>
    <p:sldId id="312" r:id="rId45"/>
    <p:sldId id="330" r:id="rId46"/>
    <p:sldId id="272" r:id="rId47"/>
    <p:sldId id="287" r:id="rId48"/>
    <p:sldId id="273" r:id="rId49"/>
    <p:sldId id="313" r:id="rId50"/>
    <p:sldId id="332" r:id="rId51"/>
    <p:sldId id="333" r:id="rId52"/>
    <p:sldId id="278" r:id="rId53"/>
    <p:sldId id="314" r:id="rId54"/>
    <p:sldId id="337" r:id="rId55"/>
    <p:sldId id="339" r:id="rId56"/>
  </p:sldIdLst>
  <p:sldSz cx="9144000" cy="6858000" type="screen4x3"/>
  <p:notesSz cx="7007225" cy="9288463"/>
  <p:custDataLst>
    <p:tags r:id="rId59"/>
  </p:custDataLst>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1" autoAdjust="0"/>
    <p:restoredTop sz="83751" autoAdjust="0"/>
  </p:normalViewPr>
  <p:slideViewPr>
    <p:cSldViewPr>
      <p:cViewPr varScale="1">
        <p:scale>
          <a:sx n="103" d="100"/>
          <a:sy n="103" d="100"/>
        </p:scale>
        <p:origin x="-102" y="-18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1962" y="-84"/>
      </p:cViewPr>
      <p:guideLst>
        <p:guide orient="horz" pos="2926"/>
        <p:guide pos="2207"/>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01" tIns="46551" rIns="93101" bIns="46551" numCol="1" anchor="t" anchorCtr="0" compatLnSpc="1">
            <a:prstTxWarp prst="textNoShape">
              <a:avLst/>
            </a:prstTxWarp>
          </a:bodyPr>
          <a:lstStyle>
            <a:lvl1pPr defTabSz="931019">
              <a:defRPr sz="13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968750" y="0"/>
            <a:ext cx="3036888" cy="463550"/>
          </a:xfrm>
          <a:prstGeom prst="rect">
            <a:avLst/>
          </a:prstGeom>
          <a:noFill/>
          <a:ln w="9525">
            <a:noFill/>
            <a:miter lim="800000"/>
            <a:headEnd/>
            <a:tailEnd/>
          </a:ln>
          <a:effectLst/>
        </p:spPr>
        <p:txBody>
          <a:bodyPr vert="horz" wrap="square" lIns="93101" tIns="46551" rIns="93101" bIns="46551" numCol="1" anchor="t" anchorCtr="0" compatLnSpc="1">
            <a:prstTxWarp prst="textNoShape">
              <a:avLst/>
            </a:prstTxWarp>
          </a:bodyPr>
          <a:lstStyle>
            <a:lvl1pPr algn="r" defTabSz="931019">
              <a:defRPr sz="13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823325"/>
            <a:ext cx="3036888" cy="463550"/>
          </a:xfrm>
          <a:prstGeom prst="rect">
            <a:avLst/>
          </a:prstGeom>
          <a:noFill/>
          <a:ln w="9525">
            <a:noFill/>
            <a:miter lim="800000"/>
            <a:headEnd/>
            <a:tailEnd/>
          </a:ln>
          <a:effectLst/>
        </p:spPr>
        <p:txBody>
          <a:bodyPr vert="horz" wrap="square" lIns="93101" tIns="46551" rIns="93101" bIns="46551" numCol="1" anchor="b" anchorCtr="0" compatLnSpc="1">
            <a:prstTxWarp prst="textNoShape">
              <a:avLst/>
            </a:prstTxWarp>
          </a:bodyPr>
          <a:lstStyle>
            <a:lvl1pPr defTabSz="931019">
              <a:defRPr sz="13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968750" y="8823325"/>
            <a:ext cx="3036888" cy="463550"/>
          </a:xfrm>
          <a:prstGeom prst="rect">
            <a:avLst/>
          </a:prstGeom>
          <a:noFill/>
          <a:ln w="9525">
            <a:noFill/>
            <a:miter lim="800000"/>
            <a:headEnd/>
            <a:tailEnd/>
          </a:ln>
          <a:effectLst/>
        </p:spPr>
        <p:txBody>
          <a:bodyPr vert="horz" wrap="square" lIns="93101" tIns="46551" rIns="93101" bIns="46551" numCol="1" anchor="b" anchorCtr="0" compatLnSpc="1">
            <a:prstTxWarp prst="textNoShape">
              <a:avLst/>
            </a:prstTxWarp>
          </a:bodyPr>
          <a:lstStyle>
            <a:lvl1pPr algn="r" defTabSz="931019">
              <a:defRPr sz="1300">
                <a:latin typeface="Times New Roman" pitchFamily="18" charset="0"/>
              </a:defRPr>
            </a:lvl1pPr>
          </a:lstStyle>
          <a:p>
            <a:pPr>
              <a:defRPr/>
            </a:pPr>
            <a:fld id="{B668F7EA-7F36-4363-B8F8-CC82196478E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01" tIns="46551" rIns="93101" bIns="46551" numCol="1" anchor="t" anchorCtr="0" compatLnSpc="1">
            <a:prstTxWarp prst="textNoShape">
              <a:avLst/>
            </a:prstTxWarp>
          </a:bodyPr>
          <a:lstStyle>
            <a:lvl1pPr defTabSz="931019">
              <a:defRPr sz="13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3970338" y="0"/>
            <a:ext cx="3036887" cy="463550"/>
          </a:xfrm>
          <a:prstGeom prst="rect">
            <a:avLst/>
          </a:prstGeom>
          <a:noFill/>
          <a:ln w="9525">
            <a:noFill/>
            <a:miter lim="800000"/>
            <a:headEnd/>
            <a:tailEnd/>
          </a:ln>
          <a:effectLst/>
        </p:spPr>
        <p:txBody>
          <a:bodyPr vert="horz" wrap="square" lIns="93101" tIns="46551" rIns="93101" bIns="46551" numCol="1" anchor="t" anchorCtr="0" compatLnSpc="1">
            <a:prstTxWarp prst="textNoShape">
              <a:avLst/>
            </a:prstTxWarp>
          </a:bodyPr>
          <a:lstStyle>
            <a:lvl1pPr algn="r" defTabSz="931019">
              <a:defRPr sz="1300">
                <a:latin typeface="Times New Roman" pitchFamily="18" charset="0"/>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81100" y="696913"/>
            <a:ext cx="4645025" cy="34829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3450" y="4411663"/>
            <a:ext cx="5140325" cy="4179887"/>
          </a:xfrm>
          <a:prstGeom prst="rect">
            <a:avLst/>
          </a:prstGeom>
          <a:noFill/>
          <a:ln w="9525">
            <a:noFill/>
            <a:miter lim="800000"/>
            <a:headEnd/>
            <a:tailEnd/>
          </a:ln>
          <a:effectLst/>
        </p:spPr>
        <p:txBody>
          <a:bodyPr vert="horz" wrap="square" lIns="93101" tIns="46551" rIns="93101" bIns="465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24913"/>
            <a:ext cx="3036888" cy="463550"/>
          </a:xfrm>
          <a:prstGeom prst="rect">
            <a:avLst/>
          </a:prstGeom>
          <a:noFill/>
          <a:ln w="9525">
            <a:noFill/>
            <a:miter lim="800000"/>
            <a:headEnd/>
            <a:tailEnd/>
          </a:ln>
          <a:effectLst/>
        </p:spPr>
        <p:txBody>
          <a:bodyPr vert="horz" wrap="square" lIns="93101" tIns="46551" rIns="93101" bIns="46551" numCol="1" anchor="b" anchorCtr="0" compatLnSpc="1">
            <a:prstTxWarp prst="textNoShape">
              <a:avLst/>
            </a:prstTxWarp>
          </a:bodyPr>
          <a:lstStyle>
            <a:lvl1pPr defTabSz="931019">
              <a:defRPr sz="13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3970338" y="8824913"/>
            <a:ext cx="3036887" cy="463550"/>
          </a:xfrm>
          <a:prstGeom prst="rect">
            <a:avLst/>
          </a:prstGeom>
          <a:noFill/>
          <a:ln w="9525">
            <a:noFill/>
            <a:miter lim="800000"/>
            <a:headEnd/>
            <a:tailEnd/>
          </a:ln>
          <a:effectLst/>
        </p:spPr>
        <p:txBody>
          <a:bodyPr vert="horz" wrap="square" lIns="93101" tIns="46551" rIns="93101" bIns="46551" numCol="1" anchor="b" anchorCtr="0" compatLnSpc="1">
            <a:prstTxWarp prst="textNoShape">
              <a:avLst/>
            </a:prstTxWarp>
          </a:bodyPr>
          <a:lstStyle>
            <a:lvl1pPr algn="r" defTabSz="931019">
              <a:defRPr sz="1300">
                <a:latin typeface="Times New Roman" pitchFamily="18" charset="0"/>
              </a:defRPr>
            </a:lvl1pPr>
          </a:lstStyle>
          <a:p>
            <a:pPr>
              <a:defRPr/>
            </a:pPr>
            <a:fld id="{79FEDE68-8F4A-4E10-845F-FEED7FD4757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defTabSz="930275"/>
            <a:fld id="{9D9F8980-3169-487C-9A61-33C7C43A0A82}" type="slidenum">
              <a:rPr lang="en-US" smtClean="0"/>
              <a:pPr defTabSz="930275"/>
              <a:t>16</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dirty="0" smtClean="0"/>
              <a:t>Still </a:t>
            </a:r>
            <a:r>
              <a:rPr kumimoji="0" lang="en-US" sz="1200" b="0" i="0" u="none" strike="noStrike" cap="none" normalizeH="0" baseline="0" dirty="0" smtClean="0">
                <a:ln>
                  <a:noFill/>
                </a:ln>
                <a:solidFill>
                  <a:schemeClr val="tx1"/>
                </a:solidFill>
                <a:effectLst/>
                <a:latin typeface="Verdana" pitchFamily="34" charset="0"/>
                <a:sym typeface="Symbol"/>
              </a:rPr>
              <a:t></a:t>
            </a:r>
            <a:r>
              <a:rPr lang="en-US" dirty="0" smtClean="0"/>
              <a:t>(n) in worst case, but on </a:t>
            </a:r>
            <a:r>
              <a:rPr lang="en-US" b="1" dirty="0" smtClean="0"/>
              <a:t>average</a:t>
            </a:r>
            <a:r>
              <a:rPr lang="en-US" dirty="0" smtClean="0"/>
              <a:t> </a:t>
            </a:r>
            <a:r>
              <a:rPr kumimoji="0" lang="en-US" sz="1200" b="0" i="0" u="none" strike="noStrike" cap="none" normalizeH="0" baseline="0" dirty="0" smtClean="0">
                <a:ln>
                  <a:noFill/>
                </a:ln>
                <a:solidFill>
                  <a:schemeClr val="tx1"/>
                </a:solidFill>
                <a:effectLst/>
                <a:latin typeface="Verdana" pitchFamily="34" charset="0"/>
                <a:sym typeface="Symbol"/>
              </a:rPr>
              <a:t></a:t>
            </a:r>
            <a:r>
              <a:rPr lang="en-US" dirty="0" smtClean="0"/>
              <a:t>(1) – for insert, delete, find.</a:t>
            </a:r>
          </a:p>
          <a:p>
            <a:pPr eaLnBrk="1" hangingPunct="1"/>
            <a:r>
              <a:rPr lang="en-US" dirty="0" smtClean="0"/>
              <a:t>  </a:t>
            </a:r>
          </a:p>
          <a:p>
            <a:pPr eaLnBrk="1" hangingPunct="1"/>
            <a:r>
              <a:rPr lang="en-US" dirty="0" err="1" smtClean="0"/>
              <a:t>Findmax</a:t>
            </a:r>
            <a:r>
              <a:rPr lang="en-US" dirty="0" smtClean="0"/>
              <a:t>, find min, print sorted are not supported.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defTabSz="930275"/>
            <a:fld id="{54E2A6AF-7151-4A11-A79B-0FAA89BE218D}" type="slidenum">
              <a:rPr lang="en-US" smtClean="0"/>
              <a:pPr defTabSz="930275"/>
              <a:t>43</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b="1" smtClean="0"/>
              <a:t>Insert</a:t>
            </a:r>
            <a:r>
              <a:rPr lang="en-US" smtClean="0"/>
              <a:t>: 38,19,8,109,10</a:t>
            </a:r>
          </a:p>
          <a:p>
            <a:pPr eaLnBrk="1" hangingPunct="1"/>
            <a:endParaRPr lang="en-US" smtClean="0"/>
          </a:p>
          <a:p>
            <a:pPr eaLnBrk="1" hangingPunct="1"/>
            <a:r>
              <a:rPr lang="en-US" smtClean="0"/>
              <a:t>If there is a collision, examine location h(k) + SOME FUNCTION, in the case of linear probing, just check the next location.</a:t>
            </a:r>
          </a:p>
          <a:p>
            <a:pPr eaLnBrk="1" hangingPunct="1"/>
            <a:endParaRPr lang="en-US" smtClean="0"/>
          </a:p>
          <a:p>
            <a:pPr eaLnBrk="1" hangingPunct="1"/>
            <a:r>
              <a:rPr lang="en-US" b="1" smtClean="0"/>
              <a:t>Find</a:t>
            </a:r>
            <a:r>
              <a:rPr lang="en-US" smtClean="0"/>
              <a:t>: 109, now find 28????</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defTabSz="930275"/>
            <a:fld id="{07D89FAF-FF6C-4745-86A5-8BC30E892AD3}" type="slidenum">
              <a:rPr lang="en-US" smtClean="0"/>
              <a:pPr defTabSz="930275"/>
              <a:t>44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t>How big to make hash table? Lambda = ½, (hash table is twice as big as the number of elements expected.)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30275"/>
            <a:fld id="{E54E68AD-405E-426E-B244-B2EBFC62EDAB}" type="slidenum">
              <a:rPr lang="en-US" smtClean="0"/>
              <a:pPr defTabSz="930275"/>
              <a:t>47</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lnSpc>
                <a:spcPct val="80000"/>
              </a:lnSpc>
            </a:pPr>
            <a:r>
              <a:rPr lang="en-US" sz="1000" smtClean="0"/>
              <a:t>89 hashes to bucket 9</a:t>
            </a:r>
          </a:p>
          <a:p>
            <a:pPr eaLnBrk="1" hangingPunct="1">
              <a:lnSpc>
                <a:spcPct val="80000"/>
              </a:lnSpc>
            </a:pPr>
            <a:r>
              <a:rPr lang="en-US" sz="1000" smtClean="0"/>
              <a:t>18 hashes to bucket 8</a:t>
            </a:r>
          </a:p>
          <a:p>
            <a:pPr eaLnBrk="1" hangingPunct="1">
              <a:lnSpc>
                <a:spcPct val="80000"/>
              </a:lnSpc>
            </a:pPr>
            <a:r>
              <a:rPr lang="en-US" sz="1000" smtClean="0"/>
              <a:t>49 hashes to bucket 9 – collision</a:t>
            </a:r>
          </a:p>
          <a:p>
            <a:pPr eaLnBrk="1" hangingPunct="1">
              <a:lnSpc>
                <a:spcPct val="80000"/>
              </a:lnSpc>
            </a:pPr>
            <a:r>
              <a:rPr lang="en-US" sz="1000" smtClean="0"/>
              <a:t>	hash2(49) = 7-0 = 7</a:t>
            </a:r>
          </a:p>
          <a:p>
            <a:pPr eaLnBrk="1" hangingPunct="1">
              <a:lnSpc>
                <a:spcPct val="80000"/>
              </a:lnSpc>
            </a:pPr>
            <a:r>
              <a:rPr lang="en-US" sz="1000" smtClean="0"/>
              <a:t>	i = 1, so f(i) = 7</a:t>
            </a:r>
          </a:p>
          <a:p>
            <a:pPr eaLnBrk="1" hangingPunct="1">
              <a:lnSpc>
                <a:spcPct val="80000"/>
              </a:lnSpc>
            </a:pPr>
            <a:r>
              <a:rPr lang="en-US" sz="1000" smtClean="0"/>
              <a:t>	it hashes to 9+7 = 16 mod 10 = 6</a:t>
            </a:r>
          </a:p>
          <a:p>
            <a:pPr eaLnBrk="1" hangingPunct="1">
              <a:lnSpc>
                <a:spcPct val="80000"/>
              </a:lnSpc>
            </a:pPr>
            <a:r>
              <a:rPr lang="en-US" sz="1000" smtClean="0"/>
              <a:t>58 hashes to bucket 8 – collision</a:t>
            </a:r>
          </a:p>
          <a:p>
            <a:pPr eaLnBrk="1" hangingPunct="1">
              <a:lnSpc>
                <a:spcPct val="80000"/>
              </a:lnSpc>
            </a:pPr>
            <a:r>
              <a:rPr lang="en-US" sz="1000" smtClean="0"/>
              <a:t>	hash2(58) = 7-2 = 5</a:t>
            </a:r>
          </a:p>
          <a:p>
            <a:pPr eaLnBrk="1" hangingPunct="1">
              <a:lnSpc>
                <a:spcPct val="80000"/>
              </a:lnSpc>
            </a:pPr>
            <a:r>
              <a:rPr lang="en-US" sz="1000" smtClean="0"/>
              <a:t>	i = 1, so f(i) = 5</a:t>
            </a:r>
          </a:p>
          <a:p>
            <a:pPr eaLnBrk="1" hangingPunct="1">
              <a:lnSpc>
                <a:spcPct val="80000"/>
              </a:lnSpc>
            </a:pPr>
            <a:r>
              <a:rPr lang="en-US" sz="1000" smtClean="0"/>
              <a:t>	it hashes to 8+5 = 13 mod 10 = 3</a:t>
            </a:r>
          </a:p>
          <a:p>
            <a:pPr eaLnBrk="1" hangingPunct="1">
              <a:lnSpc>
                <a:spcPct val="80000"/>
              </a:lnSpc>
            </a:pPr>
            <a:r>
              <a:rPr lang="en-US" sz="1000" smtClean="0"/>
              <a:t>69 hashes to bucket 9 – collision</a:t>
            </a:r>
          </a:p>
          <a:p>
            <a:pPr eaLnBrk="1" hangingPunct="1">
              <a:lnSpc>
                <a:spcPct val="80000"/>
              </a:lnSpc>
            </a:pPr>
            <a:r>
              <a:rPr lang="en-US" sz="1000" smtClean="0"/>
              <a:t>	hash2(69) = 7-6 = 1</a:t>
            </a:r>
          </a:p>
          <a:p>
            <a:pPr eaLnBrk="1" hangingPunct="1">
              <a:lnSpc>
                <a:spcPct val="80000"/>
              </a:lnSpc>
            </a:pPr>
            <a:r>
              <a:rPr lang="en-US" sz="1000" smtClean="0"/>
              <a:t>	i = 1, so f(i) = 1</a:t>
            </a:r>
          </a:p>
          <a:p>
            <a:pPr eaLnBrk="1" hangingPunct="1">
              <a:lnSpc>
                <a:spcPct val="80000"/>
              </a:lnSpc>
            </a:pPr>
            <a:r>
              <a:rPr lang="en-US" sz="1000" smtClean="0"/>
              <a:t>	it hashes to 9+1 = 10 mod 10 = 0</a:t>
            </a:r>
          </a:p>
          <a:p>
            <a:pPr eaLnBrk="1" hangingPunct="1">
              <a:lnSpc>
                <a:spcPct val="80000"/>
              </a:lnSpc>
            </a:pPr>
            <a:r>
              <a:rPr lang="en-US" sz="1000" smtClean="0"/>
              <a:t>How about inserting 60 – hashes to 0 – collision</a:t>
            </a:r>
          </a:p>
          <a:p>
            <a:pPr eaLnBrk="1" hangingPunct="1">
              <a:lnSpc>
                <a:spcPct val="80000"/>
              </a:lnSpc>
            </a:pPr>
            <a:r>
              <a:rPr lang="en-US" sz="1000" smtClean="0"/>
              <a:t>	hash2(60) = 7-4 = 3</a:t>
            </a:r>
          </a:p>
          <a:p>
            <a:pPr eaLnBrk="1" hangingPunct="1">
              <a:lnSpc>
                <a:spcPct val="80000"/>
              </a:lnSpc>
            </a:pPr>
            <a:r>
              <a:rPr lang="en-US" sz="1000" smtClean="0"/>
              <a:t>	i = 1, so f(i) = 3</a:t>
            </a:r>
          </a:p>
          <a:p>
            <a:pPr eaLnBrk="1" hangingPunct="1">
              <a:lnSpc>
                <a:spcPct val="80000"/>
              </a:lnSpc>
            </a:pPr>
            <a:r>
              <a:rPr lang="en-US" sz="1000" smtClean="0"/>
              <a:t>	it hashes to 0+3 = 3: collision</a:t>
            </a:r>
          </a:p>
          <a:p>
            <a:pPr eaLnBrk="1" hangingPunct="1">
              <a:lnSpc>
                <a:spcPct val="80000"/>
              </a:lnSpc>
            </a:pPr>
            <a:r>
              <a:rPr lang="en-US" sz="1000" smtClean="0"/>
              <a:t>	i = 2, so f(i) = 6</a:t>
            </a:r>
          </a:p>
          <a:p>
            <a:pPr eaLnBrk="1" hangingPunct="1">
              <a:lnSpc>
                <a:spcPct val="80000"/>
              </a:lnSpc>
            </a:pPr>
            <a:r>
              <a:rPr lang="en-US" sz="1000" smtClean="0"/>
              <a:t>	it hashes to 0+6 = 6: collision</a:t>
            </a:r>
          </a:p>
          <a:p>
            <a:pPr eaLnBrk="1" hangingPunct="1">
              <a:lnSpc>
                <a:spcPct val="80000"/>
              </a:lnSpc>
            </a:pPr>
            <a:r>
              <a:rPr lang="en-US" sz="1000" smtClean="0"/>
              <a:t>	i = 3, so f(i) = 9</a:t>
            </a:r>
          </a:p>
          <a:p>
            <a:pPr eaLnBrk="1" hangingPunct="1">
              <a:lnSpc>
                <a:spcPct val="80000"/>
              </a:lnSpc>
            </a:pPr>
            <a:r>
              <a:rPr lang="en-US" sz="1000" smtClean="0"/>
              <a:t>	it hashes to 0+9 = 9: collision</a:t>
            </a:r>
          </a:p>
          <a:p>
            <a:pPr eaLnBrk="1" hangingPunct="1">
              <a:lnSpc>
                <a:spcPct val="80000"/>
              </a:lnSpc>
            </a:pPr>
            <a:r>
              <a:rPr lang="en-US" sz="1000" smtClean="0"/>
              <a:t>	i = 4, so f(i) = 12</a:t>
            </a:r>
          </a:p>
          <a:p>
            <a:pPr eaLnBrk="1" hangingPunct="1">
              <a:lnSpc>
                <a:spcPct val="80000"/>
              </a:lnSpc>
            </a:pPr>
            <a:r>
              <a:rPr lang="en-US" sz="1000" smtClean="0"/>
              <a:t>	it hashes to 0+12 = 12 mod 10 = 2</a:t>
            </a:r>
          </a:p>
          <a:p>
            <a:pPr eaLnBrk="1" hangingPunct="1">
              <a:lnSpc>
                <a:spcPct val="80000"/>
              </a:lnSpc>
            </a:pPr>
            <a:endParaRPr lang="en-US" sz="10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30275"/>
            <a:fld id="{E54E68AD-405E-426E-B244-B2EBFC62EDAB}" type="slidenum">
              <a:rPr lang="en-US" smtClean="0"/>
              <a:pPr defTabSz="930275"/>
              <a:t>48</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lnSpc>
                <a:spcPct val="80000"/>
              </a:lnSpc>
            </a:pPr>
            <a:endParaRPr lang="en-US" sz="100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30275"/>
            <a:fld id="{CF827381-7B69-4013-828E-21210F4C8C0F}" type="slidenum">
              <a:rPr lang="en-US" smtClean="0"/>
              <a:pPr defTabSz="930275"/>
              <a:t>50</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dirty="0" smtClean="0"/>
              <a:t>Running time?? </a:t>
            </a:r>
            <a:r>
              <a:rPr kumimoji="0" lang="en-US" sz="1200" b="0" i="0" u="none" strike="noStrike" cap="none" normalizeH="0" baseline="0" dirty="0" smtClean="0">
                <a:ln>
                  <a:noFill/>
                </a:ln>
                <a:solidFill>
                  <a:schemeClr val="tx1"/>
                </a:solidFill>
                <a:effectLst/>
                <a:latin typeface="Verdana" pitchFamily="34" charset="0"/>
                <a:sym typeface="Symbol"/>
              </a:rPr>
              <a:t></a:t>
            </a:r>
            <a:r>
              <a:rPr lang="en-US" dirty="0" smtClean="0"/>
              <a:t>(N) – but infrequent.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defTabSz="930275"/>
            <a:fld id="{FB4CFAE6-922E-41AD-B3AE-B4A9804FCFCB}" type="slidenum">
              <a:rPr lang="en-US" smtClean="0"/>
              <a:pPr defTabSz="930275"/>
              <a:t>22</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defTabSz="930275"/>
            <a:fld id="{DF778ABB-E86D-46A2-97CD-C073E78715BA}" type="slidenum">
              <a:rPr lang="en-US" smtClean="0"/>
              <a:pPr defTabSz="930275"/>
              <a:t>24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defTabSz="930275"/>
            <a:fld id="{085954DA-C8BC-400C-96B2-645A19260D6F}" type="slidenum">
              <a:rPr lang="en-US" smtClean="0"/>
              <a:pPr defTabSz="930275"/>
              <a:t>26</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defTabSz="930275"/>
            <a:fld id="{0B09E33E-8737-4ABA-B24D-CB4D3AF69A73}" type="slidenum">
              <a:rPr lang="en-US" smtClean="0"/>
              <a:pPr defTabSz="930275"/>
              <a:t>27</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t>Maybe we are trying to write a spell-checker, quickly determine if the word is in our dictionary.</a:t>
            </a:r>
          </a:p>
          <a:p>
            <a:pPr eaLnBrk="1" hangingPunct="1"/>
            <a:r>
              <a:rPr lang="en-US" smtClean="0"/>
              <a:t>1) Associate an integer value with each character, say 1-26 + 10 digits and a blank</a:t>
            </a:r>
          </a:p>
          <a:p>
            <a:pPr eaLnBrk="1" hangingPunct="1"/>
            <a:r>
              <a:rPr lang="en-US" smtClean="0"/>
              <a:t> Only takes the first character into account!!  </a:t>
            </a:r>
          </a:p>
          <a:p>
            <a:pPr eaLnBrk="1" hangingPunct="1"/>
            <a:r>
              <a:rPr lang="en-US" smtClean="0"/>
              <a:t>1) many strings will map to the same location, (anything that starts with the same letter!) 2) we can only reach 37 locations in our table even if it has 1000 spaces!</a:t>
            </a:r>
          </a:p>
          <a:p>
            <a:pPr eaLnBrk="1" hangingPunct="1"/>
            <a:r>
              <a:rPr lang="en-US" smtClean="0"/>
              <a:t>2) Takes all characters into account. 1) less likely to have collisions, 2) better range: 0 to k^37, uses more of the hash table, </a:t>
            </a:r>
            <a:r>
              <a:rPr lang="en-US" b="1" u="sng" smtClean="0"/>
              <a:t>but</a:t>
            </a:r>
            <a:r>
              <a:rPr lang="en-US" smtClean="0"/>
              <a:t> some strings will still map to same location: stop, post spot</a:t>
            </a:r>
          </a:p>
          <a:p>
            <a:pPr eaLnBrk="1" hangingPunct="1"/>
            <a:r>
              <a:rPr lang="en-US" smtClean="0"/>
              <a:t>3) Takes the position of each character into account, like with a positional number system.</a:t>
            </a:r>
          </a:p>
          <a:p>
            <a:pPr eaLnBrk="1" hangingPunct="1"/>
            <a:r>
              <a:rPr lang="en-US" smtClean="0"/>
              <a:t>[s0 + s1*37 + s2*37^2+s3*37^3]</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defTabSz="930275"/>
            <a:fld id="{DDC790D3-CFBC-4AC7-A3CE-8E66F06423AB}" type="slidenum">
              <a:rPr lang="en-US" smtClean="0"/>
              <a:pPr defTabSz="930275"/>
              <a:t>31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marL="228600" indent="-228600" eaLnBrk="1" hangingPunct="1"/>
            <a:r>
              <a:rPr lang="en-US" smtClean="0"/>
              <a:t>TRY inserting: 10, 22, 107, 12, 42	</a:t>
            </a:r>
          </a:p>
          <a:p>
            <a:pPr marL="228600" indent="-228600" eaLnBrk="1" hangingPunct="1"/>
            <a:r>
              <a:rPr lang="en-US" b="1" smtClean="0"/>
              <a:t>Insert</a:t>
            </a:r>
            <a:r>
              <a:rPr lang="en-US" smtClean="0"/>
              <a:t>:</a:t>
            </a:r>
          </a:p>
          <a:p>
            <a:pPr marL="228600" indent="-228600" eaLnBrk="1" hangingPunct="1">
              <a:buFontTx/>
              <a:buAutoNum type="arabicParenR"/>
            </a:pPr>
            <a:r>
              <a:rPr lang="en-US" smtClean="0"/>
              <a:t>calc h(k) to find which bucket, </a:t>
            </a:r>
          </a:p>
          <a:p>
            <a:pPr marL="228600" indent="-228600" eaLnBrk="1" hangingPunct="1">
              <a:buFontTx/>
              <a:buAutoNum type="arabicParenR"/>
            </a:pPr>
            <a:r>
              <a:rPr lang="en-US" smtClean="0"/>
              <a:t> add at front or end of list, OR even could have it be sorted, OR bucket could be a binary tree or another hash table.</a:t>
            </a:r>
          </a:p>
          <a:p>
            <a:pPr marL="228600" indent="-228600" eaLnBrk="1" hangingPunct="1"/>
            <a:endParaRPr lang="en-US" smtClean="0"/>
          </a:p>
          <a:p>
            <a:pPr marL="228600" indent="-228600" eaLnBrk="1" hangingPunct="1"/>
            <a:r>
              <a:rPr lang="en-US" smtClean="0"/>
              <a:t>Assume no duplicates to make it simpler but doesn’t really matter.</a:t>
            </a:r>
          </a:p>
          <a:p>
            <a:pPr marL="228600" indent="-228600" eaLnBrk="1" hangingPunct="1"/>
            <a:endParaRPr lang="en-US" smtClean="0"/>
          </a:p>
          <a:p>
            <a:pPr marL="228600" indent="-228600" eaLnBrk="1" hangingPunct="1"/>
            <a:r>
              <a:rPr lang="en-US" smtClean="0"/>
              <a:t>How do we find 42?</a:t>
            </a:r>
          </a:p>
          <a:p>
            <a:pPr marL="228600" indent="-228600" eaLnBrk="1" hangingPunct="1"/>
            <a:r>
              <a:rPr lang="en-US" smtClean="0"/>
              <a:t>Find k:</a:t>
            </a:r>
          </a:p>
          <a:p>
            <a:pPr marL="228600" indent="-228600" eaLnBrk="1" hangingPunct="1">
              <a:buFontTx/>
              <a:buAutoNum type="arabicParenR"/>
            </a:pPr>
            <a:r>
              <a:rPr lang="en-US" smtClean="0"/>
              <a:t>Calculate h(k)</a:t>
            </a:r>
          </a:p>
          <a:p>
            <a:pPr marL="228600" indent="-228600" eaLnBrk="1" hangingPunct="1">
              <a:buFontTx/>
              <a:buAutoNum type="arabicParenR"/>
            </a:pPr>
            <a:r>
              <a:rPr lang="en-US" smtClean="0"/>
              <a:t> traverse elements in the list until you find (or don’t find!!) 42</a:t>
            </a:r>
          </a:p>
          <a:p>
            <a:pPr marL="228600" indent="-228600"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defTabSz="930275"/>
            <a:fld id="{9DD9044F-7382-4C10-A176-E66FF1A90C0E}" type="slidenum">
              <a:rPr lang="en-US" smtClean="0"/>
              <a:pPr defTabSz="930275"/>
              <a:t>32</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defTabSz="930275"/>
            <a:fld id="{7671D5F7-F352-4A44-898D-747E9142CF9E}" type="slidenum">
              <a:rPr lang="en-US" smtClean="0"/>
              <a:pPr defTabSz="930275"/>
              <a:t>40</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b="1" smtClean="0"/>
              <a:t>Insert</a:t>
            </a:r>
            <a:r>
              <a:rPr lang="en-US" smtClean="0"/>
              <a:t>: 38,19,8,109,10</a:t>
            </a:r>
          </a:p>
          <a:p>
            <a:pPr eaLnBrk="1" hangingPunct="1"/>
            <a:endParaRPr lang="en-US" smtClean="0"/>
          </a:p>
          <a:p>
            <a:pPr eaLnBrk="1" hangingPunct="1"/>
            <a:r>
              <a:rPr lang="en-US" smtClean="0"/>
              <a:t>If there is a collision, examine location h(k) + SOME FUNCTION, in the case of linear probing, just check the next location.</a:t>
            </a:r>
          </a:p>
          <a:p>
            <a:pPr eaLnBrk="1" hangingPunct="1"/>
            <a:endParaRPr lang="en-US" smtClean="0"/>
          </a:p>
          <a:p>
            <a:pPr eaLnBrk="1" hangingPunct="1"/>
            <a:r>
              <a:rPr lang="en-US" b="1" smtClean="0"/>
              <a:t>Find</a:t>
            </a:r>
            <a:r>
              <a:rPr lang="en-US" smtClean="0"/>
              <a:t>: 109, now find 28????</a:t>
            </a:r>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defTabSz="930275"/>
            <a:fld id="{D1CFB8FD-2B08-4A42-8834-125D369FD7A6}" type="slidenum">
              <a:rPr lang="en-US" smtClean="0"/>
              <a:pPr defTabSz="930275"/>
              <a:t>41</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smtClean="0"/>
              <a:t>Primary clustering – we notice this effect in the previous slide.</a:t>
            </a:r>
          </a:p>
          <a:p>
            <a:pPr eaLnBrk="1" hangingPunct="1"/>
            <a:endParaRPr lang="en-US" smtClean="0"/>
          </a:p>
          <a:p>
            <a:pPr eaLnBrk="1" hangingPunct="1"/>
            <a:r>
              <a:rPr lang="en-US" smtClean="0"/>
              <a:t>Any key that hashes into the cluster1) will require several attempts to resolve collision and 2) will then add to the cluster. (Both 1 and 2 are bad)</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6130" name="Rectangle 2"/>
          <p:cNvSpPr>
            <a:spLocks noGrp="1" noChangeArrowheads="1"/>
          </p:cNvSpPr>
          <p:nvPr>
            <p:ph type="ctrTitle"/>
          </p:nvPr>
        </p:nvSpPr>
        <p:spPr>
          <a:xfrm>
            <a:off x="685800" y="2130425"/>
            <a:ext cx="7772400" cy="1470025"/>
          </a:xfrm>
        </p:spPr>
        <p:txBody>
          <a:bodyPr/>
          <a:lstStyle>
            <a:lvl1pPr>
              <a:defRPr/>
            </a:lvl1pPr>
          </a:lstStyle>
          <a:p>
            <a:r>
              <a:rPr lang="en-US" smtClean="0"/>
              <a:t>Click to edit Master title style</a:t>
            </a:r>
            <a:endParaRPr lang="en-US"/>
          </a:p>
        </p:txBody>
      </p:sp>
      <p:sp>
        <p:nvSpPr>
          <p:cNvPr id="17613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r>
              <a:rPr lang="en-US" noProof="0" smtClean="0"/>
              <a:t>Click icon to add table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876800"/>
          </a:xfrm>
        </p:spPr>
        <p:txBody>
          <a:bodyPr/>
          <a:lstStyle/>
          <a:p>
            <a:pPr lvl="0"/>
            <a:endParaRPr 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4"/>
          <p:cNvSpPr>
            <a:spLocks/>
          </p:cNvSpPr>
          <p:nvPr/>
        </p:nvSpPr>
        <p:spPr bwMode="auto">
          <a:xfrm>
            <a:off x="285750" y="2803525"/>
            <a:ext cx="1588" cy="3035300"/>
          </a:xfrm>
          <a:custGeom>
            <a:avLst/>
            <a:gdLst>
              <a:gd name="T0" fmla="*/ 0 h 1912"/>
              <a:gd name="T1" fmla="*/ 6 h 1912"/>
              <a:gd name="T2" fmla="*/ 6 h 1912"/>
              <a:gd name="T3" fmla="*/ 60 h 1912"/>
              <a:gd name="T4" fmla="*/ 1912 h 1912"/>
              <a:gd name="T5" fmla="*/ 1912 h 1912"/>
              <a:gd name="T6" fmla="*/ 0 h 1912"/>
              <a:gd name="T7" fmla="*/ 0 h 191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912">
                <a:moveTo>
                  <a:pt x="0" y="0"/>
                </a:moveTo>
                <a:lnTo>
                  <a:pt x="0" y="6"/>
                </a:lnTo>
                <a:lnTo>
                  <a:pt x="0" y="6"/>
                </a:lnTo>
                <a:lnTo>
                  <a:pt x="0" y="60"/>
                </a:lnTo>
                <a:lnTo>
                  <a:pt x="0" y="1912"/>
                </a:lnTo>
                <a:lnTo>
                  <a:pt x="0" y="1912"/>
                </a:lnTo>
                <a:lnTo>
                  <a:pt x="0" y="0"/>
                </a:lnTo>
                <a:lnTo>
                  <a:pt x="0" y="0"/>
                </a:lnTo>
                <a:close/>
              </a:path>
            </a:pathLst>
          </a:custGeom>
          <a:solidFill>
            <a:srgbClr val="6BBA27"/>
          </a:solidFill>
          <a:ln w="9525">
            <a:noFill/>
            <a:round/>
            <a:headEnd/>
            <a:tailEnd/>
          </a:ln>
        </p:spPr>
        <p:txBody>
          <a:bodyPr/>
          <a:lstStyle/>
          <a:p>
            <a:pPr>
              <a:defRPr/>
            </a:pPr>
            <a:endParaRPr lang="en-US"/>
          </a:p>
        </p:txBody>
      </p:sp>
      <p:sp>
        <p:nvSpPr>
          <p:cNvPr id="1016834" name="Rectangle 2"/>
          <p:cNvSpPr>
            <a:spLocks noGrp="1" noChangeArrowheads="1"/>
          </p:cNvSpPr>
          <p:nvPr>
            <p:ph type="ctrTitle" sz="quarter"/>
          </p:nvPr>
        </p:nvSpPr>
        <p:spPr>
          <a:xfrm>
            <a:off x="685800" y="1997075"/>
            <a:ext cx="7772400" cy="1431925"/>
          </a:xfrm>
        </p:spPr>
        <p:txBody>
          <a:bodyPr anchor="b" anchorCtr="1"/>
          <a:lstStyle>
            <a:lvl1pPr algn="ctr">
              <a:defRPr/>
            </a:lvl1pPr>
          </a:lstStyle>
          <a:p>
            <a:r>
              <a:rPr lang="en-US" smtClean="0"/>
              <a:t>Click to edit Master title style</a:t>
            </a:r>
            <a:endParaRPr lang="en-US"/>
          </a:p>
        </p:txBody>
      </p:sp>
      <p:sp>
        <p:nvSpPr>
          <p:cNvPr id="1016835"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p:txBody>
          <a:bodyPr/>
          <a:lstStyle>
            <a:lvl1pPr>
              <a:defRPr/>
            </a:lvl1pPr>
          </a:lstStyle>
          <a:p>
            <a:pPr>
              <a:defRPr/>
            </a:pPr>
            <a:r>
              <a:rPr lang="en-US"/>
              <a:t>Lecture 16: Numbers</a:t>
            </a:r>
          </a:p>
        </p:txBody>
      </p:sp>
      <p:sp>
        <p:nvSpPr>
          <p:cNvPr id="6" name="Rectangle 6"/>
          <p:cNvSpPr>
            <a:spLocks noGrp="1" noChangeArrowheads="1"/>
          </p:cNvSpPr>
          <p:nvPr>
            <p:ph type="sldNum" sz="quarter" idx="11"/>
          </p:nvPr>
        </p:nvSpPr>
        <p:spPr/>
        <p:txBody>
          <a:bodyPr/>
          <a:lstStyle>
            <a:lvl1pPr>
              <a:defRPr/>
            </a:lvl1pPr>
          </a:lstStyle>
          <a:p>
            <a:pPr>
              <a:defRPr/>
            </a:pPr>
            <a:fld id="{A9C7D204-18A0-4646-911E-0C11F989078C}" type="slidenum">
              <a:rPr lang="en-US"/>
              <a:pPr>
                <a:defRPr/>
              </a:pPr>
              <a:t>‹#›</a:t>
            </a:fld>
            <a:endParaRPr lang="en-US"/>
          </a:p>
        </p:txBody>
      </p:sp>
      <p:sp>
        <p:nvSpPr>
          <p:cNvPr id="7" name="Rectangle 7"/>
          <p:cNvSpPr>
            <a:spLocks noGrp="1" noChangeArrowheads="1"/>
          </p:cNvSpPr>
          <p:nvPr>
            <p:ph type="dt" sz="quarter" idx="12"/>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6" name="Rectangle 6"/>
          <p:cNvSpPr>
            <a:spLocks noGrp="1" noChangeArrowheads="1"/>
          </p:cNvSpPr>
          <p:nvPr>
            <p:ph type="sldNum" sz="quarter" idx="12"/>
          </p:nvPr>
        </p:nvSpPr>
        <p:spPr>
          <a:ln/>
        </p:spPr>
        <p:txBody>
          <a:bodyPr/>
          <a:lstStyle>
            <a:lvl1pPr>
              <a:defRPr/>
            </a:lvl1pPr>
          </a:lstStyle>
          <a:p>
            <a:pPr>
              <a:defRPr/>
            </a:pPr>
            <a:fld id="{A535041A-AED2-4113-B4F1-354B38F238D3}"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6" name="Rectangle 6"/>
          <p:cNvSpPr>
            <a:spLocks noGrp="1" noChangeArrowheads="1"/>
          </p:cNvSpPr>
          <p:nvPr>
            <p:ph type="sldNum" sz="quarter" idx="12"/>
          </p:nvPr>
        </p:nvSpPr>
        <p:spPr>
          <a:ln/>
        </p:spPr>
        <p:txBody>
          <a:bodyPr/>
          <a:lstStyle>
            <a:lvl1pPr>
              <a:defRPr/>
            </a:lvl1pPr>
          </a:lstStyle>
          <a:p>
            <a:pPr>
              <a:defRPr/>
            </a:pPr>
            <a:fld id="{72843B32-2985-4361-B93A-992DCEFFC9C9}"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7" name="Rectangle 6"/>
          <p:cNvSpPr>
            <a:spLocks noGrp="1" noChangeArrowheads="1"/>
          </p:cNvSpPr>
          <p:nvPr>
            <p:ph type="sldNum" sz="quarter" idx="12"/>
          </p:nvPr>
        </p:nvSpPr>
        <p:spPr>
          <a:ln/>
        </p:spPr>
        <p:txBody>
          <a:bodyPr/>
          <a:lstStyle>
            <a:lvl1pPr>
              <a:defRPr/>
            </a:lvl1pPr>
          </a:lstStyle>
          <a:p>
            <a:pPr>
              <a:defRPr/>
            </a:pPr>
            <a:fld id="{8BDCF8D8-912B-43BB-BB96-7AEB1272988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9" name="Rectangle 6"/>
          <p:cNvSpPr>
            <a:spLocks noGrp="1" noChangeArrowheads="1"/>
          </p:cNvSpPr>
          <p:nvPr>
            <p:ph type="sldNum" sz="quarter" idx="12"/>
          </p:nvPr>
        </p:nvSpPr>
        <p:spPr>
          <a:ln/>
        </p:spPr>
        <p:txBody>
          <a:bodyPr/>
          <a:lstStyle>
            <a:lvl1pPr>
              <a:defRPr/>
            </a:lvl1pPr>
          </a:lstStyle>
          <a:p>
            <a:pPr>
              <a:defRPr/>
            </a:pPr>
            <a:fld id="{6B98480C-099E-430F-A8D3-22A32F2CE5F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5" name="Rectangle 6"/>
          <p:cNvSpPr>
            <a:spLocks noGrp="1" noChangeArrowheads="1"/>
          </p:cNvSpPr>
          <p:nvPr>
            <p:ph type="sldNum" sz="quarter" idx="12"/>
          </p:nvPr>
        </p:nvSpPr>
        <p:spPr>
          <a:ln/>
        </p:spPr>
        <p:txBody>
          <a:bodyPr/>
          <a:lstStyle>
            <a:lvl1pPr>
              <a:defRPr/>
            </a:lvl1pPr>
          </a:lstStyle>
          <a:p>
            <a:pPr>
              <a:defRPr/>
            </a:pPr>
            <a:fld id="{88D228A4-B996-4BEB-BF90-25D12384F68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4" name="Rectangle 6"/>
          <p:cNvSpPr>
            <a:spLocks noGrp="1" noChangeArrowheads="1"/>
          </p:cNvSpPr>
          <p:nvPr>
            <p:ph type="sldNum" sz="quarter" idx="12"/>
          </p:nvPr>
        </p:nvSpPr>
        <p:spPr>
          <a:ln/>
        </p:spPr>
        <p:txBody>
          <a:bodyPr/>
          <a:lstStyle>
            <a:lvl1pPr>
              <a:defRPr/>
            </a:lvl1pPr>
          </a:lstStyle>
          <a:p>
            <a:pPr>
              <a:defRPr/>
            </a:pPr>
            <a:fld id="{FD1EDE5F-F634-465D-9558-73C48B585A4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7" name="Rectangle 6"/>
          <p:cNvSpPr>
            <a:spLocks noGrp="1" noChangeArrowheads="1"/>
          </p:cNvSpPr>
          <p:nvPr>
            <p:ph type="sldNum" sz="quarter" idx="12"/>
          </p:nvPr>
        </p:nvSpPr>
        <p:spPr>
          <a:ln/>
        </p:spPr>
        <p:txBody>
          <a:bodyPr/>
          <a:lstStyle>
            <a:lvl1pPr>
              <a:defRPr/>
            </a:lvl1pPr>
          </a:lstStyle>
          <a:p>
            <a:pPr>
              <a:defRPr/>
            </a:pPr>
            <a:fld id="{8B98DC20-1915-493A-B978-7304279D41F2}"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7" name="Rectangle 6"/>
          <p:cNvSpPr>
            <a:spLocks noGrp="1" noChangeArrowheads="1"/>
          </p:cNvSpPr>
          <p:nvPr>
            <p:ph type="sldNum" sz="quarter" idx="12"/>
          </p:nvPr>
        </p:nvSpPr>
        <p:spPr>
          <a:ln/>
        </p:spPr>
        <p:txBody>
          <a:bodyPr/>
          <a:lstStyle>
            <a:lvl1pPr>
              <a:defRPr/>
            </a:lvl1pPr>
          </a:lstStyle>
          <a:p>
            <a:pPr>
              <a:defRPr/>
            </a:pPr>
            <a:fld id="{FF341903-D1A9-45AC-B522-6CC6890C6196}"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6" name="Rectangle 6"/>
          <p:cNvSpPr>
            <a:spLocks noGrp="1" noChangeArrowheads="1"/>
          </p:cNvSpPr>
          <p:nvPr>
            <p:ph type="sldNum" sz="quarter" idx="12"/>
          </p:nvPr>
        </p:nvSpPr>
        <p:spPr>
          <a:ln/>
        </p:spPr>
        <p:txBody>
          <a:bodyPr/>
          <a:lstStyle>
            <a:lvl1pPr>
              <a:defRPr/>
            </a:lvl1pPr>
          </a:lstStyle>
          <a:p>
            <a:pPr>
              <a:defRPr/>
            </a:pPr>
            <a:fld id="{5AF83A2D-0EDE-44AE-8B2C-F95E055C7D9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100"/>
            <a:ext cx="2057400" cy="5727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92100"/>
            <a:ext cx="6019800" cy="5727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6" name="Rectangle 6"/>
          <p:cNvSpPr>
            <a:spLocks noGrp="1" noChangeArrowheads="1"/>
          </p:cNvSpPr>
          <p:nvPr>
            <p:ph type="sldNum" sz="quarter" idx="12"/>
          </p:nvPr>
        </p:nvSpPr>
        <p:spPr>
          <a:ln/>
        </p:spPr>
        <p:txBody>
          <a:bodyPr/>
          <a:lstStyle>
            <a:lvl1pPr>
              <a:defRPr/>
            </a:lvl1pPr>
          </a:lstStyle>
          <a:p>
            <a:pPr>
              <a:defRPr/>
            </a:pPr>
            <a:fld id="{81F66728-A969-4BF8-BC7C-E47868166C6C}"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9088" y="1752600"/>
            <a:ext cx="8824912" cy="5129213"/>
            <a:chOff x="201" y="1104"/>
            <a:chExt cx="5559" cy="3231"/>
          </a:xfrm>
        </p:grpSpPr>
        <p:sp>
          <p:nvSpPr>
            <p:cNvPr id="5" name="Freeform 3"/>
            <p:cNvSpPr>
              <a:spLocks/>
            </p:cNvSpPr>
            <p:nvPr/>
          </p:nvSpPr>
          <p:spPr bwMode="ltGray">
            <a:xfrm>
              <a:off x="210" y="1104"/>
              <a:ext cx="5550" cy="3216"/>
            </a:xfrm>
            <a:custGeom>
              <a:avLst/>
              <a:gdLst/>
              <a:ahLst/>
              <a:cxnLst>
                <a:cxn ang="0">
                  <a:pos x="335" y="0"/>
                </a:cxn>
                <a:cxn ang="0">
                  <a:pos x="333" y="1290"/>
                </a:cxn>
                <a:cxn ang="0">
                  <a:pos x="0" y="1290"/>
                </a:cxn>
                <a:cxn ang="0">
                  <a:pos x="6" y="3210"/>
                </a:cxn>
                <a:cxn ang="0">
                  <a:pos x="5550" y="3216"/>
                </a:cxn>
                <a:cxn ang="0">
                  <a:pos x="5550" y="0"/>
                </a:cxn>
                <a:cxn ang="0">
                  <a:pos x="335" y="0"/>
                </a:cxn>
                <a:cxn ang="0">
                  <a:pos x="335" y="0"/>
                </a:cxn>
              </a:cxnLst>
              <a:rect l="0" t="0" r="r" b="b"/>
              <a:pathLst>
                <a:path w="5550" h="3216">
                  <a:moveTo>
                    <a:pt x="335" y="0"/>
                  </a:moveTo>
                  <a:lnTo>
                    <a:pt x="333" y="1290"/>
                  </a:lnTo>
                  <a:lnTo>
                    <a:pt x="0" y="1290"/>
                  </a:lnTo>
                  <a:lnTo>
                    <a:pt x="6" y="3210"/>
                  </a:lnTo>
                  <a:lnTo>
                    <a:pt x="5550" y="3216"/>
                  </a:lnTo>
                  <a:lnTo>
                    <a:pt x="5550" y="0"/>
                  </a:lnTo>
                  <a:lnTo>
                    <a:pt x="335" y="0"/>
                  </a:lnTo>
                  <a:lnTo>
                    <a:pt x="335" y="0"/>
                  </a:lnTo>
                  <a:close/>
                </a:path>
              </a:pathLst>
            </a:custGeom>
            <a:solidFill>
              <a:schemeClr val="bg2">
                <a:alpha val="39999"/>
              </a:schemeClr>
            </a:solidFill>
            <a:ln w="9525">
              <a:noFill/>
              <a:round/>
              <a:headEnd/>
              <a:tailEnd/>
            </a:ln>
          </p:spPr>
          <p:txBody>
            <a:bodyPr/>
            <a:lstStyle/>
            <a:p>
              <a:pPr>
                <a:defRPr/>
              </a:pPr>
              <a:endParaRPr lang="en-US"/>
            </a:p>
          </p:txBody>
        </p:sp>
        <p:sp>
          <p:nvSpPr>
            <p:cNvPr id="6" name="Freeform 4"/>
            <p:cNvSpPr>
              <a:spLocks/>
            </p:cNvSpPr>
            <p:nvPr/>
          </p:nvSpPr>
          <p:spPr bwMode="ltGray">
            <a:xfrm>
              <a:off x="528" y="2400"/>
              <a:ext cx="5232" cy="1920"/>
            </a:xfrm>
            <a:custGeom>
              <a:avLst/>
              <a:gdLst/>
              <a:ahLst/>
              <a:cxnLst>
                <a:cxn ang="0">
                  <a:pos x="0" y="0"/>
                </a:cxn>
                <a:cxn ang="0">
                  <a:pos x="0" y="2182"/>
                </a:cxn>
                <a:cxn ang="0">
                  <a:pos x="4897" y="2182"/>
                </a:cxn>
                <a:cxn ang="0">
                  <a:pos x="4897" y="0"/>
                </a:cxn>
                <a:cxn ang="0">
                  <a:pos x="0" y="0"/>
                </a:cxn>
                <a:cxn ang="0">
                  <a:pos x="0" y="0"/>
                </a:cxn>
              </a:cxnLst>
              <a:rect l="0" t="0" r="r" b="b"/>
              <a:pathLst>
                <a:path w="4897" h="2182">
                  <a:moveTo>
                    <a:pt x="0" y="0"/>
                  </a:moveTo>
                  <a:lnTo>
                    <a:pt x="0" y="2182"/>
                  </a:lnTo>
                  <a:lnTo>
                    <a:pt x="4897" y="2182"/>
                  </a:lnTo>
                  <a:lnTo>
                    <a:pt x="4897" y="0"/>
                  </a:lnTo>
                  <a:lnTo>
                    <a:pt x="0" y="0"/>
                  </a:lnTo>
                  <a:lnTo>
                    <a:pt x="0" y="0"/>
                  </a:lnTo>
                  <a:close/>
                </a:path>
              </a:pathLst>
            </a:custGeom>
            <a:solidFill>
              <a:schemeClr val="bg2">
                <a:alpha val="30000"/>
              </a:schemeClr>
            </a:solidFill>
            <a:ln w="9525">
              <a:noFill/>
              <a:round/>
              <a:headEnd/>
              <a:tailEnd/>
            </a:ln>
          </p:spPr>
          <p:txBody>
            <a:bodyPr/>
            <a:lstStyle/>
            <a:p>
              <a:pPr>
                <a:defRPr/>
              </a:pPr>
              <a:endParaRPr lang="en-US"/>
            </a:p>
          </p:txBody>
        </p:sp>
        <p:sp>
          <p:nvSpPr>
            <p:cNvPr id="7" name="Freeform 5"/>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n-US"/>
            </a:p>
          </p:txBody>
        </p:sp>
        <p:sp>
          <p:nvSpPr>
            <p:cNvPr id="8" name="Freeform 6"/>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n-US"/>
            </a:p>
          </p:txBody>
        </p:sp>
        <p:sp>
          <p:nvSpPr>
            <p:cNvPr id="9" name="Freeform 7"/>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n-US"/>
            </a:p>
          </p:txBody>
        </p:sp>
        <p:sp>
          <p:nvSpPr>
            <p:cNvPr id="10" name="Freeform 8"/>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n-US"/>
            </a:p>
          </p:txBody>
        </p:sp>
      </p:grpSp>
      <p:sp>
        <p:nvSpPr>
          <p:cNvPr id="1024009" name="Rectangle 9"/>
          <p:cNvSpPr>
            <a:spLocks noGrp="1" noChangeArrowheads="1"/>
          </p:cNvSpPr>
          <p:nvPr>
            <p:ph type="ctrTitle" sz="quarter"/>
          </p:nvPr>
        </p:nvSpPr>
        <p:spPr>
          <a:xfrm>
            <a:off x="990600" y="1905000"/>
            <a:ext cx="7772400" cy="1736725"/>
          </a:xfrm>
        </p:spPr>
        <p:txBody>
          <a:bodyPr anchor="t"/>
          <a:lstStyle>
            <a:lvl1pPr>
              <a:defRPr sz="5400"/>
            </a:lvl1pPr>
          </a:lstStyle>
          <a:p>
            <a:r>
              <a:rPr lang="en-US" smtClean="0"/>
              <a:t>Click to edit Master title style</a:t>
            </a:r>
            <a:endParaRPr lang="en-US"/>
          </a:p>
        </p:txBody>
      </p:sp>
      <p:sp>
        <p:nvSpPr>
          <p:cNvPr id="1024010" name="Rectangle 10"/>
          <p:cNvSpPr>
            <a:spLocks noGrp="1" noChangeArrowheads="1"/>
          </p:cNvSpPr>
          <p:nvPr>
            <p:ph type="subTitle" sz="quarter" idx="1"/>
          </p:nvPr>
        </p:nvSpPr>
        <p:spPr>
          <a:xfrm>
            <a:off x="990600" y="3962400"/>
            <a:ext cx="6781800" cy="1752600"/>
          </a:xfrm>
        </p:spPr>
        <p:txBody>
          <a:bodyPr/>
          <a:lstStyle>
            <a:lvl1pPr marL="0" indent="0">
              <a:buFont typeface="Wingdings" pitchFamily="2" charset="2"/>
              <a:buNone/>
              <a:defRPr/>
            </a:lvl1pPr>
          </a:lstStyle>
          <a:p>
            <a:r>
              <a:rPr lang="en-US" smtClean="0"/>
              <a:t>Click to edit Master subtitle style</a:t>
            </a:r>
            <a:endParaRPr lang="en-US"/>
          </a:p>
        </p:txBody>
      </p:sp>
      <p:sp>
        <p:nvSpPr>
          <p:cNvPr id="11" name="Rectangle 11"/>
          <p:cNvSpPr>
            <a:spLocks noGrp="1" noChangeArrowheads="1"/>
          </p:cNvSpPr>
          <p:nvPr>
            <p:ph type="dt" sz="quarter" idx="10"/>
          </p:nvPr>
        </p:nvSpPr>
        <p:spPr>
          <a:xfrm>
            <a:off x="990600" y="6245225"/>
            <a:ext cx="1901825" cy="476250"/>
          </a:xfrm>
        </p:spPr>
        <p:txBody>
          <a:bodyPr/>
          <a:lstStyle>
            <a:lvl1pPr>
              <a:defRPr/>
            </a:lvl1pPr>
          </a:lstStyle>
          <a:p>
            <a:pPr>
              <a:defRPr/>
            </a:pPr>
            <a:endParaRPr lang="en-US"/>
          </a:p>
        </p:txBody>
      </p:sp>
      <p:sp>
        <p:nvSpPr>
          <p:cNvPr id="12" name="Rectangle 12"/>
          <p:cNvSpPr>
            <a:spLocks noGrp="1" noChangeArrowheads="1"/>
          </p:cNvSpPr>
          <p:nvPr>
            <p:ph type="ftr" sz="quarter" idx="11"/>
          </p:nvPr>
        </p:nvSpPr>
        <p:spPr>
          <a:xfrm>
            <a:off x="3468688" y="6245225"/>
            <a:ext cx="2895600" cy="476250"/>
          </a:xfrm>
        </p:spPr>
        <p:txBody>
          <a:bodyPr/>
          <a:lstStyle>
            <a:lvl1pPr>
              <a:defRPr/>
            </a:lvl1pPr>
          </a:lstStyle>
          <a:p>
            <a:pPr>
              <a:defRPr/>
            </a:pPr>
            <a:r>
              <a:rPr lang="en-US"/>
              <a:t>Lecture 16: Numbers</a:t>
            </a:r>
          </a:p>
        </p:txBody>
      </p:sp>
      <p:sp>
        <p:nvSpPr>
          <p:cNvPr id="13" name="Rectangle 13"/>
          <p:cNvSpPr>
            <a:spLocks noGrp="1" noChangeArrowheads="1"/>
          </p:cNvSpPr>
          <p:nvPr>
            <p:ph type="sldNum" sz="quarter" idx="12"/>
          </p:nvPr>
        </p:nvSpPr>
        <p:spPr/>
        <p:txBody>
          <a:bodyPr/>
          <a:lstStyle>
            <a:lvl1pPr>
              <a:defRPr/>
            </a:lvl1pPr>
          </a:lstStyle>
          <a:p>
            <a:pPr>
              <a:defRPr/>
            </a:pPr>
            <a:fld id="{A53E07E0-73AA-44CF-BADB-C54C1D3148AB}"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6" name="Rectangle 13"/>
          <p:cNvSpPr>
            <a:spLocks noGrp="1" noChangeArrowheads="1"/>
          </p:cNvSpPr>
          <p:nvPr>
            <p:ph type="sldNum" sz="quarter" idx="12"/>
          </p:nvPr>
        </p:nvSpPr>
        <p:spPr>
          <a:ln/>
        </p:spPr>
        <p:txBody>
          <a:bodyPr/>
          <a:lstStyle>
            <a:lvl1pPr>
              <a:defRPr/>
            </a:lvl1pPr>
          </a:lstStyle>
          <a:p>
            <a:pPr>
              <a:defRPr/>
            </a:pPr>
            <a:fld id="{E846A039-0A98-4197-B1D7-99C9FD315CD8}"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6" name="Rectangle 13"/>
          <p:cNvSpPr>
            <a:spLocks noGrp="1" noChangeArrowheads="1"/>
          </p:cNvSpPr>
          <p:nvPr>
            <p:ph type="sldNum" sz="quarter" idx="12"/>
          </p:nvPr>
        </p:nvSpPr>
        <p:spPr>
          <a:ln/>
        </p:spPr>
        <p:txBody>
          <a:bodyPr/>
          <a:lstStyle>
            <a:lvl1pPr>
              <a:defRPr/>
            </a:lvl1pPr>
          </a:lstStyle>
          <a:p>
            <a:pPr>
              <a:defRPr/>
            </a:pPr>
            <a:fld id="{FC36A2EF-BF99-4D07-ACB5-BEB344D14D73}"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7" name="Rectangle 13"/>
          <p:cNvSpPr>
            <a:spLocks noGrp="1" noChangeArrowheads="1"/>
          </p:cNvSpPr>
          <p:nvPr>
            <p:ph type="sldNum" sz="quarter" idx="12"/>
          </p:nvPr>
        </p:nvSpPr>
        <p:spPr>
          <a:ln/>
        </p:spPr>
        <p:txBody>
          <a:bodyPr/>
          <a:lstStyle>
            <a:lvl1pPr>
              <a:defRPr/>
            </a:lvl1pPr>
          </a:lstStyle>
          <a:p>
            <a:pPr>
              <a:defRPr/>
            </a:pPr>
            <a:fld id="{04901507-33FA-46B1-9D6E-729FDB4DEBCE}"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9" name="Rectangle 13"/>
          <p:cNvSpPr>
            <a:spLocks noGrp="1" noChangeArrowheads="1"/>
          </p:cNvSpPr>
          <p:nvPr>
            <p:ph type="sldNum" sz="quarter" idx="12"/>
          </p:nvPr>
        </p:nvSpPr>
        <p:spPr>
          <a:ln/>
        </p:spPr>
        <p:txBody>
          <a:bodyPr/>
          <a:lstStyle>
            <a:lvl1pPr>
              <a:defRPr/>
            </a:lvl1pPr>
          </a:lstStyle>
          <a:p>
            <a:pPr>
              <a:defRPr/>
            </a:pPr>
            <a:fld id="{C72B12C8-3BC8-4B26-A5E7-D43F6899CB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5" name="Rectangle 13"/>
          <p:cNvSpPr>
            <a:spLocks noGrp="1" noChangeArrowheads="1"/>
          </p:cNvSpPr>
          <p:nvPr>
            <p:ph type="sldNum" sz="quarter" idx="12"/>
          </p:nvPr>
        </p:nvSpPr>
        <p:spPr>
          <a:ln/>
        </p:spPr>
        <p:txBody>
          <a:bodyPr/>
          <a:lstStyle>
            <a:lvl1pPr>
              <a:defRPr/>
            </a:lvl1pPr>
          </a:lstStyle>
          <a:p>
            <a:pPr>
              <a:defRPr/>
            </a:pPr>
            <a:fld id="{A40A2D10-4DF0-4666-A2CD-700291B03C43}"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4" name="Rectangle 13"/>
          <p:cNvSpPr>
            <a:spLocks noGrp="1" noChangeArrowheads="1"/>
          </p:cNvSpPr>
          <p:nvPr>
            <p:ph type="sldNum" sz="quarter" idx="12"/>
          </p:nvPr>
        </p:nvSpPr>
        <p:spPr>
          <a:ln/>
        </p:spPr>
        <p:txBody>
          <a:bodyPr/>
          <a:lstStyle>
            <a:lvl1pPr>
              <a:defRPr/>
            </a:lvl1pPr>
          </a:lstStyle>
          <a:p>
            <a:pPr>
              <a:defRPr/>
            </a:pPr>
            <a:fld id="{96039CA7-995D-4E52-85C0-F2F40C02DC87}"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7" name="Rectangle 13"/>
          <p:cNvSpPr>
            <a:spLocks noGrp="1" noChangeArrowheads="1"/>
          </p:cNvSpPr>
          <p:nvPr>
            <p:ph type="sldNum" sz="quarter" idx="12"/>
          </p:nvPr>
        </p:nvSpPr>
        <p:spPr>
          <a:ln/>
        </p:spPr>
        <p:txBody>
          <a:bodyPr/>
          <a:lstStyle>
            <a:lvl1pPr>
              <a:defRPr/>
            </a:lvl1pPr>
          </a:lstStyle>
          <a:p>
            <a:pPr>
              <a:defRPr/>
            </a:pPr>
            <a:fld id="{F2E86027-30EE-4F31-A2B4-0898AF096999}"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7" name="Rectangle 13"/>
          <p:cNvSpPr>
            <a:spLocks noGrp="1" noChangeArrowheads="1"/>
          </p:cNvSpPr>
          <p:nvPr>
            <p:ph type="sldNum" sz="quarter" idx="12"/>
          </p:nvPr>
        </p:nvSpPr>
        <p:spPr>
          <a:ln/>
        </p:spPr>
        <p:txBody>
          <a:bodyPr/>
          <a:lstStyle>
            <a:lvl1pPr>
              <a:defRPr/>
            </a:lvl1pPr>
          </a:lstStyle>
          <a:p>
            <a:pPr>
              <a:defRPr/>
            </a:pPr>
            <a:fld id="{70D0058D-FC1D-4668-85F0-B68F911A6AB8}"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6" name="Rectangle 13"/>
          <p:cNvSpPr>
            <a:spLocks noGrp="1" noChangeArrowheads="1"/>
          </p:cNvSpPr>
          <p:nvPr>
            <p:ph type="sldNum" sz="quarter" idx="12"/>
          </p:nvPr>
        </p:nvSpPr>
        <p:spPr>
          <a:ln/>
        </p:spPr>
        <p:txBody>
          <a:bodyPr/>
          <a:lstStyle>
            <a:lvl1pPr>
              <a:defRPr/>
            </a:lvl1pPr>
          </a:lstStyle>
          <a:p>
            <a:pPr>
              <a:defRPr/>
            </a:pPr>
            <a:fld id="{6B8938B8-CCE7-4E73-8102-049C67FF820D}"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44475"/>
            <a:ext cx="2097087"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44475"/>
            <a:ext cx="61388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Lecture 16: Numbers</a:t>
            </a:r>
          </a:p>
        </p:txBody>
      </p:sp>
      <p:sp>
        <p:nvSpPr>
          <p:cNvPr id="6" name="Rectangle 13"/>
          <p:cNvSpPr>
            <a:spLocks noGrp="1" noChangeArrowheads="1"/>
          </p:cNvSpPr>
          <p:nvPr>
            <p:ph type="sldNum" sz="quarter" idx="12"/>
          </p:nvPr>
        </p:nvSpPr>
        <p:spPr>
          <a:ln/>
        </p:spPr>
        <p:txBody>
          <a:bodyPr/>
          <a:lstStyle>
            <a:lvl1pPr>
              <a:defRPr/>
            </a:lvl1pPr>
          </a:lstStyle>
          <a:p>
            <a:pPr>
              <a:defRPr/>
            </a:pPr>
            <a:fld id="{23A8EDE5-E4A9-4543-89DE-ED379FF2272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5108" name="Rectangle 4"/>
          <p:cNvSpPr>
            <a:spLocks noChangeArrowheads="1"/>
          </p:cNvSpPr>
          <p:nvPr/>
        </p:nvSpPr>
        <p:spPr bwMode="auto">
          <a:xfrm>
            <a:off x="7162800" y="6477000"/>
            <a:ext cx="1905000" cy="334963"/>
          </a:xfrm>
          <a:prstGeom prst="rect">
            <a:avLst/>
          </a:prstGeom>
          <a:noFill/>
          <a:ln w="9525">
            <a:noFill/>
            <a:miter lim="800000"/>
            <a:headEnd/>
            <a:tailEnd/>
          </a:ln>
          <a:effectLst/>
        </p:spPr>
        <p:txBody>
          <a:bodyPr/>
          <a:lstStyle/>
          <a:p>
            <a:pPr algn="r">
              <a:defRPr/>
            </a:pPr>
            <a:fld id="{E2782FCC-8EF6-4309-BDD4-C48525816F69}" type="slidenum">
              <a:rPr lang="en-US" sz="1400"/>
              <a:pPr algn="r">
                <a:defRPr/>
              </a:pPr>
              <a:t>‹#›</a:t>
            </a:fld>
            <a:endParaRPr lang="en-US" sz="1400"/>
          </a:p>
        </p:txBody>
      </p:sp>
      <p:sp>
        <p:nvSpPr>
          <p:cNvPr id="175110" name="Rectangle 6"/>
          <p:cNvSpPr>
            <a:spLocks noChangeArrowheads="1"/>
          </p:cNvSpPr>
          <p:nvPr/>
        </p:nvSpPr>
        <p:spPr bwMode="auto">
          <a:xfrm>
            <a:off x="36513" y="6477000"/>
            <a:ext cx="8269287" cy="327025"/>
          </a:xfrm>
          <a:prstGeom prst="rect">
            <a:avLst/>
          </a:prstGeom>
          <a:noFill/>
          <a:ln w="9525">
            <a:noFill/>
            <a:miter lim="800000"/>
            <a:headEnd/>
            <a:tailEnd/>
          </a:ln>
          <a:effectLst/>
        </p:spPr>
        <p:txBody>
          <a:bodyPr/>
          <a:lstStyle/>
          <a:p>
            <a:pPr>
              <a:defRPr/>
            </a:pPr>
            <a:endParaRPr lang="en-US" sz="1200" b="1">
              <a:solidFill>
                <a:srgbClr val="DD3300"/>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Verdana" pitchFamily="34" charset="0"/>
        </a:defRPr>
      </a:lvl2pPr>
      <a:lvl3pPr algn="ctr" rtl="0" eaLnBrk="0" fontAlgn="base" hangingPunct="0">
        <a:spcBef>
          <a:spcPct val="0"/>
        </a:spcBef>
        <a:spcAft>
          <a:spcPct val="0"/>
        </a:spcAft>
        <a:defRPr sz="4000">
          <a:solidFill>
            <a:schemeClr val="tx2"/>
          </a:solidFill>
          <a:latin typeface="Verdana" pitchFamily="34" charset="0"/>
        </a:defRPr>
      </a:lvl3pPr>
      <a:lvl4pPr algn="ctr" rtl="0" eaLnBrk="0" fontAlgn="base" hangingPunct="0">
        <a:spcBef>
          <a:spcPct val="0"/>
        </a:spcBef>
        <a:spcAft>
          <a:spcPct val="0"/>
        </a:spcAft>
        <a:defRPr sz="4000">
          <a:solidFill>
            <a:schemeClr val="tx2"/>
          </a:solidFill>
          <a:latin typeface="Verdana" pitchFamily="34" charset="0"/>
        </a:defRPr>
      </a:lvl4pPr>
      <a:lvl5pPr algn="ctr" rtl="0" eaLnBrk="0" fontAlgn="base" hangingPunct="0">
        <a:spcBef>
          <a:spcPct val="0"/>
        </a:spcBef>
        <a:spcAft>
          <a:spcPct val="0"/>
        </a:spcAft>
        <a:defRPr sz="4000">
          <a:solidFill>
            <a:schemeClr val="tx2"/>
          </a:solidFill>
          <a:latin typeface="Verdana" pitchFamily="34" charset="0"/>
        </a:defRPr>
      </a:lvl5pPr>
      <a:lvl6pPr marL="457200" algn="ctr" rtl="0" eaLnBrk="1" fontAlgn="base" hangingPunct="1">
        <a:spcBef>
          <a:spcPct val="0"/>
        </a:spcBef>
        <a:spcAft>
          <a:spcPct val="0"/>
        </a:spcAft>
        <a:defRPr sz="4000">
          <a:solidFill>
            <a:schemeClr val="tx2"/>
          </a:solidFill>
          <a:latin typeface="Verdana" pitchFamily="34" charset="0"/>
        </a:defRPr>
      </a:lvl6pPr>
      <a:lvl7pPr marL="914400" algn="ctr" rtl="0" eaLnBrk="1" fontAlgn="base" hangingPunct="1">
        <a:spcBef>
          <a:spcPct val="0"/>
        </a:spcBef>
        <a:spcAft>
          <a:spcPct val="0"/>
        </a:spcAft>
        <a:defRPr sz="4000">
          <a:solidFill>
            <a:schemeClr val="tx2"/>
          </a:solidFill>
          <a:latin typeface="Verdana" pitchFamily="34" charset="0"/>
        </a:defRPr>
      </a:lvl7pPr>
      <a:lvl8pPr marL="1371600" algn="ctr" rtl="0" eaLnBrk="1" fontAlgn="base" hangingPunct="1">
        <a:spcBef>
          <a:spcPct val="0"/>
        </a:spcBef>
        <a:spcAft>
          <a:spcPct val="0"/>
        </a:spcAft>
        <a:defRPr sz="4000">
          <a:solidFill>
            <a:schemeClr val="tx2"/>
          </a:solidFill>
          <a:latin typeface="Verdana" pitchFamily="34" charset="0"/>
        </a:defRPr>
      </a:lvl8pPr>
      <a:lvl9pPr marL="1828800" algn="ctr" rtl="0" eaLnBrk="1" fontAlgn="base" hangingPunct="1">
        <a:spcBef>
          <a:spcPct val="0"/>
        </a:spcBef>
        <a:spcAft>
          <a:spcPct val="0"/>
        </a:spcAft>
        <a:defRPr sz="4000">
          <a:solidFill>
            <a:schemeClr val="tx2"/>
          </a:solidFill>
          <a:latin typeface="Verdan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bwMode="auto">
          <a:xfrm>
            <a:off x="457200" y="292100"/>
            <a:ext cx="8229600" cy="13843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15811" name="Rectangle 3"/>
          <p:cNvSpPr>
            <a:spLocks noGrp="1" noChangeArrowheads="1"/>
          </p:cNvSpPr>
          <p:nvPr>
            <p:ph type="body" idx="1"/>
          </p:nvPr>
        </p:nvSpPr>
        <p:spPr bwMode="auto">
          <a:xfrm>
            <a:off x="457200" y="19050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158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pPr>
              <a:defRPr/>
            </a:pPr>
            <a:endParaRPr lang="en-US"/>
          </a:p>
        </p:txBody>
      </p:sp>
      <p:sp>
        <p:nvSpPr>
          <p:cNvPr id="10158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pPr>
              <a:defRPr/>
            </a:pPr>
            <a:r>
              <a:rPr lang="en-US"/>
              <a:t>Lecture 16: Numbers</a:t>
            </a:r>
          </a:p>
        </p:txBody>
      </p:sp>
      <p:sp>
        <p:nvSpPr>
          <p:cNvPr id="10158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pPr>
              <a:defRPr/>
            </a:pPr>
            <a:fld id="{E85B0DB8-9DB0-4D18-9087-4258DD75BD32}"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081"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hf hdr="0" dt="0"/>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319088" y="1828800"/>
            <a:ext cx="8824912" cy="5029200"/>
            <a:chOff x="201" y="1152"/>
            <a:chExt cx="5559" cy="3168"/>
          </a:xfrm>
        </p:grpSpPr>
        <p:sp>
          <p:nvSpPr>
            <p:cNvPr id="1022979" name="Freeform 3"/>
            <p:cNvSpPr>
              <a:spLocks/>
            </p:cNvSpPr>
            <p:nvPr/>
          </p:nvSpPr>
          <p:spPr bwMode="ltGray">
            <a:xfrm>
              <a:off x="528" y="2909"/>
              <a:ext cx="5232" cy="1411"/>
            </a:xfrm>
            <a:custGeom>
              <a:avLst/>
              <a:gdLst/>
              <a:ahLst/>
              <a:cxnLst>
                <a:cxn ang="0">
                  <a:pos x="0" y="0"/>
                </a:cxn>
                <a:cxn ang="0">
                  <a:pos x="0" y="2182"/>
                </a:cxn>
                <a:cxn ang="0">
                  <a:pos x="4897" y="2182"/>
                </a:cxn>
                <a:cxn ang="0">
                  <a:pos x="4897" y="0"/>
                </a:cxn>
                <a:cxn ang="0">
                  <a:pos x="0" y="0"/>
                </a:cxn>
                <a:cxn ang="0">
                  <a:pos x="0" y="0"/>
                </a:cxn>
              </a:cxnLst>
              <a:rect l="0" t="0" r="r" b="b"/>
              <a:pathLst>
                <a:path w="4897" h="2182">
                  <a:moveTo>
                    <a:pt x="0" y="0"/>
                  </a:moveTo>
                  <a:lnTo>
                    <a:pt x="0" y="2182"/>
                  </a:lnTo>
                  <a:lnTo>
                    <a:pt x="4897" y="2182"/>
                  </a:lnTo>
                  <a:lnTo>
                    <a:pt x="4897" y="0"/>
                  </a:lnTo>
                  <a:lnTo>
                    <a:pt x="0" y="0"/>
                  </a:lnTo>
                  <a:lnTo>
                    <a:pt x="0" y="0"/>
                  </a:lnTo>
                  <a:close/>
                </a:path>
              </a:pathLst>
            </a:custGeom>
            <a:solidFill>
              <a:schemeClr val="bg2">
                <a:alpha val="30000"/>
              </a:schemeClr>
            </a:solidFill>
            <a:ln w="9525">
              <a:noFill/>
              <a:round/>
              <a:headEnd/>
              <a:tailEnd/>
            </a:ln>
          </p:spPr>
          <p:txBody>
            <a:bodyPr/>
            <a:lstStyle/>
            <a:p>
              <a:pPr>
                <a:defRPr/>
              </a:pPr>
              <a:endParaRPr lang="en-US"/>
            </a:p>
          </p:txBody>
        </p:sp>
        <p:sp>
          <p:nvSpPr>
            <p:cNvPr id="1022980" name="Freeform 4"/>
            <p:cNvSpPr>
              <a:spLocks/>
            </p:cNvSpPr>
            <p:nvPr/>
          </p:nvSpPr>
          <p:spPr bwMode="ltGray">
            <a:xfrm>
              <a:off x="210" y="1152"/>
              <a:ext cx="5550" cy="3168"/>
            </a:xfrm>
            <a:custGeom>
              <a:avLst/>
              <a:gdLst/>
              <a:ahLst/>
              <a:cxnLst>
                <a:cxn ang="0">
                  <a:pos x="330" y="1764"/>
                </a:cxn>
                <a:cxn ang="0">
                  <a:pos x="0" y="1764"/>
                </a:cxn>
                <a:cxn ang="0">
                  <a:pos x="0" y="3168"/>
                </a:cxn>
                <a:cxn ang="0">
                  <a:pos x="5550" y="3168"/>
                </a:cxn>
                <a:cxn ang="0">
                  <a:pos x="5550" y="0"/>
                </a:cxn>
                <a:cxn ang="0">
                  <a:pos x="330" y="0"/>
                </a:cxn>
                <a:cxn ang="0">
                  <a:pos x="330" y="1764"/>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000"/>
              </a:schemeClr>
            </a:solidFill>
            <a:ln w="9525">
              <a:noFill/>
              <a:round/>
              <a:headEnd/>
              <a:tailEnd/>
            </a:ln>
          </p:spPr>
          <p:txBody>
            <a:bodyPr/>
            <a:lstStyle/>
            <a:p>
              <a:pPr>
                <a:defRPr/>
              </a:pPr>
              <a:endParaRPr lang="en-US"/>
            </a:p>
          </p:txBody>
        </p:sp>
        <p:sp>
          <p:nvSpPr>
            <p:cNvPr id="1022981" name="Freeform 5"/>
            <p:cNvSpPr>
              <a:spLocks/>
            </p:cNvSpPr>
            <p:nvPr/>
          </p:nvSpPr>
          <p:spPr bwMode="ltGray">
            <a:xfrm>
              <a:off x="528" y="2932"/>
              <a:ext cx="5232" cy="1388"/>
            </a:xfrm>
            <a:custGeom>
              <a:avLst/>
              <a:gdLst/>
              <a:ahLst/>
              <a:cxnLst>
                <a:cxn ang="0">
                  <a:pos x="0" y="0"/>
                </a:cxn>
                <a:cxn ang="0">
                  <a:pos x="0" y="2182"/>
                </a:cxn>
                <a:cxn ang="0">
                  <a:pos x="4897" y="2182"/>
                </a:cxn>
                <a:cxn ang="0">
                  <a:pos x="4897" y="0"/>
                </a:cxn>
                <a:cxn ang="0">
                  <a:pos x="0" y="0"/>
                </a:cxn>
                <a:cxn ang="0">
                  <a:pos x="0" y="0"/>
                </a:cxn>
              </a:cxnLst>
              <a:rect l="0" t="0" r="r" b="b"/>
              <a:pathLst>
                <a:path w="4897" h="2182">
                  <a:moveTo>
                    <a:pt x="0" y="0"/>
                  </a:moveTo>
                  <a:lnTo>
                    <a:pt x="0" y="2182"/>
                  </a:lnTo>
                  <a:lnTo>
                    <a:pt x="4897" y="2182"/>
                  </a:lnTo>
                  <a:lnTo>
                    <a:pt x="4897" y="0"/>
                  </a:lnTo>
                  <a:lnTo>
                    <a:pt x="0" y="0"/>
                  </a:lnTo>
                  <a:lnTo>
                    <a:pt x="0" y="0"/>
                  </a:lnTo>
                  <a:close/>
                </a:path>
              </a:pathLst>
            </a:custGeom>
            <a:solidFill>
              <a:schemeClr val="accent2">
                <a:alpha val="0"/>
              </a:schemeClr>
            </a:solidFill>
            <a:ln w="9525">
              <a:noFill/>
              <a:round/>
              <a:headEnd/>
              <a:tailEnd/>
            </a:ln>
          </p:spPr>
          <p:txBody>
            <a:bodyPr/>
            <a:lstStyle/>
            <a:p>
              <a:pPr>
                <a:defRPr/>
              </a:pPr>
              <a:endParaRPr lang="en-US"/>
            </a:p>
          </p:txBody>
        </p:sp>
        <p:sp>
          <p:nvSpPr>
            <p:cNvPr id="1022982" name="Freeform 6"/>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n-US"/>
            </a:p>
          </p:txBody>
        </p:sp>
        <p:sp>
          <p:nvSpPr>
            <p:cNvPr id="1022983" name="Freeform 7"/>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p>
          </p:txBody>
        </p:sp>
        <p:sp>
          <p:nvSpPr>
            <p:cNvPr id="1022984" name="Freeform 8"/>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a:defRPr/>
              </a:pPr>
              <a:endParaRPr lang="en-US"/>
            </a:p>
          </p:txBody>
        </p:sp>
        <p:sp>
          <p:nvSpPr>
            <p:cNvPr id="1022985" name="Freeform 9"/>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a:defRPr/>
              </a:pPr>
              <a:endParaRPr lang="en-US"/>
            </a:p>
          </p:txBody>
        </p:sp>
        <p:sp>
          <p:nvSpPr>
            <p:cNvPr id="1022986" name="Freeform 10"/>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pPr>
                <a:defRPr/>
              </a:pPr>
              <a:endParaRPr lang="en-US"/>
            </a:p>
          </p:txBody>
        </p:sp>
      </p:grpSp>
      <p:sp>
        <p:nvSpPr>
          <p:cNvPr id="1022987" name="Rectangle 11"/>
          <p:cNvSpPr>
            <a:spLocks noGrp="1" noChangeArrowheads="1"/>
          </p:cNvSpPr>
          <p:nvPr>
            <p:ph type="dt" sz="half" idx="2"/>
          </p:nvPr>
        </p:nvSpPr>
        <p:spPr bwMode="auto">
          <a:xfrm>
            <a:off x="838200"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latin typeface="+mn-lt"/>
              </a:defRPr>
            </a:lvl1pPr>
          </a:lstStyle>
          <a:p>
            <a:pPr>
              <a:defRPr/>
            </a:pPr>
            <a:endParaRPr lang="en-US"/>
          </a:p>
        </p:txBody>
      </p:sp>
      <p:sp>
        <p:nvSpPr>
          <p:cNvPr id="1022988" name="Rectangle 12"/>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latin typeface="+mn-lt"/>
              </a:defRPr>
            </a:lvl1pPr>
          </a:lstStyle>
          <a:p>
            <a:pPr>
              <a:defRPr/>
            </a:pPr>
            <a:r>
              <a:rPr lang="en-US"/>
              <a:t>Lecture 16: Numbers</a:t>
            </a:r>
          </a:p>
        </p:txBody>
      </p:sp>
      <p:sp>
        <p:nvSpPr>
          <p:cNvPr id="1022989" name="Rectangle 13"/>
          <p:cNvSpPr>
            <a:spLocks noGrp="1" noChangeArrowheads="1"/>
          </p:cNvSpPr>
          <p:nvPr>
            <p:ph type="sldNum" sz="quarter" idx="4"/>
          </p:nvPr>
        </p:nvSpPr>
        <p:spPr bwMode="auto">
          <a:xfrm>
            <a:off x="6937375"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latin typeface="+mn-lt"/>
              </a:defRPr>
            </a:lvl1pPr>
          </a:lstStyle>
          <a:p>
            <a:pPr>
              <a:defRPr/>
            </a:pPr>
            <a:fld id="{67166F31-34A3-4FD0-85D6-EC8528CA2675}" type="slidenum">
              <a:rPr lang="en-US"/>
              <a:pPr>
                <a:defRPr/>
              </a:pPr>
              <a:t>‹#›</a:t>
            </a:fld>
            <a:endParaRPr lang="en-US"/>
          </a:p>
        </p:txBody>
      </p:sp>
      <p:sp>
        <p:nvSpPr>
          <p:cNvPr id="1022990" name="Rectangle 14"/>
          <p:cNvSpPr>
            <a:spLocks noGrp="1" noRot="1" noChangeArrowheads="1"/>
          </p:cNvSpPr>
          <p:nvPr>
            <p:ph type="title"/>
          </p:nvPr>
        </p:nvSpPr>
        <p:spPr bwMode="auto">
          <a:xfrm>
            <a:off x="457200" y="244475"/>
            <a:ext cx="8385175"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2991" name="Rectangle 15"/>
          <p:cNvSpPr>
            <a:spLocks noGrp="1" noRot="1" noChangeArrowheads="1"/>
          </p:cNvSpPr>
          <p:nvPr>
            <p:ph type="body" idx="1"/>
          </p:nvPr>
        </p:nvSpPr>
        <p:spPr bwMode="auto">
          <a:xfrm>
            <a:off x="838200" y="1905000"/>
            <a:ext cx="800735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4082"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dt="0"/>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5pPr>
      <a:lvl6pPr marL="4572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6pPr>
      <a:lvl7pPr marL="9144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7pPr>
      <a:lvl8pPr marL="13716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8pPr>
      <a:lvl9pPr marL="1828800" algn="l" rtl="0" eaLnBrk="1" fontAlgn="base" hangingPunct="1">
        <a:spcBef>
          <a:spcPct val="0"/>
        </a:spcBef>
        <a:spcAft>
          <a:spcPct val="0"/>
        </a:spcAft>
        <a:defRPr sz="4400" b="1">
          <a:solidFill>
            <a:schemeClr val="tx2"/>
          </a:solidFill>
          <a:effectLst>
            <a:outerShdw blurRad="38100" dist="38100" dir="2700000" algn="tl">
              <a:srgbClr val="000000"/>
            </a:outerShdw>
          </a:effectLst>
          <a:latin typeface="Arial Black"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notesSlide" Target="../notesSlides/notesSlide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slideLayout" Target="../slideLayouts/slideLayout2.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41.xml"/><Relationship Id="rId7" Type="http://schemas.openxmlformats.org/officeDocument/2006/relationships/oleObject" Target="../embeddings/oleObject1.bin"/><Relationship Id="rId2" Type="http://schemas.openxmlformats.org/officeDocument/2006/relationships/tags" Target="../tags/tag40.xml"/><Relationship Id="rId1" Type="http://schemas.openxmlformats.org/officeDocument/2006/relationships/vmlDrawing" Target="../drawings/vmlDrawing1.v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notesSlide" Target="../notesSlides/notesSlide6.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s>
</file>

<file path=ppt/slides/_rels/slide32.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oleObject" Target="../embeddings/oleObject3.bin"/><Relationship Id="rId2" Type="http://schemas.openxmlformats.org/officeDocument/2006/relationships/tags" Target="../tags/tag52.xml"/><Relationship Id="rId1" Type="http://schemas.openxmlformats.org/officeDocument/2006/relationships/vmlDrawing" Target="../drawings/vmlDrawing2.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Hash_table" TargetMode="Externa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notesSlide" Target="../notesSlides/notesSlide8.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tags" Target="../tags/tag63.xml"/></Relationships>
</file>

<file path=ppt/slides/_rels/slide4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3.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notesSlide" Target="../notesSlides/notesSlide10.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s>
</file>

<file path=ppt/slides/_rels/slide44.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46.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4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9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custDataLst>
              <p:tags r:id="rId2"/>
            </p:custDataLst>
          </p:nvPr>
        </p:nvSpPr>
        <p:spPr>
          <a:xfrm>
            <a:off x="685800" y="2130425"/>
            <a:ext cx="4343400" cy="2441575"/>
          </a:xfrm>
        </p:spPr>
        <p:txBody>
          <a:bodyPr/>
          <a:lstStyle/>
          <a:p>
            <a:pPr eaLnBrk="1" hangingPunct="1"/>
            <a:r>
              <a:rPr lang="en-US" smtClean="0"/>
              <a:t>Hashing and </a:t>
            </a:r>
            <a:br>
              <a:rPr lang="en-US" smtClean="0"/>
            </a:br>
            <a:r>
              <a:rPr lang="en-US" smtClean="0"/>
              <a:t>Hash Tables</a:t>
            </a:r>
          </a:p>
        </p:txBody>
      </p:sp>
      <p:sp>
        <p:nvSpPr>
          <p:cNvPr id="9219" name="Text Box 5"/>
          <p:cNvSpPr txBox="1">
            <a:spLocks noChangeArrowheads="1"/>
          </p:cNvSpPr>
          <p:nvPr/>
        </p:nvSpPr>
        <p:spPr bwMode="auto">
          <a:xfrm>
            <a:off x="0" y="0"/>
            <a:ext cx="9144000" cy="946150"/>
          </a:xfrm>
          <a:prstGeom prst="rect">
            <a:avLst/>
          </a:prstGeom>
          <a:solidFill>
            <a:srgbClr val="DD3300"/>
          </a:solidFill>
          <a:ln w="9525">
            <a:noFill/>
            <a:miter lim="800000"/>
            <a:headEnd/>
            <a:tailEnd/>
          </a:ln>
        </p:spPr>
        <p:txBody>
          <a:bodyPr>
            <a:spAutoFit/>
          </a:bodyPr>
          <a:lstStyle/>
          <a:p>
            <a:pPr algn="ctr" eaLnBrk="0" hangingPunct="0"/>
            <a:r>
              <a:rPr lang="en-US" b="1" dirty="0" smtClean="0">
                <a:solidFill>
                  <a:srgbClr val="FFFF00"/>
                </a:solidFill>
              </a:rPr>
              <a:t>CS2150: </a:t>
            </a:r>
            <a:r>
              <a:rPr lang="en-US" b="1" dirty="0">
                <a:solidFill>
                  <a:srgbClr val="FFFF00"/>
                </a:solidFill>
              </a:rPr>
              <a:t>Program and Data Representation</a:t>
            </a:r>
          </a:p>
          <a:p>
            <a:pPr algn="ctr" eaLnBrk="0" hangingPunct="0"/>
            <a:r>
              <a:rPr lang="en-US" dirty="0">
                <a:solidFill>
                  <a:srgbClr val="FFFF00"/>
                </a:solidFill>
              </a:rPr>
              <a:t>University of Virginia Computer Science</a:t>
            </a:r>
          </a:p>
          <a:p>
            <a:pPr algn="ctr" eaLnBrk="0" hangingPunct="0"/>
            <a:r>
              <a:rPr lang="en-US" sz="1600" b="1" dirty="0" smtClean="0">
                <a:solidFill>
                  <a:srgbClr val="FFFF00"/>
                </a:solidFill>
              </a:rPr>
              <a:t>Spring 2012</a:t>
            </a:r>
            <a:r>
              <a:rPr lang="en-US" sz="1600" dirty="0">
                <a:solidFill>
                  <a:srgbClr val="FFFF00"/>
                </a:solidFill>
              </a:rPr>
              <a:t>						</a:t>
            </a:r>
            <a:r>
              <a:rPr lang="en-US" sz="1600" b="1" dirty="0">
                <a:solidFill>
                  <a:srgbClr val="FFFF00"/>
                </a:solidFill>
              </a:rPr>
              <a:t>Aaron Bloomfield</a:t>
            </a:r>
          </a:p>
        </p:txBody>
      </p:sp>
      <p:sp>
        <p:nvSpPr>
          <p:cNvPr id="9220" name="Rectangle 8"/>
          <p:cNvSpPr>
            <a:spLocks noChangeArrowheads="1"/>
          </p:cNvSpPr>
          <p:nvPr/>
        </p:nvSpPr>
        <p:spPr bwMode="auto">
          <a:xfrm>
            <a:off x="5410200" y="2133600"/>
            <a:ext cx="3200400" cy="2819400"/>
          </a:xfrm>
          <a:prstGeom prst="rect">
            <a:avLst/>
          </a:prstGeom>
          <a:noFill/>
          <a:ln w="9525">
            <a:noFill/>
            <a:miter lim="800000"/>
            <a:headEnd/>
            <a:tailEnd/>
          </a:ln>
        </p:spPr>
        <p:txBody>
          <a:bodyPr/>
          <a:lstStyle/>
          <a:p>
            <a:pPr marL="342900" indent="-342900">
              <a:spcBef>
                <a:spcPct val="20000"/>
              </a:spcBef>
            </a:pPr>
            <a:r>
              <a:rPr lang="en-US" sz="2400"/>
              <a:t>	(not surprisingly, when I did a Google image search for “hash”, nothing appropriate came up…)</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Trees</a:t>
            </a:r>
          </a:p>
        </p:txBody>
      </p:sp>
      <p:sp>
        <p:nvSpPr>
          <p:cNvPr id="18435" name="Rectangle 3"/>
          <p:cNvSpPr>
            <a:spLocks noGrp="1" noChangeArrowheads="1"/>
          </p:cNvSpPr>
          <p:nvPr>
            <p:ph idx="1"/>
          </p:nvPr>
        </p:nvSpPr>
        <p:spPr/>
        <p:txBody>
          <a:bodyPr/>
          <a:lstStyle/>
          <a:p>
            <a:r>
              <a:rPr lang="en-US" smtClean="0"/>
              <a:t>Goal – </a:t>
            </a:r>
            <a:r>
              <a:rPr lang="en-US" smtClean="0">
                <a:sym typeface="Symbol"/>
              </a:rPr>
              <a:t></a:t>
            </a:r>
            <a:r>
              <a:rPr lang="en-US" smtClean="0"/>
              <a:t>(log n) runtime for most operations</a:t>
            </a:r>
          </a:p>
          <a:p>
            <a:pPr lvl="1"/>
            <a:r>
              <a:rPr lang="en-US" smtClean="0"/>
              <a:t>Binary search trees</a:t>
            </a:r>
          </a:p>
          <a:p>
            <a:pPr lvl="1"/>
            <a:r>
              <a:rPr lang="en-US" smtClean="0"/>
              <a:t>AVL Trees</a:t>
            </a:r>
          </a:p>
          <a:p>
            <a:pPr lvl="1"/>
            <a:r>
              <a:rPr lang="en-US" smtClean="0"/>
              <a:t>Splay trees</a:t>
            </a:r>
          </a:p>
          <a:p>
            <a:pPr lvl="1"/>
            <a:r>
              <a:rPr lang="en-US" smtClean="0"/>
              <a:t>Red-black trees</a:t>
            </a:r>
            <a:endParaRPr lang="en-US" dirty="0" smtClean="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Trees</a:t>
            </a:r>
          </a:p>
        </p:txBody>
      </p:sp>
      <p:graphicFrame>
        <p:nvGraphicFramePr>
          <p:cNvPr id="72771" name="Group 67"/>
          <p:cNvGraphicFramePr>
            <a:graphicFrameLocks noGrp="1"/>
          </p:cNvGraphicFramePr>
          <p:nvPr>
            <p:ph type="tbl" idx="1"/>
          </p:nvPr>
        </p:nvGraphicFramePr>
        <p:xfrm>
          <a:off x="457200" y="1600200"/>
          <a:ext cx="8458200" cy="3681984"/>
        </p:xfrm>
        <a:graphic>
          <a:graphicData uri="http://schemas.openxmlformats.org/drawingml/2006/table">
            <a:tbl>
              <a:tblPr/>
              <a:tblGrid>
                <a:gridCol w="1219200"/>
                <a:gridCol w="2438400"/>
                <a:gridCol w="1600200"/>
                <a:gridCol w="1600200"/>
                <a:gridCol w="1600200"/>
              </a:tblGrid>
              <a:tr h="60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BST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AVL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Splay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Red-black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rPr>
                        <a:t>find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(h)</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log n &lt; h &lt;= n-1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Worst: </a:t>
                      </a: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rPr>
                        <a:t>(log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rPr>
                        <a:t>(log n) </a:t>
                      </a:r>
                      <a:br>
                        <a:rPr kumimoji="0" lang="en-US" sz="1800" b="0" i="0" u="none" strike="noStrike" cap="none" normalizeH="0" baseline="0" dirty="0" smtClean="0">
                          <a:ln>
                            <a:noFill/>
                          </a:ln>
                          <a:solidFill>
                            <a:schemeClr val="tx1"/>
                          </a:solidFill>
                          <a:effectLst/>
                          <a:latin typeface="Verdana" pitchFamily="34" charset="0"/>
                        </a:rPr>
                      </a:br>
                      <a:r>
                        <a:rPr kumimoji="0" lang="en-US" sz="1800" b="0" i="0" u="none" strike="noStrike" cap="none" normalizeH="0" baseline="0" dirty="0" smtClean="0">
                          <a:ln>
                            <a:noFill/>
                          </a:ln>
                          <a:solidFill>
                            <a:schemeClr val="tx1"/>
                          </a:solidFill>
                          <a:effectLst/>
                          <a:latin typeface="Verdana" pitchFamily="34" charset="0"/>
                        </a:rPr>
                        <a:t>amortized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rPr>
                        <a:t>(log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(h)</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log n &lt; h &lt;= n-1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Worst: </a:t>
                      </a: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(log n)</a:t>
                      </a:r>
                      <a:endParaRPr kumimoji="0" lang="el-GR"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rPr>
                        <a:t>(log n) </a:t>
                      </a:r>
                      <a:br>
                        <a:rPr kumimoji="0" lang="en-US" sz="1800" b="0" i="0" u="none" strike="noStrike" cap="none" normalizeH="0" baseline="0" dirty="0" smtClean="0">
                          <a:ln>
                            <a:noFill/>
                          </a:ln>
                          <a:solidFill>
                            <a:schemeClr val="tx1"/>
                          </a:solidFill>
                          <a:effectLst/>
                          <a:latin typeface="Verdana" pitchFamily="34" charset="0"/>
                        </a:rPr>
                      </a:br>
                      <a:r>
                        <a:rPr kumimoji="0" lang="en-US" sz="1800" b="0" i="0" u="none" strike="noStrike" cap="none" normalizeH="0" baseline="0" dirty="0" smtClean="0">
                          <a:ln>
                            <a:noFill/>
                          </a:ln>
                          <a:solidFill>
                            <a:schemeClr val="tx1"/>
                          </a:solidFill>
                          <a:effectLst/>
                          <a:latin typeface="Verdana" pitchFamily="34" charset="0"/>
                        </a:rPr>
                        <a:t>amortized</a:t>
                      </a:r>
                      <a:endParaRPr kumimoji="0" lang="el-GR" sz="18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(log n)</a:t>
                      </a:r>
                      <a:endParaRPr kumimoji="0" lang="el-GR"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rPr>
                        <a:t>remove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(h)</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log n &lt; h &lt;= n-1</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Worst: </a:t>
                      </a: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(log n)</a:t>
                      </a:r>
                      <a:endParaRPr kumimoji="0" lang="el-GR"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rPr>
                        <a:t>(log n) </a:t>
                      </a:r>
                      <a:br>
                        <a:rPr kumimoji="0" lang="en-US" sz="1800" b="0" i="0" u="none" strike="noStrike" cap="none" normalizeH="0" baseline="0" dirty="0" smtClean="0">
                          <a:ln>
                            <a:noFill/>
                          </a:ln>
                          <a:solidFill>
                            <a:schemeClr val="tx1"/>
                          </a:solidFill>
                          <a:effectLst/>
                          <a:latin typeface="Verdana" pitchFamily="34" charset="0"/>
                        </a:rPr>
                      </a:br>
                      <a:r>
                        <a:rPr kumimoji="0" lang="en-US" sz="1800" b="0" i="0" u="none" strike="noStrike" cap="none" normalizeH="0" baseline="0" dirty="0" smtClean="0">
                          <a:ln>
                            <a:noFill/>
                          </a:ln>
                          <a:solidFill>
                            <a:schemeClr val="tx1"/>
                          </a:solidFill>
                          <a:effectLst/>
                          <a:latin typeface="Verdana" pitchFamily="34" charset="0"/>
                        </a:rPr>
                        <a:t>amortized</a:t>
                      </a:r>
                      <a:endParaRPr kumimoji="0" lang="el-GR" sz="18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sym typeface="Symbol"/>
                        </a:rPr>
                        <a:t></a:t>
                      </a: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(log n)</a:t>
                      </a:r>
                      <a:endParaRPr kumimoji="0" lang="el-GR" sz="18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Is There Anything Faster?</a:t>
            </a:r>
          </a:p>
        </p:txBody>
      </p:sp>
      <p:sp>
        <p:nvSpPr>
          <p:cNvPr id="73731" name="Rectangle 3"/>
          <p:cNvSpPr>
            <a:spLocks noGrp="1" noChangeArrowheads="1"/>
          </p:cNvSpPr>
          <p:nvPr>
            <p:ph idx="1"/>
          </p:nvPr>
        </p:nvSpPr>
        <p:spPr/>
        <p:txBody>
          <a:bodyPr/>
          <a:lstStyle/>
          <a:p>
            <a:r>
              <a:rPr lang="en-US" dirty="0" smtClean="0"/>
              <a:t>Fastest possible search using binary comparison: </a:t>
            </a:r>
            <a:r>
              <a:rPr lang="en-US" dirty="0" smtClean="0">
                <a:sym typeface="Symbol"/>
              </a:rPr>
              <a:t></a:t>
            </a:r>
            <a:r>
              <a:rPr lang="en-US" dirty="0" smtClean="0"/>
              <a:t>(log n)</a:t>
            </a:r>
          </a:p>
          <a:p>
            <a:r>
              <a:rPr lang="en-US" dirty="0" smtClean="0"/>
              <a:t>Yes: (almost) constant time is possible: </a:t>
            </a:r>
            <a:r>
              <a:rPr lang="en-US" dirty="0" smtClean="0">
                <a:sym typeface="Symbol"/>
              </a:rPr>
              <a:t></a:t>
            </a:r>
            <a:r>
              <a:rPr lang="en-US" dirty="0" smtClean="0"/>
              <a:t>(1)</a:t>
            </a:r>
          </a:p>
          <a:p>
            <a:pPr lvl="1"/>
            <a:r>
              <a:rPr lang="en-US" dirty="0" smtClean="0"/>
              <a:t>Hash tables (lookup table)</a:t>
            </a:r>
          </a:p>
          <a:p>
            <a:pPr lvl="2"/>
            <a:r>
              <a:rPr lang="en-US" dirty="0" smtClean="0"/>
              <a:t>Operations</a:t>
            </a:r>
          </a:p>
          <a:p>
            <a:pPr lvl="3"/>
            <a:r>
              <a:rPr lang="en-US" dirty="0" smtClean="0"/>
              <a:t>find</a:t>
            </a:r>
          </a:p>
          <a:p>
            <a:pPr lvl="3"/>
            <a:r>
              <a:rPr lang="en-US" dirty="0" smtClean="0"/>
              <a:t>insert</a:t>
            </a:r>
          </a:p>
          <a:p>
            <a:pPr lvl="3"/>
            <a:r>
              <a:rPr lang="en-US" dirty="0" smtClean="0"/>
              <a:t>delete</a:t>
            </a:r>
          </a:p>
          <a:p>
            <a:pPr lvl="2"/>
            <a:r>
              <a:rPr lang="en-US" dirty="0" smtClean="0"/>
              <a:t>No ordering property</a:t>
            </a:r>
          </a:p>
          <a:p>
            <a:pPr lvl="3"/>
            <a:r>
              <a:rPr lang="en-US" dirty="0" smtClean="0"/>
              <a:t>no </a:t>
            </a:r>
            <a:r>
              <a:rPr lang="en-US" dirty="0" err="1" smtClean="0"/>
              <a:t>findMin</a:t>
            </a:r>
            <a:r>
              <a:rPr lang="en-US" dirty="0" smtClean="0"/>
              <a:t> or </a:t>
            </a:r>
            <a:r>
              <a:rPr lang="en-US" dirty="0" err="1" smtClean="0"/>
              <a:t>findMax</a:t>
            </a:r>
            <a:endParaRPr lang="en-US"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7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2530" name="Rectangle 4"/>
          <p:cNvSpPr>
            <a:spLocks noGrp="1" noChangeArrowheads="1"/>
          </p:cNvSpPr>
          <p:nvPr>
            <p:ph type="ctrTitle"/>
          </p:nvPr>
        </p:nvSpPr>
        <p:spPr/>
        <p:txBody>
          <a:bodyPr/>
          <a:lstStyle/>
          <a:p>
            <a:pPr eaLnBrk="1" hangingPunct="1"/>
            <a:r>
              <a:rPr lang="en-US" smtClean="0"/>
              <a:t>Hash Tables</a:t>
            </a:r>
          </a:p>
        </p:txBody>
      </p:sp>
      <p:sp>
        <p:nvSpPr>
          <p:cNvPr id="22531" name="Rectangle 5"/>
          <p:cNvSpPr>
            <a:spLocks noGrp="1" noChangeArrowheads="1"/>
          </p:cNvSpPr>
          <p:nvPr>
            <p:ph type="subTitle" idx="1"/>
          </p:nvPr>
        </p:nvSpPr>
        <p:spPr/>
        <p:txBody>
          <a:bodyPr/>
          <a:lstStyle/>
          <a:p>
            <a:pPr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Important Terms</a:t>
            </a:r>
          </a:p>
        </p:txBody>
      </p:sp>
      <p:sp>
        <p:nvSpPr>
          <p:cNvPr id="23555" name="Rectangle 3"/>
          <p:cNvSpPr>
            <a:spLocks noGrp="1" noChangeArrowheads="1"/>
          </p:cNvSpPr>
          <p:nvPr>
            <p:ph idx="1"/>
          </p:nvPr>
        </p:nvSpPr>
        <p:spPr/>
        <p:txBody>
          <a:bodyPr/>
          <a:lstStyle/>
          <a:p>
            <a:pPr>
              <a:tabLst>
                <a:tab pos="2170113" algn="l"/>
              </a:tabLst>
            </a:pPr>
            <a:r>
              <a:rPr lang="en-US" sz="2400" dirty="0" smtClean="0"/>
              <a:t>Hash table</a:t>
            </a:r>
          </a:p>
          <a:p>
            <a:pPr lvl="1">
              <a:tabLst>
                <a:tab pos="2170113" algn="l"/>
              </a:tabLst>
            </a:pPr>
            <a:r>
              <a:rPr lang="en-US" sz="2000" dirty="0" smtClean="0"/>
              <a:t>Key</a:t>
            </a:r>
          </a:p>
          <a:p>
            <a:pPr lvl="1">
              <a:tabLst>
                <a:tab pos="2170113" algn="l"/>
              </a:tabLst>
            </a:pPr>
            <a:r>
              <a:rPr lang="en-US" sz="2000" dirty="0" smtClean="0"/>
              <a:t>Hash function</a:t>
            </a:r>
          </a:p>
          <a:p>
            <a:pPr>
              <a:tabLst>
                <a:tab pos="2170113" algn="l"/>
              </a:tabLst>
            </a:pPr>
            <a:r>
              <a:rPr lang="en-US" sz="2400" dirty="0" smtClean="0"/>
              <a:t>Collision</a:t>
            </a:r>
          </a:p>
          <a:p>
            <a:pPr lvl="1">
              <a:tabLst>
                <a:tab pos="2170113" algn="l"/>
              </a:tabLst>
            </a:pPr>
            <a:r>
              <a:rPr lang="en-US" sz="2000" dirty="0" smtClean="0"/>
              <a:t>Collision resolution approaches</a:t>
            </a:r>
          </a:p>
          <a:p>
            <a:pPr lvl="2">
              <a:tabLst>
                <a:tab pos="2170113" algn="l"/>
              </a:tabLst>
            </a:pPr>
            <a:r>
              <a:rPr lang="en-US" sz="1800" dirty="0" smtClean="0"/>
              <a:t>Separate chaining</a:t>
            </a:r>
          </a:p>
          <a:p>
            <a:pPr lvl="2">
              <a:tabLst>
                <a:tab pos="2170113" algn="l"/>
              </a:tabLst>
            </a:pPr>
            <a:r>
              <a:rPr lang="en-US" sz="1800" dirty="0" smtClean="0"/>
              <a:t>Open addressing</a:t>
            </a:r>
          </a:p>
          <a:p>
            <a:pPr lvl="3">
              <a:tabLst>
                <a:tab pos="2170113" algn="l"/>
              </a:tabLst>
            </a:pPr>
            <a:r>
              <a:rPr lang="en-US" sz="1800" dirty="0" smtClean="0"/>
              <a:t>Linear probing</a:t>
            </a:r>
          </a:p>
          <a:p>
            <a:pPr lvl="4">
              <a:tabLst>
                <a:tab pos="2170113" algn="l"/>
              </a:tabLst>
            </a:pPr>
            <a:r>
              <a:rPr lang="en-US" sz="1800" dirty="0" smtClean="0"/>
              <a:t>Primary clustering</a:t>
            </a:r>
          </a:p>
          <a:p>
            <a:pPr lvl="3">
              <a:tabLst>
                <a:tab pos="2170113" algn="l"/>
              </a:tabLst>
            </a:pPr>
            <a:r>
              <a:rPr lang="en-US" sz="1800" dirty="0" smtClean="0"/>
              <a:t>Quadratic probing</a:t>
            </a:r>
          </a:p>
          <a:p>
            <a:pPr lvl="4">
              <a:tabLst>
                <a:tab pos="2170113" algn="l"/>
              </a:tabLst>
            </a:pPr>
            <a:r>
              <a:rPr lang="en-US" sz="1800" dirty="0" smtClean="0"/>
              <a:t>Secondary clustering</a:t>
            </a:r>
          </a:p>
          <a:p>
            <a:pPr lvl="3">
              <a:tabLst>
                <a:tab pos="2170113" algn="l"/>
              </a:tabLst>
            </a:pPr>
            <a:r>
              <a:rPr lang="en-US" sz="1800" dirty="0" smtClean="0"/>
              <a:t>Double hashing</a:t>
            </a:r>
          </a:p>
          <a:p>
            <a:pPr lvl="3">
              <a:tabLst>
                <a:tab pos="2170113" algn="l"/>
              </a:tabLst>
            </a:pPr>
            <a:r>
              <a:rPr lang="en-US" sz="1800" dirty="0" smtClean="0"/>
              <a:t>Rehashing</a:t>
            </a:r>
          </a:p>
          <a:p>
            <a:pPr>
              <a:tabLst>
                <a:tab pos="2170113" algn="l"/>
              </a:tabLst>
            </a:pPr>
            <a:r>
              <a:rPr lang="en-US" sz="2400" dirty="0" smtClean="0"/>
              <a:t>Load factor</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Key-value pairs</a:t>
            </a:r>
          </a:p>
        </p:txBody>
      </p:sp>
      <p:sp>
        <p:nvSpPr>
          <p:cNvPr id="134147" name="Rectangle 3"/>
          <p:cNvSpPr>
            <a:spLocks noGrp="1" noChangeArrowheads="1"/>
          </p:cNvSpPr>
          <p:nvPr>
            <p:ph idx="1"/>
          </p:nvPr>
        </p:nvSpPr>
        <p:spPr/>
        <p:txBody>
          <a:bodyPr/>
          <a:lstStyle/>
          <a:p>
            <a:r>
              <a:rPr lang="en-US" smtClean="0"/>
              <a:t>Hash tables store key-value pairs</a:t>
            </a:r>
          </a:p>
          <a:p>
            <a:pPr lvl="1"/>
            <a:r>
              <a:rPr lang="en-US" smtClean="0"/>
              <a:t>Each value has a specific key associated with it</a:t>
            </a:r>
          </a:p>
          <a:p>
            <a:pPr lvl="1"/>
            <a:r>
              <a:rPr lang="en-US" smtClean="0"/>
              <a:t>Keys and values need not be the same type!</a:t>
            </a:r>
          </a:p>
          <a:p>
            <a:pPr lvl="1"/>
            <a:endParaRPr lang="en-US" smtClean="0"/>
          </a:p>
          <a:p>
            <a:r>
              <a:rPr lang="en-US" smtClean="0"/>
              <a:t>Examples</a:t>
            </a:r>
          </a:p>
          <a:p>
            <a:pPr lvl="1"/>
            <a:r>
              <a:rPr lang="en-US" smtClean="0"/>
              <a:t>Definitions: “set”, “v.tr. 1. To put in a specified position…”</a:t>
            </a:r>
          </a:p>
          <a:p>
            <a:pPr lvl="1"/>
            <a:r>
              <a:rPr lang="en-US" smtClean="0"/>
              <a:t>Uva e-mail redirects: “aaron@”, “asb2t@cms .virginia.edu”</a:t>
            </a:r>
          </a:p>
          <a:p>
            <a:pPr lvl="1"/>
            <a:r>
              <a:rPr lang="en-US" smtClean="0"/>
              <a:t>Anything that can be stored in a tree</a:t>
            </a:r>
          </a:p>
          <a:p>
            <a:pPr lvl="2"/>
            <a:r>
              <a:rPr lang="en-US" smtClean="0"/>
              <a:t>Userid/IDnum pairs</a:t>
            </a:r>
          </a:p>
          <a:p>
            <a:pPr lvl="2"/>
            <a:r>
              <a:rPr lang="en-US" smtClean="0"/>
              <a:t>Userid/lots_of_info_about_them_in_an_object pairs</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1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41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14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14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4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2"/>
            </p:custDataLst>
          </p:nvPr>
        </p:nvSpPr>
        <p:spPr>
          <a:xfrm>
            <a:off x="609600" y="171450"/>
            <a:ext cx="7772400" cy="685800"/>
          </a:xfrm>
        </p:spPr>
        <p:txBody>
          <a:bodyPr/>
          <a:lstStyle/>
          <a:p>
            <a:pPr eaLnBrk="1" hangingPunct="1"/>
            <a:r>
              <a:rPr lang="en-US" smtClean="0"/>
              <a:t>Hash Tables</a:t>
            </a:r>
          </a:p>
        </p:txBody>
      </p:sp>
      <p:sp>
        <p:nvSpPr>
          <p:cNvPr id="25603" name="Rectangle 3"/>
          <p:cNvSpPr>
            <a:spLocks noGrp="1" noChangeArrowheads="1"/>
          </p:cNvSpPr>
          <p:nvPr>
            <p:ph idx="1"/>
            <p:custDataLst>
              <p:tags r:id="rId3"/>
            </p:custDataLst>
          </p:nvPr>
        </p:nvSpPr>
        <p:spPr>
          <a:xfrm>
            <a:off x="685800" y="1371600"/>
            <a:ext cx="7213600" cy="2571750"/>
          </a:xfrm>
        </p:spPr>
        <p:txBody>
          <a:bodyPr/>
          <a:lstStyle/>
          <a:p>
            <a:pPr eaLnBrk="1" hangingPunct="1">
              <a:lnSpc>
                <a:spcPct val="90000"/>
              </a:lnSpc>
            </a:pPr>
            <a:r>
              <a:rPr lang="en-US" b="1" dirty="0" smtClean="0">
                <a:solidFill>
                  <a:srgbClr val="FF0000"/>
                </a:solidFill>
              </a:rPr>
              <a:t>Hash table</a:t>
            </a:r>
          </a:p>
          <a:p>
            <a:pPr lvl="1" eaLnBrk="1" hangingPunct="1">
              <a:lnSpc>
                <a:spcPct val="90000"/>
              </a:lnSpc>
            </a:pPr>
            <a:r>
              <a:rPr lang="en-US" dirty="0" smtClean="0"/>
              <a:t>fixed size </a:t>
            </a:r>
            <a:r>
              <a:rPr lang="en-US" i="1" dirty="0" smtClean="0"/>
              <a:t>array</a:t>
            </a:r>
            <a:r>
              <a:rPr lang="en-US" dirty="0" smtClean="0"/>
              <a:t> of some size, </a:t>
            </a:r>
            <a:br>
              <a:rPr lang="en-US" dirty="0" smtClean="0"/>
            </a:br>
            <a:r>
              <a:rPr lang="en-US" dirty="0" smtClean="0"/>
              <a:t>usually a prime number</a:t>
            </a:r>
          </a:p>
          <a:p>
            <a:pPr lvl="1" eaLnBrk="1" hangingPunct="1">
              <a:lnSpc>
                <a:spcPct val="90000"/>
              </a:lnSpc>
            </a:pPr>
            <a:r>
              <a:rPr lang="en-US" dirty="0" smtClean="0"/>
              <a:t>Should be larger than the # of </a:t>
            </a:r>
            <a:br>
              <a:rPr lang="en-US" dirty="0" smtClean="0"/>
            </a:br>
            <a:r>
              <a:rPr lang="en-US" dirty="0" smtClean="0"/>
              <a:t>elements</a:t>
            </a:r>
          </a:p>
          <a:p>
            <a:pPr eaLnBrk="1" hangingPunct="1">
              <a:lnSpc>
                <a:spcPct val="90000"/>
              </a:lnSpc>
            </a:pPr>
            <a:r>
              <a:rPr lang="en-US" b="1" dirty="0" smtClean="0">
                <a:solidFill>
                  <a:srgbClr val="FF0000"/>
                </a:solidFill>
              </a:rPr>
              <a:t>Key space</a:t>
            </a:r>
          </a:p>
        </p:txBody>
      </p:sp>
      <p:sp>
        <p:nvSpPr>
          <p:cNvPr id="25604" name="Freeform 4"/>
          <p:cNvSpPr>
            <a:spLocks/>
          </p:cNvSpPr>
          <p:nvPr>
            <p:custDataLst>
              <p:tags r:id="rId4"/>
            </p:custDataLst>
          </p:nvPr>
        </p:nvSpPr>
        <p:spPr bwMode="auto">
          <a:xfrm>
            <a:off x="1041400" y="4095750"/>
            <a:ext cx="2946400" cy="1733550"/>
          </a:xfrm>
          <a:custGeom>
            <a:avLst/>
            <a:gdLst>
              <a:gd name="T0" fmla="*/ 2147483647 w 1473"/>
              <a:gd name="T1" fmla="*/ 2147483647 h 1959"/>
              <a:gd name="T2" fmla="*/ 2147483647 w 1473"/>
              <a:gd name="T3" fmla="*/ 2147483647 h 1959"/>
              <a:gd name="T4" fmla="*/ 2147483647 w 1473"/>
              <a:gd name="T5" fmla="*/ 2147483647 h 1959"/>
              <a:gd name="T6" fmla="*/ 2147483647 w 1473"/>
              <a:gd name="T7" fmla="*/ 2147483647 h 1959"/>
              <a:gd name="T8" fmla="*/ 2147483647 w 1473"/>
              <a:gd name="T9" fmla="*/ 2147483647 h 1959"/>
              <a:gd name="T10" fmla="*/ 2147483647 w 1473"/>
              <a:gd name="T11" fmla="*/ 2147483647 h 1959"/>
              <a:gd name="T12" fmla="*/ 2147483647 w 1473"/>
              <a:gd name="T13" fmla="*/ 2147483647 h 1959"/>
              <a:gd name="T14" fmla="*/ 2147483647 w 1473"/>
              <a:gd name="T15" fmla="*/ 2147483647 h 1959"/>
              <a:gd name="T16" fmla="*/ 2147483647 w 1473"/>
              <a:gd name="T17" fmla="*/ 2147483647 h 1959"/>
              <a:gd name="T18" fmla="*/ 2147483647 w 1473"/>
              <a:gd name="T19" fmla="*/ 2147483647 h 1959"/>
              <a:gd name="T20" fmla="*/ 2147483647 w 1473"/>
              <a:gd name="T21" fmla="*/ 2147483647 h 1959"/>
              <a:gd name="T22" fmla="*/ 2147483647 w 1473"/>
              <a:gd name="T23" fmla="*/ 2147483647 h 1959"/>
              <a:gd name="T24" fmla="*/ 2147483647 w 1473"/>
              <a:gd name="T25" fmla="*/ 2147483647 h 1959"/>
              <a:gd name="T26" fmla="*/ 2147483647 w 1473"/>
              <a:gd name="T27" fmla="*/ 2147483647 h 1959"/>
              <a:gd name="T28" fmla="*/ 2147483647 w 1473"/>
              <a:gd name="T29" fmla="*/ 2147483647 h 1959"/>
              <a:gd name="T30" fmla="*/ 2147483647 w 1473"/>
              <a:gd name="T31" fmla="*/ 2147483647 h 1959"/>
              <a:gd name="T32" fmla="*/ 2147483647 w 1473"/>
              <a:gd name="T33" fmla="*/ 2147483647 h 1959"/>
              <a:gd name="T34" fmla="*/ 2147483647 w 1473"/>
              <a:gd name="T35" fmla="*/ 2147483647 h 1959"/>
              <a:gd name="T36" fmla="*/ 2147483647 w 1473"/>
              <a:gd name="T37" fmla="*/ 2147483647 h 1959"/>
              <a:gd name="T38" fmla="*/ 2147483647 w 1473"/>
              <a:gd name="T39" fmla="*/ 2147483647 h 1959"/>
              <a:gd name="T40" fmla="*/ 2147483647 w 1473"/>
              <a:gd name="T41" fmla="*/ 2147483647 h 1959"/>
              <a:gd name="T42" fmla="*/ 2147483647 w 1473"/>
              <a:gd name="T43" fmla="*/ 2147483647 h 1959"/>
              <a:gd name="T44" fmla="*/ 2147483647 w 1473"/>
              <a:gd name="T45" fmla="*/ 2147483647 h 1959"/>
              <a:gd name="T46" fmla="*/ 2147483647 w 1473"/>
              <a:gd name="T47" fmla="*/ 2147483647 h 1959"/>
              <a:gd name="T48" fmla="*/ 2147483647 w 1473"/>
              <a:gd name="T49" fmla="*/ 2147483647 h 1959"/>
              <a:gd name="T50" fmla="*/ 2147483647 w 1473"/>
              <a:gd name="T51" fmla="*/ 2147483647 h 1959"/>
              <a:gd name="T52" fmla="*/ 2147483647 w 1473"/>
              <a:gd name="T53" fmla="*/ 2147483647 h 1959"/>
              <a:gd name="T54" fmla="*/ 2147483647 w 1473"/>
              <a:gd name="T55" fmla="*/ 2147483647 h 1959"/>
              <a:gd name="T56" fmla="*/ 2147483647 w 1473"/>
              <a:gd name="T57" fmla="*/ 2147483647 h 1959"/>
              <a:gd name="T58" fmla="*/ 2147483647 w 1473"/>
              <a:gd name="T59" fmla="*/ 2147483647 h 1959"/>
              <a:gd name="T60" fmla="*/ 2147483647 w 1473"/>
              <a:gd name="T61" fmla="*/ 2147483647 h 1959"/>
              <a:gd name="T62" fmla="*/ 2147483647 w 1473"/>
              <a:gd name="T63" fmla="*/ 2147483647 h 1959"/>
              <a:gd name="T64" fmla="*/ 2147483647 w 1473"/>
              <a:gd name="T65" fmla="*/ 2147483647 h 1959"/>
              <a:gd name="T66" fmla="*/ 2147483647 w 1473"/>
              <a:gd name="T67" fmla="*/ 2147483647 h 1959"/>
              <a:gd name="T68" fmla="*/ 2147483647 w 1473"/>
              <a:gd name="T69" fmla="*/ 2147483647 h 1959"/>
              <a:gd name="T70" fmla="*/ 2147483647 w 1473"/>
              <a:gd name="T71" fmla="*/ 2147483647 h 1959"/>
              <a:gd name="T72" fmla="*/ 2147483647 w 1473"/>
              <a:gd name="T73" fmla="*/ 2147483647 h 1959"/>
              <a:gd name="T74" fmla="*/ 2147483647 w 1473"/>
              <a:gd name="T75" fmla="*/ 2147483647 h 19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73"/>
              <a:gd name="T115" fmla="*/ 0 h 1959"/>
              <a:gd name="T116" fmla="*/ 1473 w 1473"/>
              <a:gd name="T117" fmla="*/ 1959 h 195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73" h="1959">
                <a:moveTo>
                  <a:pt x="982" y="68"/>
                </a:moveTo>
                <a:cubicBezTo>
                  <a:pt x="876" y="15"/>
                  <a:pt x="715" y="60"/>
                  <a:pt x="598" y="68"/>
                </a:cubicBezTo>
                <a:cubicBezTo>
                  <a:pt x="577" y="75"/>
                  <a:pt x="555" y="83"/>
                  <a:pt x="534" y="90"/>
                </a:cubicBezTo>
                <a:cubicBezTo>
                  <a:pt x="523" y="94"/>
                  <a:pt x="502" y="100"/>
                  <a:pt x="502" y="100"/>
                </a:cubicBezTo>
                <a:cubicBezTo>
                  <a:pt x="381" y="182"/>
                  <a:pt x="500" y="108"/>
                  <a:pt x="353" y="175"/>
                </a:cubicBezTo>
                <a:cubicBezTo>
                  <a:pt x="287" y="205"/>
                  <a:pt x="241" y="264"/>
                  <a:pt x="182" y="303"/>
                </a:cubicBezTo>
                <a:cubicBezTo>
                  <a:pt x="130" y="382"/>
                  <a:pt x="197" y="285"/>
                  <a:pt x="129" y="367"/>
                </a:cubicBezTo>
                <a:cubicBezTo>
                  <a:pt x="105" y="396"/>
                  <a:pt x="97" y="432"/>
                  <a:pt x="76" y="463"/>
                </a:cubicBezTo>
                <a:cubicBezTo>
                  <a:pt x="54" y="550"/>
                  <a:pt x="16" y="629"/>
                  <a:pt x="1" y="719"/>
                </a:cubicBezTo>
                <a:cubicBezTo>
                  <a:pt x="5" y="758"/>
                  <a:pt x="0" y="799"/>
                  <a:pt x="12" y="836"/>
                </a:cubicBezTo>
                <a:cubicBezTo>
                  <a:pt x="13" y="840"/>
                  <a:pt x="68" y="853"/>
                  <a:pt x="86" y="858"/>
                </a:cubicBezTo>
                <a:cubicBezTo>
                  <a:pt x="195" y="889"/>
                  <a:pt x="34" y="863"/>
                  <a:pt x="321" y="879"/>
                </a:cubicBezTo>
                <a:cubicBezTo>
                  <a:pt x="332" y="886"/>
                  <a:pt x="346" y="889"/>
                  <a:pt x="353" y="900"/>
                </a:cubicBezTo>
                <a:cubicBezTo>
                  <a:pt x="365" y="919"/>
                  <a:pt x="374" y="964"/>
                  <a:pt x="374" y="964"/>
                </a:cubicBezTo>
                <a:cubicBezTo>
                  <a:pt x="371" y="987"/>
                  <a:pt x="368" y="1044"/>
                  <a:pt x="353" y="1071"/>
                </a:cubicBezTo>
                <a:cubicBezTo>
                  <a:pt x="322" y="1126"/>
                  <a:pt x="287" y="1177"/>
                  <a:pt x="257" y="1231"/>
                </a:cubicBezTo>
                <a:cubicBezTo>
                  <a:pt x="235" y="1271"/>
                  <a:pt x="229" y="1310"/>
                  <a:pt x="204" y="1348"/>
                </a:cubicBezTo>
                <a:cubicBezTo>
                  <a:pt x="212" y="1485"/>
                  <a:pt x="191" y="1571"/>
                  <a:pt x="332" y="1604"/>
                </a:cubicBezTo>
                <a:cubicBezTo>
                  <a:pt x="375" y="1601"/>
                  <a:pt x="418" y="1600"/>
                  <a:pt x="460" y="1594"/>
                </a:cubicBezTo>
                <a:cubicBezTo>
                  <a:pt x="508" y="1588"/>
                  <a:pt x="541" y="1545"/>
                  <a:pt x="588" y="1530"/>
                </a:cubicBezTo>
                <a:cubicBezTo>
                  <a:pt x="623" y="1495"/>
                  <a:pt x="668" y="1471"/>
                  <a:pt x="716" y="1455"/>
                </a:cubicBezTo>
                <a:cubicBezTo>
                  <a:pt x="772" y="1463"/>
                  <a:pt x="806" y="1460"/>
                  <a:pt x="844" y="1498"/>
                </a:cubicBezTo>
                <a:cubicBezTo>
                  <a:pt x="855" y="1533"/>
                  <a:pt x="875" y="1559"/>
                  <a:pt x="886" y="1594"/>
                </a:cubicBezTo>
                <a:cubicBezTo>
                  <a:pt x="894" y="1728"/>
                  <a:pt x="871" y="1876"/>
                  <a:pt x="993" y="1956"/>
                </a:cubicBezTo>
                <a:cubicBezTo>
                  <a:pt x="1285" y="1941"/>
                  <a:pt x="1104" y="1959"/>
                  <a:pt x="1249" y="1914"/>
                </a:cubicBezTo>
                <a:cubicBezTo>
                  <a:pt x="1307" y="1825"/>
                  <a:pt x="1231" y="1928"/>
                  <a:pt x="1302" y="1871"/>
                </a:cubicBezTo>
                <a:cubicBezTo>
                  <a:pt x="1312" y="1863"/>
                  <a:pt x="1315" y="1848"/>
                  <a:pt x="1324" y="1839"/>
                </a:cubicBezTo>
                <a:cubicBezTo>
                  <a:pt x="1333" y="1830"/>
                  <a:pt x="1345" y="1825"/>
                  <a:pt x="1356" y="1818"/>
                </a:cubicBezTo>
                <a:cubicBezTo>
                  <a:pt x="1466" y="1650"/>
                  <a:pt x="1423" y="1499"/>
                  <a:pt x="1473" y="1306"/>
                </a:cubicBezTo>
                <a:cubicBezTo>
                  <a:pt x="1466" y="1156"/>
                  <a:pt x="1470" y="1037"/>
                  <a:pt x="1398" y="911"/>
                </a:cubicBezTo>
                <a:cubicBezTo>
                  <a:pt x="1326" y="785"/>
                  <a:pt x="1399" y="935"/>
                  <a:pt x="1345" y="836"/>
                </a:cubicBezTo>
                <a:cubicBezTo>
                  <a:pt x="1330" y="808"/>
                  <a:pt x="1302" y="751"/>
                  <a:pt x="1302" y="751"/>
                </a:cubicBezTo>
                <a:cubicBezTo>
                  <a:pt x="1293" y="711"/>
                  <a:pt x="1280" y="673"/>
                  <a:pt x="1270" y="634"/>
                </a:cubicBezTo>
                <a:cubicBezTo>
                  <a:pt x="1279" y="537"/>
                  <a:pt x="1290" y="439"/>
                  <a:pt x="1345" y="356"/>
                </a:cubicBezTo>
                <a:cubicBezTo>
                  <a:pt x="1356" y="285"/>
                  <a:pt x="1372" y="215"/>
                  <a:pt x="1345" y="143"/>
                </a:cubicBezTo>
                <a:cubicBezTo>
                  <a:pt x="1322" y="82"/>
                  <a:pt x="1267" y="75"/>
                  <a:pt x="1217" y="58"/>
                </a:cubicBezTo>
                <a:cubicBezTo>
                  <a:pt x="1196" y="51"/>
                  <a:pt x="1153" y="36"/>
                  <a:pt x="1153" y="36"/>
                </a:cubicBezTo>
                <a:cubicBezTo>
                  <a:pt x="985" y="48"/>
                  <a:pt x="1018" y="0"/>
                  <a:pt x="982" y="68"/>
                </a:cubicBezTo>
                <a:close/>
              </a:path>
            </a:pathLst>
          </a:custGeom>
          <a:solidFill>
            <a:schemeClr val="accent2"/>
          </a:solidFill>
          <a:ln w="9525">
            <a:solidFill>
              <a:schemeClr val="tx1"/>
            </a:solidFill>
            <a:round/>
            <a:headEnd/>
            <a:tailEnd/>
          </a:ln>
        </p:spPr>
        <p:txBody>
          <a:bodyPr/>
          <a:lstStyle/>
          <a:p>
            <a:endParaRPr lang="en-US"/>
          </a:p>
        </p:txBody>
      </p:sp>
      <p:sp>
        <p:nvSpPr>
          <p:cNvPr id="25605" name="Text Box 5"/>
          <p:cNvSpPr txBox="1">
            <a:spLocks noChangeArrowheads="1"/>
          </p:cNvSpPr>
          <p:nvPr>
            <p:custDataLst>
              <p:tags r:id="rId5"/>
            </p:custDataLst>
          </p:nvPr>
        </p:nvSpPr>
        <p:spPr bwMode="auto">
          <a:xfrm>
            <a:off x="889000" y="5924550"/>
            <a:ext cx="4176713" cy="457200"/>
          </a:xfrm>
          <a:prstGeom prst="rect">
            <a:avLst/>
          </a:prstGeom>
          <a:noFill/>
          <a:ln w="9525">
            <a:noFill/>
            <a:miter lim="800000"/>
            <a:headEnd/>
            <a:tailEnd/>
          </a:ln>
        </p:spPr>
        <p:txBody>
          <a:bodyPr wrap="none">
            <a:spAutoFit/>
          </a:bodyPr>
          <a:lstStyle/>
          <a:p>
            <a:r>
              <a:rPr lang="en-US" sz="2400">
                <a:latin typeface="Times New Roman" pitchFamily="18" charset="0"/>
              </a:rPr>
              <a:t>key space (e.g., integers, strings)</a:t>
            </a:r>
          </a:p>
        </p:txBody>
      </p:sp>
      <p:sp>
        <p:nvSpPr>
          <p:cNvPr id="25606" name="Line 6"/>
          <p:cNvSpPr>
            <a:spLocks noChangeShapeType="1"/>
          </p:cNvSpPr>
          <p:nvPr>
            <p:custDataLst>
              <p:tags r:id="rId6"/>
            </p:custDataLst>
          </p:nvPr>
        </p:nvSpPr>
        <p:spPr bwMode="auto">
          <a:xfrm>
            <a:off x="4622800" y="4781550"/>
            <a:ext cx="1524000" cy="0"/>
          </a:xfrm>
          <a:prstGeom prst="line">
            <a:avLst/>
          </a:prstGeom>
          <a:noFill/>
          <a:ln w="38100">
            <a:solidFill>
              <a:schemeClr val="tx1"/>
            </a:solidFill>
            <a:round/>
            <a:headEnd/>
            <a:tailEnd type="triangle" w="lg" len="lg"/>
          </a:ln>
        </p:spPr>
        <p:txBody>
          <a:bodyPr/>
          <a:lstStyle/>
          <a:p>
            <a:endParaRPr lang="en-US"/>
          </a:p>
        </p:txBody>
      </p:sp>
      <p:graphicFrame>
        <p:nvGraphicFramePr>
          <p:cNvPr id="10332" name="Group 92"/>
          <p:cNvGraphicFramePr>
            <a:graphicFrameLocks noGrp="1"/>
          </p:cNvGraphicFramePr>
          <p:nvPr>
            <p:custDataLst>
              <p:tags r:id="rId7"/>
            </p:custDataLst>
          </p:nvPr>
        </p:nvGraphicFramePr>
        <p:xfrm>
          <a:off x="7010400" y="1828800"/>
          <a:ext cx="1524000" cy="4114800"/>
        </p:xfrm>
        <a:graphic>
          <a:graphicData uri="http://schemas.openxmlformats.org/drawingml/2006/table">
            <a:tbl>
              <a:tblPr/>
              <a:tblGrid>
                <a:gridCol w="762000"/>
                <a:gridCol w="762000"/>
              </a:tblGrid>
              <a:tr h="5143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5143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143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33" name="Text Box 85"/>
          <p:cNvSpPr txBox="1">
            <a:spLocks noChangeArrowheads="1"/>
          </p:cNvSpPr>
          <p:nvPr>
            <p:custDataLst>
              <p:tags r:id="rId8"/>
            </p:custDataLst>
          </p:nvPr>
        </p:nvSpPr>
        <p:spPr bwMode="auto">
          <a:xfrm>
            <a:off x="6019800" y="5486400"/>
            <a:ext cx="1857375" cy="457200"/>
          </a:xfrm>
          <a:prstGeom prst="rect">
            <a:avLst/>
          </a:prstGeom>
          <a:noFill/>
          <a:ln w="9525">
            <a:noFill/>
            <a:miter lim="800000"/>
            <a:headEnd/>
            <a:tailEnd/>
          </a:ln>
        </p:spPr>
        <p:txBody>
          <a:bodyPr wrap="none">
            <a:spAutoFit/>
          </a:bodyPr>
          <a:lstStyle/>
          <a:p>
            <a:r>
              <a:rPr lang="en-US" sz="2400">
                <a:latin typeface="Times New Roman" pitchFamily="18" charset="0"/>
              </a:rPr>
              <a:t>TableSize –1 </a:t>
            </a:r>
          </a:p>
        </p:txBody>
      </p:sp>
      <p:sp>
        <p:nvSpPr>
          <p:cNvPr id="25634" name="Text Box 86"/>
          <p:cNvSpPr txBox="1">
            <a:spLocks noChangeArrowheads="1"/>
          </p:cNvSpPr>
          <p:nvPr>
            <p:custDataLst>
              <p:tags r:id="rId9"/>
            </p:custDataLst>
          </p:nvPr>
        </p:nvSpPr>
        <p:spPr bwMode="auto">
          <a:xfrm>
            <a:off x="4724400" y="3886200"/>
            <a:ext cx="1436688" cy="822325"/>
          </a:xfrm>
          <a:prstGeom prst="rect">
            <a:avLst/>
          </a:prstGeom>
          <a:noFill/>
          <a:ln w="9525">
            <a:noFill/>
            <a:miter lim="800000"/>
            <a:headEnd/>
            <a:tailEnd/>
          </a:ln>
        </p:spPr>
        <p:txBody>
          <a:bodyPr wrap="none" anchor="ctr" anchorCtr="1">
            <a:spAutoFit/>
          </a:bodyPr>
          <a:lstStyle/>
          <a:p>
            <a:pPr algn="ctr"/>
            <a:r>
              <a:rPr lang="en-US" sz="2400">
                <a:latin typeface="Times New Roman" pitchFamily="18" charset="0"/>
              </a:rPr>
              <a:t>hash func.</a:t>
            </a:r>
          </a:p>
          <a:p>
            <a:pPr algn="ctr"/>
            <a:r>
              <a:rPr lang="en-US" sz="2400" b="1">
                <a:solidFill>
                  <a:srgbClr val="FF0000"/>
                </a:solidFill>
                <a:latin typeface="Times New Roman" pitchFamily="18" charset="0"/>
              </a:rPr>
              <a:t>h(K)</a:t>
            </a:r>
          </a:p>
        </p:txBody>
      </p:sp>
      <p:sp>
        <p:nvSpPr>
          <p:cNvPr id="25635" name="Text Box 87"/>
          <p:cNvSpPr txBox="1">
            <a:spLocks noChangeArrowheads="1"/>
          </p:cNvSpPr>
          <p:nvPr>
            <p:custDataLst>
              <p:tags r:id="rId10"/>
            </p:custDataLst>
          </p:nvPr>
        </p:nvSpPr>
        <p:spPr bwMode="auto">
          <a:xfrm>
            <a:off x="7162800" y="1143000"/>
            <a:ext cx="1409700" cy="457200"/>
          </a:xfrm>
          <a:prstGeom prst="rect">
            <a:avLst/>
          </a:prstGeom>
          <a:noFill/>
          <a:ln w="9525">
            <a:noFill/>
            <a:miter lim="800000"/>
            <a:headEnd/>
            <a:tailEnd/>
          </a:ln>
        </p:spPr>
        <p:txBody>
          <a:bodyPr wrap="none">
            <a:spAutoFit/>
          </a:bodyPr>
          <a:lstStyle/>
          <a:p>
            <a:r>
              <a:rPr lang="en-US" sz="2400">
                <a:latin typeface="Times New Roman" pitchFamily="18" charset="0"/>
              </a:rPr>
              <a:t>hash table</a:t>
            </a: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Hash function</a:t>
            </a:r>
          </a:p>
        </p:txBody>
      </p:sp>
      <p:sp>
        <p:nvSpPr>
          <p:cNvPr id="110595" name="Rectangle 3"/>
          <p:cNvSpPr>
            <a:spLocks noGrp="1" noChangeArrowheads="1"/>
          </p:cNvSpPr>
          <p:nvPr>
            <p:ph idx="1"/>
          </p:nvPr>
        </p:nvSpPr>
        <p:spPr/>
        <p:txBody>
          <a:bodyPr/>
          <a:lstStyle/>
          <a:p>
            <a:pPr eaLnBrk="1" hangingPunct="1">
              <a:lnSpc>
                <a:spcPct val="90000"/>
              </a:lnSpc>
            </a:pPr>
            <a:r>
              <a:rPr lang="en-US" dirty="0" smtClean="0"/>
              <a:t>A hash function takes in a “thing”…</a:t>
            </a:r>
          </a:p>
          <a:p>
            <a:pPr lvl="1" eaLnBrk="1" hangingPunct="1">
              <a:lnSpc>
                <a:spcPct val="90000"/>
              </a:lnSpc>
            </a:pPr>
            <a:r>
              <a:rPr lang="en-US" dirty="0" smtClean="0"/>
              <a:t>String, </a:t>
            </a:r>
            <a:r>
              <a:rPr lang="en-US" dirty="0" err="1" smtClean="0"/>
              <a:t>int</a:t>
            </a:r>
            <a:r>
              <a:rPr lang="en-US" dirty="0" smtClean="0"/>
              <a:t>, object, etc.</a:t>
            </a:r>
          </a:p>
          <a:p>
            <a:pPr lvl="1" eaLnBrk="1" hangingPunct="1">
              <a:lnSpc>
                <a:spcPct val="90000"/>
              </a:lnSpc>
            </a:pPr>
            <a:r>
              <a:rPr lang="en-US" dirty="0" smtClean="0"/>
              <a:t>and returns an integer value within the bounds of the hash table array</a:t>
            </a:r>
          </a:p>
          <a:p>
            <a:pPr eaLnBrk="1" hangingPunct="1">
              <a:lnSpc>
                <a:spcPct val="90000"/>
              </a:lnSpc>
            </a:pPr>
            <a:endParaRPr lang="en-US" dirty="0" smtClean="0"/>
          </a:p>
          <a:p>
            <a:pPr eaLnBrk="1" hangingPunct="1">
              <a:lnSpc>
                <a:spcPct val="90000"/>
              </a:lnSpc>
            </a:pPr>
            <a:r>
              <a:rPr lang="en-US" dirty="0" smtClean="0"/>
              <a:t>Three </a:t>
            </a:r>
            <a:r>
              <a:rPr lang="en-US" i="1" dirty="0" smtClean="0"/>
              <a:t>required</a:t>
            </a:r>
            <a:r>
              <a:rPr lang="en-US" dirty="0" smtClean="0"/>
              <a:t> properties</a:t>
            </a:r>
          </a:p>
          <a:p>
            <a:pPr lvl="1" eaLnBrk="1" hangingPunct="1">
              <a:lnSpc>
                <a:spcPct val="90000"/>
              </a:lnSpc>
            </a:pPr>
            <a:r>
              <a:rPr lang="en-US" dirty="0" smtClean="0"/>
              <a:t>Must be </a:t>
            </a:r>
            <a:r>
              <a:rPr lang="en-US" i="1" dirty="0" smtClean="0"/>
              <a:t>deterministic</a:t>
            </a:r>
            <a:endParaRPr lang="en-US" dirty="0" smtClean="0"/>
          </a:p>
          <a:p>
            <a:pPr lvl="2" eaLnBrk="1" hangingPunct="1">
              <a:lnSpc>
                <a:spcPct val="90000"/>
              </a:lnSpc>
            </a:pPr>
            <a:r>
              <a:rPr lang="en-US" dirty="0" smtClean="0"/>
              <a:t>Meaning it must return the same value each time for the same “thing”</a:t>
            </a:r>
          </a:p>
          <a:p>
            <a:pPr lvl="1" eaLnBrk="1" hangingPunct="1">
              <a:lnSpc>
                <a:spcPct val="90000"/>
              </a:lnSpc>
            </a:pPr>
            <a:r>
              <a:rPr lang="en-US" dirty="0" smtClean="0"/>
              <a:t>Must be </a:t>
            </a:r>
            <a:r>
              <a:rPr lang="en-US" i="1" dirty="0" smtClean="0"/>
              <a:t>fast</a:t>
            </a:r>
          </a:p>
          <a:p>
            <a:pPr lvl="1" eaLnBrk="1" hangingPunct="1">
              <a:lnSpc>
                <a:spcPct val="90000"/>
              </a:lnSpc>
            </a:pPr>
            <a:r>
              <a:rPr lang="en-US" dirty="0" smtClean="0"/>
              <a:t>For fast hash table running times, keys must be </a:t>
            </a:r>
            <a:r>
              <a:rPr lang="en-US" i="1" dirty="0" smtClean="0">
                <a:solidFill>
                  <a:srgbClr val="FF0000"/>
                </a:solidFill>
              </a:rPr>
              <a:t>evenly distributed</a:t>
            </a:r>
            <a:endParaRPr lang="en-US"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5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059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05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05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Hash functions KLA</a:t>
            </a:r>
          </a:p>
        </p:txBody>
      </p:sp>
      <p:sp>
        <p:nvSpPr>
          <p:cNvPr id="111619" name="Rectangle 3"/>
          <p:cNvSpPr>
            <a:spLocks noGrp="1" noChangeArrowheads="1"/>
          </p:cNvSpPr>
          <p:nvPr>
            <p:ph idx="1"/>
          </p:nvPr>
        </p:nvSpPr>
        <p:spPr/>
        <p:txBody>
          <a:bodyPr/>
          <a:lstStyle/>
          <a:p>
            <a:r>
              <a:rPr lang="en-US" smtClean="0"/>
              <a:t>I’m going hash all of you into 10 buckets (0-9) by your birthday:</a:t>
            </a:r>
          </a:p>
          <a:p>
            <a:r>
              <a:rPr lang="en-US" smtClean="0"/>
              <a:t>(you are welcome to make up another birthday, as long as you are consistent)</a:t>
            </a:r>
          </a:p>
          <a:p>
            <a:pPr lvl="1"/>
            <a:r>
              <a:rPr lang="en-US" smtClean="0"/>
              <a:t>By the decade of your birth year</a:t>
            </a:r>
          </a:p>
          <a:p>
            <a:pPr lvl="2"/>
            <a:r>
              <a:rPr lang="en-US" smtClean="0"/>
              <a:t>(Year/10) % 10</a:t>
            </a:r>
          </a:p>
          <a:p>
            <a:pPr lvl="1"/>
            <a:r>
              <a:rPr lang="en-US" smtClean="0"/>
              <a:t>By the last digit of your birth year</a:t>
            </a:r>
          </a:p>
          <a:p>
            <a:pPr lvl="2"/>
            <a:r>
              <a:rPr lang="en-US" smtClean="0"/>
              <a:t>Year % 10</a:t>
            </a:r>
          </a:p>
          <a:p>
            <a:pPr lvl="1"/>
            <a:r>
              <a:rPr lang="en-US" smtClean="0"/>
              <a:t>By the last digit of your birth month</a:t>
            </a:r>
          </a:p>
          <a:p>
            <a:pPr lvl="2"/>
            <a:r>
              <a:rPr lang="en-US" smtClean="0"/>
              <a:t>Month % 10</a:t>
            </a:r>
          </a:p>
          <a:p>
            <a:pPr lvl="1"/>
            <a:r>
              <a:rPr lang="en-US" smtClean="0"/>
              <a:t>By the last digit of your birth day</a:t>
            </a:r>
          </a:p>
          <a:p>
            <a:pPr lvl="2"/>
            <a:r>
              <a:rPr lang="en-US" smtClean="0"/>
              <a:t>Day % 10</a:t>
            </a:r>
          </a:p>
          <a:p>
            <a:pPr lvl="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6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6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161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16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Issues</a:t>
            </a:r>
          </a:p>
        </p:txBody>
      </p:sp>
      <p:sp>
        <p:nvSpPr>
          <p:cNvPr id="28675" name="Rectangle 3"/>
          <p:cNvSpPr>
            <a:spLocks noGrp="1" noChangeArrowheads="1"/>
          </p:cNvSpPr>
          <p:nvPr>
            <p:ph idx="1"/>
          </p:nvPr>
        </p:nvSpPr>
        <p:spPr/>
        <p:txBody>
          <a:bodyPr/>
          <a:lstStyle/>
          <a:p>
            <a:r>
              <a:rPr lang="en-US" smtClean="0"/>
              <a:t>Table size</a:t>
            </a:r>
          </a:p>
          <a:p>
            <a:r>
              <a:rPr lang="en-US" smtClean="0"/>
              <a:t>Keys</a:t>
            </a:r>
          </a:p>
          <a:p>
            <a:r>
              <a:rPr lang="en-US" smtClean="0"/>
              <a:t>Hash function</a:t>
            </a:r>
          </a:p>
          <a:p>
            <a:r>
              <a:rPr lang="en-US" smtClean="0"/>
              <a:t>Duplicate items</a:t>
            </a:r>
          </a:p>
          <a:p>
            <a:r>
              <a:rPr lang="en-US" smtClean="0"/>
              <a:t>Collision resolution</a:t>
            </a:r>
          </a:p>
          <a:p>
            <a:r>
              <a:rPr lang="en-US" smtClean="0"/>
              <a:t>Time-space tradeoff</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Main Topics</a:t>
            </a:r>
          </a:p>
        </p:txBody>
      </p:sp>
      <p:sp>
        <p:nvSpPr>
          <p:cNvPr id="10243" name="Rectangle 3"/>
          <p:cNvSpPr>
            <a:spLocks noGrp="1" noChangeArrowheads="1"/>
          </p:cNvSpPr>
          <p:nvPr>
            <p:ph idx="1"/>
          </p:nvPr>
        </p:nvSpPr>
        <p:spPr/>
        <p:txBody>
          <a:bodyPr/>
          <a:lstStyle/>
          <a:p>
            <a:pPr eaLnBrk="1" hangingPunct="1"/>
            <a:r>
              <a:rPr lang="en-US" smtClean="0"/>
              <a:t>ADTs we’ve seen so far</a:t>
            </a:r>
          </a:p>
          <a:p>
            <a:pPr eaLnBrk="1" hangingPunct="1"/>
            <a:r>
              <a:rPr lang="en-US" smtClean="0"/>
              <a:t>Hash Table ADT</a:t>
            </a:r>
          </a:p>
          <a:p>
            <a:pPr lvl="1" eaLnBrk="1" hangingPunct="1"/>
            <a:r>
              <a:rPr lang="en-US" smtClean="0"/>
              <a:t>What is it?</a:t>
            </a:r>
          </a:p>
          <a:p>
            <a:pPr lvl="1" eaLnBrk="1" hangingPunct="1"/>
            <a:r>
              <a:rPr lang="en-US" smtClean="0"/>
              <a:t>Methods of implementing</a:t>
            </a:r>
          </a:p>
          <a:p>
            <a:pPr lvl="1" eaLnBrk="1" hangingPunct="1"/>
            <a:r>
              <a:rPr lang="en-US" smtClean="0"/>
              <a:t>Applications of hash tables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Keys</a:t>
            </a:r>
          </a:p>
        </p:txBody>
      </p:sp>
      <p:sp>
        <p:nvSpPr>
          <p:cNvPr id="78851" name="Rectangle 3"/>
          <p:cNvSpPr>
            <a:spLocks noGrp="1" noChangeArrowheads="1"/>
          </p:cNvSpPr>
          <p:nvPr>
            <p:ph idx="1"/>
          </p:nvPr>
        </p:nvSpPr>
        <p:spPr>
          <a:xfrm>
            <a:off x="457200" y="1600200"/>
            <a:ext cx="3352800" cy="4525963"/>
          </a:xfrm>
        </p:spPr>
        <p:txBody>
          <a:bodyPr/>
          <a:lstStyle/>
          <a:p>
            <a:pPr eaLnBrk="1" hangingPunct="1">
              <a:lnSpc>
                <a:spcPct val="80000"/>
              </a:lnSpc>
              <a:spcBef>
                <a:spcPct val="0"/>
              </a:spcBef>
              <a:buFontTx/>
              <a:buNone/>
            </a:pPr>
            <a:r>
              <a:rPr lang="en-US" sz="2400" dirty="0" smtClean="0"/>
              <a:t>Data Representation</a:t>
            </a:r>
          </a:p>
          <a:p>
            <a:pPr eaLnBrk="1" hangingPunct="1">
              <a:lnSpc>
                <a:spcPct val="80000"/>
              </a:lnSpc>
            </a:pPr>
            <a:r>
              <a:rPr lang="en-US" sz="2400" dirty="0" smtClean="0"/>
              <a:t>How if the keys can be anything?</a:t>
            </a:r>
          </a:p>
          <a:p>
            <a:pPr eaLnBrk="1" hangingPunct="1">
              <a:lnSpc>
                <a:spcPct val="80000"/>
              </a:lnSpc>
            </a:pPr>
            <a:endParaRPr lang="en-US" sz="2400" dirty="0" smtClean="0"/>
          </a:p>
          <a:p>
            <a:pPr eaLnBrk="1" hangingPunct="1">
              <a:lnSpc>
                <a:spcPct val="80000"/>
              </a:lnSpc>
            </a:pPr>
            <a:r>
              <a:rPr lang="en-US" sz="2400" dirty="0" smtClean="0"/>
              <a:t>Best one binary </a:t>
            </a:r>
            <a:br>
              <a:rPr lang="en-US" sz="2400" dirty="0" smtClean="0"/>
            </a:br>
            <a:r>
              <a:rPr lang="en-US" sz="2400" dirty="0" smtClean="0"/>
              <a:t>comparison can </a:t>
            </a:r>
            <a:br>
              <a:rPr lang="en-US" sz="2400" dirty="0" smtClean="0"/>
            </a:br>
            <a:r>
              <a:rPr lang="en-US" sz="2400" dirty="0" smtClean="0"/>
              <a:t>do is eliminate ½ </a:t>
            </a:r>
            <a:br>
              <a:rPr lang="en-US" sz="2400" dirty="0" smtClean="0"/>
            </a:br>
            <a:r>
              <a:rPr lang="en-US" sz="2400" dirty="0" smtClean="0"/>
              <a:t>the elements </a:t>
            </a:r>
            <a:br>
              <a:rPr lang="en-US" sz="2400" dirty="0" smtClean="0"/>
            </a:br>
            <a:r>
              <a:rPr lang="en-US" sz="2400" dirty="0" smtClean="0">
                <a:latin typeface="Verdana" pitchFamily="34" charset="0"/>
                <a:sym typeface="Symbol"/>
              </a:rPr>
              <a:t></a:t>
            </a:r>
            <a:r>
              <a:rPr lang="en-US" sz="2400" dirty="0" smtClean="0"/>
              <a:t>(log n)</a:t>
            </a:r>
          </a:p>
          <a:p>
            <a:pPr eaLnBrk="1" hangingPunct="1">
              <a:lnSpc>
                <a:spcPct val="80000"/>
              </a:lnSpc>
            </a:pPr>
            <a:endParaRPr lang="en-US" sz="2400" dirty="0" smtClean="0"/>
          </a:p>
          <a:p>
            <a:pPr eaLnBrk="1" hangingPunct="1">
              <a:lnSpc>
                <a:spcPct val="80000"/>
              </a:lnSpc>
            </a:pPr>
            <a:r>
              <a:rPr lang="en-US" sz="2400" dirty="0" smtClean="0"/>
              <a:t>We want </a:t>
            </a:r>
            <a:r>
              <a:rPr lang="en-US" sz="2400" dirty="0" smtClean="0">
                <a:latin typeface="Verdana" pitchFamily="34" charset="0"/>
                <a:sym typeface="Symbol"/>
              </a:rPr>
              <a:t></a:t>
            </a:r>
            <a:r>
              <a:rPr lang="en-US" sz="2400" dirty="0" smtClean="0"/>
              <a:t>(1)</a:t>
            </a:r>
          </a:p>
          <a:p>
            <a:pPr eaLnBrk="1" hangingPunct="1">
              <a:lnSpc>
                <a:spcPct val="80000"/>
              </a:lnSpc>
            </a:pPr>
            <a:r>
              <a:rPr lang="en-US" sz="2400" dirty="0" smtClean="0"/>
              <a:t>The keys must </a:t>
            </a:r>
            <a:br>
              <a:rPr lang="en-US" sz="2400" dirty="0" smtClean="0"/>
            </a:br>
            <a:r>
              <a:rPr lang="en-US" sz="2400" dirty="0" smtClean="0"/>
              <a:t>be bits, so we </a:t>
            </a:r>
            <a:br>
              <a:rPr lang="en-US" sz="2400" dirty="0" smtClean="0"/>
            </a:br>
            <a:r>
              <a:rPr lang="en-US" sz="2400" dirty="0" smtClean="0"/>
              <a:t>can do better!</a:t>
            </a:r>
          </a:p>
        </p:txBody>
      </p:sp>
      <p:sp>
        <p:nvSpPr>
          <p:cNvPr id="78854" name="AutoShape 6"/>
          <p:cNvSpPr>
            <a:spLocks noChangeArrowheads="1"/>
          </p:cNvSpPr>
          <p:nvPr/>
        </p:nvSpPr>
        <p:spPr bwMode="auto">
          <a:xfrm>
            <a:off x="5972175" y="2286000"/>
            <a:ext cx="919163" cy="3962400"/>
          </a:xfrm>
          <a:prstGeom prst="upDownArrow">
            <a:avLst>
              <a:gd name="adj1" fmla="val 50000"/>
              <a:gd name="adj2" fmla="val 57678"/>
            </a:avLst>
          </a:prstGeom>
          <a:gradFill rotWithShape="1">
            <a:gsLst>
              <a:gs pos="0">
                <a:srgbClr val="FF0000"/>
              </a:gs>
              <a:gs pos="100000">
                <a:srgbClr val="760000"/>
              </a:gs>
            </a:gsLst>
            <a:lin ang="5400000" scaled="1"/>
          </a:gradFill>
          <a:ln w="31750">
            <a:solidFill>
              <a:schemeClr val="tx1"/>
            </a:solidFill>
            <a:miter lim="800000"/>
            <a:headEnd/>
            <a:tailEnd/>
          </a:ln>
        </p:spPr>
        <p:txBody>
          <a:bodyPr anchor="ctr">
            <a:spAutoFit/>
          </a:bodyPr>
          <a:lstStyle/>
          <a:p>
            <a:endParaRPr lang="en-US"/>
          </a:p>
        </p:txBody>
      </p:sp>
      <p:sp>
        <p:nvSpPr>
          <p:cNvPr id="78855" name="Text Box 7"/>
          <p:cNvSpPr txBox="1">
            <a:spLocks noChangeArrowheads="1"/>
          </p:cNvSpPr>
          <p:nvPr/>
        </p:nvSpPr>
        <p:spPr bwMode="auto">
          <a:xfrm>
            <a:off x="8124825" y="5181600"/>
            <a:ext cx="946150" cy="579438"/>
          </a:xfrm>
          <a:prstGeom prst="rect">
            <a:avLst/>
          </a:prstGeom>
          <a:noFill/>
          <a:ln w="31750">
            <a:noFill/>
            <a:miter lim="800000"/>
            <a:headEnd/>
            <a:tailEnd/>
          </a:ln>
        </p:spPr>
        <p:txBody>
          <a:bodyPr wrap="none">
            <a:spAutoFit/>
          </a:bodyPr>
          <a:lstStyle/>
          <a:p>
            <a:r>
              <a:rPr lang="en-US" sz="3200"/>
              <a:t>Bits</a:t>
            </a:r>
          </a:p>
        </p:txBody>
      </p:sp>
      <p:sp>
        <p:nvSpPr>
          <p:cNvPr id="78856" name="Line 8"/>
          <p:cNvSpPr>
            <a:spLocks noChangeShapeType="1"/>
          </p:cNvSpPr>
          <p:nvPr/>
        </p:nvSpPr>
        <p:spPr bwMode="auto">
          <a:xfrm flipH="1">
            <a:off x="6723063" y="5472113"/>
            <a:ext cx="1235075" cy="0"/>
          </a:xfrm>
          <a:prstGeom prst="line">
            <a:avLst/>
          </a:prstGeom>
          <a:noFill/>
          <a:ln w="31750">
            <a:solidFill>
              <a:schemeClr val="tx1"/>
            </a:solidFill>
            <a:round/>
            <a:headEnd/>
            <a:tailEnd type="triangle" w="med" len="med"/>
          </a:ln>
        </p:spPr>
        <p:txBody>
          <a:bodyPr>
            <a:spAutoFit/>
          </a:bodyPr>
          <a:lstStyle/>
          <a:p>
            <a:endParaRPr lang="en-US"/>
          </a:p>
        </p:txBody>
      </p:sp>
      <p:sp>
        <p:nvSpPr>
          <p:cNvPr id="78857" name="Text Box 9"/>
          <p:cNvSpPr txBox="1">
            <a:spLocks noChangeArrowheads="1"/>
          </p:cNvSpPr>
          <p:nvPr/>
        </p:nvSpPr>
        <p:spPr bwMode="auto">
          <a:xfrm>
            <a:off x="4394200" y="5237163"/>
            <a:ext cx="1733550" cy="457200"/>
          </a:xfrm>
          <a:prstGeom prst="rect">
            <a:avLst/>
          </a:prstGeom>
          <a:noFill/>
          <a:ln w="31750">
            <a:noFill/>
            <a:miter lim="800000"/>
            <a:headEnd/>
            <a:tailEnd/>
          </a:ln>
        </p:spPr>
        <p:txBody>
          <a:bodyPr wrap="none">
            <a:spAutoFit/>
          </a:bodyPr>
          <a:lstStyle/>
          <a:p>
            <a:r>
              <a:rPr lang="en-US" sz="2400"/>
              <a:t>01001010</a:t>
            </a:r>
          </a:p>
        </p:txBody>
      </p:sp>
      <p:sp>
        <p:nvSpPr>
          <p:cNvPr id="78858" name="Line 10"/>
          <p:cNvSpPr>
            <a:spLocks noChangeShapeType="1"/>
          </p:cNvSpPr>
          <p:nvPr/>
        </p:nvSpPr>
        <p:spPr bwMode="auto">
          <a:xfrm flipH="1">
            <a:off x="6738938" y="4371975"/>
            <a:ext cx="782637" cy="17463"/>
          </a:xfrm>
          <a:prstGeom prst="line">
            <a:avLst/>
          </a:prstGeom>
          <a:noFill/>
          <a:ln w="31750">
            <a:solidFill>
              <a:schemeClr val="tx1"/>
            </a:solidFill>
            <a:round/>
            <a:headEnd/>
            <a:tailEnd type="triangle" w="med" len="med"/>
          </a:ln>
        </p:spPr>
        <p:txBody>
          <a:bodyPr>
            <a:spAutoFit/>
          </a:bodyPr>
          <a:lstStyle/>
          <a:p>
            <a:endParaRPr lang="en-US"/>
          </a:p>
        </p:txBody>
      </p:sp>
      <p:sp>
        <p:nvSpPr>
          <p:cNvPr id="78859" name="Text Box 11"/>
          <p:cNvSpPr txBox="1">
            <a:spLocks noChangeArrowheads="1"/>
          </p:cNvSpPr>
          <p:nvPr/>
        </p:nvSpPr>
        <p:spPr bwMode="auto">
          <a:xfrm>
            <a:off x="4267200" y="3721100"/>
            <a:ext cx="1820863" cy="1187450"/>
          </a:xfrm>
          <a:prstGeom prst="rect">
            <a:avLst/>
          </a:prstGeom>
          <a:noFill/>
          <a:ln w="31750">
            <a:noFill/>
            <a:miter lim="800000"/>
            <a:headEnd/>
            <a:tailEnd/>
          </a:ln>
        </p:spPr>
        <p:txBody>
          <a:bodyPr wrap="none">
            <a:spAutoFit/>
          </a:bodyPr>
          <a:lstStyle/>
          <a:p>
            <a:pPr algn="r"/>
            <a:r>
              <a:rPr lang="en-US" sz="2400"/>
              <a:t>0x42381a,</a:t>
            </a:r>
          </a:p>
          <a:p>
            <a:pPr algn="r"/>
            <a:r>
              <a:rPr lang="en-US" sz="2400"/>
              <a:t>3.14, </a:t>
            </a:r>
          </a:p>
          <a:p>
            <a:pPr algn="r"/>
            <a:r>
              <a:rPr lang="en-US" sz="2400"/>
              <a:t>‘x’</a:t>
            </a:r>
          </a:p>
        </p:txBody>
      </p:sp>
      <p:sp>
        <p:nvSpPr>
          <p:cNvPr id="78860" name="Text Box 12"/>
          <p:cNvSpPr txBox="1">
            <a:spLocks noChangeArrowheads="1"/>
          </p:cNvSpPr>
          <p:nvPr/>
        </p:nvSpPr>
        <p:spPr bwMode="auto">
          <a:xfrm>
            <a:off x="7496175" y="2809875"/>
            <a:ext cx="1338263" cy="457200"/>
          </a:xfrm>
          <a:prstGeom prst="rect">
            <a:avLst/>
          </a:prstGeom>
          <a:noFill/>
          <a:ln w="31750">
            <a:noFill/>
            <a:miter lim="800000"/>
            <a:headEnd/>
            <a:tailEnd/>
          </a:ln>
        </p:spPr>
        <p:txBody>
          <a:bodyPr wrap="none">
            <a:spAutoFit/>
          </a:bodyPr>
          <a:lstStyle/>
          <a:p>
            <a:r>
              <a:rPr lang="en-US" sz="2400"/>
              <a:t>Objects</a:t>
            </a:r>
          </a:p>
        </p:txBody>
      </p:sp>
      <p:sp>
        <p:nvSpPr>
          <p:cNvPr id="78861" name="Line 13"/>
          <p:cNvSpPr>
            <a:spLocks noChangeShapeType="1"/>
          </p:cNvSpPr>
          <p:nvPr/>
        </p:nvSpPr>
        <p:spPr bwMode="auto">
          <a:xfrm flipH="1">
            <a:off x="6696075" y="3071813"/>
            <a:ext cx="782638" cy="17462"/>
          </a:xfrm>
          <a:prstGeom prst="line">
            <a:avLst/>
          </a:prstGeom>
          <a:noFill/>
          <a:ln w="31750">
            <a:solidFill>
              <a:schemeClr val="tx1"/>
            </a:solidFill>
            <a:round/>
            <a:headEnd/>
            <a:tailEnd type="triangle" w="med" len="med"/>
          </a:ln>
        </p:spPr>
        <p:txBody>
          <a:bodyPr>
            <a:spAutoFit/>
          </a:bodyPr>
          <a:lstStyle/>
          <a:p>
            <a:endParaRPr lang="en-US"/>
          </a:p>
        </p:txBody>
      </p:sp>
      <p:sp>
        <p:nvSpPr>
          <p:cNvPr id="78862" name="Text Box 14"/>
          <p:cNvSpPr txBox="1">
            <a:spLocks noChangeArrowheads="1"/>
          </p:cNvSpPr>
          <p:nvPr/>
        </p:nvSpPr>
        <p:spPr bwMode="auto">
          <a:xfrm>
            <a:off x="4883150" y="2941638"/>
            <a:ext cx="1227138" cy="457200"/>
          </a:xfrm>
          <a:prstGeom prst="rect">
            <a:avLst/>
          </a:prstGeom>
          <a:noFill/>
          <a:ln w="31750">
            <a:noFill/>
            <a:miter lim="800000"/>
            <a:headEnd/>
            <a:tailEnd/>
          </a:ln>
        </p:spPr>
        <p:txBody>
          <a:bodyPr wrap="none">
            <a:spAutoFit/>
          </a:bodyPr>
          <a:lstStyle/>
          <a:p>
            <a:pPr algn="r"/>
            <a:r>
              <a:rPr lang="en-US" sz="2400"/>
              <a:t>“Hello”</a:t>
            </a:r>
          </a:p>
        </p:txBody>
      </p:sp>
      <p:sp>
        <p:nvSpPr>
          <p:cNvPr id="78863" name="Text Box 15"/>
          <p:cNvSpPr txBox="1">
            <a:spLocks noChangeArrowheads="1"/>
          </p:cNvSpPr>
          <p:nvPr/>
        </p:nvSpPr>
        <p:spPr bwMode="auto">
          <a:xfrm>
            <a:off x="7534275" y="3246438"/>
            <a:ext cx="1174750" cy="457200"/>
          </a:xfrm>
          <a:prstGeom prst="rect">
            <a:avLst/>
          </a:prstGeom>
          <a:noFill/>
          <a:ln w="31750">
            <a:noFill/>
            <a:miter lim="800000"/>
            <a:headEnd/>
            <a:tailEnd/>
          </a:ln>
        </p:spPr>
        <p:txBody>
          <a:bodyPr wrap="none">
            <a:spAutoFit/>
          </a:bodyPr>
          <a:lstStyle/>
          <a:p>
            <a:r>
              <a:rPr lang="en-US" sz="2400"/>
              <a:t>Arrays</a:t>
            </a:r>
          </a:p>
        </p:txBody>
      </p:sp>
      <p:sp>
        <p:nvSpPr>
          <p:cNvPr id="78864" name="Line 16"/>
          <p:cNvSpPr>
            <a:spLocks noChangeShapeType="1"/>
          </p:cNvSpPr>
          <p:nvPr/>
        </p:nvSpPr>
        <p:spPr bwMode="auto">
          <a:xfrm flipH="1">
            <a:off x="6734175" y="3508375"/>
            <a:ext cx="782638" cy="17463"/>
          </a:xfrm>
          <a:prstGeom prst="line">
            <a:avLst/>
          </a:prstGeom>
          <a:noFill/>
          <a:ln w="31750">
            <a:solidFill>
              <a:schemeClr val="tx1"/>
            </a:solidFill>
            <a:round/>
            <a:headEnd/>
            <a:tailEnd type="triangle" w="med" len="med"/>
          </a:ln>
        </p:spPr>
        <p:txBody>
          <a:bodyPr>
            <a:spAutoFit/>
          </a:bodyPr>
          <a:lstStyle/>
          <a:p>
            <a:endParaRPr lang="en-US"/>
          </a:p>
        </p:txBody>
      </p:sp>
      <p:sp>
        <p:nvSpPr>
          <p:cNvPr id="78865" name="Text Box 17"/>
          <p:cNvSpPr txBox="1">
            <a:spLocks noChangeArrowheads="1"/>
          </p:cNvSpPr>
          <p:nvPr/>
        </p:nvSpPr>
        <p:spPr bwMode="auto">
          <a:xfrm>
            <a:off x="4457700" y="3311525"/>
            <a:ext cx="1657350" cy="457200"/>
          </a:xfrm>
          <a:prstGeom prst="rect">
            <a:avLst/>
          </a:prstGeom>
          <a:noFill/>
          <a:ln w="31750">
            <a:noFill/>
            <a:miter lim="800000"/>
            <a:headEnd/>
            <a:tailEnd/>
          </a:ln>
        </p:spPr>
        <p:txBody>
          <a:bodyPr wrap="none">
            <a:spAutoFit/>
          </a:bodyPr>
          <a:lstStyle/>
          <a:p>
            <a:pPr algn="r"/>
            <a:r>
              <a:rPr lang="en-US" sz="2400"/>
              <a:t>[‘H’,’i’,\0]</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8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8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8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8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8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8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8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8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8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8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p:bldP spid="78855" grpId="0"/>
      <p:bldP spid="78856" grpId="0" animBg="1"/>
      <p:bldP spid="78857" grpId="0"/>
      <p:bldP spid="78858" grpId="0" animBg="1"/>
      <p:bldP spid="78859" grpId="0"/>
      <p:bldP spid="78860" grpId="0"/>
      <p:bldP spid="78861" grpId="0" animBg="1"/>
      <p:bldP spid="78862" grpId="0"/>
      <p:bldP spid="78863" grpId="0"/>
      <p:bldP spid="78864" grpId="0" animBg="1"/>
      <p:bldP spid="7886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772400" cy="965200"/>
          </a:xfrm>
        </p:spPr>
        <p:txBody>
          <a:bodyPr/>
          <a:lstStyle/>
          <a:p>
            <a:pPr eaLnBrk="1" hangingPunct="1"/>
            <a:r>
              <a:rPr lang="en-US" smtClean="0"/>
              <a:t>Lookup Table</a:t>
            </a:r>
          </a:p>
        </p:txBody>
      </p:sp>
      <p:graphicFrame>
        <p:nvGraphicFramePr>
          <p:cNvPr id="79875" name="Group 3"/>
          <p:cNvGraphicFramePr>
            <a:graphicFrameLocks noGrp="1"/>
          </p:cNvGraphicFramePr>
          <p:nvPr>
            <p:ph type="tbl" idx="1"/>
          </p:nvPr>
        </p:nvGraphicFramePr>
        <p:xfrm>
          <a:off x="438150" y="1189038"/>
          <a:ext cx="8229600" cy="4525964"/>
        </p:xfrm>
        <a:graphic>
          <a:graphicData uri="http://schemas.openxmlformats.org/drawingml/2006/table">
            <a:tbl>
              <a:tblPr/>
              <a:tblGrid>
                <a:gridCol w="4114800"/>
                <a:gridCol w="4114800"/>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000000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000001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“orange”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000010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“blue”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000011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000100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“green”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000101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2" name="Text Box 32"/>
          <p:cNvSpPr txBox="1">
            <a:spLocks noChangeArrowheads="1"/>
          </p:cNvSpPr>
          <p:nvPr/>
        </p:nvSpPr>
        <p:spPr bwMode="auto">
          <a:xfrm>
            <a:off x="509588" y="5772150"/>
            <a:ext cx="8445500" cy="946150"/>
          </a:xfrm>
          <a:prstGeom prst="rect">
            <a:avLst/>
          </a:prstGeom>
          <a:noFill/>
          <a:ln w="31750">
            <a:noFill/>
            <a:miter lim="800000"/>
            <a:headEnd/>
            <a:tailEnd/>
          </a:ln>
        </p:spPr>
        <p:txBody>
          <a:bodyPr wrap="none">
            <a:spAutoFit/>
          </a:bodyPr>
          <a:lstStyle/>
          <a:p>
            <a:r>
              <a:rPr lang="en-US" sz="2800"/>
              <a:t>Works great...unless the key space is sparse, </a:t>
            </a:r>
            <a:br>
              <a:rPr lang="en-US" sz="2800"/>
            </a:br>
            <a:r>
              <a:rPr lang="en-US" sz="2800"/>
              <a:t>or we don’t know ahead of time the keys.</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9"/>
          <p:cNvSpPr>
            <a:spLocks noGrp="1" noChangeArrowheads="1"/>
          </p:cNvSpPr>
          <p:nvPr>
            <p:ph type="title"/>
          </p:nvPr>
        </p:nvSpPr>
        <p:spPr>
          <a:noFill/>
        </p:spPr>
        <p:txBody>
          <a:bodyPr/>
          <a:lstStyle/>
          <a:p>
            <a:pPr eaLnBrk="1" hangingPunct="1"/>
            <a:r>
              <a:rPr lang="en-US" smtClean="0"/>
              <a:t>Example</a:t>
            </a:r>
          </a:p>
        </p:txBody>
      </p:sp>
      <p:sp>
        <p:nvSpPr>
          <p:cNvPr id="31747" name="Rectangle 3"/>
          <p:cNvSpPr>
            <a:spLocks noGrp="1" noChangeArrowheads="1"/>
          </p:cNvSpPr>
          <p:nvPr>
            <p:ph idx="1"/>
            <p:custDataLst>
              <p:tags r:id="rId2"/>
            </p:custDataLst>
          </p:nvPr>
        </p:nvSpPr>
        <p:spPr>
          <a:xfrm>
            <a:off x="711200" y="1752600"/>
            <a:ext cx="7772400" cy="971550"/>
          </a:xfrm>
        </p:spPr>
        <p:txBody>
          <a:bodyPr/>
          <a:lstStyle/>
          <a:p>
            <a:pPr eaLnBrk="1" hangingPunct="1"/>
            <a:r>
              <a:rPr lang="en-US" smtClean="0"/>
              <a:t>key space = integers</a:t>
            </a:r>
          </a:p>
          <a:p>
            <a:pPr eaLnBrk="1" hangingPunct="1"/>
            <a:r>
              <a:rPr lang="en-US" smtClean="0"/>
              <a:t>TableSize = 10</a:t>
            </a:r>
          </a:p>
          <a:p>
            <a:pPr eaLnBrk="1" hangingPunct="1"/>
            <a:endParaRPr lang="en-US" smtClean="0"/>
          </a:p>
          <a:p>
            <a:pPr eaLnBrk="1" hangingPunct="1"/>
            <a:r>
              <a:rPr lang="en-US" b="1" smtClean="0"/>
              <a:t>h</a:t>
            </a:r>
            <a:r>
              <a:rPr lang="en-US" smtClean="0"/>
              <a:t>(K) = K mod 10</a:t>
            </a:r>
          </a:p>
          <a:p>
            <a:pPr eaLnBrk="1" hangingPunct="1"/>
            <a:endParaRPr lang="en-US" smtClean="0"/>
          </a:p>
          <a:p>
            <a:pPr eaLnBrk="1" hangingPunct="1"/>
            <a:r>
              <a:rPr lang="en-US" b="1" smtClean="0"/>
              <a:t>Insert</a:t>
            </a:r>
            <a:r>
              <a:rPr lang="en-US" smtClean="0"/>
              <a:t>: 7, 18, 41, 34</a:t>
            </a:r>
          </a:p>
          <a:p>
            <a:pPr eaLnBrk="1" hangingPunct="1"/>
            <a:endParaRPr lang="en-US" smtClean="0"/>
          </a:p>
          <a:p>
            <a:pPr eaLnBrk="1" hangingPunct="1"/>
            <a:r>
              <a:rPr lang="en-US" smtClean="0"/>
              <a:t>How do we </a:t>
            </a:r>
            <a:r>
              <a:rPr lang="en-US" b="1" smtClean="0"/>
              <a:t>find</a:t>
            </a:r>
            <a:r>
              <a:rPr lang="en-US" smtClean="0"/>
              <a:t> them?</a:t>
            </a:r>
          </a:p>
          <a:p>
            <a:pPr eaLnBrk="1" hangingPunct="1"/>
            <a:endParaRPr lang="en-US" smtClean="0"/>
          </a:p>
        </p:txBody>
      </p:sp>
      <p:graphicFrame>
        <p:nvGraphicFramePr>
          <p:cNvPr id="12361" name="Group 73"/>
          <p:cNvGraphicFramePr>
            <a:graphicFrameLocks noGrp="1"/>
          </p:cNvGraphicFramePr>
          <p:nvPr>
            <p:custDataLst>
              <p:tags r:id="rId3"/>
            </p:custDataLst>
          </p:nvPr>
        </p:nvGraphicFramePr>
        <p:xfrm>
          <a:off x="6172200" y="1352550"/>
          <a:ext cx="2133600" cy="5175250"/>
        </p:xfrm>
        <a:graphic>
          <a:graphicData uri="http://schemas.openxmlformats.org/drawingml/2006/table">
            <a:tbl>
              <a:tblPr/>
              <a:tblGrid>
                <a:gridCol w="673100"/>
                <a:gridCol w="1460500"/>
              </a:tblGrid>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Table size issues…</a:t>
            </a:r>
          </a:p>
        </p:txBody>
      </p:sp>
      <p:sp>
        <p:nvSpPr>
          <p:cNvPr id="137219" name="Rectangle 3"/>
          <p:cNvSpPr>
            <a:spLocks noGrp="1" noChangeArrowheads="1"/>
          </p:cNvSpPr>
          <p:nvPr>
            <p:ph idx="1"/>
          </p:nvPr>
        </p:nvSpPr>
        <p:spPr/>
        <p:txBody>
          <a:bodyPr/>
          <a:lstStyle/>
          <a:p>
            <a:pPr eaLnBrk="1" hangingPunct="1">
              <a:lnSpc>
                <a:spcPct val="90000"/>
              </a:lnSpc>
            </a:pPr>
            <a:r>
              <a:rPr lang="en-US" smtClean="0"/>
              <a:t>Why not just have a table of size 100</a:t>
            </a:r>
          </a:p>
          <a:p>
            <a:pPr lvl="1" eaLnBrk="1" hangingPunct="1">
              <a:lnSpc>
                <a:spcPct val="90000"/>
              </a:lnSpc>
            </a:pPr>
            <a:r>
              <a:rPr lang="en-US" smtClean="0"/>
              <a:t>And map them directly to the location corresponding to their key?</a:t>
            </a:r>
          </a:p>
          <a:p>
            <a:pPr eaLnBrk="1" hangingPunct="1">
              <a:lnSpc>
                <a:spcPct val="90000"/>
              </a:lnSpc>
            </a:pPr>
            <a:r>
              <a:rPr lang="en-US" smtClean="0"/>
              <a:t>We assume that the key space is too large</a:t>
            </a:r>
          </a:p>
          <a:p>
            <a:pPr lvl="1" eaLnBrk="1" hangingPunct="1">
              <a:lnSpc>
                <a:spcPct val="90000"/>
              </a:lnSpc>
            </a:pPr>
            <a:r>
              <a:rPr lang="en-US" b="1" smtClean="0"/>
              <a:t>Example</a:t>
            </a:r>
            <a:r>
              <a:rPr lang="en-US" smtClean="0"/>
              <a:t>: mapping social security numbers for students at UVA</a:t>
            </a:r>
          </a:p>
          <a:p>
            <a:pPr lvl="2" eaLnBrk="1" hangingPunct="1">
              <a:lnSpc>
                <a:spcPct val="90000"/>
              </a:lnSpc>
            </a:pPr>
            <a:r>
              <a:rPr lang="en-US" smtClean="0"/>
              <a:t>There are not 999,999,999 students at UVA even if taken across all time</a:t>
            </a:r>
          </a:p>
          <a:p>
            <a:pPr eaLnBrk="1" hangingPunct="1">
              <a:lnSpc>
                <a:spcPct val="90000"/>
              </a:lnSpc>
            </a:pPr>
            <a:endParaRPr lang="en-US" smtClean="0"/>
          </a:p>
          <a:p>
            <a:pPr eaLnBrk="1" hangingPunct="1">
              <a:lnSpc>
                <a:spcPct val="90000"/>
              </a:lnSpc>
            </a:pPr>
            <a:r>
              <a:rPr lang="en-US" smtClean="0"/>
              <a:t>Do you see why find max and find min are not easy?</a:t>
            </a:r>
          </a:p>
          <a:p>
            <a:pPr lvl="1" eaLnBrk="1" hangingPunct="1">
              <a:lnSpc>
                <a:spcPct val="90000"/>
              </a:lnSpc>
            </a:pPr>
            <a:r>
              <a:rPr lang="en-US" smtClean="0"/>
              <a:t>We have not preserved any ordering info.</a:t>
            </a:r>
          </a:p>
          <a:p>
            <a:pPr eaLnBrk="1" hangingPunct="1">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custDataLst>
              <p:tags r:id="rId2"/>
            </p:custDataLst>
          </p:nvPr>
        </p:nvSpPr>
        <p:spPr>
          <a:xfrm>
            <a:off x="711200" y="1828800"/>
            <a:ext cx="7772400" cy="971550"/>
          </a:xfrm>
        </p:spPr>
        <p:txBody>
          <a:bodyPr/>
          <a:lstStyle/>
          <a:p>
            <a:pPr eaLnBrk="1" hangingPunct="1"/>
            <a:r>
              <a:rPr lang="en-US" smtClean="0"/>
              <a:t>key space = integers</a:t>
            </a:r>
          </a:p>
          <a:p>
            <a:pPr eaLnBrk="1" hangingPunct="1"/>
            <a:r>
              <a:rPr lang="en-US" smtClean="0"/>
              <a:t>TableSize = 6</a:t>
            </a:r>
          </a:p>
          <a:p>
            <a:pPr eaLnBrk="1" hangingPunct="1"/>
            <a:endParaRPr lang="en-US" smtClean="0"/>
          </a:p>
          <a:p>
            <a:pPr eaLnBrk="1" hangingPunct="1"/>
            <a:r>
              <a:rPr lang="en-US" b="1" smtClean="0"/>
              <a:t>h</a:t>
            </a:r>
            <a:r>
              <a:rPr lang="en-US" smtClean="0"/>
              <a:t>(K) = K mod 6</a:t>
            </a:r>
          </a:p>
          <a:p>
            <a:pPr eaLnBrk="1" hangingPunct="1"/>
            <a:endParaRPr lang="en-US" smtClean="0"/>
          </a:p>
          <a:p>
            <a:pPr eaLnBrk="1" hangingPunct="1"/>
            <a:r>
              <a:rPr lang="en-US" b="1" smtClean="0"/>
              <a:t>Insert</a:t>
            </a:r>
            <a:r>
              <a:rPr lang="en-US" smtClean="0"/>
              <a:t>: 7, 18, 41, 34, </a:t>
            </a:r>
            <a:r>
              <a:rPr lang="en-US" smtClean="0">
                <a:solidFill>
                  <a:srgbClr val="FF0000"/>
                </a:solidFill>
              </a:rPr>
              <a:t>12</a:t>
            </a:r>
          </a:p>
          <a:p>
            <a:pPr eaLnBrk="1" hangingPunct="1"/>
            <a:endParaRPr lang="en-US" smtClean="0"/>
          </a:p>
          <a:p>
            <a:pPr eaLnBrk="1" hangingPunct="1"/>
            <a:r>
              <a:rPr lang="en-US" smtClean="0"/>
              <a:t>How do we </a:t>
            </a:r>
            <a:r>
              <a:rPr lang="en-US" b="1" smtClean="0"/>
              <a:t>find</a:t>
            </a:r>
            <a:r>
              <a:rPr lang="en-US" smtClean="0"/>
              <a:t> them?</a:t>
            </a:r>
          </a:p>
          <a:p>
            <a:pPr eaLnBrk="1" hangingPunct="1"/>
            <a:endParaRPr lang="en-US" smtClean="0"/>
          </a:p>
        </p:txBody>
      </p:sp>
      <p:graphicFrame>
        <p:nvGraphicFramePr>
          <p:cNvPr id="42040" name="Group 56"/>
          <p:cNvGraphicFramePr>
            <a:graphicFrameLocks noGrp="1"/>
          </p:cNvGraphicFramePr>
          <p:nvPr>
            <p:custDataLst>
              <p:tags r:id="rId3"/>
            </p:custDataLst>
          </p:nvPr>
        </p:nvGraphicFramePr>
        <p:xfrm>
          <a:off x="6096000" y="2114550"/>
          <a:ext cx="2133600" cy="3105150"/>
        </p:xfrm>
        <a:graphic>
          <a:graphicData uri="http://schemas.openxmlformats.org/drawingml/2006/table">
            <a:tbl>
              <a:tblPr/>
              <a:tblGrid>
                <a:gridCol w="673100"/>
                <a:gridCol w="1460500"/>
              </a:tblGrid>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Verdana" pitchFamily="34"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17" name="Rectangle 57"/>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a:solidFill>
                  <a:schemeClr val="tx2"/>
                </a:solidFill>
              </a:rPr>
              <a:t>Another Example</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304800"/>
            <a:ext cx="7772400" cy="1143000"/>
          </a:xfrm>
        </p:spPr>
        <p:txBody>
          <a:bodyPr/>
          <a:lstStyle/>
          <a:p>
            <a:pPr eaLnBrk="1" hangingPunct="1"/>
            <a:r>
              <a:rPr lang="en-US" smtClean="0"/>
              <a:t>Hash Table</a:t>
            </a:r>
          </a:p>
        </p:txBody>
      </p:sp>
      <p:sp>
        <p:nvSpPr>
          <p:cNvPr id="34819" name="Rectangle 3"/>
          <p:cNvSpPr>
            <a:spLocks noGrp="1" noChangeArrowheads="1"/>
          </p:cNvSpPr>
          <p:nvPr>
            <p:ph type="body" sz="half" idx="1"/>
          </p:nvPr>
        </p:nvSpPr>
        <p:spPr/>
        <p:txBody>
          <a:bodyPr/>
          <a:lstStyle/>
          <a:p>
            <a:pPr eaLnBrk="1" hangingPunct="1"/>
            <a:r>
              <a:rPr lang="en-US" sz="2400" smtClean="0"/>
              <a:t>Hash Function:</a:t>
            </a:r>
          </a:p>
          <a:p>
            <a:pPr eaLnBrk="1" hangingPunct="1">
              <a:buFontTx/>
              <a:buNone/>
            </a:pPr>
            <a:r>
              <a:rPr lang="en-US" sz="2400" smtClean="0">
                <a:latin typeface="Times New Roman" pitchFamily="18" charset="0"/>
              </a:rPr>
              <a:t>	</a:t>
            </a:r>
            <a:r>
              <a:rPr lang="en-US" sz="2400" i="1" smtClean="0">
                <a:latin typeface="Times New Roman" pitchFamily="18" charset="0"/>
              </a:rPr>
              <a:t>h</a:t>
            </a:r>
            <a:r>
              <a:rPr lang="en-US" sz="2400" smtClean="0">
                <a:latin typeface="Times New Roman" pitchFamily="18" charset="0"/>
              </a:rPr>
              <a:t>: </a:t>
            </a:r>
            <a:r>
              <a:rPr lang="en-US" sz="2400" i="1" smtClean="0">
                <a:latin typeface="Times New Roman" pitchFamily="18" charset="0"/>
              </a:rPr>
              <a:t>Key</a:t>
            </a:r>
            <a:r>
              <a:rPr lang="en-US" sz="2400" smtClean="0">
                <a:latin typeface="Times New Roman" pitchFamily="18" charset="0"/>
              </a:rPr>
              <a:t> </a:t>
            </a:r>
            <a:r>
              <a:rPr lang="en-US" sz="2400" smtClean="0">
                <a:latin typeface="Times New Roman" pitchFamily="18" charset="0"/>
                <a:sym typeface="Symbol" pitchFamily="18" charset="2"/>
              </a:rPr>
              <a:t> [0, </a:t>
            </a:r>
            <a:r>
              <a:rPr lang="en-US" sz="2400" i="1" smtClean="0">
                <a:latin typeface="Times New Roman" pitchFamily="18" charset="0"/>
                <a:sym typeface="Symbol" pitchFamily="18" charset="2"/>
              </a:rPr>
              <a:t>m</a:t>
            </a:r>
            <a:r>
              <a:rPr lang="en-US" sz="2400" smtClean="0">
                <a:latin typeface="Times New Roman" pitchFamily="18" charset="0"/>
                <a:sym typeface="Symbol" pitchFamily="18" charset="2"/>
              </a:rPr>
              <a:t>-1]</a:t>
            </a:r>
            <a:endParaRPr lang="en-US" sz="2400" i="1" smtClean="0">
              <a:latin typeface="Times New Roman" pitchFamily="18" charset="0"/>
              <a:sym typeface="Symbol" pitchFamily="18" charset="2"/>
            </a:endParaRPr>
          </a:p>
        </p:txBody>
      </p:sp>
      <p:graphicFrame>
        <p:nvGraphicFramePr>
          <p:cNvPr id="80900" name="Group 4"/>
          <p:cNvGraphicFramePr>
            <a:graphicFrameLocks noGrp="1"/>
          </p:cNvGraphicFramePr>
          <p:nvPr>
            <p:ph type="clipArt" sz="half" idx="2"/>
          </p:nvPr>
        </p:nvGraphicFramePr>
        <p:xfrm>
          <a:off x="4114800" y="1447800"/>
          <a:ext cx="4691063" cy="5091114"/>
        </p:xfrm>
        <a:graphic>
          <a:graphicData uri="http://schemas.openxmlformats.org/drawingml/2006/table">
            <a:tbl>
              <a:tblPr/>
              <a:tblGrid>
                <a:gridCol w="1519238"/>
                <a:gridCol w="1614487"/>
                <a:gridCol w="1557338"/>
              </a:tblGrid>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“orange”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“Colleen”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“blue”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“Eve”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“green”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“Fred”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“white”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rPr>
                        <a:t>m</a:t>
                      </a: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“Zeus”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“purple”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62" name="Text Box 46"/>
          <p:cNvSpPr txBox="1">
            <a:spLocks noChangeArrowheads="1"/>
          </p:cNvSpPr>
          <p:nvPr/>
        </p:nvSpPr>
        <p:spPr bwMode="auto">
          <a:xfrm>
            <a:off x="288925" y="3665538"/>
            <a:ext cx="3638550" cy="1066800"/>
          </a:xfrm>
          <a:prstGeom prst="rect">
            <a:avLst/>
          </a:prstGeom>
          <a:noFill/>
          <a:ln w="31750">
            <a:noFill/>
            <a:miter lim="800000"/>
            <a:headEnd/>
            <a:tailEnd/>
          </a:ln>
        </p:spPr>
        <p:txBody>
          <a:bodyPr>
            <a:spAutoFit/>
          </a:bodyPr>
          <a:lstStyle/>
          <a:p>
            <a:r>
              <a:rPr lang="en-US" sz="3200"/>
              <a:t>Here:</a:t>
            </a:r>
          </a:p>
          <a:p>
            <a:r>
              <a:rPr lang="en-US" sz="3200" i="1">
                <a:latin typeface="Times New Roman" pitchFamily="18" charset="0"/>
              </a:rPr>
              <a:t>h</a:t>
            </a:r>
            <a:r>
              <a:rPr lang="en-US" sz="3200">
                <a:latin typeface="Times New Roman" pitchFamily="18" charset="0"/>
              </a:rPr>
              <a:t> = firstLetter(</a:t>
            </a:r>
            <a:r>
              <a:rPr lang="en-US" sz="3200" i="1">
                <a:latin typeface="Times New Roman" pitchFamily="18" charset="0"/>
              </a:rPr>
              <a:t>Key</a:t>
            </a:r>
            <a:r>
              <a:rPr lang="en-US" sz="3200">
                <a:latin typeface="Times New Roman" pitchFamily="18" charset="0"/>
              </a:rPr>
              <a:t>)</a:t>
            </a:r>
          </a:p>
        </p:txBody>
      </p:sp>
      <p:sp>
        <p:nvSpPr>
          <p:cNvPr id="34863" name="Text Box 47"/>
          <p:cNvSpPr txBox="1">
            <a:spLocks noChangeArrowheads="1"/>
          </p:cNvSpPr>
          <p:nvPr/>
        </p:nvSpPr>
        <p:spPr bwMode="auto">
          <a:xfrm>
            <a:off x="136525" y="5265738"/>
            <a:ext cx="184150" cy="579437"/>
          </a:xfrm>
          <a:prstGeom prst="rect">
            <a:avLst/>
          </a:prstGeom>
          <a:noFill/>
          <a:ln w="31750">
            <a:noFill/>
            <a:miter lim="800000"/>
            <a:headEnd/>
            <a:tailEnd/>
          </a:ln>
        </p:spPr>
        <p:txBody>
          <a:bodyPr wrap="none">
            <a:spAutoFit/>
          </a:bodyPr>
          <a:lstStyle/>
          <a:p>
            <a:endParaRPr lang="en-US" sz="320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2"/>
            </p:custDataLst>
          </p:nvPr>
        </p:nvSpPr>
        <p:spPr/>
        <p:txBody>
          <a:bodyPr/>
          <a:lstStyle/>
          <a:p>
            <a:pPr eaLnBrk="1" hangingPunct="1"/>
            <a:r>
              <a:rPr lang="en-US" smtClean="0"/>
              <a:t>Hash Functions</a:t>
            </a:r>
          </a:p>
        </p:txBody>
      </p:sp>
      <p:sp>
        <p:nvSpPr>
          <p:cNvPr id="5123" name="Rectangle 3"/>
          <p:cNvSpPr>
            <a:spLocks noGrp="1" noChangeArrowheads="1"/>
          </p:cNvSpPr>
          <p:nvPr>
            <p:ph idx="1"/>
            <p:custDataLst>
              <p:tags r:id="rId3"/>
            </p:custDataLst>
          </p:nvPr>
        </p:nvSpPr>
        <p:spPr/>
        <p:txBody>
          <a:bodyPr/>
          <a:lstStyle/>
          <a:p>
            <a:pPr marL="609600" indent="-609600" eaLnBrk="1" hangingPunct="1">
              <a:buFontTx/>
              <a:buAutoNum type="arabicPeriod"/>
            </a:pPr>
            <a:r>
              <a:rPr lang="en-US" b="1" smtClean="0"/>
              <a:t>simple/fast</a:t>
            </a:r>
            <a:r>
              <a:rPr lang="en-US" smtClean="0"/>
              <a:t> to compute,</a:t>
            </a:r>
          </a:p>
          <a:p>
            <a:pPr marL="609600" indent="-609600" eaLnBrk="1" hangingPunct="1">
              <a:buFontTx/>
              <a:buAutoNum type="arabicPeriod"/>
            </a:pPr>
            <a:r>
              <a:rPr lang="en-US" smtClean="0"/>
              <a:t>Avoid </a:t>
            </a:r>
            <a:r>
              <a:rPr lang="en-US" b="1" smtClean="0"/>
              <a:t>collisions</a:t>
            </a:r>
          </a:p>
          <a:p>
            <a:pPr marL="609600" indent="-609600" eaLnBrk="1" hangingPunct="1">
              <a:buFontTx/>
              <a:buAutoNum type="arabicPeriod"/>
            </a:pPr>
            <a:r>
              <a:rPr lang="en-US" smtClean="0"/>
              <a:t>have keys distributed </a:t>
            </a:r>
            <a:r>
              <a:rPr lang="en-US" b="1" smtClean="0">
                <a:solidFill>
                  <a:srgbClr val="FF0000"/>
                </a:solidFill>
              </a:rPr>
              <a:t>evenly</a:t>
            </a:r>
            <a:r>
              <a:rPr lang="en-US" smtClean="0"/>
              <a:t> among cells.</a:t>
            </a:r>
          </a:p>
          <a:p>
            <a:pPr marL="609600" indent="-609600" eaLnBrk="1" hangingPunct="1">
              <a:buFontTx/>
              <a:buNone/>
            </a:pPr>
            <a:endParaRPr lang="en-US" smtClean="0"/>
          </a:p>
          <a:p>
            <a:pPr marL="609600" indent="-609600" eaLnBrk="1" hangingPunct="1">
              <a:buFontTx/>
              <a:buNone/>
            </a:pPr>
            <a:r>
              <a:rPr lang="en-US" smtClean="0"/>
              <a:t>Perfect Hash function:</a:t>
            </a:r>
          </a:p>
          <a:p>
            <a:pPr marL="609600" indent="-609600" eaLnBrk="1" hangingPunct="1">
              <a:buFontTx/>
              <a:buAutoNum type="arabicPeriod"/>
            </a:pPr>
            <a:r>
              <a:rPr lang="en-US" smtClean="0"/>
              <a:t>No blanks (empty cells)</a:t>
            </a:r>
          </a:p>
          <a:p>
            <a:pPr marL="609600" indent="-609600" eaLnBrk="1" hangingPunct="1">
              <a:buFontTx/>
              <a:buAutoNum type="arabicPeriod"/>
            </a:pPr>
            <a:r>
              <a:rPr lang="en-US" smtClean="0"/>
              <a:t>No collisions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custDataLst>
              <p:tags r:id="rId3"/>
            </p:custDataLst>
          </p:nvPr>
        </p:nvSpPr>
        <p:spPr/>
        <p:txBody>
          <a:bodyPr/>
          <a:lstStyle/>
          <a:p>
            <a:pPr eaLnBrk="1" hangingPunct="1"/>
            <a:r>
              <a:rPr lang="en-US" smtClean="0"/>
              <a:t>Sample String Hash Functions</a:t>
            </a:r>
          </a:p>
        </p:txBody>
      </p:sp>
      <p:graphicFrame>
        <p:nvGraphicFramePr>
          <p:cNvPr id="13318" name="Object 6"/>
          <p:cNvGraphicFramePr>
            <a:graphicFrameLocks noChangeAspect="1"/>
          </p:cNvGraphicFramePr>
          <p:nvPr>
            <p:ph idx="1"/>
          </p:nvPr>
        </p:nvGraphicFramePr>
        <p:xfrm>
          <a:off x="2859088" y="4953000"/>
          <a:ext cx="1747837" cy="1066800"/>
        </p:xfrm>
        <a:graphic>
          <a:graphicData uri="http://schemas.openxmlformats.org/presentationml/2006/ole">
            <p:oleObj spid="_x0000_s1026" name="Equation" r:id="rId7" imgW="749160" imgH="457200" progId="Equation.3">
              <p:embed/>
            </p:oleObj>
          </a:graphicData>
        </a:graphic>
      </p:graphicFrame>
      <p:sp>
        <p:nvSpPr>
          <p:cNvPr id="13315" name="Rectangle 3"/>
          <p:cNvSpPr>
            <a:spLocks noGrp="1" noChangeArrowheads="1"/>
          </p:cNvSpPr>
          <p:nvPr>
            <p:ph type="body" idx="4294967295"/>
            <p:custDataLst>
              <p:tags r:id="rId4"/>
            </p:custDataLst>
          </p:nvPr>
        </p:nvSpPr>
        <p:spPr>
          <a:xfrm>
            <a:off x="533400" y="1524000"/>
            <a:ext cx="8229600" cy="4876800"/>
          </a:xfrm>
        </p:spPr>
        <p:txBody>
          <a:bodyPr/>
          <a:lstStyle/>
          <a:p>
            <a:pPr marL="609600" indent="-609600" eaLnBrk="1" hangingPunct="1"/>
            <a:r>
              <a:rPr lang="en-US" smtClean="0"/>
              <a:t>key space = strings</a:t>
            </a:r>
          </a:p>
          <a:p>
            <a:pPr marL="609600" indent="-609600" eaLnBrk="1" hangingPunct="1"/>
            <a:r>
              <a:rPr lang="en-US" smtClean="0"/>
              <a:t>s = s</a:t>
            </a:r>
            <a:r>
              <a:rPr lang="en-US" baseline="-25000" smtClean="0"/>
              <a:t>0</a:t>
            </a:r>
            <a:r>
              <a:rPr lang="en-US" smtClean="0"/>
              <a:t> s</a:t>
            </a:r>
            <a:r>
              <a:rPr lang="en-US" baseline="-25000" smtClean="0"/>
              <a:t>1</a:t>
            </a:r>
            <a:r>
              <a:rPr lang="en-US" smtClean="0"/>
              <a:t> s</a:t>
            </a:r>
            <a:r>
              <a:rPr lang="en-US" baseline="-25000" smtClean="0"/>
              <a:t>2</a:t>
            </a:r>
            <a:r>
              <a:rPr lang="en-US" smtClean="0"/>
              <a:t> … s </a:t>
            </a:r>
            <a:r>
              <a:rPr lang="en-US" baseline="-25000" smtClean="0"/>
              <a:t>k-1</a:t>
            </a:r>
          </a:p>
          <a:p>
            <a:pPr marL="609600" indent="-609600" eaLnBrk="1" hangingPunct="1">
              <a:buFontTx/>
              <a:buNone/>
            </a:pPr>
            <a:endParaRPr lang="en-US" baseline="-25000" smtClean="0"/>
          </a:p>
          <a:p>
            <a:pPr marL="609600" indent="-609600" eaLnBrk="1" hangingPunct="1">
              <a:buFontTx/>
              <a:buAutoNum type="arabicPeriod"/>
            </a:pPr>
            <a:r>
              <a:rPr lang="en-US" smtClean="0"/>
              <a:t>h(s) = s</a:t>
            </a:r>
            <a:r>
              <a:rPr lang="en-US" baseline="-25000" smtClean="0"/>
              <a:t>0</a:t>
            </a:r>
            <a:r>
              <a:rPr lang="en-US" smtClean="0"/>
              <a:t> mod TableSize</a:t>
            </a:r>
          </a:p>
          <a:p>
            <a:pPr marL="609600" indent="-609600" eaLnBrk="1" hangingPunct="1">
              <a:buFontTx/>
              <a:buNone/>
            </a:pPr>
            <a:r>
              <a:rPr lang="en-US" smtClean="0"/>
              <a:t>  </a:t>
            </a:r>
          </a:p>
          <a:p>
            <a:pPr marL="609600" indent="-609600" eaLnBrk="1" hangingPunct="1">
              <a:buFontTx/>
              <a:buAutoNum type="arabicPeriod" startAt="2"/>
            </a:pPr>
            <a:r>
              <a:rPr lang="en-US" smtClean="0"/>
              <a:t>h(s) =			 	mod TableSize</a:t>
            </a:r>
          </a:p>
          <a:p>
            <a:pPr marL="609600" indent="-609600" eaLnBrk="1" hangingPunct="1">
              <a:buFontTx/>
              <a:buAutoNum type="arabicPeriod" startAt="2"/>
            </a:pPr>
            <a:endParaRPr lang="en-US" smtClean="0"/>
          </a:p>
          <a:p>
            <a:pPr marL="609600" indent="-609600" eaLnBrk="1" hangingPunct="1">
              <a:buFontTx/>
              <a:buAutoNum type="arabicPeriod" startAt="3"/>
            </a:pPr>
            <a:r>
              <a:rPr lang="en-US" smtClean="0"/>
              <a:t>h(s) = 			 mod TableSize</a:t>
            </a:r>
          </a:p>
          <a:p>
            <a:pPr marL="609600" indent="-609600" eaLnBrk="1" hangingPunct="1">
              <a:buFontTx/>
              <a:buNone/>
            </a:pPr>
            <a:endParaRPr lang="en-US" smtClean="0">
              <a:solidFill>
                <a:srgbClr val="FF0000"/>
              </a:solidFill>
            </a:endParaRPr>
          </a:p>
        </p:txBody>
      </p:sp>
      <p:graphicFrame>
        <p:nvGraphicFramePr>
          <p:cNvPr id="13316" name="Object 4"/>
          <p:cNvGraphicFramePr>
            <a:graphicFrameLocks noChangeAspect="1"/>
          </p:cNvGraphicFramePr>
          <p:nvPr/>
        </p:nvGraphicFramePr>
        <p:xfrm>
          <a:off x="2667000" y="3657600"/>
          <a:ext cx="2093913" cy="1073150"/>
        </p:xfrm>
        <a:graphic>
          <a:graphicData uri="http://schemas.openxmlformats.org/presentationml/2006/ole">
            <p:oleObj spid="_x0000_s1027" name="Equation" r:id="rId8" imgW="482400" imgH="457200" progId="">
              <p:embed/>
            </p:oleObj>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2"/>
            </p:custDataLst>
          </p:nvPr>
        </p:nvSpPr>
        <p:spPr/>
        <p:txBody>
          <a:bodyPr/>
          <a:lstStyle/>
          <a:p>
            <a:pPr eaLnBrk="1" hangingPunct="1"/>
            <a:r>
              <a:rPr lang="en-US" smtClean="0"/>
              <a:t>Collision Resolution</a:t>
            </a:r>
          </a:p>
        </p:txBody>
      </p:sp>
      <p:sp>
        <p:nvSpPr>
          <p:cNvPr id="36867" name="Rectangle 3"/>
          <p:cNvSpPr>
            <a:spLocks noGrp="1" noChangeArrowheads="1"/>
          </p:cNvSpPr>
          <p:nvPr>
            <p:ph idx="1"/>
            <p:custDataLst>
              <p:tags r:id="rId3"/>
            </p:custDataLst>
          </p:nvPr>
        </p:nvSpPr>
        <p:spPr/>
        <p:txBody>
          <a:bodyPr/>
          <a:lstStyle/>
          <a:p>
            <a:pPr marL="609600" indent="-609600" eaLnBrk="1" hangingPunct="1">
              <a:buFontTx/>
              <a:buNone/>
            </a:pPr>
            <a:r>
              <a:rPr lang="en-US" b="1" smtClean="0"/>
              <a:t>Collision</a:t>
            </a:r>
            <a:r>
              <a:rPr lang="en-US" smtClean="0"/>
              <a:t>: when two keys map to the same location in the hash table.  </a:t>
            </a:r>
          </a:p>
          <a:p>
            <a:pPr marL="609600" indent="-609600" eaLnBrk="1" hangingPunct="1">
              <a:buFontTx/>
              <a:buNone/>
            </a:pPr>
            <a:endParaRPr lang="en-US" smtClean="0"/>
          </a:p>
          <a:p>
            <a:pPr marL="609600" indent="-609600" eaLnBrk="1" hangingPunct="1">
              <a:buFontTx/>
              <a:buNone/>
            </a:pPr>
            <a:r>
              <a:rPr lang="en-US" smtClean="0"/>
              <a:t>Two ways to resolve collisions:</a:t>
            </a:r>
          </a:p>
          <a:p>
            <a:pPr marL="609600" indent="-609600" eaLnBrk="1" hangingPunct="1">
              <a:buFontTx/>
              <a:buAutoNum type="arabicPeriod"/>
            </a:pPr>
            <a:r>
              <a:rPr lang="en-US" smtClean="0"/>
              <a:t>Separate Chaining (make each bucket a collection)</a:t>
            </a:r>
          </a:p>
          <a:p>
            <a:pPr marL="609600" indent="-609600" eaLnBrk="1" hangingPunct="1">
              <a:buFontTx/>
              <a:buAutoNum type="arabicPeriod"/>
            </a:pPr>
            <a:r>
              <a:rPr lang="en-US" smtClean="0"/>
              <a:t>Open Addressing</a:t>
            </a:r>
          </a:p>
          <a:p>
            <a:pPr marL="990600" lvl="1" indent="-533400" eaLnBrk="1" hangingPunct="1">
              <a:buFontTx/>
              <a:buChar char="•"/>
            </a:pPr>
            <a:r>
              <a:rPr lang="en-US" smtClean="0"/>
              <a:t>Linear probing</a:t>
            </a:r>
          </a:p>
          <a:p>
            <a:pPr marL="990600" lvl="1" indent="-533400" eaLnBrk="1" hangingPunct="1">
              <a:buFontTx/>
              <a:buChar char="•"/>
            </a:pPr>
            <a:r>
              <a:rPr lang="en-US" smtClean="0"/>
              <a:t>Quadratic probing</a:t>
            </a:r>
          </a:p>
          <a:p>
            <a:pPr marL="990600" lvl="1" indent="-533400" eaLnBrk="1" hangingPunct="1">
              <a:buFontTx/>
              <a:buChar char="•"/>
            </a:pPr>
            <a:r>
              <a:rPr lang="en-US" smtClean="0"/>
              <a:t>Double hashing</a:t>
            </a: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a:t>
            </a:r>
            <a:r>
              <a:rPr lang="en-US" smtClean="0"/>
              <a:t>of lecture on Wed, Feb 29</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p:txBody>
          <a:bodyPr/>
          <a:lstStyle/>
          <a:p>
            <a:pPr eaLnBrk="1" hangingPunct="1"/>
            <a:r>
              <a:rPr lang="en-US" smtClean="0"/>
              <a:t>ADTs So Far</a:t>
            </a:r>
          </a:p>
        </p:txBody>
      </p:sp>
      <p:sp>
        <p:nvSpPr>
          <p:cNvPr id="11267" name="Rectangle 5"/>
          <p:cNvSpPr>
            <a:spLocks noGrp="1" noChangeArrowheads="1"/>
          </p:cNvSpPr>
          <p:nvPr>
            <p:ph type="subTitle" idx="1"/>
          </p:nvPr>
        </p:nvSpPr>
        <p:spPr/>
        <p:txBody>
          <a:bodyPr/>
          <a:lstStyle/>
          <a:p>
            <a:pPr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7890" name="Rectangle 4"/>
          <p:cNvSpPr>
            <a:spLocks noGrp="1" noChangeArrowheads="1"/>
          </p:cNvSpPr>
          <p:nvPr>
            <p:ph type="ctrTitle"/>
          </p:nvPr>
        </p:nvSpPr>
        <p:spPr/>
        <p:txBody>
          <a:bodyPr/>
          <a:lstStyle/>
          <a:p>
            <a:pPr eaLnBrk="1" hangingPunct="1"/>
            <a:r>
              <a:rPr lang="en-US" smtClean="0"/>
              <a:t>Separate Chaining</a:t>
            </a:r>
          </a:p>
        </p:txBody>
      </p:sp>
      <p:sp>
        <p:nvSpPr>
          <p:cNvPr id="37891" name="Rectangle 5"/>
          <p:cNvSpPr>
            <a:spLocks noGrp="1" noChangeArrowheads="1"/>
          </p:cNvSpPr>
          <p:nvPr>
            <p:ph type="subTitle" idx="1"/>
          </p:nvPr>
        </p:nvSpPr>
        <p:spPr/>
        <p:txBody>
          <a:bodyPr/>
          <a:lstStyle/>
          <a:p>
            <a:pPr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custDataLst>
              <p:tags r:id="rId2"/>
            </p:custDataLst>
          </p:nvPr>
        </p:nvSpPr>
        <p:spPr>
          <a:xfrm>
            <a:off x="609600" y="171450"/>
            <a:ext cx="7772400" cy="685800"/>
          </a:xfrm>
        </p:spPr>
        <p:txBody>
          <a:bodyPr/>
          <a:lstStyle/>
          <a:p>
            <a:pPr eaLnBrk="1" hangingPunct="1"/>
            <a:r>
              <a:rPr lang="en-US" smtClean="0"/>
              <a:t>Separate Chaining</a:t>
            </a:r>
          </a:p>
        </p:txBody>
      </p:sp>
      <p:sp>
        <p:nvSpPr>
          <p:cNvPr id="38915" name="Rectangle 3"/>
          <p:cNvSpPr>
            <a:spLocks noGrp="1" noChangeArrowheads="1"/>
          </p:cNvSpPr>
          <p:nvPr>
            <p:ph idx="1"/>
            <p:custDataLst>
              <p:tags r:id="rId3"/>
            </p:custDataLst>
          </p:nvPr>
        </p:nvSpPr>
        <p:spPr>
          <a:xfrm>
            <a:off x="5257800" y="3429000"/>
            <a:ext cx="3657600" cy="3124200"/>
          </a:xfrm>
        </p:spPr>
        <p:txBody>
          <a:bodyPr/>
          <a:lstStyle/>
          <a:p>
            <a:pPr eaLnBrk="1" hangingPunct="1"/>
            <a:r>
              <a:rPr lang="en-US" b="1" u="sng" dirty="0" smtClean="0"/>
              <a:t>Separate chaining</a:t>
            </a:r>
            <a:r>
              <a:rPr lang="en-US" u="sng" dirty="0" smtClean="0"/>
              <a:t>:</a:t>
            </a:r>
            <a:r>
              <a:rPr lang="en-US" dirty="0" smtClean="0"/>
              <a:t> All keys that map </a:t>
            </a:r>
            <a:br>
              <a:rPr lang="en-US" dirty="0" smtClean="0"/>
            </a:br>
            <a:r>
              <a:rPr lang="en-US" dirty="0" smtClean="0"/>
              <a:t>to the same </a:t>
            </a:r>
            <a:br>
              <a:rPr lang="en-US" dirty="0" smtClean="0"/>
            </a:br>
            <a:r>
              <a:rPr lang="en-US" dirty="0" smtClean="0"/>
              <a:t>hash value </a:t>
            </a:r>
            <a:br>
              <a:rPr lang="en-US" dirty="0" smtClean="0"/>
            </a:br>
            <a:r>
              <a:rPr lang="en-US" dirty="0" smtClean="0"/>
              <a:t>are kept in a </a:t>
            </a:r>
            <a:br>
              <a:rPr lang="en-US" dirty="0" smtClean="0"/>
            </a:br>
            <a:r>
              <a:rPr lang="en-US" dirty="0" smtClean="0"/>
              <a:t>list (or “bucket”).</a:t>
            </a:r>
          </a:p>
        </p:txBody>
      </p:sp>
      <p:graphicFrame>
        <p:nvGraphicFramePr>
          <p:cNvPr id="11328" name="Group 64"/>
          <p:cNvGraphicFramePr>
            <a:graphicFrameLocks noGrp="1"/>
          </p:cNvGraphicFramePr>
          <p:nvPr>
            <p:custDataLst>
              <p:tags r:id="rId4"/>
            </p:custDataLst>
          </p:nvPr>
        </p:nvGraphicFramePr>
        <p:xfrm>
          <a:off x="1219200" y="1066800"/>
          <a:ext cx="2133600" cy="4572000"/>
        </p:xfrm>
        <a:graphic>
          <a:graphicData uri="http://schemas.openxmlformats.org/drawingml/2006/table">
            <a:tbl>
              <a:tblPr/>
              <a:tblGrid>
                <a:gridCol w="673100"/>
                <a:gridCol w="1460500"/>
              </a:tblGrid>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50" name="Text Box 68"/>
          <p:cNvSpPr txBox="1">
            <a:spLocks noChangeArrowheads="1"/>
          </p:cNvSpPr>
          <p:nvPr>
            <p:custDataLst>
              <p:tags r:id="rId5"/>
            </p:custDataLst>
          </p:nvPr>
        </p:nvSpPr>
        <p:spPr bwMode="auto">
          <a:xfrm>
            <a:off x="7391400" y="914400"/>
            <a:ext cx="1244600" cy="2282825"/>
          </a:xfrm>
          <a:prstGeom prst="rect">
            <a:avLst/>
          </a:prstGeom>
          <a:noFill/>
          <a:ln w="9525">
            <a:noFill/>
            <a:miter lim="800000"/>
            <a:headEnd/>
            <a:tailEnd/>
          </a:ln>
        </p:spPr>
        <p:txBody>
          <a:bodyPr>
            <a:spAutoFit/>
          </a:bodyPr>
          <a:lstStyle/>
          <a:p>
            <a:r>
              <a:rPr lang="en-US" sz="2400" b="1">
                <a:latin typeface="Times New Roman" pitchFamily="18" charset="0"/>
              </a:rPr>
              <a:t>Insert</a:t>
            </a:r>
            <a:r>
              <a:rPr lang="en-US" sz="2400">
                <a:latin typeface="Times New Roman" pitchFamily="18" charset="0"/>
              </a:rPr>
              <a:t>:</a:t>
            </a:r>
          </a:p>
          <a:p>
            <a:r>
              <a:rPr lang="en-US" sz="2400">
                <a:latin typeface="Times New Roman" pitchFamily="18" charset="0"/>
              </a:rPr>
              <a:t>10</a:t>
            </a:r>
          </a:p>
          <a:p>
            <a:r>
              <a:rPr lang="en-US" sz="2400">
                <a:latin typeface="Times New Roman" pitchFamily="18" charset="0"/>
              </a:rPr>
              <a:t>22</a:t>
            </a:r>
          </a:p>
          <a:p>
            <a:r>
              <a:rPr lang="en-US" sz="2400">
                <a:latin typeface="Times New Roman" pitchFamily="18" charset="0"/>
              </a:rPr>
              <a:t>107</a:t>
            </a:r>
          </a:p>
          <a:p>
            <a:r>
              <a:rPr lang="en-US" sz="2400">
                <a:latin typeface="Times New Roman" pitchFamily="18" charset="0"/>
              </a:rPr>
              <a:t>12</a:t>
            </a:r>
          </a:p>
          <a:p>
            <a:r>
              <a:rPr lang="en-US" sz="2400">
                <a:latin typeface="Times New Roman" pitchFamily="18" charset="0"/>
              </a:rPr>
              <a:t>42</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custDataLst>
              <p:tags r:id="rId3"/>
            </p:custDataLst>
          </p:nvPr>
        </p:nvSpPr>
        <p:spPr/>
        <p:txBody>
          <a:bodyPr/>
          <a:lstStyle/>
          <a:p>
            <a:pPr eaLnBrk="1" hangingPunct="1"/>
            <a:r>
              <a:rPr lang="en-US" smtClean="0"/>
              <a:t>Analysis of find</a:t>
            </a:r>
          </a:p>
        </p:txBody>
      </p:sp>
      <p:sp>
        <p:nvSpPr>
          <p:cNvPr id="2052" name="Rectangle 3"/>
          <p:cNvSpPr>
            <a:spLocks noGrp="1" noChangeArrowheads="1"/>
          </p:cNvSpPr>
          <p:nvPr>
            <p:ph idx="1"/>
            <p:custDataLst>
              <p:tags r:id="rId4"/>
            </p:custDataLst>
          </p:nvPr>
        </p:nvSpPr>
        <p:spPr/>
        <p:txBody>
          <a:bodyPr/>
          <a:lstStyle/>
          <a:p>
            <a:pPr eaLnBrk="1" hangingPunct="1">
              <a:lnSpc>
                <a:spcPct val="90000"/>
              </a:lnSpc>
            </a:pPr>
            <a:r>
              <a:rPr lang="en-US" dirty="0" smtClean="0">
                <a:solidFill>
                  <a:schemeClr val="accent2"/>
                </a:solidFill>
              </a:rPr>
              <a:t>Definition</a:t>
            </a:r>
            <a:r>
              <a:rPr lang="en-US" dirty="0" smtClean="0"/>
              <a:t>: The </a:t>
            </a:r>
            <a:r>
              <a:rPr lang="en-US" dirty="0" smtClean="0">
                <a:solidFill>
                  <a:srgbClr val="FF0000"/>
                </a:solidFill>
              </a:rPr>
              <a:t>load factor,</a:t>
            </a:r>
            <a:r>
              <a:rPr lang="en-US" dirty="0" smtClean="0"/>
              <a:t> </a:t>
            </a:r>
            <a:r>
              <a:rPr lang="en-US" dirty="0" smtClean="0">
                <a:sym typeface="Symbol" pitchFamily="18" charset="2"/>
              </a:rPr>
              <a:t>, </a:t>
            </a:r>
            <a:r>
              <a:rPr lang="en-US" dirty="0" smtClean="0"/>
              <a:t>of a hash table is the ratio:</a:t>
            </a:r>
          </a:p>
          <a:p>
            <a:pPr eaLnBrk="1" hangingPunct="1">
              <a:lnSpc>
                <a:spcPct val="90000"/>
              </a:lnSpc>
            </a:pPr>
            <a:endParaRPr lang="en-US" dirty="0" smtClean="0"/>
          </a:p>
          <a:p>
            <a:pPr eaLnBrk="1" hangingPunct="1">
              <a:lnSpc>
                <a:spcPct val="90000"/>
              </a:lnSpc>
            </a:pPr>
            <a:endParaRPr lang="en-US" dirty="0" smtClean="0"/>
          </a:p>
          <a:p>
            <a:pPr eaLnBrk="1" hangingPunct="1">
              <a:lnSpc>
                <a:spcPct val="90000"/>
              </a:lnSpc>
              <a:buFontTx/>
              <a:buNone/>
            </a:pPr>
            <a:r>
              <a:rPr lang="en-US" dirty="0" smtClean="0"/>
              <a:t>For separate chaining, </a:t>
            </a:r>
            <a:r>
              <a:rPr lang="en-US" dirty="0" smtClean="0">
                <a:sym typeface="Symbol" pitchFamily="18" charset="2"/>
              </a:rPr>
              <a:t> = average # of elements in a bucket</a:t>
            </a:r>
            <a:endParaRPr lang="en-US" dirty="0" smtClean="0"/>
          </a:p>
          <a:p>
            <a:pPr eaLnBrk="1" hangingPunct="1">
              <a:lnSpc>
                <a:spcPct val="90000"/>
              </a:lnSpc>
            </a:pPr>
            <a:r>
              <a:rPr lang="en-US" dirty="0" err="1" smtClean="0"/>
              <a:t>Avg</a:t>
            </a:r>
            <a:r>
              <a:rPr lang="en-US" dirty="0" smtClean="0"/>
              <a:t> time on unsuccessful find: </a:t>
            </a:r>
            <a:r>
              <a:rPr lang="en-US" dirty="0" smtClean="0">
                <a:sym typeface="Symbol" pitchFamily="18" charset="2"/>
              </a:rPr>
              <a:t></a:t>
            </a:r>
          </a:p>
          <a:p>
            <a:pPr lvl="1" eaLnBrk="1" hangingPunct="1">
              <a:lnSpc>
                <a:spcPct val="90000"/>
              </a:lnSpc>
              <a:buFontTx/>
              <a:buNone/>
            </a:pPr>
            <a:r>
              <a:rPr lang="en-US" dirty="0" smtClean="0">
                <a:sym typeface="Symbol" pitchFamily="18" charset="2"/>
              </a:rPr>
              <a:t>	(avg. length of a list at hash(</a:t>
            </a:r>
            <a:r>
              <a:rPr lang="en-US" i="1" dirty="0" smtClean="0">
                <a:sym typeface="Symbol" pitchFamily="18" charset="2"/>
              </a:rPr>
              <a:t>k</a:t>
            </a:r>
            <a:r>
              <a:rPr lang="en-US" dirty="0" smtClean="0">
                <a:sym typeface="Symbol" pitchFamily="18" charset="2"/>
              </a:rPr>
              <a:t>))</a:t>
            </a:r>
          </a:p>
          <a:p>
            <a:pPr eaLnBrk="1" hangingPunct="1">
              <a:lnSpc>
                <a:spcPct val="90000"/>
              </a:lnSpc>
            </a:pPr>
            <a:r>
              <a:rPr lang="en-US" dirty="0" err="1" smtClean="0"/>
              <a:t>Avg</a:t>
            </a:r>
            <a:r>
              <a:rPr lang="en-US" dirty="0" smtClean="0"/>
              <a:t> time on successful find</a:t>
            </a:r>
            <a:r>
              <a:rPr lang="en-US" dirty="0" smtClean="0">
                <a:sym typeface="Symbol" pitchFamily="18" charset="2"/>
              </a:rPr>
              <a:t>: 1 + (/2)</a:t>
            </a:r>
          </a:p>
          <a:p>
            <a:pPr lvl="1" eaLnBrk="1" hangingPunct="1">
              <a:lnSpc>
                <a:spcPct val="90000"/>
              </a:lnSpc>
              <a:buFontTx/>
              <a:buNone/>
            </a:pPr>
            <a:r>
              <a:rPr lang="en-US" dirty="0" smtClean="0">
                <a:sym typeface="Symbol" pitchFamily="18" charset="2"/>
              </a:rPr>
              <a:t>	(one node, plus half the avg. length of a list (not including the item)).</a:t>
            </a:r>
          </a:p>
        </p:txBody>
      </p:sp>
      <p:graphicFrame>
        <p:nvGraphicFramePr>
          <p:cNvPr id="2050" name="Object 4"/>
          <p:cNvGraphicFramePr>
            <a:graphicFrameLocks noChangeAspect="1"/>
          </p:cNvGraphicFramePr>
          <p:nvPr/>
        </p:nvGraphicFramePr>
        <p:xfrm>
          <a:off x="4648200" y="2286000"/>
          <a:ext cx="2732088" cy="800100"/>
        </p:xfrm>
        <a:graphic>
          <a:graphicData uri="http://schemas.openxmlformats.org/presentationml/2006/ole">
            <p:oleObj spid="_x0000_s2050" name="Equation" r:id="rId7" imgW="1346040" imgH="393480" progId="Equation.3">
              <p:embed/>
            </p:oleObj>
          </a:graphicData>
        </a:graphic>
      </p:graphicFrame>
    </p:spTree>
    <p:custDataLst>
      <p:tags r:id="rId2"/>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Load factor</a:t>
            </a:r>
          </a:p>
        </p:txBody>
      </p:sp>
      <p:sp>
        <p:nvSpPr>
          <p:cNvPr id="140291" name="Rectangle 3"/>
          <p:cNvSpPr>
            <a:spLocks noGrp="1" noChangeArrowheads="1"/>
          </p:cNvSpPr>
          <p:nvPr>
            <p:ph idx="1"/>
          </p:nvPr>
        </p:nvSpPr>
        <p:spPr>
          <a:xfrm>
            <a:off x="457200" y="1600200"/>
            <a:ext cx="8229600" cy="5257800"/>
          </a:xfrm>
        </p:spPr>
        <p:txBody>
          <a:bodyPr/>
          <a:lstStyle/>
          <a:p>
            <a:pPr eaLnBrk="1" hangingPunct="1">
              <a:lnSpc>
                <a:spcPct val="90000"/>
              </a:lnSpc>
            </a:pPr>
            <a:r>
              <a:rPr lang="en-US" sz="2400" dirty="0" smtClean="0"/>
              <a:t>How big should we make the hash table?</a:t>
            </a:r>
          </a:p>
          <a:p>
            <a:pPr lvl="1" eaLnBrk="1" hangingPunct="1">
              <a:lnSpc>
                <a:spcPct val="90000"/>
              </a:lnSpc>
            </a:pPr>
            <a:r>
              <a:rPr lang="en-US" sz="2000" dirty="0" smtClean="0"/>
              <a:t>Well, we want “constant” time for find and insert……</a:t>
            </a:r>
          </a:p>
          <a:p>
            <a:pPr eaLnBrk="1" hangingPunct="1">
              <a:lnSpc>
                <a:spcPct val="90000"/>
              </a:lnSpc>
            </a:pPr>
            <a:r>
              <a:rPr lang="en-US" sz="2400" dirty="0" smtClean="0"/>
              <a:t>Possible sizes for hash table with separate chaining</a:t>
            </a:r>
          </a:p>
          <a:p>
            <a:pPr lvl="1" eaLnBrk="1" hangingPunct="1">
              <a:lnSpc>
                <a:spcPct val="90000"/>
              </a:lnSpc>
            </a:pPr>
            <a:r>
              <a:rPr lang="en-US" sz="2000" dirty="0" smtClean="0">
                <a:sym typeface="Symbol" pitchFamily="18" charset="2"/>
              </a:rPr>
              <a:t> </a:t>
            </a:r>
            <a:r>
              <a:rPr lang="en-US" sz="2000" dirty="0" smtClean="0"/>
              <a:t>= 1</a:t>
            </a:r>
          </a:p>
          <a:p>
            <a:pPr lvl="2" eaLnBrk="1" hangingPunct="1">
              <a:lnSpc>
                <a:spcPct val="90000"/>
              </a:lnSpc>
            </a:pPr>
            <a:r>
              <a:rPr lang="en-US" sz="1800" dirty="0" smtClean="0"/>
              <a:t>Make hash table = # of elements expected</a:t>
            </a:r>
          </a:p>
          <a:p>
            <a:pPr lvl="2" eaLnBrk="1" hangingPunct="1">
              <a:lnSpc>
                <a:spcPct val="90000"/>
              </a:lnSpc>
            </a:pPr>
            <a:r>
              <a:rPr lang="en-US" sz="1800" dirty="0" smtClean="0"/>
              <a:t>So average bucket size is one</a:t>
            </a:r>
          </a:p>
          <a:p>
            <a:pPr lvl="2" eaLnBrk="1" hangingPunct="1">
              <a:lnSpc>
                <a:spcPct val="90000"/>
              </a:lnSpc>
            </a:pPr>
            <a:r>
              <a:rPr lang="en-US" sz="1800" dirty="0" smtClean="0"/>
              <a:t>Also make it a prime #</a:t>
            </a:r>
          </a:p>
          <a:p>
            <a:pPr lvl="1" eaLnBrk="1" hangingPunct="1">
              <a:lnSpc>
                <a:spcPct val="90000"/>
              </a:lnSpc>
            </a:pPr>
            <a:r>
              <a:rPr lang="en-US" sz="2000" dirty="0" smtClean="0">
                <a:sym typeface="Symbol" pitchFamily="18" charset="2"/>
              </a:rPr>
              <a:t> </a:t>
            </a:r>
            <a:r>
              <a:rPr lang="en-US" sz="2000" dirty="0" smtClean="0"/>
              <a:t>= 0.75</a:t>
            </a:r>
          </a:p>
          <a:p>
            <a:pPr lvl="2" eaLnBrk="1" hangingPunct="1">
              <a:lnSpc>
                <a:spcPct val="90000"/>
              </a:lnSpc>
            </a:pPr>
            <a:r>
              <a:rPr lang="en-US" sz="1800" dirty="0" smtClean="0"/>
              <a:t>Java’s </a:t>
            </a:r>
            <a:r>
              <a:rPr lang="en-US" sz="1800" dirty="0" err="1" smtClean="0"/>
              <a:t>Hashtable</a:t>
            </a:r>
            <a:r>
              <a:rPr lang="en-US" sz="1800" dirty="0" smtClean="0"/>
              <a:t> does this</a:t>
            </a:r>
          </a:p>
          <a:p>
            <a:pPr lvl="2" eaLnBrk="1" hangingPunct="1">
              <a:lnSpc>
                <a:spcPct val="90000"/>
              </a:lnSpc>
            </a:pPr>
            <a:r>
              <a:rPr lang="en-US" sz="1800" dirty="0" smtClean="0"/>
              <a:t>Table will always be bigger than the number of elements</a:t>
            </a:r>
          </a:p>
          <a:p>
            <a:pPr lvl="2" eaLnBrk="1" hangingPunct="1">
              <a:lnSpc>
                <a:spcPct val="90000"/>
              </a:lnSpc>
            </a:pPr>
            <a:r>
              <a:rPr lang="en-US" sz="1800" dirty="0" smtClean="0"/>
              <a:t>This reduces the chance of a collision!</a:t>
            </a:r>
          </a:p>
          <a:p>
            <a:pPr lvl="2" eaLnBrk="1" hangingPunct="1">
              <a:lnSpc>
                <a:spcPct val="90000"/>
              </a:lnSpc>
            </a:pPr>
            <a:r>
              <a:rPr lang="en-US" sz="1800" dirty="0" smtClean="0"/>
              <a:t>Good trade-off between memory use and running time</a:t>
            </a:r>
          </a:p>
          <a:p>
            <a:pPr lvl="1" eaLnBrk="1" hangingPunct="1">
              <a:lnSpc>
                <a:spcPct val="90000"/>
              </a:lnSpc>
            </a:pPr>
            <a:r>
              <a:rPr lang="en-US" sz="2000" dirty="0" smtClean="0">
                <a:sym typeface="Symbol" pitchFamily="18" charset="2"/>
              </a:rPr>
              <a:t> </a:t>
            </a:r>
            <a:r>
              <a:rPr lang="en-US" sz="2000" dirty="0" smtClean="0"/>
              <a:t>= 0.5</a:t>
            </a:r>
          </a:p>
          <a:p>
            <a:pPr lvl="2" eaLnBrk="1" hangingPunct="1">
              <a:lnSpc>
                <a:spcPct val="90000"/>
              </a:lnSpc>
            </a:pPr>
            <a:r>
              <a:rPr lang="en-US" sz="1800" dirty="0" smtClean="0"/>
              <a:t>Uses more memory, but fewer collisions</a:t>
            </a:r>
          </a:p>
          <a:p>
            <a:pPr eaLnBrk="1" hangingPunct="1">
              <a:lnSpc>
                <a:spcPct val="90000"/>
              </a:lnSpc>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029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029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029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029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0291">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0291">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0291">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0291">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0291">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02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Separate Chaining: find()</a:t>
            </a:r>
          </a:p>
        </p:txBody>
      </p:sp>
      <p:sp>
        <p:nvSpPr>
          <p:cNvPr id="41987" name="Rectangle 3"/>
          <p:cNvSpPr>
            <a:spLocks noGrp="1" noChangeArrowheads="1"/>
          </p:cNvSpPr>
          <p:nvPr>
            <p:ph idx="1"/>
          </p:nvPr>
        </p:nvSpPr>
        <p:spPr/>
        <p:txBody>
          <a:bodyPr/>
          <a:lstStyle/>
          <a:p>
            <a:pPr eaLnBrk="1" hangingPunct="1"/>
            <a:r>
              <a:rPr lang="en-US" dirty="0" smtClean="0"/>
              <a:t>Note that we now have to keep each </a:t>
            </a:r>
            <a:r>
              <a:rPr lang="en-US" i="1" dirty="0" smtClean="0"/>
              <a:t>key</a:t>
            </a:r>
            <a:r>
              <a:rPr lang="en-US" dirty="0" smtClean="0"/>
              <a:t> in the chain, as well as the value!</a:t>
            </a:r>
          </a:p>
          <a:p>
            <a:pPr eaLnBrk="1" hangingPunct="1"/>
            <a:endParaRPr lang="en-US" dirty="0" smtClean="0"/>
          </a:p>
          <a:p>
            <a:pPr eaLnBrk="1" hangingPunct="1"/>
            <a:r>
              <a:rPr lang="en-US" dirty="0" smtClean="0"/>
              <a:t>What is the worst case?</a:t>
            </a:r>
          </a:p>
          <a:p>
            <a:pPr lvl="1" eaLnBrk="1" hangingPunct="1"/>
            <a:r>
              <a:rPr lang="en-US" dirty="0" smtClean="0"/>
              <a:t>Hint: Wikipedia is wrong on this one…</a:t>
            </a:r>
          </a:p>
          <a:p>
            <a:pPr lvl="1" eaLnBrk="1" hangingPunct="1"/>
            <a:r>
              <a:rPr lang="en-US" dirty="0" smtClean="0">
                <a:hlinkClick r:id="rId3"/>
              </a:rPr>
              <a:t>http://en.wikipedia.org/wiki/Hash_table</a:t>
            </a:r>
            <a:r>
              <a:rPr lang="en-US" dirty="0" smtClean="0"/>
              <a:t> </a:t>
            </a:r>
          </a:p>
          <a:p>
            <a:pPr eaLnBrk="1" hangingPunct="1"/>
            <a:endParaRPr lang="en-US" dirty="0" smtClean="0"/>
          </a:p>
          <a:p>
            <a:pPr eaLnBrk="1" hangingPunct="1"/>
            <a:r>
              <a:rPr lang="en-US" dirty="0" smtClean="0"/>
              <a:t>What is the “hopeful” average case?</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structure to use for the buckets?</a:t>
            </a:r>
            <a:endParaRPr lang="en-US" dirty="0"/>
          </a:p>
        </p:txBody>
      </p:sp>
      <p:sp>
        <p:nvSpPr>
          <p:cNvPr id="3" name="Content Placeholder 2"/>
          <p:cNvSpPr>
            <a:spLocks noGrp="1"/>
          </p:cNvSpPr>
          <p:nvPr>
            <p:ph idx="1"/>
          </p:nvPr>
        </p:nvSpPr>
        <p:spPr/>
        <p:txBody>
          <a:bodyPr/>
          <a:lstStyle/>
          <a:p>
            <a:r>
              <a:rPr lang="en-US" dirty="0" smtClean="0"/>
              <a:t>AVL &amp; red-black trees will give the best running time</a:t>
            </a:r>
          </a:p>
          <a:p>
            <a:pPr lvl="1"/>
            <a:r>
              <a:rPr lang="en-US" dirty="0" smtClean="0"/>
              <a:t>But that’s a lot of overhead!</a:t>
            </a:r>
          </a:p>
          <a:p>
            <a:r>
              <a:rPr lang="en-US" dirty="0" smtClean="0"/>
              <a:t>Vectors are easier and simpler, but take up a </a:t>
            </a:r>
            <a:r>
              <a:rPr lang="en-US" b="1" dirty="0" smtClean="0"/>
              <a:t>lot</a:t>
            </a:r>
            <a:r>
              <a:rPr lang="en-US" dirty="0" smtClean="0"/>
              <a:t> of space</a:t>
            </a:r>
          </a:p>
          <a:p>
            <a:pPr lvl="1"/>
            <a:r>
              <a:rPr lang="en-US" dirty="0" smtClean="0"/>
              <a:t>All those extra, unused, cells</a:t>
            </a:r>
          </a:p>
          <a:p>
            <a:r>
              <a:rPr lang="en-US" dirty="0" smtClean="0"/>
              <a:t>Linked lists are quick and easy, and take up very little extra space</a:t>
            </a:r>
          </a:p>
          <a:p>
            <a:pPr lvl="1"/>
            <a:r>
              <a:rPr lang="en-US" dirty="0" smtClean="0"/>
              <a:t>That’s O(n)!</a:t>
            </a:r>
          </a:p>
          <a:p>
            <a:pPr lvl="1"/>
            <a:r>
              <a:rPr lang="en-US" dirty="0" smtClean="0"/>
              <a:t>Still faster </a:t>
            </a:r>
            <a:r>
              <a:rPr lang="en-US" i="1" dirty="0" smtClean="0"/>
              <a:t>in practice</a:t>
            </a:r>
            <a:r>
              <a:rPr lang="en-US" dirty="0" smtClean="0"/>
              <a:t> than trees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600" smtClean="0"/>
              <a:t>Requirements for “Hopeful” Case</a:t>
            </a:r>
          </a:p>
        </p:txBody>
      </p:sp>
      <p:sp>
        <p:nvSpPr>
          <p:cNvPr id="86019" name="Rectangle 3"/>
          <p:cNvSpPr>
            <a:spLocks noGrp="1" noChangeArrowheads="1"/>
          </p:cNvSpPr>
          <p:nvPr>
            <p:ph idx="1"/>
          </p:nvPr>
        </p:nvSpPr>
        <p:spPr>
          <a:xfrm>
            <a:off x="381000" y="1600200"/>
            <a:ext cx="8458200" cy="4292600"/>
          </a:xfrm>
        </p:spPr>
        <p:txBody>
          <a:bodyPr/>
          <a:lstStyle/>
          <a:p>
            <a:pPr eaLnBrk="1" hangingPunct="1">
              <a:lnSpc>
                <a:spcPct val="90000"/>
              </a:lnSpc>
            </a:pPr>
            <a:r>
              <a:rPr lang="en-US" smtClean="0"/>
              <a:t>Function </a:t>
            </a:r>
            <a:r>
              <a:rPr lang="en-US" i="1" smtClean="0">
                <a:latin typeface="Times New Roman" pitchFamily="18" charset="0"/>
              </a:rPr>
              <a:t>h</a:t>
            </a:r>
            <a:r>
              <a:rPr lang="en-US" smtClean="0"/>
              <a:t> is well distributed for key space</a:t>
            </a:r>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r>
              <a:rPr lang="en-US" smtClean="0"/>
              <a:t>Size of table scales linearly with </a:t>
            </a:r>
            <a:r>
              <a:rPr lang="en-US" i="1" smtClean="0">
                <a:latin typeface="Times New Roman" pitchFamily="18" charset="0"/>
              </a:rPr>
              <a:t>Number of Elements</a:t>
            </a:r>
          </a:p>
          <a:p>
            <a:pPr lvl="1" eaLnBrk="1" hangingPunct="1">
              <a:lnSpc>
                <a:spcPct val="90000"/>
              </a:lnSpc>
            </a:pPr>
            <a:r>
              <a:rPr lang="en-US" smtClean="0"/>
              <a:t>Expected bucket size is </a:t>
            </a:r>
            <a:r>
              <a:rPr lang="en-US" smtClean="0">
                <a:sym typeface="Symbol" pitchFamily="18" charset="2"/>
              </a:rPr>
              <a:t></a:t>
            </a:r>
            <a:r>
              <a:rPr lang="en-US" smtClean="0"/>
              <a:t>(</a:t>
            </a:r>
            <a:r>
              <a:rPr lang="en-US" i="1" smtClean="0">
                <a:latin typeface="Times New Roman" pitchFamily="18" charset="0"/>
              </a:rPr>
              <a:t>Num_elements </a:t>
            </a:r>
            <a:r>
              <a:rPr lang="en-US" smtClean="0">
                <a:latin typeface="Times New Roman" pitchFamily="18" charset="0"/>
              </a:rPr>
              <a:t>/ </a:t>
            </a:r>
            <a:r>
              <a:rPr lang="en-US" i="1" smtClean="0"/>
              <a:t>table_size</a:t>
            </a:r>
            <a:r>
              <a:rPr lang="en-US" smtClean="0"/>
              <a:t>)</a:t>
            </a:r>
          </a:p>
        </p:txBody>
      </p:sp>
      <p:sp>
        <p:nvSpPr>
          <p:cNvPr id="86020" name="Text Box 4"/>
          <p:cNvSpPr txBox="1">
            <a:spLocks noChangeArrowheads="1"/>
          </p:cNvSpPr>
          <p:nvPr/>
        </p:nvSpPr>
        <p:spPr bwMode="auto">
          <a:xfrm>
            <a:off x="990600" y="2438400"/>
            <a:ext cx="7391400" cy="1128713"/>
          </a:xfrm>
          <a:prstGeom prst="rect">
            <a:avLst/>
          </a:prstGeom>
          <a:noFill/>
          <a:ln w="31750">
            <a:noFill/>
            <a:miter lim="800000"/>
            <a:headEnd/>
            <a:tailEnd/>
          </a:ln>
        </p:spPr>
        <p:txBody>
          <a:bodyPr wrap="none">
            <a:spAutoFit/>
          </a:bodyPr>
          <a:lstStyle/>
          <a:p>
            <a:r>
              <a:rPr lang="en-US" sz="3200"/>
              <a:t>for a randomly selected </a:t>
            </a:r>
            <a:r>
              <a:rPr lang="en-US" sz="3600">
                <a:latin typeface="Times New Roman" pitchFamily="18" charset="0"/>
              </a:rPr>
              <a:t>k </a:t>
            </a:r>
            <a:r>
              <a:rPr lang="en-US" sz="3600">
                <a:latin typeface="Times New Roman" pitchFamily="18" charset="0"/>
                <a:sym typeface="Symbol" pitchFamily="18" charset="2"/>
              </a:rPr>
              <a:t> K</a:t>
            </a:r>
            <a:r>
              <a:rPr lang="en-US" sz="3200"/>
              <a:t>,</a:t>
            </a:r>
          </a:p>
          <a:p>
            <a:r>
              <a:rPr lang="en-US" sz="3200">
                <a:latin typeface="Times New Roman" pitchFamily="18" charset="0"/>
              </a:rPr>
              <a:t>	probability (</a:t>
            </a:r>
            <a:r>
              <a:rPr lang="en-US" sz="3200" i="1">
                <a:latin typeface="Times New Roman" pitchFamily="18" charset="0"/>
              </a:rPr>
              <a:t>hash</a:t>
            </a:r>
            <a:r>
              <a:rPr lang="en-US" sz="3200">
                <a:latin typeface="Times New Roman" pitchFamily="18" charset="0"/>
              </a:rPr>
              <a:t>(</a:t>
            </a:r>
            <a:r>
              <a:rPr lang="en-US" sz="3200" i="1">
                <a:latin typeface="Times New Roman" pitchFamily="18" charset="0"/>
              </a:rPr>
              <a:t>k</a:t>
            </a:r>
            <a:r>
              <a:rPr lang="en-US" sz="3200">
                <a:latin typeface="Times New Roman" pitchFamily="18" charset="0"/>
              </a:rPr>
              <a:t>) = </a:t>
            </a:r>
            <a:r>
              <a:rPr lang="en-US" sz="3200" i="1">
                <a:latin typeface="Times New Roman" pitchFamily="18" charset="0"/>
              </a:rPr>
              <a:t>i</a:t>
            </a:r>
            <a:r>
              <a:rPr lang="en-US" sz="3200">
                <a:latin typeface="Times New Roman" pitchFamily="18" charset="0"/>
              </a:rPr>
              <a:t>) = 1/</a:t>
            </a:r>
            <a:r>
              <a:rPr lang="en-US" sz="3200" i="1">
                <a:latin typeface="Times New Roman" pitchFamily="18" charset="0"/>
              </a:rPr>
              <a:t>table_size</a:t>
            </a:r>
          </a:p>
        </p:txBody>
      </p:sp>
      <p:sp>
        <p:nvSpPr>
          <p:cNvPr id="43013" name="Text Box 5"/>
          <p:cNvSpPr txBox="1">
            <a:spLocks noChangeArrowheads="1"/>
          </p:cNvSpPr>
          <p:nvPr/>
        </p:nvSpPr>
        <p:spPr bwMode="auto">
          <a:xfrm>
            <a:off x="1600200" y="5867400"/>
            <a:ext cx="6526213" cy="611188"/>
          </a:xfrm>
          <a:prstGeom prst="rect">
            <a:avLst/>
          </a:prstGeom>
          <a:noFill/>
          <a:ln w="31750">
            <a:solidFill>
              <a:srgbClr val="0000FF"/>
            </a:solidFill>
            <a:miter lim="800000"/>
            <a:headEnd/>
            <a:tailEnd/>
          </a:ln>
        </p:spPr>
        <p:txBody>
          <a:bodyPr wrap="none">
            <a:spAutoFit/>
          </a:bodyPr>
          <a:lstStyle/>
          <a:p>
            <a:pPr algn="ctr"/>
            <a:r>
              <a:rPr lang="en-US" sz="3200"/>
              <a:t>Finding a good </a:t>
            </a:r>
            <a:r>
              <a:rPr lang="en-US" sz="3200" i="1">
                <a:latin typeface="Times New Roman" pitchFamily="18" charset="0"/>
              </a:rPr>
              <a:t>h</a:t>
            </a:r>
            <a:r>
              <a:rPr lang="en-US" sz="3200"/>
              <a:t> can be tough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dissolve">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dissolve">
                                      <p:cBhvr>
                                        <p:cTn id="12" dur="500"/>
                                        <p:tgtEl>
                                          <p:spTgt spid="860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animEffect transition="in" filter="dissolve">
                                      <p:cBhvr>
                                        <p:cTn id="17" dur="500"/>
                                        <p:tgtEl>
                                          <p:spTgt spid="86019">
                                            <p:txEl>
                                              <p:pRg st="5" end="5"/>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6019">
                                            <p:txEl>
                                              <p:pRg st="6" end="6"/>
                                            </p:txEl>
                                          </p:spTgt>
                                        </p:tgtEl>
                                        <p:attrNameLst>
                                          <p:attrName>style.visibility</p:attrName>
                                        </p:attrNameLst>
                                      </p:cBhvr>
                                      <p:to>
                                        <p:strVal val="visible"/>
                                      </p:to>
                                    </p:set>
                                    <p:animEffect transition="in" filter="dissolve">
                                      <p:cBhvr>
                                        <p:cTn id="20" dur="500"/>
                                        <p:tgtEl>
                                          <p:spTgt spid="8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0"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4034" name="Rectangle 4"/>
          <p:cNvSpPr>
            <a:spLocks noGrp="1" noChangeArrowheads="1"/>
          </p:cNvSpPr>
          <p:nvPr>
            <p:ph type="ctrTitle"/>
          </p:nvPr>
        </p:nvSpPr>
        <p:spPr/>
        <p:txBody>
          <a:bodyPr/>
          <a:lstStyle/>
          <a:p>
            <a:pPr eaLnBrk="1" hangingPunct="1"/>
            <a:r>
              <a:rPr lang="en-US" smtClean="0"/>
              <a:t>Open Addressing</a:t>
            </a:r>
          </a:p>
        </p:txBody>
      </p:sp>
      <p:sp>
        <p:nvSpPr>
          <p:cNvPr id="44035" name="Rectangle 5"/>
          <p:cNvSpPr>
            <a:spLocks noGrp="1" noChangeArrowheads="1"/>
          </p:cNvSpPr>
          <p:nvPr>
            <p:ph type="subTitle" idx="1"/>
          </p:nvPr>
        </p:nvSpPr>
        <p:spPr/>
        <p:txBody>
          <a:bodyPr/>
          <a:lstStyle/>
          <a:p>
            <a:pPr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Saving Memory</a:t>
            </a:r>
          </a:p>
        </p:txBody>
      </p:sp>
      <p:sp>
        <p:nvSpPr>
          <p:cNvPr id="45059" name="Text Box 3"/>
          <p:cNvSpPr txBox="1">
            <a:spLocks noChangeArrowheads="1"/>
          </p:cNvSpPr>
          <p:nvPr/>
        </p:nvSpPr>
        <p:spPr bwMode="auto">
          <a:xfrm>
            <a:off x="5595938" y="2025650"/>
            <a:ext cx="1036637" cy="641350"/>
          </a:xfrm>
          <a:prstGeom prst="rect">
            <a:avLst/>
          </a:prstGeom>
          <a:noFill/>
          <a:ln w="31750">
            <a:noFill/>
            <a:miter lim="800000"/>
            <a:headEnd/>
            <a:tailEnd/>
          </a:ln>
        </p:spPr>
        <p:txBody>
          <a:bodyPr>
            <a:spAutoFit/>
          </a:bodyPr>
          <a:lstStyle/>
          <a:p>
            <a:r>
              <a:rPr lang="en-US" sz="1800"/>
              <a:t>“Alice”, “red”</a:t>
            </a:r>
          </a:p>
        </p:txBody>
      </p:sp>
      <p:graphicFrame>
        <p:nvGraphicFramePr>
          <p:cNvPr id="89092" name="Group 4"/>
          <p:cNvGraphicFramePr>
            <a:graphicFrameLocks noGrp="1"/>
          </p:cNvGraphicFramePr>
          <p:nvPr/>
        </p:nvGraphicFramePr>
        <p:xfrm>
          <a:off x="990600" y="1568450"/>
          <a:ext cx="3935413" cy="2898777"/>
        </p:xfrm>
        <a:graphic>
          <a:graphicData uri="http://schemas.openxmlformats.org/drawingml/2006/table">
            <a:tbl>
              <a:tblPr/>
              <a:tblGrid>
                <a:gridCol w="2163763"/>
                <a:gridCol w="1771650"/>
              </a:tblGrid>
              <a:tr h="534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rPr>
                        <a:t>Entry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83" name="Rectangle 27"/>
          <p:cNvSpPr>
            <a:spLocks noChangeArrowheads="1"/>
          </p:cNvSpPr>
          <p:nvPr/>
        </p:nvSpPr>
        <p:spPr bwMode="auto">
          <a:xfrm>
            <a:off x="5619750" y="2082800"/>
            <a:ext cx="1524000" cy="533400"/>
          </a:xfrm>
          <a:prstGeom prst="rect">
            <a:avLst/>
          </a:prstGeom>
          <a:noFill/>
          <a:ln w="31750">
            <a:solidFill>
              <a:schemeClr val="tx1"/>
            </a:solidFill>
            <a:miter lim="800000"/>
            <a:headEnd/>
            <a:tailEnd/>
          </a:ln>
        </p:spPr>
        <p:txBody>
          <a:bodyPr wrap="none" anchor="ctr">
            <a:spAutoFit/>
          </a:bodyPr>
          <a:lstStyle/>
          <a:p>
            <a:endParaRPr lang="en-US"/>
          </a:p>
        </p:txBody>
      </p:sp>
      <p:sp>
        <p:nvSpPr>
          <p:cNvPr id="45084" name="Line 28"/>
          <p:cNvSpPr>
            <a:spLocks noChangeShapeType="1"/>
          </p:cNvSpPr>
          <p:nvPr/>
        </p:nvSpPr>
        <p:spPr bwMode="auto">
          <a:xfrm>
            <a:off x="6610350" y="2082800"/>
            <a:ext cx="0" cy="533400"/>
          </a:xfrm>
          <a:prstGeom prst="line">
            <a:avLst/>
          </a:prstGeom>
          <a:noFill/>
          <a:ln w="31750">
            <a:solidFill>
              <a:schemeClr val="tx1"/>
            </a:solidFill>
            <a:round/>
            <a:headEnd/>
            <a:tailEnd/>
          </a:ln>
        </p:spPr>
        <p:txBody>
          <a:bodyPr wrap="none">
            <a:spAutoFit/>
          </a:bodyPr>
          <a:lstStyle/>
          <a:p>
            <a:endParaRPr lang="en-US"/>
          </a:p>
        </p:txBody>
      </p:sp>
      <p:sp>
        <p:nvSpPr>
          <p:cNvPr id="45085" name="Rectangle 29"/>
          <p:cNvSpPr>
            <a:spLocks noChangeArrowheads="1"/>
          </p:cNvSpPr>
          <p:nvPr/>
        </p:nvSpPr>
        <p:spPr bwMode="auto">
          <a:xfrm>
            <a:off x="5619750" y="2844800"/>
            <a:ext cx="1524000" cy="533400"/>
          </a:xfrm>
          <a:prstGeom prst="rect">
            <a:avLst/>
          </a:prstGeom>
          <a:noFill/>
          <a:ln w="31750">
            <a:solidFill>
              <a:schemeClr val="tx1"/>
            </a:solidFill>
            <a:miter lim="800000"/>
            <a:headEnd/>
            <a:tailEnd/>
          </a:ln>
        </p:spPr>
        <p:txBody>
          <a:bodyPr wrap="none" anchor="ctr">
            <a:spAutoFit/>
          </a:bodyPr>
          <a:lstStyle/>
          <a:p>
            <a:endParaRPr lang="en-US"/>
          </a:p>
        </p:txBody>
      </p:sp>
      <p:sp>
        <p:nvSpPr>
          <p:cNvPr id="45086" name="Line 30"/>
          <p:cNvSpPr>
            <a:spLocks noChangeShapeType="1"/>
          </p:cNvSpPr>
          <p:nvPr/>
        </p:nvSpPr>
        <p:spPr bwMode="auto">
          <a:xfrm>
            <a:off x="6610350" y="2844800"/>
            <a:ext cx="0" cy="533400"/>
          </a:xfrm>
          <a:prstGeom prst="line">
            <a:avLst/>
          </a:prstGeom>
          <a:noFill/>
          <a:ln w="31750">
            <a:solidFill>
              <a:schemeClr val="tx1"/>
            </a:solidFill>
            <a:round/>
            <a:headEnd/>
            <a:tailEnd/>
          </a:ln>
        </p:spPr>
        <p:txBody>
          <a:bodyPr wrap="none">
            <a:spAutoFit/>
          </a:bodyPr>
          <a:lstStyle/>
          <a:p>
            <a:endParaRPr lang="en-US"/>
          </a:p>
        </p:txBody>
      </p:sp>
      <p:sp>
        <p:nvSpPr>
          <p:cNvPr id="45087" name="Rectangle 31"/>
          <p:cNvSpPr>
            <a:spLocks noChangeArrowheads="1"/>
          </p:cNvSpPr>
          <p:nvPr/>
        </p:nvSpPr>
        <p:spPr bwMode="auto">
          <a:xfrm>
            <a:off x="7010400" y="3744913"/>
            <a:ext cx="1524000" cy="533400"/>
          </a:xfrm>
          <a:prstGeom prst="rect">
            <a:avLst/>
          </a:prstGeom>
          <a:noFill/>
          <a:ln w="31750">
            <a:solidFill>
              <a:schemeClr val="tx1"/>
            </a:solidFill>
            <a:miter lim="800000"/>
            <a:headEnd/>
            <a:tailEnd/>
          </a:ln>
        </p:spPr>
        <p:txBody>
          <a:bodyPr wrap="none" anchor="ctr">
            <a:spAutoFit/>
          </a:bodyPr>
          <a:lstStyle/>
          <a:p>
            <a:endParaRPr lang="en-US"/>
          </a:p>
        </p:txBody>
      </p:sp>
      <p:sp>
        <p:nvSpPr>
          <p:cNvPr id="45088" name="Text Box 32"/>
          <p:cNvSpPr txBox="1">
            <a:spLocks noChangeArrowheads="1"/>
          </p:cNvSpPr>
          <p:nvPr/>
        </p:nvSpPr>
        <p:spPr bwMode="auto">
          <a:xfrm>
            <a:off x="5562600" y="2803525"/>
            <a:ext cx="1149350" cy="581025"/>
          </a:xfrm>
          <a:prstGeom prst="rect">
            <a:avLst/>
          </a:prstGeom>
          <a:noFill/>
          <a:ln w="31750">
            <a:noFill/>
            <a:miter lim="800000"/>
            <a:headEnd/>
            <a:tailEnd/>
          </a:ln>
        </p:spPr>
        <p:txBody>
          <a:bodyPr>
            <a:spAutoFit/>
          </a:bodyPr>
          <a:lstStyle/>
          <a:p>
            <a:r>
              <a:rPr lang="en-US" sz="1600"/>
              <a:t>“Coleen”,“blue”</a:t>
            </a:r>
          </a:p>
        </p:txBody>
      </p:sp>
      <p:sp>
        <p:nvSpPr>
          <p:cNvPr id="45089" name="Text Box 33"/>
          <p:cNvSpPr txBox="1">
            <a:spLocks noChangeArrowheads="1"/>
          </p:cNvSpPr>
          <p:nvPr/>
        </p:nvSpPr>
        <p:spPr bwMode="auto">
          <a:xfrm>
            <a:off x="7021513" y="3711575"/>
            <a:ext cx="1149350" cy="581025"/>
          </a:xfrm>
          <a:prstGeom prst="rect">
            <a:avLst/>
          </a:prstGeom>
          <a:noFill/>
          <a:ln w="31750">
            <a:noFill/>
            <a:miter lim="800000"/>
            <a:headEnd/>
            <a:tailEnd/>
          </a:ln>
        </p:spPr>
        <p:txBody>
          <a:bodyPr>
            <a:spAutoFit/>
          </a:bodyPr>
          <a:lstStyle/>
          <a:p>
            <a:r>
              <a:rPr lang="en-US" sz="1600"/>
              <a:t>“Cathy”,</a:t>
            </a:r>
          </a:p>
          <a:p>
            <a:r>
              <a:rPr lang="en-US" sz="1600"/>
              <a:t>“green”</a:t>
            </a:r>
          </a:p>
        </p:txBody>
      </p:sp>
      <p:sp>
        <p:nvSpPr>
          <p:cNvPr id="45090" name="Line 34"/>
          <p:cNvSpPr>
            <a:spLocks noChangeShapeType="1"/>
          </p:cNvSpPr>
          <p:nvPr/>
        </p:nvSpPr>
        <p:spPr bwMode="auto">
          <a:xfrm>
            <a:off x="8001000" y="3744913"/>
            <a:ext cx="0" cy="533400"/>
          </a:xfrm>
          <a:prstGeom prst="line">
            <a:avLst/>
          </a:prstGeom>
          <a:noFill/>
          <a:ln w="31750">
            <a:solidFill>
              <a:schemeClr val="tx1"/>
            </a:solidFill>
            <a:round/>
            <a:headEnd/>
            <a:tailEnd/>
          </a:ln>
        </p:spPr>
        <p:txBody>
          <a:bodyPr wrap="none">
            <a:spAutoFit/>
          </a:bodyPr>
          <a:lstStyle/>
          <a:p>
            <a:endParaRPr lang="en-US"/>
          </a:p>
        </p:txBody>
      </p:sp>
      <p:cxnSp>
        <p:nvCxnSpPr>
          <p:cNvPr id="45091" name="AutoShape 35"/>
          <p:cNvCxnSpPr>
            <a:cxnSpLocks noChangeShapeType="1"/>
            <a:endCxn id="45059" idx="1"/>
          </p:cNvCxnSpPr>
          <p:nvPr/>
        </p:nvCxnSpPr>
        <p:spPr bwMode="auto">
          <a:xfrm>
            <a:off x="4030663" y="2308225"/>
            <a:ext cx="1565275" cy="38100"/>
          </a:xfrm>
          <a:prstGeom prst="bentConnector3">
            <a:avLst>
              <a:gd name="adj1" fmla="val 50000"/>
            </a:avLst>
          </a:prstGeom>
          <a:noFill/>
          <a:ln w="31750">
            <a:solidFill>
              <a:schemeClr val="tx1"/>
            </a:solidFill>
            <a:miter lim="800000"/>
            <a:headEnd type="oval" w="med" len="med"/>
            <a:tailEnd type="triangle" w="med" len="med"/>
          </a:ln>
        </p:spPr>
      </p:cxnSp>
      <p:cxnSp>
        <p:nvCxnSpPr>
          <p:cNvPr id="45092" name="AutoShape 36"/>
          <p:cNvCxnSpPr>
            <a:cxnSpLocks noChangeShapeType="1"/>
            <a:endCxn id="45088" idx="1"/>
          </p:cNvCxnSpPr>
          <p:nvPr/>
        </p:nvCxnSpPr>
        <p:spPr bwMode="auto">
          <a:xfrm flipV="1">
            <a:off x="4038600" y="3094038"/>
            <a:ext cx="1524000" cy="341312"/>
          </a:xfrm>
          <a:prstGeom prst="bentConnector3">
            <a:avLst>
              <a:gd name="adj1" fmla="val 71458"/>
            </a:avLst>
          </a:prstGeom>
          <a:noFill/>
          <a:ln w="31750">
            <a:solidFill>
              <a:schemeClr val="tx1"/>
            </a:solidFill>
            <a:miter lim="800000"/>
            <a:headEnd type="oval" w="med" len="med"/>
            <a:tailEnd type="triangle" w="med" len="med"/>
          </a:ln>
        </p:spPr>
      </p:cxnSp>
      <p:cxnSp>
        <p:nvCxnSpPr>
          <p:cNvPr id="45093" name="AutoShape 37"/>
          <p:cNvCxnSpPr>
            <a:cxnSpLocks noChangeShapeType="1"/>
            <a:endCxn id="45089" idx="1"/>
          </p:cNvCxnSpPr>
          <p:nvPr/>
        </p:nvCxnSpPr>
        <p:spPr bwMode="auto">
          <a:xfrm rot="16200000" flipH="1">
            <a:off x="6463506" y="3444082"/>
            <a:ext cx="923925" cy="192088"/>
          </a:xfrm>
          <a:prstGeom prst="bentConnector2">
            <a:avLst/>
          </a:prstGeom>
          <a:noFill/>
          <a:ln w="31750">
            <a:solidFill>
              <a:schemeClr val="tx1"/>
            </a:solidFill>
            <a:miter lim="800000"/>
            <a:headEnd type="oval" w="med" len="med"/>
            <a:tailEnd type="triangle" w="med" len="med"/>
          </a:ln>
        </p:spPr>
      </p:cxnSp>
      <p:sp>
        <p:nvSpPr>
          <p:cNvPr id="45094" name="Line 38"/>
          <p:cNvSpPr>
            <a:spLocks noChangeShapeType="1"/>
          </p:cNvSpPr>
          <p:nvPr/>
        </p:nvSpPr>
        <p:spPr bwMode="auto">
          <a:xfrm flipH="1">
            <a:off x="6634163" y="2073275"/>
            <a:ext cx="509587" cy="520700"/>
          </a:xfrm>
          <a:prstGeom prst="line">
            <a:avLst/>
          </a:prstGeom>
          <a:noFill/>
          <a:ln w="31750">
            <a:solidFill>
              <a:schemeClr val="tx1"/>
            </a:solidFill>
            <a:round/>
            <a:headEnd/>
            <a:tailEnd/>
          </a:ln>
        </p:spPr>
        <p:txBody>
          <a:bodyPr>
            <a:spAutoFit/>
          </a:bodyPr>
          <a:lstStyle/>
          <a:p>
            <a:endParaRPr lang="en-US"/>
          </a:p>
        </p:txBody>
      </p:sp>
      <p:sp>
        <p:nvSpPr>
          <p:cNvPr id="45095" name="Line 39"/>
          <p:cNvSpPr>
            <a:spLocks noChangeShapeType="1"/>
          </p:cNvSpPr>
          <p:nvPr/>
        </p:nvSpPr>
        <p:spPr bwMode="auto">
          <a:xfrm flipH="1">
            <a:off x="7999413" y="3746500"/>
            <a:ext cx="509587" cy="520700"/>
          </a:xfrm>
          <a:prstGeom prst="line">
            <a:avLst/>
          </a:prstGeom>
          <a:noFill/>
          <a:ln w="31750">
            <a:solidFill>
              <a:schemeClr val="tx1"/>
            </a:solidFill>
            <a:round/>
            <a:headEnd/>
            <a:tailEnd/>
          </a:ln>
        </p:spPr>
        <p:txBody>
          <a:bodyPr>
            <a:spAutoFit/>
          </a:bodyPr>
          <a:lstStyle/>
          <a:p>
            <a:endParaRPr lang="en-US"/>
          </a:p>
        </p:txBody>
      </p:sp>
      <p:sp>
        <p:nvSpPr>
          <p:cNvPr id="45096" name="Text Box 40"/>
          <p:cNvSpPr txBox="1">
            <a:spLocks noChangeArrowheads="1"/>
          </p:cNvSpPr>
          <p:nvPr/>
        </p:nvSpPr>
        <p:spPr bwMode="auto">
          <a:xfrm>
            <a:off x="942975" y="4946650"/>
            <a:ext cx="6950075" cy="1098550"/>
          </a:xfrm>
          <a:prstGeom prst="rect">
            <a:avLst/>
          </a:prstGeom>
          <a:noFill/>
          <a:ln w="31750">
            <a:solidFill>
              <a:srgbClr val="0000FF"/>
            </a:solidFill>
            <a:miter lim="800000"/>
            <a:headEnd/>
            <a:tailEnd/>
          </a:ln>
        </p:spPr>
        <p:txBody>
          <a:bodyPr wrap="none">
            <a:spAutoFit/>
          </a:bodyPr>
          <a:lstStyle/>
          <a:p>
            <a:r>
              <a:rPr lang="en-US" sz="3200"/>
              <a:t>Can we avoid the overhead of all</a:t>
            </a:r>
          </a:p>
          <a:p>
            <a:r>
              <a:rPr lang="en-US" sz="3200"/>
              <a:t>those linked lists?</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Probing Strategies</a:t>
            </a:r>
          </a:p>
        </p:txBody>
      </p:sp>
      <p:sp>
        <p:nvSpPr>
          <p:cNvPr id="46083" name="Rectangle 3"/>
          <p:cNvSpPr>
            <a:spLocks noGrp="1" noChangeArrowheads="1"/>
          </p:cNvSpPr>
          <p:nvPr>
            <p:ph idx="1"/>
          </p:nvPr>
        </p:nvSpPr>
        <p:spPr/>
        <p:txBody>
          <a:bodyPr/>
          <a:lstStyle/>
          <a:p>
            <a:pPr eaLnBrk="1" hangingPunct="1"/>
            <a:r>
              <a:rPr lang="en-US" smtClean="0"/>
              <a:t>Linear</a:t>
            </a:r>
          </a:p>
          <a:p>
            <a:pPr eaLnBrk="1" hangingPunct="1"/>
            <a:r>
              <a:rPr lang="en-US" smtClean="0"/>
              <a:t>Quadratic</a:t>
            </a:r>
          </a:p>
          <a:p>
            <a:pPr eaLnBrk="1" hangingPunct="1"/>
            <a:r>
              <a:rPr lang="en-US" smtClean="0"/>
              <a:t>Double hashing</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Lists</a:t>
            </a:r>
          </a:p>
        </p:txBody>
      </p:sp>
      <p:sp>
        <p:nvSpPr>
          <p:cNvPr id="12291" name="Rectangle 3"/>
          <p:cNvSpPr>
            <a:spLocks noGrp="1" noChangeArrowheads="1"/>
          </p:cNvSpPr>
          <p:nvPr>
            <p:ph idx="1"/>
          </p:nvPr>
        </p:nvSpPr>
        <p:spPr/>
        <p:txBody>
          <a:bodyPr/>
          <a:lstStyle/>
          <a:p>
            <a:pPr eaLnBrk="1" hangingPunct="1"/>
            <a:r>
              <a:rPr lang="en-US" smtClean="0"/>
              <a:t>Operations</a:t>
            </a:r>
          </a:p>
          <a:p>
            <a:pPr lvl="1" eaLnBrk="1" hangingPunct="1"/>
            <a:r>
              <a:rPr lang="en-US" smtClean="0"/>
              <a:t>find</a:t>
            </a:r>
          </a:p>
          <a:p>
            <a:pPr lvl="1" eaLnBrk="1" hangingPunct="1"/>
            <a:r>
              <a:rPr lang="en-US" smtClean="0"/>
              <a:t>insert</a:t>
            </a:r>
          </a:p>
          <a:p>
            <a:pPr lvl="1" eaLnBrk="1" hangingPunct="1"/>
            <a:r>
              <a:rPr lang="en-US" smtClean="0"/>
              <a:t>remove</a:t>
            </a:r>
          </a:p>
          <a:p>
            <a:pPr lvl="1" eaLnBrk="1" hangingPunct="1"/>
            <a:r>
              <a:rPr lang="en-US" smtClean="0"/>
              <a:t>findKth</a:t>
            </a:r>
          </a:p>
          <a:p>
            <a:pPr eaLnBrk="1" hangingPunct="1"/>
            <a:r>
              <a:rPr lang="en-US" smtClean="0"/>
              <a:t>Implementations</a:t>
            </a:r>
          </a:p>
          <a:p>
            <a:pPr lvl="1" eaLnBrk="1" hangingPunct="1"/>
            <a:r>
              <a:rPr lang="en-US" smtClean="0"/>
              <a:t>Array</a:t>
            </a:r>
          </a:p>
          <a:p>
            <a:pPr lvl="1" eaLnBrk="1" hangingPunct="1"/>
            <a:r>
              <a:rPr lang="en-US" smtClean="0"/>
              <a:t>Linked list</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custDataLst>
              <p:tags r:id="rId2"/>
            </p:custDataLst>
          </p:nvPr>
        </p:nvSpPr>
        <p:spPr>
          <a:xfrm>
            <a:off x="609600" y="171450"/>
            <a:ext cx="7772400" cy="685800"/>
          </a:xfrm>
        </p:spPr>
        <p:txBody>
          <a:bodyPr/>
          <a:lstStyle/>
          <a:p>
            <a:pPr eaLnBrk="1" hangingPunct="1"/>
            <a:r>
              <a:rPr lang="en-US" smtClean="0"/>
              <a:t>Linear Probing</a:t>
            </a:r>
          </a:p>
        </p:txBody>
      </p:sp>
      <p:sp>
        <p:nvSpPr>
          <p:cNvPr id="47107" name="Rectangle 51"/>
          <p:cNvSpPr>
            <a:spLocks noGrp="1" noChangeArrowheads="1"/>
          </p:cNvSpPr>
          <p:nvPr>
            <p:ph idx="1"/>
            <p:custDataLst>
              <p:tags r:id="rId3"/>
            </p:custDataLst>
          </p:nvPr>
        </p:nvSpPr>
        <p:spPr>
          <a:xfrm>
            <a:off x="5181600" y="3429000"/>
            <a:ext cx="3733800" cy="2743200"/>
          </a:xfrm>
        </p:spPr>
        <p:txBody>
          <a:bodyPr/>
          <a:lstStyle/>
          <a:p>
            <a:pPr eaLnBrk="1" hangingPunct="1">
              <a:lnSpc>
                <a:spcPct val="90000"/>
              </a:lnSpc>
            </a:pPr>
            <a:r>
              <a:rPr lang="en-US" sz="2000" b="1" u="sng" smtClean="0"/>
              <a:t>Linear Probing</a:t>
            </a:r>
            <a:r>
              <a:rPr lang="en-US" sz="2000" smtClean="0"/>
              <a:t>: Check spots in this order:</a:t>
            </a:r>
          </a:p>
          <a:p>
            <a:pPr eaLnBrk="1" hangingPunct="1">
              <a:lnSpc>
                <a:spcPct val="90000"/>
              </a:lnSpc>
            </a:pPr>
            <a:r>
              <a:rPr lang="en-US" sz="2000" smtClean="0"/>
              <a:t>h(k)</a:t>
            </a:r>
          </a:p>
          <a:p>
            <a:pPr eaLnBrk="1" hangingPunct="1">
              <a:lnSpc>
                <a:spcPct val="90000"/>
              </a:lnSpc>
            </a:pPr>
            <a:r>
              <a:rPr lang="en-US" sz="2000" smtClean="0"/>
              <a:t>h(k)+1</a:t>
            </a:r>
          </a:p>
          <a:p>
            <a:pPr eaLnBrk="1" hangingPunct="1">
              <a:lnSpc>
                <a:spcPct val="90000"/>
              </a:lnSpc>
            </a:pPr>
            <a:r>
              <a:rPr lang="en-US" sz="2000" smtClean="0"/>
              <a:t>h(k)+2</a:t>
            </a:r>
          </a:p>
          <a:p>
            <a:pPr eaLnBrk="1" hangingPunct="1">
              <a:lnSpc>
                <a:spcPct val="90000"/>
              </a:lnSpc>
            </a:pPr>
            <a:r>
              <a:rPr lang="en-US" sz="2000" smtClean="0"/>
              <a:t>h(k)+3, etc.</a:t>
            </a:r>
          </a:p>
        </p:txBody>
      </p:sp>
      <p:graphicFrame>
        <p:nvGraphicFramePr>
          <p:cNvPr id="49155" name="Group 3"/>
          <p:cNvGraphicFramePr>
            <a:graphicFrameLocks noGrp="1"/>
          </p:cNvGraphicFramePr>
          <p:nvPr>
            <p:custDataLst>
              <p:tags r:id="rId4"/>
            </p:custDataLst>
          </p:nvPr>
        </p:nvGraphicFramePr>
        <p:xfrm>
          <a:off x="1320800" y="914400"/>
          <a:ext cx="2133600" cy="4572000"/>
        </p:xfrm>
        <a:graphic>
          <a:graphicData uri="http://schemas.openxmlformats.org/drawingml/2006/table">
            <a:tbl>
              <a:tblPr/>
              <a:tblGrid>
                <a:gridCol w="673100"/>
                <a:gridCol w="1460500"/>
              </a:tblGrid>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42" name="Text Box 49"/>
          <p:cNvSpPr txBox="1">
            <a:spLocks noChangeArrowheads="1"/>
          </p:cNvSpPr>
          <p:nvPr>
            <p:custDataLst>
              <p:tags r:id="rId5"/>
            </p:custDataLst>
          </p:nvPr>
        </p:nvSpPr>
        <p:spPr bwMode="auto">
          <a:xfrm>
            <a:off x="7086600" y="762000"/>
            <a:ext cx="1244600" cy="2282825"/>
          </a:xfrm>
          <a:prstGeom prst="rect">
            <a:avLst/>
          </a:prstGeom>
          <a:noFill/>
          <a:ln w="9525">
            <a:noFill/>
            <a:miter lim="800000"/>
            <a:headEnd/>
            <a:tailEnd/>
          </a:ln>
        </p:spPr>
        <p:txBody>
          <a:bodyPr>
            <a:spAutoFit/>
          </a:bodyPr>
          <a:lstStyle/>
          <a:p>
            <a:r>
              <a:rPr lang="en-US" sz="2400" b="1">
                <a:latin typeface="Times New Roman" pitchFamily="18" charset="0"/>
              </a:rPr>
              <a:t>Insert</a:t>
            </a:r>
            <a:r>
              <a:rPr lang="en-US" sz="2400">
                <a:latin typeface="Times New Roman" pitchFamily="18" charset="0"/>
              </a:rPr>
              <a:t>:</a:t>
            </a:r>
          </a:p>
          <a:p>
            <a:r>
              <a:rPr lang="en-US" sz="2400">
                <a:latin typeface="Times New Roman" pitchFamily="18" charset="0"/>
              </a:rPr>
              <a:t>38</a:t>
            </a:r>
          </a:p>
          <a:p>
            <a:r>
              <a:rPr lang="en-US" sz="2400">
                <a:latin typeface="Times New Roman" pitchFamily="18" charset="0"/>
              </a:rPr>
              <a:t>19</a:t>
            </a:r>
          </a:p>
          <a:p>
            <a:r>
              <a:rPr lang="en-US" sz="2400">
                <a:latin typeface="Times New Roman" pitchFamily="18" charset="0"/>
              </a:rPr>
              <a:t>8</a:t>
            </a:r>
          </a:p>
          <a:p>
            <a:r>
              <a:rPr lang="en-US" sz="2400">
                <a:latin typeface="Times New Roman" pitchFamily="18" charset="0"/>
              </a:rPr>
              <a:t>109</a:t>
            </a:r>
          </a:p>
          <a:p>
            <a:r>
              <a:rPr lang="en-US" sz="2400">
                <a:latin typeface="Times New Roman" pitchFamily="18" charset="0"/>
              </a:rPr>
              <a:t>10</a:t>
            </a: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custDataLst>
              <p:tags r:id="rId2"/>
            </p:custDataLst>
          </p:nvPr>
        </p:nvSpPr>
        <p:spPr/>
        <p:txBody>
          <a:bodyPr/>
          <a:lstStyle/>
          <a:p>
            <a:pPr eaLnBrk="1" hangingPunct="1"/>
            <a:r>
              <a:rPr lang="en-US" smtClean="0"/>
              <a:t>Linear Probing</a:t>
            </a:r>
          </a:p>
        </p:txBody>
      </p:sp>
      <p:sp>
        <p:nvSpPr>
          <p:cNvPr id="48131" name="Rectangle 3"/>
          <p:cNvSpPr>
            <a:spLocks noGrp="1" noChangeArrowheads="1"/>
          </p:cNvSpPr>
          <p:nvPr>
            <p:ph idx="1"/>
            <p:custDataLst>
              <p:tags r:id="rId3"/>
            </p:custDataLst>
          </p:nvPr>
        </p:nvSpPr>
        <p:spPr/>
        <p:txBody>
          <a:bodyPr/>
          <a:lstStyle/>
          <a:p>
            <a:pPr eaLnBrk="1" hangingPunct="1">
              <a:buFontTx/>
              <a:buNone/>
            </a:pPr>
            <a:r>
              <a:rPr lang="en-US" smtClean="0"/>
              <a:t>Examine cells in the order:</a:t>
            </a:r>
          </a:p>
          <a:p>
            <a:pPr eaLnBrk="1" hangingPunct="1">
              <a:buFontTx/>
              <a:buNone/>
            </a:pPr>
            <a:r>
              <a:rPr lang="en-US" smtClean="0"/>
              <a:t>        h</a:t>
            </a:r>
            <a:r>
              <a:rPr lang="en-US" baseline="-25000" smtClean="0"/>
              <a:t>0</a:t>
            </a:r>
            <a:r>
              <a:rPr lang="en-US" smtClean="0"/>
              <a:t>(</a:t>
            </a:r>
            <a:r>
              <a:rPr lang="en-US" i="1" smtClean="0"/>
              <a:t>k</a:t>
            </a:r>
            <a:r>
              <a:rPr lang="en-US" smtClean="0"/>
              <a:t>), h</a:t>
            </a:r>
            <a:r>
              <a:rPr lang="en-US" baseline="-25000" smtClean="0"/>
              <a:t>1</a:t>
            </a:r>
            <a:r>
              <a:rPr lang="en-US" smtClean="0"/>
              <a:t>(</a:t>
            </a:r>
            <a:r>
              <a:rPr lang="en-US" i="1" smtClean="0"/>
              <a:t>k</a:t>
            </a:r>
            <a:r>
              <a:rPr lang="en-US" smtClean="0"/>
              <a:t>), h</a:t>
            </a:r>
            <a:r>
              <a:rPr lang="en-US" baseline="-25000" smtClean="0"/>
              <a:t>2</a:t>
            </a:r>
            <a:r>
              <a:rPr lang="en-US" smtClean="0"/>
              <a:t>(</a:t>
            </a:r>
            <a:r>
              <a:rPr lang="en-US" i="1" smtClean="0"/>
              <a:t>k</a:t>
            </a:r>
            <a:r>
              <a:rPr lang="en-US" smtClean="0"/>
              <a:t>), …</a:t>
            </a:r>
          </a:p>
          <a:p>
            <a:pPr eaLnBrk="1" hangingPunct="1">
              <a:buFontTx/>
              <a:buNone/>
            </a:pPr>
            <a:r>
              <a:rPr lang="en-US" smtClean="0"/>
              <a:t>where: 	h</a:t>
            </a:r>
            <a:r>
              <a:rPr lang="en-US" i="1" baseline="-25000" smtClean="0"/>
              <a:t>i</a:t>
            </a:r>
            <a:r>
              <a:rPr lang="en-US" smtClean="0"/>
              <a:t>(</a:t>
            </a:r>
            <a:r>
              <a:rPr lang="en-US" i="1" smtClean="0"/>
              <a:t>k</a:t>
            </a:r>
            <a:r>
              <a:rPr lang="en-US" smtClean="0"/>
              <a:t>)=(hash(</a:t>
            </a:r>
            <a:r>
              <a:rPr lang="en-US" i="1" smtClean="0"/>
              <a:t>k</a:t>
            </a:r>
            <a:r>
              <a:rPr lang="en-US" smtClean="0"/>
              <a:t>) + f(</a:t>
            </a:r>
            <a:r>
              <a:rPr lang="en-US" i="1" smtClean="0"/>
              <a:t>i</a:t>
            </a:r>
            <a:r>
              <a:rPr lang="en-US" smtClean="0"/>
              <a:t>)) mod TableSize</a:t>
            </a:r>
            <a:r>
              <a:rPr lang="en-US" b="1" smtClean="0"/>
              <a:t/>
            </a:r>
            <a:br>
              <a:rPr lang="en-US" b="1" smtClean="0"/>
            </a:br>
            <a:endParaRPr lang="en-US" b="1" smtClean="0"/>
          </a:p>
          <a:p>
            <a:pPr eaLnBrk="1" hangingPunct="1">
              <a:buFontTx/>
              <a:buNone/>
            </a:pPr>
            <a:r>
              <a:rPr lang="en-US" b="1" smtClean="0"/>
              <a:t>Linear Probing</a:t>
            </a:r>
          </a:p>
          <a:p>
            <a:pPr eaLnBrk="1" hangingPunct="1">
              <a:buFontTx/>
              <a:buNone/>
            </a:pPr>
            <a:r>
              <a:rPr lang="en-US" smtClean="0"/>
              <a:t>	f(</a:t>
            </a:r>
            <a:r>
              <a:rPr lang="en-US" i="1" smtClean="0"/>
              <a:t>i</a:t>
            </a:r>
            <a:r>
              <a:rPr lang="en-US" smtClean="0"/>
              <a:t>) = </a:t>
            </a:r>
            <a:r>
              <a:rPr lang="en-US" i="1" smtClean="0"/>
              <a:t>i</a:t>
            </a:r>
            <a:endParaRPr lang="en-US" smtClean="0"/>
          </a:p>
          <a:p>
            <a:pPr eaLnBrk="1" hangingPunct="1"/>
            <a:r>
              <a:rPr lang="en-US" smtClean="0"/>
              <a:t>After searching spot hash(</a:t>
            </a:r>
            <a:r>
              <a:rPr lang="en-US" i="1" smtClean="0"/>
              <a:t>k</a:t>
            </a:r>
            <a:r>
              <a:rPr lang="en-US" smtClean="0"/>
              <a:t>) in the array, look in hash(</a:t>
            </a:r>
            <a:r>
              <a:rPr lang="en-US" i="1" smtClean="0"/>
              <a:t>k</a:t>
            </a:r>
            <a:r>
              <a:rPr lang="en-US" smtClean="0"/>
              <a:t>) + 1, hash(</a:t>
            </a:r>
            <a:r>
              <a:rPr lang="en-US" i="1" smtClean="0"/>
              <a:t>k</a:t>
            </a:r>
            <a:r>
              <a:rPr lang="en-US" smtClean="0"/>
              <a:t>) + 2, etc.</a:t>
            </a: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Problems with Linear Probing</a:t>
            </a:r>
          </a:p>
        </p:txBody>
      </p:sp>
      <p:sp>
        <p:nvSpPr>
          <p:cNvPr id="49155" name="Rectangle 3"/>
          <p:cNvSpPr>
            <a:spLocks noGrp="1" noChangeArrowheads="1"/>
          </p:cNvSpPr>
          <p:nvPr>
            <p:ph idx="1"/>
          </p:nvPr>
        </p:nvSpPr>
        <p:spPr/>
        <p:txBody>
          <a:bodyPr/>
          <a:lstStyle/>
          <a:p>
            <a:pPr eaLnBrk="1" hangingPunct="1"/>
            <a:r>
              <a:rPr lang="en-US" smtClean="0"/>
              <a:t>Primary clustering</a:t>
            </a:r>
          </a:p>
          <a:p>
            <a:pPr lvl="1" eaLnBrk="1" hangingPunct="1"/>
            <a:r>
              <a:rPr lang="en-US" smtClean="0"/>
              <a:t>Large blocks of occupied cells</a:t>
            </a:r>
          </a:p>
          <a:p>
            <a:pPr lvl="1" eaLnBrk="1" hangingPunct="1"/>
            <a:r>
              <a:rPr lang="en-US" smtClean="0"/>
              <a:t>As table fills, increased # attempts required to solve collision ....</a:t>
            </a:r>
          </a:p>
          <a:p>
            <a:pPr lvl="2" eaLnBrk="1" hangingPunct="1"/>
            <a:r>
              <a:rPr lang="en-US" smtClean="0"/>
              <a:t>slower lookup times...</a:t>
            </a:r>
          </a:p>
          <a:p>
            <a:pPr lvl="1" eaLnBrk="1" hangingPunct="1"/>
            <a:r>
              <a:rPr lang="en-US" smtClean="0"/>
              <a:t>“Holes” when an element is removed</a:t>
            </a:r>
          </a:p>
          <a:p>
            <a:pPr lvl="1" eaLnBrk="1" hangingPunct="1"/>
            <a:r>
              <a:rPr lang="en-US" smtClean="0"/>
              <a:t>When to stop looking?</a:t>
            </a:r>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custDataLst>
              <p:tags r:id="rId2"/>
            </p:custDataLst>
          </p:nvPr>
        </p:nvSpPr>
        <p:spPr>
          <a:xfrm>
            <a:off x="609600" y="171450"/>
            <a:ext cx="7772400" cy="685800"/>
          </a:xfrm>
        </p:spPr>
        <p:txBody>
          <a:bodyPr/>
          <a:lstStyle/>
          <a:p>
            <a:pPr eaLnBrk="1" hangingPunct="1"/>
            <a:r>
              <a:rPr lang="en-US" smtClean="0"/>
              <a:t>Linear Probing</a:t>
            </a:r>
          </a:p>
        </p:txBody>
      </p:sp>
      <p:sp>
        <p:nvSpPr>
          <p:cNvPr id="50179" name="Rectangle 50"/>
          <p:cNvSpPr>
            <a:spLocks noGrp="1" noChangeArrowheads="1"/>
          </p:cNvSpPr>
          <p:nvPr>
            <p:ph idx="1"/>
            <p:custDataLst>
              <p:tags r:id="rId3"/>
            </p:custDataLst>
          </p:nvPr>
        </p:nvSpPr>
        <p:spPr>
          <a:xfrm>
            <a:off x="5181600" y="3429000"/>
            <a:ext cx="3733800" cy="2743200"/>
          </a:xfrm>
        </p:spPr>
        <p:txBody>
          <a:bodyPr/>
          <a:lstStyle/>
          <a:p>
            <a:pPr eaLnBrk="1" hangingPunct="1">
              <a:lnSpc>
                <a:spcPct val="90000"/>
              </a:lnSpc>
            </a:pPr>
            <a:r>
              <a:rPr lang="en-US" sz="2000" b="1" u="sng" smtClean="0"/>
              <a:t>Linear Probing</a:t>
            </a:r>
            <a:r>
              <a:rPr lang="en-US" sz="2000" smtClean="0"/>
              <a:t>: Check spots in this order:</a:t>
            </a:r>
          </a:p>
          <a:p>
            <a:pPr eaLnBrk="1" hangingPunct="1">
              <a:lnSpc>
                <a:spcPct val="90000"/>
              </a:lnSpc>
            </a:pPr>
            <a:r>
              <a:rPr lang="en-US" sz="2000" smtClean="0"/>
              <a:t>h(k)</a:t>
            </a:r>
          </a:p>
          <a:p>
            <a:pPr eaLnBrk="1" hangingPunct="1">
              <a:lnSpc>
                <a:spcPct val="90000"/>
              </a:lnSpc>
            </a:pPr>
            <a:r>
              <a:rPr lang="en-US" sz="2000" smtClean="0"/>
              <a:t>h(k)+1</a:t>
            </a:r>
          </a:p>
          <a:p>
            <a:pPr eaLnBrk="1" hangingPunct="1">
              <a:lnSpc>
                <a:spcPct val="90000"/>
              </a:lnSpc>
            </a:pPr>
            <a:r>
              <a:rPr lang="en-US" sz="2000" smtClean="0"/>
              <a:t>h(k)+2</a:t>
            </a:r>
          </a:p>
          <a:p>
            <a:pPr eaLnBrk="1" hangingPunct="1">
              <a:lnSpc>
                <a:spcPct val="90000"/>
              </a:lnSpc>
            </a:pPr>
            <a:r>
              <a:rPr lang="en-US" sz="2000" smtClean="0"/>
              <a:t>h(k)+3, etc.</a:t>
            </a:r>
          </a:p>
        </p:txBody>
      </p:sp>
      <p:graphicFrame>
        <p:nvGraphicFramePr>
          <p:cNvPr id="146435" name="Group 3"/>
          <p:cNvGraphicFramePr>
            <a:graphicFrameLocks noGrp="1"/>
          </p:cNvGraphicFramePr>
          <p:nvPr>
            <p:custDataLst>
              <p:tags r:id="rId4"/>
            </p:custDataLst>
          </p:nvPr>
        </p:nvGraphicFramePr>
        <p:xfrm>
          <a:off x="1320800" y="914400"/>
          <a:ext cx="2133600" cy="4572000"/>
        </p:xfrm>
        <a:graphic>
          <a:graphicData uri="http://schemas.openxmlformats.org/drawingml/2006/table">
            <a:tbl>
              <a:tblPr/>
              <a:tblGrid>
                <a:gridCol w="673100"/>
                <a:gridCol w="1460500"/>
              </a:tblGrid>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0214" name="Text Box 49"/>
          <p:cNvSpPr txBox="1">
            <a:spLocks noChangeArrowheads="1"/>
          </p:cNvSpPr>
          <p:nvPr>
            <p:custDataLst>
              <p:tags r:id="rId5"/>
            </p:custDataLst>
          </p:nvPr>
        </p:nvSpPr>
        <p:spPr bwMode="auto">
          <a:xfrm>
            <a:off x="7086600" y="762000"/>
            <a:ext cx="1244600" cy="2282825"/>
          </a:xfrm>
          <a:prstGeom prst="rect">
            <a:avLst/>
          </a:prstGeom>
          <a:noFill/>
          <a:ln w="9525">
            <a:noFill/>
            <a:miter lim="800000"/>
            <a:headEnd/>
            <a:tailEnd/>
          </a:ln>
        </p:spPr>
        <p:txBody>
          <a:bodyPr>
            <a:spAutoFit/>
          </a:bodyPr>
          <a:lstStyle/>
          <a:p>
            <a:r>
              <a:rPr lang="en-US" sz="2400" b="1">
                <a:latin typeface="Times New Roman" pitchFamily="18" charset="0"/>
              </a:rPr>
              <a:t>Insert</a:t>
            </a:r>
            <a:r>
              <a:rPr lang="en-US" sz="2400">
                <a:latin typeface="Times New Roman" pitchFamily="18" charset="0"/>
              </a:rPr>
              <a:t>:</a:t>
            </a:r>
          </a:p>
          <a:p>
            <a:r>
              <a:rPr lang="en-US" sz="2400">
                <a:latin typeface="Times New Roman" pitchFamily="18" charset="0"/>
              </a:rPr>
              <a:t>38</a:t>
            </a:r>
          </a:p>
          <a:p>
            <a:r>
              <a:rPr lang="en-US" sz="2400">
                <a:latin typeface="Times New Roman" pitchFamily="18" charset="0"/>
              </a:rPr>
              <a:t>19</a:t>
            </a:r>
          </a:p>
          <a:p>
            <a:r>
              <a:rPr lang="en-US" sz="2400">
                <a:latin typeface="Times New Roman" pitchFamily="18" charset="0"/>
              </a:rPr>
              <a:t>8</a:t>
            </a:r>
          </a:p>
          <a:p>
            <a:r>
              <a:rPr lang="en-US" sz="2400">
                <a:latin typeface="Times New Roman" pitchFamily="18" charset="0"/>
              </a:rPr>
              <a:t>109</a:t>
            </a:r>
          </a:p>
          <a:p>
            <a:r>
              <a:rPr lang="en-US" sz="2400">
                <a:latin typeface="Times New Roman" pitchFamily="18" charset="0"/>
              </a:rPr>
              <a:t>10</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custDataLst>
              <p:tags r:id="rId2"/>
            </p:custDataLst>
          </p:nvPr>
        </p:nvSpPr>
        <p:spPr/>
        <p:txBody>
          <a:bodyPr/>
          <a:lstStyle/>
          <a:p>
            <a:pPr eaLnBrk="1" hangingPunct="1"/>
            <a:r>
              <a:rPr lang="en-US" smtClean="0"/>
              <a:t>Quadratic Probing</a:t>
            </a:r>
          </a:p>
        </p:txBody>
      </p:sp>
      <p:sp>
        <p:nvSpPr>
          <p:cNvPr id="51203" name="Rectangle 3"/>
          <p:cNvSpPr>
            <a:spLocks noGrp="1" noChangeArrowheads="1"/>
          </p:cNvSpPr>
          <p:nvPr>
            <p:ph idx="1"/>
            <p:custDataLst>
              <p:tags r:id="rId3"/>
            </p:custDataLst>
          </p:nvPr>
        </p:nvSpPr>
        <p:spPr/>
        <p:txBody>
          <a:bodyPr/>
          <a:lstStyle/>
          <a:p>
            <a:pPr eaLnBrk="1" hangingPunct="1">
              <a:lnSpc>
                <a:spcPct val="90000"/>
              </a:lnSpc>
              <a:buFontTx/>
              <a:buNone/>
            </a:pPr>
            <a:r>
              <a:rPr lang="en-US" sz="2400" smtClean="0"/>
              <a:t>Examine cells in the order:</a:t>
            </a:r>
          </a:p>
          <a:p>
            <a:pPr eaLnBrk="1" hangingPunct="1">
              <a:lnSpc>
                <a:spcPct val="90000"/>
              </a:lnSpc>
              <a:buFontTx/>
              <a:buNone/>
            </a:pPr>
            <a:r>
              <a:rPr lang="en-US" sz="2400" smtClean="0"/>
              <a:t>        h</a:t>
            </a:r>
            <a:r>
              <a:rPr lang="en-US" sz="2400" baseline="-25000" smtClean="0"/>
              <a:t>0</a:t>
            </a:r>
            <a:r>
              <a:rPr lang="en-US" sz="2400" smtClean="0"/>
              <a:t>(</a:t>
            </a:r>
            <a:r>
              <a:rPr lang="en-US" sz="2400" i="1" smtClean="0"/>
              <a:t>k</a:t>
            </a:r>
            <a:r>
              <a:rPr lang="en-US" sz="2400" smtClean="0"/>
              <a:t>), h</a:t>
            </a:r>
            <a:r>
              <a:rPr lang="en-US" sz="2400" baseline="-25000" smtClean="0"/>
              <a:t>1</a:t>
            </a:r>
            <a:r>
              <a:rPr lang="en-US" sz="2400" smtClean="0"/>
              <a:t>(</a:t>
            </a:r>
            <a:r>
              <a:rPr lang="en-US" sz="2400" i="1" smtClean="0"/>
              <a:t>k</a:t>
            </a:r>
            <a:r>
              <a:rPr lang="en-US" sz="2400" smtClean="0"/>
              <a:t>), h</a:t>
            </a:r>
            <a:r>
              <a:rPr lang="en-US" sz="2400" baseline="-25000" smtClean="0"/>
              <a:t>2</a:t>
            </a:r>
            <a:r>
              <a:rPr lang="en-US" sz="2400" smtClean="0"/>
              <a:t>(</a:t>
            </a:r>
            <a:r>
              <a:rPr lang="en-US" sz="2400" i="1" smtClean="0"/>
              <a:t>k</a:t>
            </a:r>
            <a:r>
              <a:rPr lang="en-US" sz="2400" smtClean="0"/>
              <a:t>), …</a:t>
            </a:r>
          </a:p>
          <a:p>
            <a:pPr eaLnBrk="1" hangingPunct="1">
              <a:lnSpc>
                <a:spcPct val="90000"/>
              </a:lnSpc>
              <a:buFontTx/>
              <a:buNone/>
            </a:pPr>
            <a:r>
              <a:rPr lang="en-US" sz="2400" smtClean="0"/>
              <a:t>where:  h</a:t>
            </a:r>
            <a:r>
              <a:rPr lang="en-US" sz="2400" i="1" baseline="-25000" smtClean="0"/>
              <a:t>i</a:t>
            </a:r>
            <a:r>
              <a:rPr lang="en-US" sz="2400" smtClean="0"/>
              <a:t>(</a:t>
            </a:r>
            <a:r>
              <a:rPr lang="en-US" sz="2400" i="1" smtClean="0"/>
              <a:t>k</a:t>
            </a:r>
            <a:r>
              <a:rPr lang="en-US" sz="2400" smtClean="0"/>
              <a:t>)=(hash(</a:t>
            </a:r>
            <a:r>
              <a:rPr lang="en-US" sz="2400" i="1" smtClean="0"/>
              <a:t>k</a:t>
            </a:r>
            <a:r>
              <a:rPr lang="en-US" sz="2400" smtClean="0"/>
              <a:t>) + f(</a:t>
            </a:r>
            <a:r>
              <a:rPr lang="en-US" sz="2400" i="1" smtClean="0"/>
              <a:t>i</a:t>
            </a:r>
            <a:r>
              <a:rPr lang="en-US" sz="2400" smtClean="0"/>
              <a:t>)) mod TableSize</a:t>
            </a:r>
          </a:p>
          <a:p>
            <a:pPr eaLnBrk="1" hangingPunct="1">
              <a:lnSpc>
                <a:spcPct val="90000"/>
              </a:lnSpc>
              <a:buFontTx/>
              <a:buNone/>
            </a:pPr>
            <a:endParaRPr lang="en-US" sz="2400" b="1" smtClean="0"/>
          </a:p>
          <a:p>
            <a:pPr eaLnBrk="1" hangingPunct="1">
              <a:lnSpc>
                <a:spcPct val="90000"/>
              </a:lnSpc>
              <a:buFontTx/>
              <a:buNone/>
            </a:pPr>
            <a:r>
              <a:rPr lang="en-US" sz="2400" b="1" smtClean="0"/>
              <a:t>Quadratic Probing</a:t>
            </a:r>
          </a:p>
          <a:p>
            <a:pPr eaLnBrk="1" hangingPunct="1">
              <a:lnSpc>
                <a:spcPct val="90000"/>
              </a:lnSpc>
            </a:pPr>
            <a:r>
              <a:rPr lang="en-US" sz="2400" smtClean="0"/>
              <a:t>f(</a:t>
            </a:r>
            <a:r>
              <a:rPr lang="en-US" sz="2400" i="1" smtClean="0"/>
              <a:t>i</a:t>
            </a:r>
            <a:r>
              <a:rPr lang="en-US" sz="2400" smtClean="0"/>
              <a:t>) = </a:t>
            </a:r>
            <a:r>
              <a:rPr lang="en-US" sz="2400" i="1" smtClean="0"/>
              <a:t>i</a:t>
            </a:r>
            <a:r>
              <a:rPr lang="en-US" sz="2400" baseline="30000" smtClean="0"/>
              <a:t>2</a:t>
            </a:r>
          </a:p>
          <a:p>
            <a:pPr eaLnBrk="1" hangingPunct="1">
              <a:lnSpc>
                <a:spcPct val="90000"/>
              </a:lnSpc>
            </a:pPr>
            <a:r>
              <a:rPr lang="en-US" sz="2400" smtClean="0"/>
              <a:t>After searching spot hash(</a:t>
            </a:r>
            <a:r>
              <a:rPr lang="en-US" sz="2400" i="1" smtClean="0"/>
              <a:t>k</a:t>
            </a:r>
            <a:r>
              <a:rPr lang="en-US" sz="2400" smtClean="0"/>
              <a:t>), look in the 1</a:t>
            </a:r>
            <a:r>
              <a:rPr lang="en-US" sz="2400" baseline="30000" smtClean="0"/>
              <a:t>st</a:t>
            </a:r>
            <a:r>
              <a:rPr lang="en-US" sz="2400" smtClean="0"/>
              <a:t>, 4</a:t>
            </a:r>
            <a:r>
              <a:rPr lang="en-US" sz="2400" baseline="30000" smtClean="0"/>
              <a:t>th</a:t>
            </a:r>
            <a:r>
              <a:rPr lang="en-US" sz="2400" smtClean="0"/>
              <a:t>, 9</a:t>
            </a:r>
            <a:r>
              <a:rPr lang="en-US" sz="2400" baseline="30000" smtClean="0"/>
              <a:t>th</a:t>
            </a:r>
            <a:r>
              <a:rPr lang="en-US" sz="2400" smtClean="0"/>
              <a:t>, etc. spots after hash(</a:t>
            </a:r>
            <a:r>
              <a:rPr lang="en-US" sz="2400" i="1" smtClean="0"/>
              <a:t>k</a:t>
            </a:r>
            <a:r>
              <a:rPr lang="en-US" sz="2400" smtClean="0"/>
              <a:t>).</a:t>
            </a:r>
          </a:p>
          <a:p>
            <a:pPr eaLnBrk="1" hangingPunct="1">
              <a:lnSpc>
                <a:spcPct val="90000"/>
              </a:lnSpc>
              <a:buFontTx/>
              <a:buNone/>
            </a:pPr>
            <a:endParaRPr lang="en-US" sz="2400" smtClean="0"/>
          </a:p>
          <a:p>
            <a:pPr eaLnBrk="1" hangingPunct="1">
              <a:lnSpc>
                <a:spcPct val="90000"/>
              </a:lnSpc>
            </a:pPr>
            <a:r>
              <a:rPr lang="en-US" sz="2400" smtClean="0"/>
              <a:t>Less likely to encounter primary clustering.</a:t>
            </a:r>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2"/>
            </p:custDataLst>
          </p:nvPr>
        </p:nvSpPr>
        <p:spPr>
          <a:xfrm>
            <a:off x="609600" y="171450"/>
            <a:ext cx="7772400" cy="685800"/>
          </a:xfrm>
        </p:spPr>
        <p:txBody>
          <a:bodyPr/>
          <a:lstStyle/>
          <a:p>
            <a:pPr eaLnBrk="1" hangingPunct="1"/>
            <a:r>
              <a:rPr lang="en-US" smtClean="0"/>
              <a:t>Quadratic Probing</a:t>
            </a:r>
          </a:p>
        </p:txBody>
      </p:sp>
      <p:graphicFrame>
        <p:nvGraphicFramePr>
          <p:cNvPr id="55299" name="Group 3"/>
          <p:cNvGraphicFramePr>
            <a:graphicFrameLocks noGrp="1"/>
          </p:cNvGraphicFramePr>
          <p:nvPr>
            <p:custDataLst>
              <p:tags r:id="rId3"/>
            </p:custDataLst>
          </p:nvPr>
        </p:nvGraphicFramePr>
        <p:xfrm>
          <a:off x="1320800" y="990600"/>
          <a:ext cx="2133600" cy="4572000"/>
        </p:xfrm>
        <a:graphic>
          <a:graphicData uri="http://schemas.openxmlformats.org/drawingml/2006/table">
            <a:tbl>
              <a:tblPr/>
              <a:tblGrid>
                <a:gridCol w="673100"/>
                <a:gridCol w="1460500"/>
              </a:tblGrid>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61" name="Text Box 49"/>
          <p:cNvSpPr txBox="1">
            <a:spLocks noChangeArrowheads="1"/>
          </p:cNvSpPr>
          <p:nvPr>
            <p:custDataLst>
              <p:tags r:id="rId4"/>
            </p:custDataLst>
          </p:nvPr>
        </p:nvSpPr>
        <p:spPr bwMode="auto">
          <a:xfrm>
            <a:off x="6400800" y="1447800"/>
            <a:ext cx="1397000" cy="2282825"/>
          </a:xfrm>
          <a:prstGeom prst="rect">
            <a:avLst/>
          </a:prstGeom>
          <a:noFill/>
          <a:ln w="9525">
            <a:noFill/>
            <a:miter lim="800000"/>
            <a:headEnd/>
            <a:tailEnd/>
          </a:ln>
        </p:spPr>
        <p:txBody>
          <a:bodyPr>
            <a:spAutoFit/>
          </a:bodyPr>
          <a:lstStyle/>
          <a:p>
            <a:r>
              <a:rPr lang="en-US" sz="2400">
                <a:latin typeface="Times New Roman" pitchFamily="18" charset="0"/>
              </a:rPr>
              <a:t>Insert: </a:t>
            </a:r>
          </a:p>
          <a:p>
            <a:r>
              <a:rPr lang="en-US" sz="2400">
                <a:latin typeface="Times New Roman" pitchFamily="18" charset="0"/>
              </a:rPr>
              <a:t>89</a:t>
            </a:r>
          </a:p>
          <a:p>
            <a:r>
              <a:rPr lang="en-US" sz="2400">
                <a:latin typeface="Times New Roman" pitchFamily="18" charset="0"/>
              </a:rPr>
              <a:t>18</a:t>
            </a:r>
          </a:p>
          <a:p>
            <a:r>
              <a:rPr lang="en-US" sz="2400">
                <a:latin typeface="Times New Roman" pitchFamily="18" charset="0"/>
              </a:rPr>
              <a:t>49</a:t>
            </a:r>
          </a:p>
          <a:p>
            <a:r>
              <a:rPr lang="en-US" sz="2400">
                <a:latin typeface="Times New Roman" pitchFamily="18" charset="0"/>
              </a:rPr>
              <a:t>58</a:t>
            </a:r>
          </a:p>
          <a:p>
            <a:r>
              <a:rPr lang="en-US" sz="2400">
                <a:latin typeface="Times New Roman" pitchFamily="18" charset="0"/>
              </a:rPr>
              <a:t>69</a:t>
            </a:r>
          </a:p>
        </p:txBody>
      </p:sp>
      <p:sp>
        <p:nvSpPr>
          <p:cNvPr id="52262" name="Text Box 51"/>
          <p:cNvSpPr txBox="1">
            <a:spLocks noChangeArrowheads="1"/>
          </p:cNvSpPr>
          <p:nvPr/>
        </p:nvSpPr>
        <p:spPr bwMode="auto">
          <a:xfrm>
            <a:off x="3946525" y="4613275"/>
            <a:ext cx="2573338" cy="822325"/>
          </a:xfrm>
          <a:prstGeom prst="rect">
            <a:avLst/>
          </a:prstGeom>
          <a:noFill/>
          <a:ln w="9525">
            <a:noFill/>
            <a:miter lim="800000"/>
            <a:headEnd/>
            <a:tailEnd/>
          </a:ln>
        </p:spPr>
        <p:txBody>
          <a:bodyPr wrap="none">
            <a:spAutoFit/>
          </a:bodyPr>
          <a:lstStyle/>
          <a:p>
            <a:r>
              <a:rPr lang="en-US" sz="2400">
                <a:latin typeface="Times New Roman" pitchFamily="18" charset="0"/>
              </a:rPr>
              <a:t>hash(k) = k mod 10</a:t>
            </a:r>
          </a:p>
          <a:p>
            <a:r>
              <a:rPr lang="en-US" sz="2400">
                <a:latin typeface="Times New Roman" pitchFamily="18" charset="0"/>
              </a:rPr>
              <a:t>f(i) = i</a:t>
            </a:r>
            <a:r>
              <a:rPr lang="en-US" sz="2400" baseline="30000">
                <a:latin typeface="Times New Roman" pitchFamily="18" charset="0"/>
              </a:rPr>
              <a:t>2</a:t>
            </a:r>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custDataLst>
              <p:tags r:id="rId2"/>
            </p:custDataLst>
          </p:nvPr>
        </p:nvSpPr>
        <p:spPr/>
        <p:txBody>
          <a:bodyPr/>
          <a:lstStyle/>
          <a:p>
            <a:pPr eaLnBrk="1" hangingPunct="1"/>
            <a:r>
              <a:rPr lang="en-US" smtClean="0"/>
              <a:t>Double Hashing</a:t>
            </a:r>
          </a:p>
        </p:txBody>
      </p:sp>
      <p:sp>
        <p:nvSpPr>
          <p:cNvPr id="53251" name="Rectangle 3"/>
          <p:cNvSpPr>
            <a:spLocks noGrp="1" noChangeArrowheads="1"/>
          </p:cNvSpPr>
          <p:nvPr>
            <p:ph idx="1"/>
            <p:custDataLst>
              <p:tags r:id="rId3"/>
            </p:custDataLst>
          </p:nvPr>
        </p:nvSpPr>
        <p:spPr>
          <a:xfrm>
            <a:off x="457200" y="1600200"/>
            <a:ext cx="8458200" cy="4876800"/>
          </a:xfrm>
        </p:spPr>
        <p:txBody>
          <a:bodyPr/>
          <a:lstStyle/>
          <a:p>
            <a:pPr eaLnBrk="1" hangingPunct="1">
              <a:buFontTx/>
              <a:buNone/>
            </a:pPr>
            <a:r>
              <a:rPr lang="en-US" smtClean="0"/>
              <a:t>Examine cells in the order:</a:t>
            </a:r>
          </a:p>
          <a:p>
            <a:pPr eaLnBrk="1" hangingPunct="1">
              <a:buFontTx/>
              <a:buNone/>
            </a:pPr>
            <a:r>
              <a:rPr lang="en-US" smtClean="0"/>
              <a:t>        h</a:t>
            </a:r>
            <a:r>
              <a:rPr lang="en-US" baseline="-25000" smtClean="0"/>
              <a:t>0</a:t>
            </a:r>
            <a:r>
              <a:rPr lang="en-US" smtClean="0"/>
              <a:t>(</a:t>
            </a:r>
            <a:r>
              <a:rPr lang="en-US" i="1" smtClean="0"/>
              <a:t>k</a:t>
            </a:r>
            <a:r>
              <a:rPr lang="en-US" smtClean="0"/>
              <a:t>), h</a:t>
            </a:r>
            <a:r>
              <a:rPr lang="en-US" baseline="-25000" smtClean="0"/>
              <a:t>1</a:t>
            </a:r>
            <a:r>
              <a:rPr lang="en-US" smtClean="0"/>
              <a:t>(</a:t>
            </a:r>
            <a:r>
              <a:rPr lang="en-US" i="1" smtClean="0"/>
              <a:t>k</a:t>
            </a:r>
            <a:r>
              <a:rPr lang="en-US" smtClean="0"/>
              <a:t>), h</a:t>
            </a:r>
            <a:r>
              <a:rPr lang="en-US" baseline="-25000" smtClean="0"/>
              <a:t>2</a:t>
            </a:r>
            <a:r>
              <a:rPr lang="en-US" smtClean="0"/>
              <a:t>(</a:t>
            </a:r>
            <a:r>
              <a:rPr lang="en-US" i="1" smtClean="0"/>
              <a:t>k</a:t>
            </a:r>
            <a:r>
              <a:rPr lang="en-US" smtClean="0"/>
              <a:t>), …</a:t>
            </a:r>
          </a:p>
          <a:p>
            <a:pPr eaLnBrk="1" hangingPunct="1">
              <a:buFontTx/>
              <a:buNone/>
            </a:pPr>
            <a:r>
              <a:rPr lang="en-US" smtClean="0"/>
              <a:t>Where: h</a:t>
            </a:r>
            <a:r>
              <a:rPr lang="en-US" i="1" baseline="-25000" smtClean="0"/>
              <a:t>i</a:t>
            </a:r>
            <a:r>
              <a:rPr lang="en-US" smtClean="0"/>
              <a:t>(</a:t>
            </a:r>
            <a:r>
              <a:rPr lang="en-US" i="1" smtClean="0"/>
              <a:t>k</a:t>
            </a:r>
            <a:r>
              <a:rPr lang="en-US" smtClean="0"/>
              <a:t>)=(hash(</a:t>
            </a:r>
            <a:r>
              <a:rPr lang="en-US" i="1" smtClean="0"/>
              <a:t>k</a:t>
            </a:r>
            <a:r>
              <a:rPr lang="en-US" smtClean="0"/>
              <a:t>) + f(</a:t>
            </a:r>
            <a:r>
              <a:rPr lang="en-US" i="1" smtClean="0"/>
              <a:t>i</a:t>
            </a:r>
            <a:r>
              <a:rPr lang="en-US" smtClean="0"/>
              <a:t>)) mod TableSize</a:t>
            </a:r>
          </a:p>
          <a:p>
            <a:pPr eaLnBrk="1" hangingPunct="1">
              <a:buFontTx/>
              <a:buNone/>
            </a:pPr>
            <a:endParaRPr lang="en-US" b="1" smtClean="0"/>
          </a:p>
          <a:p>
            <a:pPr eaLnBrk="1" hangingPunct="1">
              <a:buFontTx/>
              <a:buNone/>
            </a:pPr>
            <a:r>
              <a:rPr lang="en-US" b="1" smtClean="0"/>
              <a:t>Double Hashing</a:t>
            </a:r>
          </a:p>
          <a:p>
            <a:pPr eaLnBrk="1" hangingPunct="1"/>
            <a:r>
              <a:rPr lang="en-US" smtClean="0"/>
              <a:t>f(</a:t>
            </a:r>
            <a:r>
              <a:rPr lang="en-US" i="1" smtClean="0"/>
              <a:t>i</a:t>
            </a:r>
            <a:r>
              <a:rPr lang="en-US" smtClean="0"/>
              <a:t>) = </a:t>
            </a:r>
            <a:r>
              <a:rPr lang="en-US" i="1" smtClean="0"/>
              <a:t>i</a:t>
            </a:r>
            <a:r>
              <a:rPr lang="en-US" smtClean="0"/>
              <a:t> </a:t>
            </a:r>
            <a:r>
              <a:rPr lang="en-US" smtClean="0">
                <a:cs typeface="Times New Roman" pitchFamily="18" charset="0"/>
              </a:rPr>
              <a:t>· hash</a:t>
            </a:r>
            <a:r>
              <a:rPr lang="en-US" baseline="-25000" smtClean="0">
                <a:cs typeface="Times New Roman" pitchFamily="18" charset="0"/>
              </a:rPr>
              <a:t>2</a:t>
            </a:r>
            <a:r>
              <a:rPr lang="en-US" smtClean="0">
                <a:cs typeface="Times New Roman" pitchFamily="18" charset="0"/>
              </a:rPr>
              <a:t>(</a:t>
            </a:r>
            <a:r>
              <a:rPr lang="en-US" i="1" smtClean="0">
                <a:cs typeface="Times New Roman" pitchFamily="18" charset="0"/>
              </a:rPr>
              <a:t>k</a:t>
            </a:r>
            <a:r>
              <a:rPr lang="en-US" smtClean="0">
                <a:cs typeface="Times New Roman" pitchFamily="18" charset="0"/>
              </a:rPr>
              <a:t>)</a:t>
            </a:r>
          </a:p>
          <a:p>
            <a:pPr eaLnBrk="1" hangingPunct="1"/>
            <a:r>
              <a:rPr lang="en-US" smtClean="0">
                <a:cs typeface="Times New Roman" pitchFamily="18" charset="0"/>
              </a:rPr>
              <a:t>Items that hash to the same location with hash(</a:t>
            </a:r>
            <a:r>
              <a:rPr lang="en-US" i="1" smtClean="0">
                <a:cs typeface="Times New Roman" pitchFamily="18" charset="0"/>
              </a:rPr>
              <a:t>k</a:t>
            </a:r>
            <a:r>
              <a:rPr lang="en-US" smtClean="0">
                <a:cs typeface="Times New Roman" pitchFamily="18" charset="0"/>
              </a:rPr>
              <a:t>) won’t have the same probe for hash</a:t>
            </a:r>
            <a:r>
              <a:rPr lang="en-US" baseline="-25000" smtClean="0">
                <a:cs typeface="Times New Roman" pitchFamily="18" charset="0"/>
              </a:rPr>
              <a:t>2</a:t>
            </a:r>
            <a:r>
              <a:rPr lang="en-US" smtClean="0">
                <a:cs typeface="Times New Roman" pitchFamily="18" charset="0"/>
              </a:rPr>
              <a:t>(</a:t>
            </a:r>
            <a:r>
              <a:rPr lang="en-US" i="1" smtClean="0">
                <a:cs typeface="Times New Roman" pitchFamily="18" charset="0"/>
              </a:rPr>
              <a:t>k</a:t>
            </a:r>
            <a:r>
              <a:rPr lang="en-US" smtClean="0">
                <a:cs typeface="Times New Roman" pitchFamily="18" charset="0"/>
              </a:rPr>
              <a:t>).</a:t>
            </a: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4"/>
          <p:cNvSpPr>
            <a:spLocks noGrp="1" noChangeArrowheads="1"/>
          </p:cNvSpPr>
          <p:nvPr>
            <p:ph type="title"/>
            <p:custDataLst>
              <p:tags r:id="rId2"/>
            </p:custDataLst>
          </p:nvPr>
        </p:nvSpPr>
        <p:spPr>
          <a:xfrm>
            <a:off x="609600" y="171450"/>
            <a:ext cx="7772400" cy="685800"/>
          </a:xfrm>
          <a:noFill/>
        </p:spPr>
        <p:txBody>
          <a:bodyPr/>
          <a:lstStyle/>
          <a:p>
            <a:pPr eaLnBrk="1" hangingPunct="1"/>
            <a:r>
              <a:rPr lang="en-US" smtClean="0"/>
              <a:t>Double Hashing</a:t>
            </a:r>
          </a:p>
        </p:txBody>
      </p:sp>
      <p:graphicFrame>
        <p:nvGraphicFramePr>
          <p:cNvPr id="92255" name="Group 95"/>
          <p:cNvGraphicFramePr>
            <a:graphicFrameLocks noGrp="1"/>
          </p:cNvGraphicFramePr>
          <p:nvPr>
            <p:custDataLst>
              <p:tags r:id="rId3"/>
            </p:custDataLst>
          </p:nvPr>
        </p:nvGraphicFramePr>
        <p:xfrm>
          <a:off x="1320800" y="990600"/>
          <a:ext cx="2133600" cy="4572000"/>
        </p:xfrm>
        <a:graphic>
          <a:graphicData uri="http://schemas.openxmlformats.org/drawingml/2006/table">
            <a:tbl>
              <a:tblPr/>
              <a:tblGrid>
                <a:gridCol w="673100"/>
                <a:gridCol w="1460500"/>
              </a:tblGrid>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09" name="Text Box 141"/>
          <p:cNvSpPr txBox="1">
            <a:spLocks noChangeArrowheads="1"/>
          </p:cNvSpPr>
          <p:nvPr>
            <p:custDataLst>
              <p:tags r:id="rId4"/>
            </p:custDataLst>
          </p:nvPr>
        </p:nvSpPr>
        <p:spPr bwMode="auto">
          <a:xfrm>
            <a:off x="6400800" y="1447800"/>
            <a:ext cx="1752600" cy="2647950"/>
          </a:xfrm>
          <a:prstGeom prst="rect">
            <a:avLst/>
          </a:prstGeom>
          <a:noFill/>
          <a:ln w="9525">
            <a:noFill/>
            <a:miter lim="800000"/>
            <a:headEnd/>
            <a:tailEnd/>
          </a:ln>
        </p:spPr>
        <p:txBody>
          <a:bodyPr>
            <a:spAutoFit/>
          </a:bodyPr>
          <a:lstStyle/>
          <a:p>
            <a:r>
              <a:rPr lang="en-US" sz="2400">
                <a:latin typeface="Times New Roman" pitchFamily="18" charset="0"/>
              </a:rPr>
              <a:t>Insert: </a:t>
            </a:r>
          </a:p>
          <a:p>
            <a:r>
              <a:rPr lang="en-US" sz="2400">
                <a:latin typeface="Times New Roman" pitchFamily="18" charset="0"/>
              </a:rPr>
              <a:t>89</a:t>
            </a:r>
          </a:p>
          <a:p>
            <a:r>
              <a:rPr lang="en-US" sz="2400">
                <a:latin typeface="Times New Roman" pitchFamily="18" charset="0"/>
              </a:rPr>
              <a:t>18</a:t>
            </a:r>
          </a:p>
          <a:p>
            <a:r>
              <a:rPr lang="en-US" sz="2400">
                <a:latin typeface="Times New Roman" pitchFamily="18" charset="0"/>
              </a:rPr>
              <a:t>49</a:t>
            </a:r>
          </a:p>
          <a:p>
            <a:r>
              <a:rPr lang="en-US" sz="2400">
                <a:latin typeface="Times New Roman" pitchFamily="18" charset="0"/>
              </a:rPr>
              <a:t>58</a:t>
            </a:r>
          </a:p>
          <a:p>
            <a:r>
              <a:rPr lang="en-US" sz="2400">
                <a:latin typeface="Times New Roman" pitchFamily="18" charset="0"/>
              </a:rPr>
              <a:t>69</a:t>
            </a:r>
          </a:p>
          <a:p>
            <a:r>
              <a:rPr lang="en-US" sz="2400">
                <a:latin typeface="Times New Roman" pitchFamily="18" charset="0"/>
              </a:rPr>
              <a:t>then 60…</a:t>
            </a:r>
          </a:p>
        </p:txBody>
      </p:sp>
      <p:sp>
        <p:nvSpPr>
          <p:cNvPr id="54310" name="Text Box 142"/>
          <p:cNvSpPr txBox="1">
            <a:spLocks noChangeArrowheads="1"/>
          </p:cNvSpPr>
          <p:nvPr/>
        </p:nvSpPr>
        <p:spPr bwMode="auto">
          <a:xfrm>
            <a:off x="3946525" y="4613275"/>
            <a:ext cx="2573338" cy="822325"/>
          </a:xfrm>
          <a:prstGeom prst="rect">
            <a:avLst/>
          </a:prstGeom>
          <a:noFill/>
          <a:ln w="9525">
            <a:noFill/>
            <a:miter lim="800000"/>
            <a:headEnd/>
            <a:tailEnd/>
          </a:ln>
        </p:spPr>
        <p:txBody>
          <a:bodyPr wrap="none">
            <a:spAutoFit/>
          </a:bodyPr>
          <a:lstStyle/>
          <a:p>
            <a:r>
              <a:rPr lang="en-US" sz="2400">
                <a:latin typeface="Times New Roman" pitchFamily="18" charset="0"/>
              </a:rPr>
              <a:t>hash(k) = k mod 10</a:t>
            </a:r>
          </a:p>
          <a:p>
            <a:r>
              <a:rPr lang="en-US" sz="2400">
                <a:latin typeface="Times New Roman" pitchFamily="18" charset="0"/>
              </a:rPr>
              <a:t>f(i) = i * hash</a:t>
            </a:r>
            <a:r>
              <a:rPr lang="en-US" sz="2400" baseline="-25000">
                <a:latin typeface="Times New Roman" pitchFamily="18" charset="0"/>
              </a:rPr>
              <a:t>2</a:t>
            </a:r>
            <a:r>
              <a:rPr lang="en-US" sz="2400">
                <a:latin typeface="Times New Roman" pitchFamily="18" charset="0"/>
              </a:rPr>
              <a:t>(k)</a:t>
            </a:r>
            <a:endParaRPr lang="en-US" sz="2400" baseline="30000">
              <a:latin typeface="Times New Roman" pitchFamily="18" charset="0"/>
            </a:endParaRPr>
          </a:p>
        </p:txBody>
      </p:sp>
      <p:sp>
        <p:nvSpPr>
          <p:cNvPr id="54311" name="Text Box 143"/>
          <p:cNvSpPr txBox="1">
            <a:spLocks noChangeArrowheads="1"/>
          </p:cNvSpPr>
          <p:nvPr/>
        </p:nvSpPr>
        <p:spPr bwMode="auto">
          <a:xfrm>
            <a:off x="3870325" y="5832475"/>
            <a:ext cx="3182938" cy="457200"/>
          </a:xfrm>
          <a:prstGeom prst="rect">
            <a:avLst/>
          </a:prstGeom>
          <a:noFill/>
          <a:ln w="9525">
            <a:noFill/>
            <a:miter lim="800000"/>
            <a:headEnd/>
            <a:tailEnd/>
          </a:ln>
        </p:spPr>
        <p:txBody>
          <a:bodyPr wrap="none">
            <a:spAutoFit/>
          </a:bodyPr>
          <a:lstStyle/>
          <a:p>
            <a:r>
              <a:rPr lang="en-US" sz="2400">
                <a:latin typeface="Times New Roman" pitchFamily="18" charset="0"/>
              </a:rPr>
              <a:t>hash</a:t>
            </a:r>
            <a:r>
              <a:rPr lang="en-US" sz="2400" baseline="-25000">
                <a:latin typeface="Times New Roman" pitchFamily="18" charset="0"/>
              </a:rPr>
              <a:t>2</a:t>
            </a:r>
            <a:r>
              <a:rPr lang="en-US" sz="2400">
                <a:latin typeface="Times New Roman" pitchFamily="18" charset="0"/>
              </a:rPr>
              <a:t>(k) = 7 – (k mod 7)</a:t>
            </a: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4"/>
          <p:cNvSpPr>
            <a:spLocks noGrp="1" noChangeArrowheads="1"/>
          </p:cNvSpPr>
          <p:nvPr>
            <p:ph type="title"/>
            <p:custDataLst>
              <p:tags r:id="rId2"/>
            </p:custDataLst>
          </p:nvPr>
        </p:nvSpPr>
        <p:spPr>
          <a:xfrm>
            <a:off x="609600" y="171450"/>
            <a:ext cx="7772400" cy="685800"/>
          </a:xfrm>
          <a:noFill/>
        </p:spPr>
        <p:txBody>
          <a:bodyPr/>
          <a:lstStyle/>
          <a:p>
            <a:pPr eaLnBrk="1" hangingPunct="1"/>
            <a:r>
              <a:rPr lang="en-US" dirty="0" smtClean="0"/>
              <a:t>Double Hashing Thrashing</a:t>
            </a:r>
          </a:p>
        </p:txBody>
      </p:sp>
      <p:graphicFrame>
        <p:nvGraphicFramePr>
          <p:cNvPr id="92255" name="Group 95"/>
          <p:cNvGraphicFramePr>
            <a:graphicFrameLocks noGrp="1"/>
          </p:cNvGraphicFramePr>
          <p:nvPr>
            <p:custDataLst>
              <p:tags r:id="rId3"/>
            </p:custDataLst>
          </p:nvPr>
        </p:nvGraphicFramePr>
        <p:xfrm>
          <a:off x="1320800" y="990600"/>
          <a:ext cx="2133600" cy="4572000"/>
        </p:xfrm>
        <a:graphic>
          <a:graphicData uri="http://schemas.openxmlformats.org/drawingml/2006/table">
            <a:tbl>
              <a:tblPr/>
              <a:tblGrid>
                <a:gridCol w="673100"/>
                <a:gridCol w="1460500"/>
              </a:tblGrid>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0</a:t>
                      </a: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1</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2</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3</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4</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5</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6</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7</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8</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rPr>
                        <a:t>9</a:t>
                      </a:r>
                    </a:p>
                  </a:txBody>
                  <a:tcPr anchor="ctr" anchorCtr="1"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rgbClr val="FF0000"/>
                        </a:solidFill>
                        <a:effectLst/>
                        <a:latin typeface="Verdana" pitchFamily="34"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09" name="Text Box 141"/>
          <p:cNvSpPr txBox="1">
            <a:spLocks noChangeArrowheads="1"/>
          </p:cNvSpPr>
          <p:nvPr>
            <p:custDataLst>
              <p:tags r:id="rId4"/>
            </p:custDataLst>
          </p:nvPr>
        </p:nvSpPr>
        <p:spPr bwMode="auto">
          <a:xfrm>
            <a:off x="6400800" y="1447800"/>
            <a:ext cx="1752600" cy="2677656"/>
          </a:xfrm>
          <a:prstGeom prst="rect">
            <a:avLst/>
          </a:prstGeom>
          <a:noFill/>
          <a:ln w="9525">
            <a:noFill/>
            <a:miter lim="800000"/>
            <a:headEnd/>
            <a:tailEnd/>
          </a:ln>
        </p:spPr>
        <p:txBody>
          <a:bodyPr>
            <a:spAutoFit/>
          </a:bodyPr>
          <a:lstStyle/>
          <a:p>
            <a:r>
              <a:rPr lang="en-US" sz="2400" dirty="0">
                <a:latin typeface="Times New Roman" pitchFamily="18" charset="0"/>
              </a:rPr>
              <a:t>Insert: </a:t>
            </a:r>
          </a:p>
          <a:p>
            <a:r>
              <a:rPr lang="en-US" sz="2400" dirty="0" smtClean="0">
                <a:solidFill>
                  <a:srgbClr val="FF0000"/>
                </a:solidFill>
                <a:latin typeface="Times New Roman" pitchFamily="18" charset="0"/>
              </a:rPr>
              <a:t>10</a:t>
            </a:r>
          </a:p>
          <a:p>
            <a:r>
              <a:rPr lang="en-US" sz="2400" dirty="0" smtClean="0">
                <a:solidFill>
                  <a:srgbClr val="FF0000"/>
                </a:solidFill>
                <a:latin typeface="Times New Roman" pitchFamily="18" charset="0"/>
              </a:rPr>
              <a:t>12</a:t>
            </a:r>
          </a:p>
          <a:p>
            <a:r>
              <a:rPr lang="en-US" sz="2400" dirty="0" smtClean="0">
                <a:solidFill>
                  <a:srgbClr val="FF0000"/>
                </a:solidFill>
                <a:latin typeface="Times New Roman" pitchFamily="18" charset="0"/>
              </a:rPr>
              <a:t>14</a:t>
            </a:r>
          </a:p>
          <a:p>
            <a:r>
              <a:rPr lang="en-US" sz="2400" dirty="0" smtClean="0">
                <a:solidFill>
                  <a:srgbClr val="FF0000"/>
                </a:solidFill>
                <a:latin typeface="Times New Roman" pitchFamily="18" charset="0"/>
              </a:rPr>
              <a:t>16</a:t>
            </a:r>
          </a:p>
          <a:p>
            <a:r>
              <a:rPr lang="en-US" sz="2400" dirty="0" smtClean="0">
                <a:solidFill>
                  <a:srgbClr val="FF0000"/>
                </a:solidFill>
                <a:latin typeface="Times New Roman" pitchFamily="18" charset="0"/>
              </a:rPr>
              <a:t>18</a:t>
            </a:r>
          </a:p>
          <a:p>
            <a:r>
              <a:rPr lang="en-US" sz="2400" dirty="0" smtClean="0">
                <a:solidFill>
                  <a:srgbClr val="FF0000"/>
                </a:solidFill>
                <a:latin typeface="Times New Roman" pitchFamily="18" charset="0"/>
              </a:rPr>
              <a:t>then 30</a:t>
            </a:r>
            <a:r>
              <a:rPr lang="en-US" sz="2400" dirty="0">
                <a:solidFill>
                  <a:srgbClr val="FF0000"/>
                </a:solidFill>
                <a:latin typeface="Times New Roman" pitchFamily="18" charset="0"/>
              </a:rPr>
              <a:t>…</a:t>
            </a:r>
          </a:p>
        </p:txBody>
      </p:sp>
      <p:sp>
        <p:nvSpPr>
          <p:cNvPr id="54310" name="Text Box 142"/>
          <p:cNvSpPr txBox="1">
            <a:spLocks noChangeArrowheads="1"/>
          </p:cNvSpPr>
          <p:nvPr/>
        </p:nvSpPr>
        <p:spPr bwMode="auto">
          <a:xfrm>
            <a:off x="3946525" y="4613275"/>
            <a:ext cx="2573338" cy="822325"/>
          </a:xfrm>
          <a:prstGeom prst="rect">
            <a:avLst/>
          </a:prstGeom>
          <a:noFill/>
          <a:ln w="9525">
            <a:noFill/>
            <a:miter lim="800000"/>
            <a:headEnd/>
            <a:tailEnd/>
          </a:ln>
        </p:spPr>
        <p:txBody>
          <a:bodyPr wrap="none">
            <a:spAutoFit/>
          </a:bodyPr>
          <a:lstStyle/>
          <a:p>
            <a:r>
              <a:rPr lang="en-US" sz="2400">
                <a:latin typeface="Times New Roman" pitchFamily="18" charset="0"/>
              </a:rPr>
              <a:t>hash(k) = k mod 10</a:t>
            </a:r>
          </a:p>
          <a:p>
            <a:r>
              <a:rPr lang="en-US" sz="2400">
                <a:latin typeface="Times New Roman" pitchFamily="18" charset="0"/>
              </a:rPr>
              <a:t>f(i) = i * hash</a:t>
            </a:r>
            <a:r>
              <a:rPr lang="en-US" sz="2400" baseline="-25000">
                <a:latin typeface="Times New Roman" pitchFamily="18" charset="0"/>
              </a:rPr>
              <a:t>2</a:t>
            </a:r>
            <a:r>
              <a:rPr lang="en-US" sz="2400">
                <a:latin typeface="Times New Roman" pitchFamily="18" charset="0"/>
              </a:rPr>
              <a:t>(k)</a:t>
            </a:r>
            <a:endParaRPr lang="en-US" sz="2400" baseline="30000">
              <a:latin typeface="Times New Roman" pitchFamily="18" charset="0"/>
            </a:endParaRPr>
          </a:p>
        </p:txBody>
      </p:sp>
      <p:sp>
        <p:nvSpPr>
          <p:cNvPr id="54311" name="Text Box 143"/>
          <p:cNvSpPr txBox="1">
            <a:spLocks noChangeArrowheads="1"/>
          </p:cNvSpPr>
          <p:nvPr/>
        </p:nvSpPr>
        <p:spPr bwMode="auto">
          <a:xfrm>
            <a:off x="3870325" y="5832475"/>
            <a:ext cx="2545890" cy="461665"/>
          </a:xfrm>
          <a:prstGeom prst="rect">
            <a:avLst/>
          </a:prstGeom>
          <a:noFill/>
          <a:ln w="9525">
            <a:noFill/>
            <a:miter lim="800000"/>
            <a:headEnd/>
            <a:tailEnd/>
          </a:ln>
        </p:spPr>
        <p:txBody>
          <a:bodyPr wrap="none">
            <a:spAutoFit/>
          </a:bodyPr>
          <a:lstStyle/>
          <a:p>
            <a:r>
              <a:rPr lang="en-US" sz="2400" dirty="0">
                <a:latin typeface="Times New Roman" pitchFamily="18" charset="0"/>
              </a:rPr>
              <a:t>hash</a:t>
            </a:r>
            <a:r>
              <a:rPr lang="en-US" sz="2400" baseline="-25000" dirty="0">
                <a:latin typeface="Times New Roman" pitchFamily="18" charset="0"/>
              </a:rPr>
              <a:t>2</a:t>
            </a:r>
            <a:r>
              <a:rPr lang="en-US" sz="2400" dirty="0">
                <a:latin typeface="Times New Roman" pitchFamily="18" charset="0"/>
              </a:rPr>
              <a:t>(k) = </a:t>
            </a:r>
            <a:r>
              <a:rPr lang="en-US" sz="2400" dirty="0" smtClean="0">
                <a:solidFill>
                  <a:srgbClr val="FF0000"/>
                </a:solidFill>
                <a:latin typeface="Times New Roman" pitchFamily="18" charset="0"/>
              </a:rPr>
              <a:t>k mod 4</a:t>
            </a:r>
            <a:endParaRPr lang="en-US" sz="2400" dirty="0">
              <a:solidFill>
                <a:srgbClr val="FF0000"/>
              </a:solidFill>
              <a:latin typeface="Times New Roman" pitchFamily="18" charset="0"/>
            </a:endParaRPr>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size must be prime!</a:t>
            </a:r>
            <a:endParaRPr lang="en-US" dirty="0"/>
          </a:p>
        </p:txBody>
      </p:sp>
      <p:sp>
        <p:nvSpPr>
          <p:cNvPr id="3" name="Content Placeholder 2"/>
          <p:cNvSpPr>
            <a:spLocks noGrp="1"/>
          </p:cNvSpPr>
          <p:nvPr>
            <p:ph idx="1"/>
          </p:nvPr>
        </p:nvSpPr>
        <p:spPr/>
        <p:txBody>
          <a:bodyPr/>
          <a:lstStyle/>
          <a:p>
            <a:pPr algn="just"/>
            <a:r>
              <a:rPr lang="en-US" dirty="0" smtClean="0"/>
              <a:t>The table size must always be a prime number</a:t>
            </a:r>
          </a:p>
          <a:p>
            <a:pPr lvl="1" algn="just"/>
            <a:r>
              <a:rPr lang="en-US" dirty="0" smtClean="0"/>
              <a:t>It will prevent the thrashing from the previous slide</a:t>
            </a:r>
          </a:p>
          <a:p>
            <a:pPr lvl="2" algn="just"/>
            <a:r>
              <a:rPr lang="en-US" dirty="0" smtClean="0"/>
              <a:t>Thrashing will only occur when the double hash value is a factor of the table size</a:t>
            </a:r>
          </a:p>
          <a:p>
            <a:pPr lvl="2" algn="just"/>
            <a:r>
              <a:rPr lang="en-US" dirty="0" smtClean="0"/>
              <a:t>The only factors of a prime number </a:t>
            </a:r>
            <a:r>
              <a:rPr lang="en-US" i="1" dirty="0" smtClean="0"/>
              <a:t>p</a:t>
            </a:r>
            <a:r>
              <a:rPr lang="en-US" dirty="0" smtClean="0"/>
              <a:t> are 1 and </a:t>
            </a:r>
            <a:r>
              <a:rPr lang="en-US" i="1" dirty="0" smtClean="0"/>
              <a:t>p</a:t>
            </a:r>
            <a:endParaRPr lang="en-US" dirty="0" smtClean="0"/>
          </a:p>
          <a:p>
            <a:pPr lvl="1" algn="just"/>
            <a:r>
              <a:rPr lang="en-US" dirty="0" smtClean="0"/>
              <a:t>Better distribution of hash keys into the table</a:t>
            </a:r>
          </a:p>
          <a:p>
            <a:pPr lvl="2" algn="just"/>
            <a:r>
              <a:rPr lang="en-US" dirty="0" smtClean="0"/>
              <a:t>Less clustering, etc</a:t>
            </a:r>
          </a:p>
          <a:p>
            <a:pPr algn="just"/>
            <a:r>
              <a:rPr lang="en-US" dirty="0" smtClean="0"/>
              <a:t>A prime number table size does not remove the need for a good hash function!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Lists</a:t>
            </a:r>
          </a:p>
        </p:txBody>
      </p:sp>
      <p:graphicFrame>
        <p:nvGraphicFramePr>
          <p:cNvPr id="65585" name="Group 49"/>
          <p:cNvGraphicFramePr>
            <a:graphicFrameLocks noGrp="1"/>
          </p:cNvGraphicFramePr>
          <p:nvPr>
            <p:ph type="tbl" idx="1"/>
          </p:nvPr>
        </p:nvGraphicFramePr>
        <p:xfrm>
          <a:off x="457200" y="1600200"/>
          <a:ext cx="7772400" cy="3841751"/>
        </p:xfrm>
        <a:graphic>
          <a:graphicData uri="http://schemas.openxmlformats.org/drawingml/2006/table">
            <a:tbl>
              <a:tblPr/>
              <a:tblGrid>
                <a:gridCol w="2590800"/>
                <a:gridCol w="2590800"/>
                <a:gridCol w="2590800"/>
              </a:tblGrid>
              <a:tr h="60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Linked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find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(n)</a:t>
                      </a:r>
                      <a:endParaRPr kumimoji="0" lang="en-US" sz="20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Worst: </a:t>
                      </a: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But often </a:t>
                      </a: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cs typeface="Times New Roman" pitchFamily="18" charset="0"/>
                        </a:rPr>
                        <a:t>(1)</a:t>
                      </a:r>
                      <a:endParaRPr kumimoji="0" lang="el-GR" sz="20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remove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Verdana" pitchFamily="34" charset="0"/>
                        </a:rPr>
                        <a:t>findKth</a:t>
                      </a:r>
                      <a:r>
                        <a:rPr kumimoji="0" lang="en-US" sz="2000" b="0" i="0" u="none" strike="noStrike" cap="none" normalizeH="0" baseline="0" dirty="0" smtClean="0">
                          <a:ln>
                            <a:noFill/>
                          </a:ln>
                          <a:solidFill>
                            <a:schemeClr val="tx1"/>
                          </a:solidFill>
                          <a:effectLst/>
                          <a:latin typeface="Verdana" pitchFamily="34" charset="0"/>
                        </a:rPr>
                        <a:t> (by 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cs typeface="Times New Roman" pitchFamily="18" charset="0"/>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custDataLst>
              <p:tags r:id="rId2"/>
            </p:custDataLst>
          </p:nvPr>
        </p:nvSpPr>
        <p:spPr/>
        <p:txBody>
          <a:bodyPr/>
          <a:lstStyle/>
          <a:p>
            <a:r>
              <a:rPr lang="en-US" smtClean="0"/>
              <a:t>Rehashing</a:t>
            </a:r>
          </a:p>
        </p:txBody>
      </p:sp>
      <p:sp>
        <p:nvSpPr>
          <p:cNvPr id="56323" name="Rectangle 2"/>
          <p:cNvSpPr>
            <a:spLocks noGrp="1" noChangeArrowheads="1"/>
          </p:cNvSpPr>
          <p:nvPr>
            <p:ph idx="1"/>
            <p:custDataLst>
              <p:tags r:id="rId3"/>
            </p:custDataLst>
          </p:nvPr>
        </p:nvSpPr>
        <p:spPr/>
        <p:txBody>
          <a:bodyPr/>
          <a:lstStyle/>
          <a:p>
            <a:pPr eaLnBrk="1" hangingPunct="1">
              <a:buFontTx/>
              <a:buNone/>
            </a:pPr>
            <a:r>
              <a:rPr lang="en-US" b="1" dirty="0" smtClean="0">
                <a:solidFill>
                  <a:srgbClr val="FF0000"/>
                </a:solidFill>
              </a:rPr>
              <a:t>Problem</a:t>
            </a:r>
            <a:r>
              <a:rPr lang="en-US" dirty="0" smtClean="0">
                <a:solidFill>
                  <a:srgbClr val="FF0000"/>
                </a:solidFill>
              </a:rPr>
              <a:t>:</a:t>
            </a:r>
            <a:r>
              <a:rPr lang="en-US" dirty="0" smtClean="0"/>
              <a:t> </a:t>
            </a:r>
          </a:p>
          <a:p>
            <a:pPr eaLnBrk="1" hangingPunct="1">
              <a:buFontTx/>
              <a:buNone/>
            </a:pPr>
            <a:r>
              <a:rPr lang="en-US" dirty="0" smtClean="0"/>
              <a:t>When the table gets too full, running time for operations increases</a:t>
            </a:r>
          </a:p>
          <a:p>
            <a:pPr eaLnBrk="1" hangingPunct="1">
              <a:buFontTx/>
              <a:buNone/>
            </a:pPr>
            <a:r>
              <a:rPr lang="en-US" b="1" dirty="0" smtClean="0">
                <a:solidFill>
                  <a:srgbClr val="FF0000"/>
                </a:solidFill>
              </a:rPr>
              <a:t>Solution:</a:t>
            </a:r>
            <a:r>
              <a:rPr lang="en-US" dirty="0" smtClean="0"/>
              <a:t> </a:t>
            </a:r>
          </a:p>
          <a:p>
            <a:pPr eaLnBrk="1" hangingPunct="1">
              <a:buFontTx/>
              <a:buNone/>
            </a:pPr>
            <a:r>
              <a:rPr lang="en-US" dirty="0" smtClean="0"/>
              <a:t>Create a bigger table and hash all the items from the original table into the new table. (new hash function)</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Rehashing</a:t>
            </a:r>
          </a:p>
        </p:txBody>
      </p:sp>
      <p:sp>
        <p:nvSpPr>
          <p:cNvPr id="57347" name="Rectangle 3"/>
          <p:cNvSpPr>
            <a:spLocks noGrp="1" noChangeArrowheads="1"/>
          </p:cNvSpPr>
          <p:nvPr>
            <p:ph idx="1"/>
          </p:nvPr>
        </p:nvSpPr>
        <p:spPr/>
        <p:txBody>
          <a:bodyPr/>
          <a:lstStyle/>
          <a:p>
            <a:pPr eaLnBrk="1" hangingPunct="1"/>
            <a:r>
              <a:rPr lang="en-US" smtClean="0"/>
              <a:t>When to rehash?</a:t>
            </a:r>
          </a:p>
          <a:p>
            <a:pPr lvl="1" eaLnBrk="1" hangingPunct="1"/>
            <a:r>
              <a:rPr lang="en-US" smtClean="0"/>
              <a:t>Half full (</a:t>
            </a:r>
            <a:r>
              <a:rPr lang="en-US" smtClean="0">
                <a:sym typeface="Symbol" pitchFamily="18" charset="2"/>
              </a:rPr>
              <a:t> = 0.5)</a:t>
            </a:r>
          </a:p>
          <a:p>
            <a:pPr lvl="1" eaLnBrk="1" hangingPunct="1"/>
            <a:r>
              <a:rPr lang="en-US" smtClean="0">
                <a:sym typeface="Symbol" pitchFamily="18" charset="2"/>
              </a:rPr>
              <a:t>Mostly full ( = 0.75)</a:t>
            </a:r>
          </a:p>
          <a:p>
            <a:pPr lvl="2" eaLnBrk="1" hangingPunct="1"/>
            <a:r>
              <a:rPr lang="en-US" smtClean="0">
                <a:sym typeface="Symbol" pitchFamily="18" charset="2"/>
              </a:rPr>
              <a:t>Java’s hashtable does this</a:t>
            </a:r>
          </a:p>
          <a:p>
            <a:pPr lvl="1" eaLnBrk="1" hangingPunct="1"/>
            <a:r>
              <a:rPr lang="en-US" smtClean="0">
                <a:sym typeface="Symbol" pitchFamily="18" charset="2"/>
              </a:rPr>
              <a:t>When an insertion fails</a:t>
            </a:r>
          </a:p>
          <a:p>
            <a:pPr lvl="1" eaLnBrk="1" hangingPunct="1"/>
            <a:r>
              <a:rPr lang="en-US" smtClean="0">
                <a:sym typeface="Symbol" pitchFamily="18" charset="2"/>
              </a:rPr>
              <a:t>Some other threshold</a:t>
            </a:r>
          </a:p>
          <a:p>
            <a:pPr eaLnBrk="1" hangingPunct="1"/>
            <a:r>
              <a:rPr lang="en-US" smtClean="0">
                <a:sym typeface="Symbol" pitchFamily="18" charset="2"/>
              </a:rPr>
              <a:t>Cost of rehashing</a:t>
            </a:r>
          </a:p>
          <a:p>
            <a:pPr eaLnBrk="1" hangingPunct="1"/>
            <a:endParaRPr lang="en-US" smtClean="0"/>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Removing an element</a:t>
            </a:r>
            <a:endParaRPr lang="en-US" dirty="0"/>
          </a:p>
        </p:txBody>
      </p:sp>
      <p:sp>
        <p:nvSpPr>
          <p:cNvPr id="3" name="Content Placeholder 2"/>
          <p:cNvSpPr>
            <a:spLocks noGrp="1"/>
          </p:cNvSpPr>
          <p:nvPr>
            <p:ph idx="1"/>
          </p:nvPr>
        </p:nvSpPr>
        <p:spPr/>
        <p:txBody>
          <a:bodyPr/>
          <a:lstStyle/>
          <a:p>
            <a:r>
              <a:rPr lang="en-US" smtClean="0"/>
              <a:t>How to handle this?</a:t>
            </a:r>
          </a:p>
          <a:p>
            <a:r>
              <a:rPr lang="en-US" smtClean="0"/>
              <a:t>You could:</a:t>
            </a:r>
          </a:p>
          <a:p>
            <a:pPr lvl="1"/>
            <a:r>
              <a:rPr lang="en-US" smtClean="0"/>
              <a:t>Rehash upon each delete (expensive)</a:t>
            </a:r>
          </a:p>
          <a:p>
            <a:pPr lvl="1"/>
            <a:r>
              <a:rPr lang="en-US" smtClean="0"/>
              <a:t>Put in a ‘placeholder’ value (table gets filled with these rather fast)</a:t>
            </a:r>
          </a:p>
          <a:p>
            <a:pPr lvl="2"/>
            <a:r>
              <a:rPr lang="en-US" smtClean="0"/>
              <a:t>Perhaps rehashing after a certain number of deletes</a:t>
            </a:r>
          </a:p>
          <a:p>
            <a:pPr lvl="1"/>
            <a:r>
              <a:rPr lang="en-US" smtClean="0"/>
              <a:t>Disallow deletes entirely</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lecture on </a:t>
            </a:r>
            <a:r>
              <a:rPr lang="en-US" dirty="0" smtClean="0"/>
              <a:t>Fri, Mar 2</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Stacks</a:t>
            </a:r>
          </a:p>
        </p:txBody>
      </p:sp>
      <p:sp>
        <p:nvSpPr>
          <p:cNvPr id="14339" name="Rectangle 3"/>
          <p:cNvSpPr>
            <a:spLocks noGrp="1" noChangeArrowheads="1"/>
          </p:cNvSpPr>
          <p:nvPr>
            <p:ph idx="1"/>
          </p:nvPr>
        </p:nvSpPr>
        <p:spPr/>
        <p:txBody>
          <a:bodyPr/>
          <a:lstStyle/>
          <a:p>
            <a:pPr eaLnBrk="1" hangingPunct="1"/>
            <a:r>
              <a:rPr lang="en-US" smtClean="0"/>
              <a:t>List with data handled Last-In First-Out</a:t>
            </a:r>
          </a:p>
          <a:p>
            <a:pPr lvl="1" eaLnBrk="1" hangingPunct="1"/>
            <a:r>
              <a:rPr lang="en-US" smtClean="0"/>
              <a:t>Operations:</a:t>
            </a:r>
          </a:p>
          <a:p>
            <a:pPr lvl="2" eaLnBrk="1" hangingPunct="1"/>
            <a:r>
              <a:rPr lang="en-US" smtClean="0"/>
              <a:t>push</a:t>
            </a:r>
          </a:p>
          <a:p>
            <a:pPr lvl="2" eaLnBrk="1" hangingPunct="1"/>
            <a:r>
              <a:rPr lang="en-US" smtClean="0"/>
              <a:t>pop</a:t>
            </a:r>
          </a:p>
          <a:p>
            <a:pPr lvl="2" eaLnBrk="1" hangingPunct="1"/>
            <a:r>
              <a:rPr lang="en-US" smtClean="0"/>
              <a:t>top</a:t>
            </a:r>
          </a:p>
          <a:p>
            <a:pPr lvl="1" eaLnBrk="1" hangingPunct="1"/>
            <a:r>
              <a:rPr lang="en-US" smtClean="0"/>
              <a:t>Implementations</a:t>
            </a:r>
          </a:p>
          <a:p>
            <a:pPr lvl="2" eaLnBrk="1" hangingPunct="1"/>
            <a:r>
              <a:rPr lang="en-US" smtClean="0"/>
              <a:t>array</a:t>
            </a:r>
          </a:p>
          <a:p>
            <a:pPr lvl="2" eaLnBrk="1" hangingPunct="1"/>
            <a:r>
              <a:rPr lang="en-US" smtClean="0"/>
              <a:t>linked list</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Stacks</a:t>
            </a:r>
          </a:p>
        </p:txBody>
      </p:sp>
      <p:graphicFrame>
        <p:nvGraphicFramePr>
          <p:cNvPr id="68643" name="Group 35"/>
          <p:cNvGraphicFramePr>
            <a:graphicFrameLocks noGrp="1"/>
          </p:cNvGraphicFramePr>
          <p:nvPr>
            <p:ph type="tbl" idx="1"/>
          </p:nvPr>
        </p:nvGraphicFramePr>
        <p:xfrm>
          <a:off x="457200" y="1600200"/>
          <a:ext cx="7772400" cy="3079751"/>
        </p:xfrm>
        <a:graphic>
          <a:graphicData uri="http://schemas.openxmlformats.org/drawingml/2006/table">
            <a:tbl>
              <a:tblPr/>
              <a:tblGrid>
                <a:gridCol w="2590800"/>
                <a:gridCol w="2590800"/>
                <a:gridCol w="2590800"/>
              </a:tblGrid>
              <a:tr h="60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Linked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push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Worst: </a:t>
                      </a: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But often </a:t>
                      </a: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endParaRPr kumimoji="0" lang="en-US" sz="20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pop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cs typeface="Times New Roman" pitchFamily="18" charset="0"/>
                        </a:rPr>
                        <a:t>(1)</a:t>
                      </a:r>
                      <a:endParaRPr kumimoji="0" lang="el-GR" sz="20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Queues</a:t>
            </a:r>
          </a:p>
        </p:txBody>
      </p:sp>
      <p:sp>
        <p:nvSpPr>
          <p:cNvPr id="16387" name="Rectangle 3"/>
          <p:cNvSpPr>
            <a:spLocks noGrp="1" noChangeArrowheads="1"/>
          </p:cNvSpPr>
          <p:nvPr>
            <p:ph idx="1"/>
          </p:nvPr>
        </p:nvSpPr>
        <p:spPr/>
        <p:txBody>
          <a:bodyPr/>
          <a:lstStyle/>
          <a:p>
            <a:pPr eaLnBrk="1" hangingPunct="1"/>
            <a:r>
              <a:rPr lang="en-US" smtClean="0"/>
              <a:t>First-In First-Out list</a:t>
            </a:r>
          </a:p>
          <a:p>
            <a:pPr eaLnBrk="1" hangingPunct="1"/>
            <a:r>
              <a:rPr lang="en-US" smtClean="0"/>
              <a:t>Operations</a:t>
            </a:r>
          </a:p>
          <a:p>
            <a:pPr lvl="1" eaLnBrk="1" hangingPunct="1"/>
            <a:r>
              <a:rPr lang="en-US" smtClean="0"/>
              <a:t>enqueue</a:t>
            </a:r>
          </a:p>
          <a:p>
            <a:pPr lvl="1" eaLnBrk="1" hangingPunct="1"/>
            <a:r>
              <a:rPr lang="en-US" smtClean="0"/>
              <a:t>dequeue</a:t>
            </a:r>
          </a:p>
          <a:p>
            <a:pPr eaLnBrk="1" hangingPunct="1"/>
            <a:r>
              <a:rPr lang="en-US" smtClean="0"/>
              <a:t>Implementations</a:t>
            </a:r>
          </a:p>
          <a:p>
            <a:pPr lvl="1" eaLnBrk="1" hangingPunct="1"/>
            <a:r>
              <a:rPr lang="en-US" smtClean="0"/>
              <a:t>Arrays</a:t>
            </a:r>
          </a:p>
          <a:p>
            <a:pPr lvl="1" eaLnBrk="1" hangingPunct="1"/>
            <a:r>
              <a:rPr lang="en-US" smtClean="0"/>
              <a:t>Linked Lists</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Queues</a:t>
            </a:r>
          </a:p>
        </p:txBody>
      </p:sp>
      <p:graphicFrame>
        <p:nvGraphicFramePr>
          <p:cNvPr id="70684" name="Group 28"/>
          <p:cNvGraphicFramePr>
            <a:graphicFrameLocks noGrp="1"/>
          </p:cNvGraphicFramePr>
          <p:nvPr>
            <p:ph type="tbl" idx="1"/>
          </p:nvPr>
        </p:nvGraphicFramePr>
        <p:xfrm>
          <a:off x="457200" y="1600200"/>
          <a:ext cx="7772400" cy="2255838"/>
        </p:xfrm>
        <a:graphic>
          <a:graphicData uri="http://schemas.openxmlformats.org/drawingml/2006/table">
            <a:tbl>
              <a:tblPr/>
              <a:tblGrid>
                <a:gridCol w="2590800"/>
                <a:gridCol w="2590800"/>
                <a:gridCol w="2590800"/>
              </a:tblGrid>
              <a:tr h="60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Array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Linked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Verdana" pitchFamily="34" charset="0"/>
                        </a:rPr>
                        <a:t>enqueue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Worst: </a:t>
                      </a: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But often </a:t>
                      </a: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endParaRPr kumimoji="0" lang="en-US" sz="20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Verdana" pitchFamily="34" charset="0"/>
                        </a:rPr>
                        <a:t>dequeue</a:t>
                      </a:r>
                      <a:endParaRPr kumimoji="0" lang="en-US" sz="2000" b="0" i="0" u="none" strike="noStrike" cap="none" normalizeH="0" baseline="0" dirty="0" smtClean="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sym typeface="Symbol"/>
                        </a:rPr>
                        <a:t></a:t>
                      </a:r>
                      <a:r>
                        <a:rPr kumimoji="0" lang="en-US" sz="2000" b="0" i="0" u="none" strike="noStrike" cap="none" normalizeH="0" baseline="0" dirty="0" smtClean="0">
                          <a:ln>
                            <a:noFill/>
                          </a:ln>
                          <a:solidFill>
                            <a:schemeClr val="tx1"/>
                          </a:solidFill>
                          <a:effectLst/>
                          <a:latin typeface="Verdana" pitchFamily="34" charset="0"/>
                          <a:cs typeface="Times New Roman" pitchFamily="18" charset="0"/>
                        </a:rPr>
                        <a:t>(1)</a:t>
                      </a:r>
                      <a:endParaRPr kumimoji="0" lang="el-GR" sz="20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REQUIREPASSWORD" val="False"/>
  <p:tag name="COUNTDOWNSTYLE" val="-1"/>
  <p:tag name="COUNTDOWNSECONDS" val="10"/>
  <p:tag name="ALLOWDUPLICATES" val="False"/>
  <p:tag name="AUTOADVANCE" val="False"/>
  <p:tag name="STDCHART" val="1"/>
  <p:tag name="BUBBLENAMEVISIBLE" val="True"/>
  <p:tag name="DEFAULTNUMTEAMS" val="5"/>
  <p:tag name="CUSTOMCELLBACKCOLOR2" val="-13395457"/>
  <p:tag name="DISPLAYNAME" val="True"/>
  <p:tag name="GRIDROTATIONINTERVAL" val="2"/>
  <p:tag name="POLLINGCYCLE" val="2"/>
  <p:tag name="INCLUDENONRESPONDERS" val="False"/>
  <p:tag name="ALLOWUSERFEEDBACK" val="True"/>
  <p:tag name="REALTIMEBACKUPPATH" val="(None)"/>
  <p:tag name="CHARTSCALE" val="True"/>
  <p:tag name="USESECONDARYMONITOR" val="True"/>
  <p:tag name="ANSWERNOWSTYLE" val="-1"/>
  <p:tag name="RESPTABLESTYLE" val="-1"/>
  <p:tag name="BACKUPSESSIONS" val="True"/>
  <p:tag name="ROTATIONINTERVAL" val="2"/>
  <p:tag name="MAXRESPONDERS" val="5"/>
  <p:tag name="CUSTOMGRIDBACKCOLOR" val="-2830136"/>
  <p:tag name="CUSTOMCELLBACKCOLOR4" val="-8355712"/>
  <p:tag name="GRIDOPACITY" val="90"/>
  <p:tag name="CHARTCOLORS" val="0"/>
  <p:tag name="PARTLISTDEFAULT" val="0"/>
  <p:tag name="REALTIMEBACKUP" val="False"/>
  <p:tag name="_INSTRUCTOR VIEW19C14C36-AC8E-43BC-9DB6-C2AAF774C7DC|PANE__TAG" val="_"/>
  <p:tag name="DEFAULTPORT" val="1001"/>
  <p:tag name="RESPCOUNTERFORMAT" val="0"/>
  <p:tag name="BACKUPMAINTENANCE" val="7"/>
  <p:tag name="PARTICIPANTSINLEADERBOARD" val="5"/>
  <p:tag name="BUBBLEGROUPING" val="3"/>
  <p:tag name="USESCHEMECOLORS" val="True"/>
  <p:tag name="GRIDSIZE" val="{Width=800, Height=600}"/>
  <p:tag name="MULTIRESPDIVISOR" val="1"/>
  <p:tag name="ADDINALWAYSLOADED" val="False"/>
  <p:tag name="SHOWBARVISIBLE" val="True"/>
  <p:tag name="RESPCOUNTERSTYLE" val="-1"/>
  <p:tag name="CHARTVALUEFORMAT" val="0%"/>
  <p:tag name="BUBBLESIZEVISIBLE" val="True"/>
  <p:tag name="CUSTOMCELLBACKCOLOR3" val="-268652"/>
  <p:tag name="GRIDPOSITION" val="1"/>
  <p:tag name="CORRECTPOINTVALUE" val="100"/>
  <p:tag name="TPVERSION" val="2006"/>
  <p:tag name="INPUTSOURCE" val="1"/>
  <p:tag name="AUTOUPDATEALIASES" val="True"/>
  <p:tag name="CUSTOMCELLBACKCOLOR1" val="-657956"/>
  <p:tag name="CHARTLABELS" val="0"/>
  <p:tag name="ZEROBASED" val="False"/>
  <p:tag name="ANSWERNOWTEXT" val="Answer Now"/>
  <p:tag name="TEAMSINLEADERBOARD" val="5"/>
  <p:tag name="DISPLAYDEVICEID" val="True"/>
  <p:tag name="INCORRECTPOINTVALUE" val="0"/>
  <p:tag name="USEENTERPRISEMANAGER" val="False"/>
  <p:tag name="CUSTOMCELLFORECOLOR" val="-16777216"/>
  <p:tag name="INCLUDEPPT" val="True"/>
  <p:tag name="NUMRESPONSES" val="1"/>
  <p:tag name="AUTOSIZEGRID" val="True"/>
  <p:tag name="BULLETTYPE" val="3"/>
  <p:tag name="RESETCHARTS" val="True"/>
  <p:tag name="BUBBLEVALUEFORMAT" val="0.0"/>
  <p:tag name="REVIEWONLY" val="False"/>
  <p:tag name="DISPLAYDEVICENUMBER" val="True"/>
  <p:tag name="ENABLEPRESENTERVPAD" val="False"/>
  <p:tag name="AUTOADJUSTPARTRANGE" val="Tru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cs150">
  <a:themeElements>
    <a:clrScheme name="cs15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s15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317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s15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s15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s15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s15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s15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s15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s15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15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s15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s15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s15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s15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cean">
  <a:themeElements>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317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lass Layers">
  <a:themeElements>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Glass Layers">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317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06-trees</Template>
  <TotalTime>1435</TotalTime>
  <Words>2395</Words>
  <Application>Microsoft Office PowerPoint</Application>
  <PresentationFormat>On-screen Show (4:3)</PresentationFormat>
  <Paragraphs>652</Paragraphs>
  <Slides>53</Slides>
  <Notes>14</Notes>
  <HiddenSlides>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53</vt:i4>
      </vt:variant>
    </vt:vector>
  </HeadingPairs>
  <TitlesOfParts>
    <vt:vector size="57" baseType="lpstr">
      <vt:lpstr>cs150</vt:lpstr>
      <vt:lpstr>Ocean</vt:lpstr>
      <vt:lpstr>Glass Layers</vt:lpstr>
      <vt:lpstr>Equation</vt:lpstr>
      <vt:lpstr>Hashing and  Hash Tables</vt:lpstr>
      <vt:lpstr>Main Topics</vt:lpstr>
      <vt:lpstr>ADTs So Far</vt:lpstr>
      <vt:lpstr>Lists</vt:lpstr>
      <vt:lpstr>Lists</vt:lpstr>
      <vt:lpstr>Stacks</vt:lpstr>
      <vt:lpstr>Stacks</vt:lpstr>
      <vt:lpstr>Queues</vt:lpstr>
      <vt:lpstr>Queues</vt:lpstr>
      <vt:lpstr>Trees</vt:lpstr>
      <vt:lpstr>Trees</vt:lpstr>
      <vt:lpstr>Is There Anything Faster?</vt:lpstr>
      <vt:lpstr>Hash Tables</vt:lpstr>
      <vt:lpstr>Important Terms</vt:lpstr>
      <vt:lpstr>Key-value pairs</vt:lpstr>
      <vt:lpstr>Hash Tables</vt:lpstr>
      <vt:lpstr>Hash function</vt:lpstr>
      <vt:lpstr>Hash functions KLA</vt:lpstr>
      <vt:lpstr>Issues</vt:lpstr>
      <vt:lpstr>Keys</vt:lpstr>
      <vt:lpstr>Lookup Table</vt:lpstr>
      <vt:lpstr>Example</vt:lpstr>
      <vt:lpstr>Table size issues…</vt:lpstr>
      <vt:lpstr>Slide 24</vt:lpstr>
      <vt:lpstr>Hash Table</vt:lpstr>
      <vt:lpstr>Hash Functions</vt:lpstr>
      <vt:lpstr>Sample String Hash Functions</vt:lpstr>
      <vt:lpstr>Collision Resolution</vt:lpstr>
      <vt:lpstr>End of lecture on Wed, Feb 29</vt:lpstr>
      <vt:lpstr>Separate Chaining</vt:lpstr>
      <vt:lpstr>Separate Chaining</vt:lpstr>
      <vt:lpstr>Analysis of find</vt:lpstr>
      <vt:lpstr>Load factor</vt:lpstr>
      <vt:lpstr>Separate Chaining: find()</vt:lpstr>
      <vt:lpstr>What data structure to use for the buckets?</vt:lpstr>
      <vt:lpstr>Requirements for “Hopeful” Case</vt:lpstr>
      <vt:lpstr>Open Addressing</vt:lpstr>
      <vt:lpstr>Saving Memory</vt:lpstr>
      <vt:lpstr>Probing Strategies</vt:lpstr>
      <vt:lpstr>Linear Probing</vt:lpstr>
      <vt:lpstr>Linear Probing</vt:lpstr>
      <vt:lpstr>Problems with Linear Probing</vt:lpstr>
      <vt:lpstr>Linear Probing</vt:lpstr>
      <vt:lpstr>Quadratic Probing</vt:lpstr>
      <vt:lpstr>Quadratic Probing</vt:lpstr>
      <vt:lpstr>Double Hashing</vt:lpstr>
      <vt:lpstr>Double Hashing</vt:lpstr>
      <vt:lpstr>Double Hashing Thrashing</vt:lpstr>
      <vt:lpstr>Table size must be prime!</vt:lpstr>
      <vt:lpstr>Rehashing</vt:lpstr>
      <vt:lpstr>Rehashing</vt:lpstr>
      <vt:lpstr>Removing an element</vt:lpstr>
      <vt:lpstr>End of lecture on Fri, Mar 2</vt:lpstr>
    </vt:vector>
  </TitlesOfParts>
  <Company>cse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uw</dc:creator>
  <cp:lastModifiedBy>aaron</cp:lastModifiedBy>
  <cp:revision>181</cp:revision>
  <dcterms:created xsi:type="dcterms:W3CDTF">2001-10-04T17:40:38Z</dcterms:created>
  <dcterms:modified xsi:type="dcterms:W3CDTF">2012-03-06T16:43:09Z</dcterms:modified>
</cp:coreProperties>
</file>