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0"/>
  </p:notesMasterIdLst>
  <p:handoutMasterIdLst>
    <p:handoutMasterId r:id="rId51"/>
  </p:handoutMasterIdLst>
  <p:sldIdLst>
    <p:sldId id="256" r:id="rId2"/>
    <p:sldId id="275" r:id="rId3"/>
    <p:sldId id="257" r:id="rId4"/>
    <p:sldId id="258" r:id="rId5"/>
    <p:sldId id="259" r:id="rId6"/>
    <p:sldId id="260" r:id="rId7"/>
    <p:sldId id="296" r:id="rId8"/>
    <p:sldId id="262" r:id="rId9"/>
    <p:sldId id="307" r:id="rId10"/>
    <p:sldId id="263" r:id="rId11"/>
    <p:sldId id="264" r:id="rId12"/>
    <p:sldId id="311" r:id="rId13"/>
    <p:sldId id="284" r:id="rId14"/>
    <p:sldId id="312" r:id="rId15"/>
    <p:sldId id="285" r:id="rId16"/>
    <p:sldId id="286" r:id="rId17"/>
    <p:sldId id="288" r:id="rId18"/>
    <p:sldId id="287" r:id="rId19"/>
    <p:sldId id="308" r:id="rId20"/>
    <p:sldId id="302" r:id="rId21"/>
    <p:sldId id="301" r:id="rId22"/>
    <p:sldId id="295" r:id="rId23"/>
    <p:sldId id="294" r:id="rId24"/>
    <p:sldId id="306" r:id="rId25"/>
    <p:sldId id="269" r:id="rId26"/>
    <p:sldId id="268" r:id="rId27"/>
    <p:sldId id="272" r:id="rId28"/>
    <p:sldId id="278" r:id="rId29"/>
    <p:sldId id="279" r:id="rId30"/>
    <p:sldId id="309" r:id="rId31"/>
    <p:sldId id="313" r:id="rId32"/>
    <p:sldId id="310" r:id="rId33"/>
    <p:sldId id="270" r:id="rId34"/>
    <p:sldId id="271" r:id="rId35"/>
    <p:sldId id="298" r:id="rId36"/>
    <p:sldId id="299" r:id="rId37"/>
    <p:sldId id="300" r:id="rId38"/>
    <p:sldId id="290" r:id="rId39"/>
    <p:sldId id="292" r:id="rId40"/>
    <p:sldId id="293" r:id="rId41"/>
    <p:sldId id="304" r:id="rId42"/>
    <p:sldId id="314" r:id="rId43"/>
    <p:sldId id="305" r:id="rId44"/>
    <p:sldId id="280" r:id="rId45"/>
    <p:sldId id="281" r:id="rId46"/>
    <p:sldId id="282" r:id="rId47"/>
    <p:sldId id="283" r:id="rId48"/>
    <p:sldId id="315" r:id="rId49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22" autoAdjust="0"/>
  </p:normalViewPr>
  <p:slideViewPr>
    <p:cSldViewPr>
      <p:cViewPr varScale="1">
        <p:scale>
          <a:sx n="103" d="100"/>
          <a:sy n="103" d="100"/>
        </p:scale>
        <p:origin x="-102" y="-15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6975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6975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891DD76-703E-4F30-83A6-E28943A0EC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6975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BBD0E55-1891-443F-899D-356BBB2969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BD0E55-1891-443F-899D-356BBB2969E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DDD41E-87BD-4566-B67B-78CBD3C308A7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0x3000 is a load of address 0 into the accum (accum is 3000)</a:t>
            </a:r>
          </a:p>
          <a:p>
            <a:pPr eaLnBrk="1" hangingPunct="1"/>
            <a:r>
              <a:rPr lang="en-US" smtClean="0"/>
              <a:t>0x5000 is a add of address 0 to the accum (accum is 6000)</a:t>
            </a:r>
          </a:p>
          <a:p>
            <a:pPr eaLnBrk="1" hangingPunct="1"/>
            <a:r>
              <a:rPr lang="en-US" smtClean="0"/>
              <a:t>0x6001 is a subtract of address 1 from the accum (accum is 1000)</a:t>
            </a:r>
          </a:p>
          <a:p>
            <a:pPr eaLnBrk="1" hangingPunct="1"/>
            <a:r>
              <a:rPr lang="en-US" smtClean="0"/>
              <a:t>0x8003 is an or of the accum with memory address 3 (accum is 9003)</a:t>
            </a:r>
          </a:p>
          <a:p>
            <a:pPr eaLnBrk="1" hangingPunct="1"/>
            <a:r>
              <a:rPr lang="en-US" smtClean="0"/>
              <a:t>0xa000 is a not of the accum (accum is 6ffc)</a:t>
            </a:r>
          </a:p>
          <a:p>
            <a:pPr eaLnBrk="1" hangingPunct="1"/>
            <a:r>
              <a:rPr lang="en-US" smtClean="0"/>
              <a:t>0x4000 is a store of the accum into memory 0</a:t>
            </a:r>
          </a:p>
          <a:p>
            <a:pPr eaLnBrk="1" hangingPunct="1"/>
            <a:r>
              <a:rPr lang="en-US" smtClean="0"/>
              <a:t>0xf000 is a branch and link</a:t>
            </a:r>
          </a:p>
          <a:p>
            <a:pPr eaLnBrk="1" hangingPunct="1"/>
            <a:r>
              <a:rPr lang="en-US" smtClean="0"/>
              <a:t>	- the PC (0x0006) is stored in the accum</a:t>
            </a:r>
          </a:p>
          <a:p>
            <a:pPr eaLnBrk="1" hangingPunct="1"/>
            <a:r>
              <a:rPr lang="en-US" smtClean="0"/>
              <a:t>	- goto address 0</a:t>
            </a:r>
          </a:p>
          <a:p>
            <a:pPr eaLnBrk="1" hangingPunct="1"/>
            <a:r>
              <a:rPr lang="en-US" smtClean="0"/>
              <a:t>Address 0 is now 6ffc</a:t>
            </a:r>
          </a:p>
          <a:p>
            <a:pPr eaLnBrk="1" hangingPunct="1"/>
            <a:r>
              <a:rPr lang="en-US" smtClean="0"/>
              <a:t>	- we’ve modified our binary code!</a:t>
            </a:r>
          </a:p>
          <a:p>
            <a:pPr eaLnBrk="1" hangingPunct="1"/>
            <a:r>
              <a:rPr lang="en-US" smtClean="0"/>
              <a:t>	- that’s a subtract of ffc from the accum</a:t>
            </a:r>
          </a:p>
          <a:p>
            <a:pPr eaLnBrk="1" hangingPunct="1"/>
            <a:r>
              <a:rPr lang="en-US" smtClean="0"/>
              <a:t>	- 0x0006 – 0x0ffc = -ff6</a:t>
            </a:r>
          </a:p>
          <a:p>
            <a:pPr eaLnBrk="1" hangingPunct="1"/>
            <a:r>
              <a:rPr lang="en-US" smtClean="0"/>
              <a:t>	- ack!  How to handle this?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A98850-5BFC-4B66-818D-95D5A3E6385D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78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78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7162800" y="6477000"/>
            <a:ext cx="19050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52777684-086A-4AE1-A552-EFC0842800E1}" type="slidenum">
              <a:rPr lang="en-US" sz="1400">
                <a:latin typeface="Tahoma" pitchFamily="34" charset="0"/>
              </a:rPr>
              <a:pPr algn="r">
                <a:defRPr/>
              </a:pPr>
              <a:t>‹#›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6513" y="6477000"/>
            <a:ext cx="8269287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200" b="1">
              <a:solidFill>
                <a:srgbClr val="DD330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ibra.cs.virginia.edu/ibcm/" TargetMode="External"/><Relationship Id="rId2" Type="http://schemas.openxmlformats.org/officeDocument/2006/relationships/hyperlink" Target="http://www.cs.virginia.edu/~cs216/ibc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yra.cs.virginia.edu:8080/ibcm/" TargetMode="External"/><Relationship Id="rId5" Type="http://schemas.openxmlformats.org/officeDocument/2006/relationships/hyperlink" Target="http://gemini.cs.virginia.edu:8080/ibcm/" TargetMode="External"/><Relationship Id="rId4" Type="http://schemas.openxmlformats.org/officeDocument/2006/relationships/hyperlink" Target="http://people.virginia.edu/~asb2t/ibc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3429000" cy="1470025"/>
          </a:xfrm>
        </p:spPr>
        <p:txBody>
          <a:bodyPr/>
          <a:lstStyle/>
          <a:p>
            <a:pPr eaLnBrk="1" hangingPunct="1"/>
            <a:r>
              <a:rPr lang="en-US" smtClean="0"/>
              <a:t>IBCM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581400"/>
            <a:ext cx="4419600" cy="2819400"/>
          </a:xfrm>
        </p:spPr>
        <p:txBody>
          <a:bodyPr/>
          <a:lstStyle/>
          <a:p>
            <a:pPr eaLnBrk="1" hangingPunct="1"/>
            <a:r>
              <a:rPr lang="en-US" smtClean="0"/>
              <a:t>“Itty Bitty Computing Machine”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Machine Language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946150"/>
          </a:xfrm>
          <a:prstGeom prst="rect">
            <a:avLst/>
          </a:prstGeom>
          <a:solidFill>
            <a:srgbClr val="DD33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FFFF00"/>
                </a:solidFill>
              </a:rPr>
              <a:t>CS2150: </a:t>
            </a:r>
            <a:r>
              <a:rPr lang="en-US" b="1" dirty="0">
                <a:solidFill>
                  <a:srgbClr val="FFFF00"/>
                </a:solidFill>
              </a:rPr>
              <a:t>Program and Data Representation</a:t>
            </a:r>
          </a:p>
          <a:p>
            <a:pPr algn="ctr" eaLnBrk="0" hangingPunct="0"/>
            <a:r>
              <a:rPr lang="en-US" dirty="0">
                <a:solidFill>
                  <a:srgbClr val="FFFF00"/>
                </a:solidFill>
              </a:rPr>
              <a:t>University of Virginia Computer Science</a:t>
            </a:r>
          </a:p>
          <a:p>
            <a:pPr algn="ctr" eaLnBrk="0" hangingPunct="0"/>
            <a:r>
              <a:rPr lang="en-US" sz="1600" b="1" dirty="0" smtClean="0">
                <a:solidFill>
                  <a:srgbClr val="FFFF00"/>
                </a:solidFill>
              </a:rPr>
              <a:t>Spring 2012</a:t>
            </a:r>
            <a:r>
              <a:rPr lang="en-US" sz="1600" dirty="0">
                <a:solidFill>
                  <a:srgbClr val="FFFF00"/>
                </a:solidFill>
              </a:rPr>
              <a:t>						</a:t>
            </a:r>
            <a:r>
              <a:rPr lang="en-US" sz="1600" b="1" dirty="0">
                <a:solidFill>
                  <a:srgbClr val="FFFF00"/>
                </a:solidFill>
              </a:rPr>
              <a:t>Aaron Bloomfield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2963" y="1828800"/>
            <a:ext cx="4090987" cy="37338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IBCM Machine Description (CPU)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Single accumulator</a:t>
            </a:r>
          </a:p>
          <a:p>
            <a:pPr lvl="1" eaLnBrk="1" hangingPunct="1"/>
            <a:r>
              <a:rPr lang="en-US" smtClean="0"/>
              <a:t>16 bits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Special purpose registers</a:t>
            </a:r>
          </a:p>
          <a:p>
            <a:pPr lvl="1" eaLnBrk="1" hangingPunct="1"/>
            <a:r>
              <a:rPr lang="en-US" smtClean="0"/>
              <a:t>IR – instruction register</a:t>
            </a:r>
          </a:p>
          <a:p>
            <a:pPr lvl="2" eaLnBrk="1" hangingPunct="1"/>
            <a:r>
              <a:rPr lang="en-US" smtClean="0"/>
              <a:t>Stores bits which encode instruction</a:t>
            </a:r>
          </a:p>
          <a:p>
            <a:pPr lvl="1" eaLnBrk="1" hangingPunct="1"/>
            <a:r>
              <a:rPr lang="en-US" smtClean="0"/>
              <a:t>PC – program counter</a:t>
            </a:r>
          </a:p>
          <a:p>
            <a:pPr lvl="2" eaLnBrk="1" hangingPunct="1"/>
            <a:r>
              <a:rPr lang="en-US" smtClean="0"/>
              <a:t>Stores an address of an instruction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5334000" y="1828800"/>
            <a:ext cx="2895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241925" y="1408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0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7832725" y="140811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IBCM Machine Description (Memory)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4096 16-bit words</a:t>
            </a:r>
          </a:p>
          <a:p>
            <a:pPr lvl="1" eaLnBrk="1" hangingPunct="1"/>
            <a:r>
              <a:rPr lang="en-US" dirty="0" smtClean="0"/>
              <a:t>Word</a:t>
            </a:r>
          </a:p>
          <a:p>
            <a:pPr lvl="2" eaLnBrk="1" hangingPunct="1"/>
            <a:r>
              <a:rPr lang="en-US" sz="1800" dirty="0" smtClean="0"/>
              <a:t>“chunk size” or addressable unit</a:t>
            </a:r>
          </a:p>
          <a:p>
            <a:pPr lvl="1" eaLnBrk="1" hangingPunct="1"/>
            <a:r>
              <a:rPr lang="en-US" sz="2200" dirty="0" smtClean="0"/>
              <a:t>All initialized to zero initially</a:t>
            </a:r>
          </a:p>
          <a:p>
            <a:pPr lvl="2" eaLnBrk="1" hangingPunct="1"/>
            <a:r>
              <a:rPr lang="en-US" sz="1800" dirty="0" smtClean="0"/>
              <a:t>Unlike C/C++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400800" y="1676400"/>
            <a:ext cx="2133600" cy="457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b="1">
                <a:latin typeface="Arial" charset="0"/>
              </a:rPr>
              <a:t>…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927725" y="15605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0</a:t>
            </a:r>
          </a:p>
        </p:txBody>
      </p:sp>
      <p:sp>
        <p:nvSpPr>
          <p:cNvPr id="14342" name="Text Box 7"/>
          <p:cNvSpPr txBox="1">
            <a:spLocks noChangeArrowheads="1"/>
          </p:cNvSpPr>
          <p:nvPr/>
        </p:nvSpPr>
        <p:spPr bwMode="auto">
          <a:xfrm>
            <a:off x="5622925" y="5827713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4096</a:t>
            </a:r>
          </a:p>
        </p:txBody>
      </p:sp>
      <p:sp>
        <p:nvSpPr>
          <p:cNvPr id="14343" name="Line 8"/>
          <p:cNvSpPr>
            <a:spLocks noChangeShapeType="1"/>
          </p:cNvSpPr>
          <p:nvPr/>
        </p:nvSpPr>
        <p:spPr bwMode="auto">
          <a:xfrm>
            <a:off x="6400800" y="2133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4" name="Line 9"/>
          <p:cNvSpPr>
            <a:spLocks noChangeShapeType="1"/>
          </p:cNvSpPr>
          <p:nvPr/>
        </p:nvSpPr>
        <p:spPr bwMode="auto">
          <a:xfrm>
            <a:off x="6400800" y="2667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5" name="Line 10"/>
          <p:cNvSpPr>
            <a:spLocks noChangeShapeType="1"/>
          </p:cNvSpPr>
          <p:nvPr/>
        </p:nvSpPr>
        <p:spPr bwMode="auto">
          <a:xfrm>
            <a:off x="6400800" y="32004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6" name="Line 11"/>
          <p:cNvSpPr>
            <a:spLocks noChangeShapeType="1"/>
          </p:cNvSpPr>
          <p:nvPr/>
        </p:nvSpPr>
        <p:spPr bwMode="auto">
          <a:xfrm>
            <a:off x="6400800" y="3733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7" name="Line 12"/>
          <p:cNvSpPr>
            <a:spLocks noChangeShapeType="1"/>
          </p:cNvSpPr>
          <p:nvPr/>
        </p:nvSpPr>
        <p:spPr bwMode="auto">
          <a:xfrm>
            <a:off x="6400800" y="5791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8" name="Text Box 14"/>
          <p:cNvSpPr txBox="1">
            <a:spLocks noChangeArrowheads="1"/>
          </p:cNvSpPr>
          <p:nvPr/>
        </p:nvSpPr>
        <p:spPr bwMode="auto">
          <a:xfrm>
            <a:off x="6384925" y="1255713"/>
            <a:ext cx="225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0     …                  15</a:t>
            </a:r>
          </a:p>
        </p:txBody>
      </p:sp>
      <p:sp>
        <p:nvSpPr>
          <p:cNvPr id="14349" name="AutoShape 14"/>
          <p:cNvSpPr>
            <a:spLocks noChangeArrowheads="1"/>
          </p:cNvSpPr>
          <p:nvPr/>
        </p:nvSpPr>
        <p:spPr bwMode="auto">
          <a:xfrm>
            <a:off x="685800" y="3962400"/>
            <a:ext cx="2362200" cy="1752600"/>
          </a:xfrm>
          <a:prstGeom prst="cloudCallout">
            <a:avLst>
              <a:gd name="adj1" fmla="val -68954"/>
              <a:gd name="adj2" fmla="val 57606"/>
            </a:avLst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What is wrong with this slide?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IBCM instruction format</a:t>
            </a:r>
            <a:endParaRPr lang="en-US" dirty="0"/>
          </a:p>
        </p:txBody>
      </p:sp>
      <p:pic>
        <p:nvPicPr>
          <p:cNvPr id="4" name="Content Placeholder 3" descr="instruction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034230"/>
            <a:ext cx="8229600" cy="330706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D272054C-E73E-4EC8-A81D-06021BFB718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447800" y="5943600"/>
            <a:ext cx="1524000" cy="685800"/>
          </a:xfrm>
          <a:prstGeom prst="wedgeRectCallout">
            <a:avLst>
              <a:gd name="adj1" fmla="val -18125"/>
              <a:gd name="adj2" fmla="val -128787"/>
            </a:avLst>
          </a:prstGeom>
          <a:noFill/>
          <a:ln w="31750">
            <a:solidFill>
              <a:srgbClr val="DD33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Operation</a:t>
            </a:r>
          </a:p>
          <a:p>
            <a:pPr algn="ctr"/>
            <a:r>
              <a:rPr lang="en-US" dirty="0"/>
              <a:t>Code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419600" y="5943600"/>
            <a:ext cx="1524000" cy="685800"/>
          </a:xfrm>
          <a:prstGeom prst="wedgeRectCallout">
            <a:avLst>
              <a:gd name="adj1" fmla="val -18125"/>
              <a:gd name="adj2" fmla="val -128787"/>
            </a:avLst>
          </a:prstGeom>
          <a:noFill/>
          <a:ln w="31750">
            <a:solidFill>
              <a:srgbClr val="DD33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Operands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IBCM instruction types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Halt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Opcode is 0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I/O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Opcode is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next 2 bits specify I/O type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Shifts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Opcode is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next 2 bits specify shift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last 5 bits specify shift amount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Others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Opcode is 3 to F (15)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Last 12 bits specify the address for the instruction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arithmetic, memory, and control instructions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</a:t>
            </a:r>
            <a:r>
              <a:rPr lang="en-US" smtClean="0"/>
              <a:t>of lecture on Mon, Mar 12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Halt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opcode (first 4 bits) is zero</a:t>
            </a:r>
          </a:p>
          <a:p>
            <a:pPr eaLnBrk="1" hangingPunct="1"/>
            <a:r>
              <a:rPr lang="en-US" smtClean="0"/>
              <a:t>It doesn’t matter what the next 12 bits are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Not much else to say here…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It halts the IBCM!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 and output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opcode (first 4 bits) is 1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Next two bits specify I/O type:</a:t>
            </a:r>
          </a:p>
          <a:p>
            <a:pPr lvl="1" eaLnBrk="1" hangingPunct="1"/>
            <a:r>
              <a:rPr lang="en-US" smtClean="0"/>
              <a:t>First bit specifies input (0) or output (1)</a:t>
            </a:r>
          </a:p>
          <a:p>
            <a:pPr lvl="1" eaLnBrk="1" hangingPunct="1"/>
            <a:r>
              <a:rPr lang="en-US" smtClean="0"/>
              <a:t>Second bit specifies hex word (0) or ascii (1)</a:t>
            </a:r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smtClean="0"/>
              <a:t>00: read hex word from keyboard</a:t>
            </a:r>
          </a:p>
          <a:p>
            <a:pPr lvl="1" eaLnBrk="1" hangingPunct="1"/>
            <a:r>
              <a:rPr lang="en-US" smtClean="0"/>
              <a:t>01: read ascii character (into acc bits 8-15)</a:t>
            </a:r>
          </a:p>
          <a:p>
            <a:pPr lvl="1" eaLnBrk="1" hangingPunct="1"/>
            <a:r>
              <a:rPr lang="en-US" smtClean="0"/>
              <a:t>10: write hex word to screen</a:t>
            </a:r>
          </a:p>
          <a:p>
            <a:pPr lvl="1" eaLnBrk="1" hangingPunct="1"/>
            <a:r>
              <a:rPr lang="en-US" smtClean="0"/>
              <a:t>11: write ascii character (from acc bits 8-15)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 err="1" smtClean="0"/>
              <a:t>opcode</a:t>
            </a:r>
            <a:r>
              <a:rPr lang="en-US" dirty="0" smtClean="0"/>
              <a:t> (first 4 bits) is 2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Next two bits specify shift type: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First bit specifies shift (0) or rotate (1)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Second bit specifies direction: left (0) or right (1)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Consider the bits 0000 1111 0000 1111 and a 3-bit shift/rotation: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00: shift left		0111 1000 0111 1000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01: shift right	0000 0001 1110 0001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10: rotate left	0111 1000 0111 1000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11: rotate right	1110 0001 1110 0001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7010400" y="4724400"/>
            <a:ext cx="609600" cy="304800"/>
          </a:xfrm>
          <a:prstGeom prst="rect">
            <a:avLst/>
          </a:prstGeom>
          <a:noFill/>
          <a:ln w="31750">
            <a:solidFill>
              <a:srgbClr val="DD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4191000" y="5105400"/>
            <a:ext cx="609600" cy="304800"/>
          </a:xfrm>
          <a:prstGeom prst="rect">
            <a:avLst/>
          </a:prstGeom>
          <a:noFill/>
          <a:ln w="31750">
            <a:solidFill>
              <a:srgbClr val="DD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7010400" y="5486400"/>
            <a:ext cx="609600" cy="304800"/>
          </a:xfrm>
          <a:prstGeom prst="rect">
            <a:avLst/>
          </a:prstGeom>
          <a:noFill/>
          <a:ln w="31750">
            <a:solidFill>
              <a:srgbClr val="DD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4191000" y="5943600"/>
            <a:ext cx="609600" cy="304800"/>
          </a:xfrm>
          <a:prstGeom prst="rect">
            <a:avLst/>
          </a:prstGeom>
          <a:noFill/>
          <a:ln w="31750">
            <a:solidFill>
              <a:srgbClr val="DD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nimBg="1"/>
      <p:bldP spid="54277" grpId="0" animBg="1"/>
      <p:bldP spid="54278" grpId="0" animBg="1"/>
      <p:bldP spid="5427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instructions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Opcode (first 4 bits) varies from 3 to F (15)</a:t>
            </a:r>
          </a:p>
          <a:p>
            <a:pPr eaLnBrk="1" hangingPunct="1"/>
            <a:r>
              <a:rPr lang="en-US" smtClean="0"/>
              <a:t>Next 12 bits specifies the address</a:t>
            </a:r>
          </a:p>
          <a:p>
            <a:pPr eaLnBrk="1" hangingPunct="1"/>
            <a:r>
              <a:rPr lang="en-US" smtClean="0"/>
              <a:t>See next page for a list…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IBCM “other” instructions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87272"/>
          <a:ext cx="8394692" cy="5424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55"/>
                <a:gridCol w="905193"/>
                <a:gridCol w="2185344"/>
                <a:gridCol w="472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Op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Name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HLL meaning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Description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a:= </a:t>
                      </a:r>
                      <a:r>
                        <a:rPr lang="en-US" sz="1400" dirty="0" err="1" smtClean="0"/>
                        <a:t>mem</a:t>
                      </a:r>
                      <a:r>
                        <a:rPr lang="en-US" sz="1400" dirty="0" smtClean="0"/>
                        <a:t>[</a:t>
                      </a:r>
                      <a:r>
                        <a:rPr lang="en-US" sz="1400" dirty="0" err="1" smtClean="0"/>
                        <a:t>addr</a:t>
                      </a:r>
                      <a:r>
                        <a:rPr lang="en-US" sz="1400" dirty="0" smtClean="0"/>
                        <a:t>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load accumulator from memory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mem</a:t>
                      </a:r>
                      <a:r>
                        <a:rPr lang="en-US" sz="1400" dirty="0" smtClean="0"/>
                        <a:t>[</a:t>
                      </a:r>
                      <a:r>
                        <a:rPr lang="en-US" sz="1400" dirty="0" err="1" smtClean="0"/>
                        <a:t>addr</a:t>
                      </a:r>
                      <a:r>
                        <a:rPr lang="en-US" sz="1400" dirty="0" smtClean="0"/>
                        <a:t>] := 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store accumulator into memory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:= a + </a:t>
                      </a:r>
                      <a:r>
                        <a:rPr lang="en-US" sz="1400" dirty="0" err="1" smtClean="0"/>
                        <a:t>mem</a:t>
                      </a:r>
                      <a:r>
                        <a:rPr lang="en-US" sz="1400" dirty="0" smtClean="0"/>
                        <a:t>[</a:t>
                      </a:r>
                      <a:r>
                        <a:rPr lang="en-US" sz="1400" dirty="0" err="1" smtClean="0"/>
                        <a:t>addr</a:t>
                      </a:r>
                      <a:r>
                        <a:rPr lang="en-US" sz="1400" dirty="0" smtClean="0"/>
                        <a:t>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 memory to accumulator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:= a - </a:t>
                      </a:r>
                      <a:r>
                        <a:rPr lang="en-US" sz="1400" dirty="0" err="1" smtClean="0"/>
                        <a:t>mem</a:t>
                      </a:r>
                      <a:r>
                        <a:rPr lang="en-US" sz="1400" dirty="0" smtClean="0"/>
                        <a:t>[</a:t>
                      </a:r>
                      <a:r>
                        <a:rPr lang="en-US" sz="1400" dirty="0" err="1" smtClean="0"/>
                        <a:t>addr</a:t>
                      </a:r>
                      <a:r>
                        <a:rPr lang="en-US" sz="1400" dirty="0" smtClean="0"/>
                        <a:t>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subtract memory from accumulator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:= a &amp; </a:t>
                      </a:r>
                      <a:r>
                        <a:rPr lang="en-US" sz="1400" dirty="0" err="1" smtClean="0"/>
                        <a:t>mem</a:t>
                      </a:r>
                      <a:r>
                        <a:rPr lang="en-US" sz="1400" dirty="0" smtClean="0"/>
                        <a:t>[</a:t>
                      </a:r>
                      <a:r>
                        <a:rPr lang="en-US" sz="1400" dirty="0" err="1" smtClean="0"/>
                        <a:t>addr</a:t>
                      </a:r>
                      <a:r>
                        <a:rPr lang="en-US" sz="1400" dirty="0" smtClean="0"/>
                        <a:t>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logical 'and' memory into accumulator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:= a | </a:t>
                      </a:r>
                      <a:r>
                        <a:rPr lang="en-US" sz="1400" dirty="0" err="1" smtClean="0"/>
                        <a:t>mem</a:t>
                      </a:r>
                      <a:r>
                        <a:rPr lang="en-US" sz="1400" dirty="0" smtClean="0"/>
                        <a:t>[</a:t>
                      </a:r>
                      <a:r>
                        <a:rPr lang="en-US" sz="1400" dirty="0" err="1" smtClean="0"/>
                        <a:t>addr</a:t>
                      </a:r>
                      <a:r>
                        <a:rPr lang="en-US" sz="1400" dirty="0" smtClean="0"/>
                        <a:t>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logical 'or' memory into accumulator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xor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:= a </a:t>
                      </a:r>
                      <a:r>
                        <a:rPr lang="en-US" sz="1400" dirty="0" err="1" smtClean="0"/>
                        <a:t>xor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mem</a:t>
                      </a:r>
                      <a:r>
                        <a:rPr lang="en-US" sz="1400" dirty="0" smtClean="0"/>
                        <a:t>[</a:t>
                      </a:r>
                      <a:r>
                        <a:rPr lang="en-US" sz="1400" dirty="0" err="1" smtClean="0"/>
                        <a:t>addr</a:t>
                      </a:r>
                      <a:r>
                        <a:rPr lang="en-US" sz="1400" dirty="0" smtClean="0"/>
                        <a:t>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logical '</a:t>
                      </a:r>
                      <a:r>
                        <a:rPr lang="en-US" sz="1400" dirty="0" err="1" smtClean="0"/>
                        <a:t>xor</a:t>
                      </a:r>
                      <a:r>
                        <a:rPr lang="en-US" sz="1400" dirty="0" smtClean="0"/>
                        <a:t>' memory into accumulator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:= ~ 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logical complement of accumulator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nop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/* */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 nothing (no operation)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jmp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goto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addr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jump to '</a:t>
                      </a:r>
                      <a:r>
                        <a:rPr lang="en-US" sz="1400" dirty="0" err="1" smtClean="0"/>
                        <a:t>addr</a:t>
                      </a:r>
                      <a:r>
                        <a:rPr lang="en-US" sz="1400" dirty="0" smtClean="0"/>
                        <a:t>'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jmpe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 a = 0 </a:t>
                      </a:r>
                      <a:r>
                        <a:rPr lang="en-US" sz="1400" dirty="0" err="1" smtClean="0"/>
                        <a:t>goto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addr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jump to '</a:t>
                      </a:r>
                      <a:r>
                        <a:rPr lang="en-US" sz="1400" dirty="0" err="1" smtClean="0"/>
                        <a:t>addr</a:t>
                      </a:r>
                      <a:r>
                        <a:rPr lang="en-US" sz="1400" dirty="0" smtClean="0"/>
                        <a:t>' if accumulator equals zero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jmpl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 a &lt; 0 </a:t>
                      </a:r>
                      <a:r>
                        <a:rPr lang="en-US" sz="1400" dirty="0" err="1" smtClean="0"/>
                        <a:t>goto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addr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80000"/>
                        </a:lnSpc>
                        <a:buFontTx/>
                        <a:buNone/>
                      </a:pPr>
                      <a:r>
                        <a:rPr lang="en-US" sz="1400" dirty="0" smtClean="0"/>
                        <a:t>jump to '</a:t>
                      </a:r>
                      <a:r>
                        <a:rPr lang="en-US" sz="1400" dirty="0" err="1" smtClean="0"/>
                        <a:t>addr</a:t>
                      </a:r>
                      <a:r>
                        <a:rPr lang="en-US" sz="1400" dirty="0" smtClean="0"/>
                        <a:t>' if accumulator less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than zero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brl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:= PC+1; </a:t>
                      </a:r>
                      <a:r>
                        <a:rPr lang="en-US" sz="1400" dirty="0" err="1" smtClean="0"/>
                        <a:t>goto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addr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80000"/>
                        </a:lnSpc>
                        <a:buFontTx/>
                        <a:buNone/>
                      </a:pPr>
                      <a:r>
                        <a:rPr lang="en-US" sz="1400" dirty="0" smtClean="0"/>
                        <a:t>jump (branch) to '</a:t>
                      </a:r>
                      <a:r>
                        <a:rPr lang="en-US" sz="1400" dirty="0" err="1" smtClean="0"/>
                        <a:t>addr</a:t>
                      </a:r>
                      <a:r>
                        <a:rPr lang="en-US" sz="1400" dirty="0" smtClean="0"/>
                        <a:t>'; set accumulator to the value of the PC just before the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jump (i.e., to the address following the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err="1" smtClean="0"/>
                        <a:t>brl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D272054C-E73E-4EC8-A81D-06021BFB718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CS2150 Roadmap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3851275" cy="5191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FF"/>
                </a:solidFill>
              </a:rPr>
              <a:t>Data Representation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503738" y="1143000"/>
            <a:ext cx="4525962" cy="5191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FF"/>
                </a:solidFill>
              </a:rPr>
              <a:t>Program Representation</a:t>
            </a:r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1747838" y="2087563"/>
            <a:ext cx="919162" cy="3962400"/>
          </a:xfrm>
          <a:prstGeom prst="upDownArrow">
            <a:avLst>
              <a:gd name="adj1" fmla="val 50000"/>
              <a:gd name="adj2" fmla="val 57678"/>
            </a:avLst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lin ang="5400000" scaled="1"/>
          </a:gra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6243638" y="2057400"/>
            <a:ext cx="919162" cy="3962400"/>
          </a:xfrm>
          <a:prstGeom prst="upDownArrow">
            <a:avLst>
              <a:gd name="adj1" fmla="val 50000"/>
              <a:gd name="adj2" fmla="val 57678"/>
            </a:avLst>
          </a:prstGeom>
          <a:gradFill rotWithShape="1">
            <a:gsLst>
              <a:gs pos="0">
                <a:srgbClr val="33CC33"/>
              </a:gs>
              <a:gs pos="100000">
                <a:schemeClr val="tx2"/>
              </a:gs>
            </a:gsLst>
            <a:lin ang="5400000" scaled="1"/>
          </a:gra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900488" y="4983163"/>
            <a:ext cx="946150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00FF"/>
                </a:solidFill>
              </a:rPr>
              <a:t>Bits</a:t>
            </a: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 flipH="1">
            <a:off x="2498725" y="5273675"/>
            <a:ext cx="1235075" cy="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 flipV="1">
            <a:off x="4903788" y="5273675"/>
            <a:ext cx="1497012" cy="7938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169863" y="5038725"/>
            <a:ext cx="1733550" cy="4572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FF"/>
                </a:solidFill>
              </a:rPr>
              <a:t>01001010</a:t>
            </a: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3271838" y="3457575"/>
            <a:ext cx="1852612" cy="11874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FF"/>
                </a:solidFill>
              </a:rPr>
              <a:t>Addresses,</a:t>
            </a:r>
          </a:p>
          <a:p>
            <a:r>
              <a:rPr lang="en-US" sz="2400">
                <a:solidFill>
                  <a:srgbClr val="0000FF"/>
                </a:solidFill>
              </a:rPr>
              <a:t>Numbers,</a:t>
            </a:r>
          </a:p>
          <a:p>
            <a:r>
              <a:rPr lang="en-US" sz="2400">
                <a:solidFill>
                  <a:srgbClr val="0000FF"/>
                </a:solidFill>
              </a:rPr>
              <a:t>Characters</a:t>
            </a:r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 flipH="1">
            <a:off x="2514600" y="4173538"/>
            <a:ext cx="782638" cy="17462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42863" y="3522663"/>
            <a:ext cx="1820862" cy="11874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400">
                <a:solidFill>
                  <a:srgbClr val="0000FF"/>
                </a:solidFill>
              </a:rPr>
              <a:t>0x42381a,</a:t>
            </a:r>
          </a:p>
          <a:p>
            <a:pPr algn="r"/>
            <a:r>
              <a:rPr lang="en-US" sz="2400">
                <a:solidFill>
                  <a:srgbClr val="0000FF"/>
                </a:solidFill>
              </a:rPr>
              <a:t>3.14, </a:t>
            </a:r>
          </a:p>
          <a:p>
            <a:pPr algn="r"/>
            <a:r>
              <a:rPr lang="en-US" sz="2400">
                <a:solidFill>
                  <a:srgbClr val="0000FF"/>
                </a:solidFill>
              </a:rPr>
              <a:t>‘x’</a:t>
            </a:r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3271838" y="2611438"/>
            <a:ext cx="1338262" cy="4572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FF"/>
                </a:solidFill>
              </a:rPr>
              <a:t>Objects</a:t>
            </a:r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 flipH="1">
            <a:off x="2471738" y="2873375"/>
            <a:ext cx="782637" cy="17463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658813" y="2743200"/>
            <a:ext cx="1227137" cy="4572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400">
                <a:solidFill>
                  <a:srgbClr val="0000FF"/>
                </a:solidFill>
              </a:rPr>
              <a:t>“Hello”</a:t>
            </a:r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3309938" y="3048000"/>
            <a:ext cx="1174750" cy="4572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FF"/>
                </a:solidFill>
              </a:rPr>
              <a:t>Arrays</a:t>
            </a:r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 flipH="1">
            <a:off x="2509838" y="3309938"/>
            <a:ext cx="782637" cy="17462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15" name="Text Box 19"/>
          <p:cNvSpPr txBox="1">
            <a:spLocks noChangeArrowheads="1"/>
          </p:cNvSpPr>
          <p:nvPr/>
        </p:nvSpPr>
        <p:spPr bwMode="auto">
          <a:xfrm>
            <a:off x="233363" y="3113088"/>
            <a:ext cx="1657350" cy="4572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400">
                <a:solidFill>
                  <a:srgbClr val="0000FF"/>
                </a:solidFill>
              </a:rPr>
              <a:t>[‘H’,’i’,\0]</a:t>
            </a:r>
          </a:p>
        </p:txBody>
      </p:sp>
      <p:sp>
        <p:nvSpPr>
          <p:cNvPr id="4116" name="Text Box 20"/>
          <p:cNvSpPr txBox="1">
            <a:spLocks noChangeArrowheads="1"/>
          </p:cNvSpPr>
          <p:nvPr/>
        </p:nvSpPr>
        <p:spPr bwMode="auto">
          <a:xfrm>
            <a:off x="4984750" y="2616200"/>
            <a:ext cx="1463675" cy="82232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2400">
                <a:solidFill>
                  <a:srgbClr val="0000FF"/>
                </a:solidFill>
              </a:rPr>
              <a:t>Python code</a:t>
            </a:r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7410450" y="2474913"/>
            <a:ext cx="1663700" cy="82232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High-level</a:t>
            </a:r>
            <a:r>
              <a:rPr lang="en-US" sz="2400">
                <a:solidFill>
                  <a:srgbClr val="0000FF"/>
                </a:solidFill>
              </a:rPr>
              <a:t> language</a:t>
            </a:r>
          </a:p>
        </p:txBody>
      </p:sp>
      <p:sp>
        <p:nvSpPr>
          <p:cNvPr id="4118" name="Line 22"/>
          <p:cNvSpPr>
            <a:spLocks noChangeShapeType="1"/>
          </p:cNvSpPr>
          <p:nvPr/>
        </p:nvSpPr>
        <p:spPr bwMode="auto">
          <a:xfrm flipH="1">
            <a:off x="6929438" y="2870200"/>
            <a:ext cx="508000" cy="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4800600" y="3417888"/>
            <a:ext cx="1641475" cy="82232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2400">
                <a:solidFill>
                  <a:srgbClr val="0000FF"/>
                </a:solidFill>
              </a:rPr>
              <a:t>C++ code</a:t>
            </a:r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7404100" y="3276600"/>
            <a:ext cx="1663700" cy="82232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FF"/>
                </a:solidFill>
              </a:rPr>
              <a:t>Low-level language</a:t>
            </a:r>
          </a:p>
        </p:txBody>
      </p:sp>
      <p:sp>
        <p:nvSpPr>
          <p:cNvPr id="4121" name="Line 25"/>
          <p:cNvSpPr>
            <a:spLocks noChangeShapeType="1"/>
          </p:cNvSpPr>
          <p:nvPr/>
        </p:nvSpPr>
        <p:spPr bwMode="auto">
          <a:xfrm flipH="1">
            <a:off x="6923088" y="3671888"/>
            <a:ext cx="508000" cy="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22" name="Text Box 26"/>
          <p:cNvSpPr txBox="1">
            <a:spLocks noChangeArrowheads="1"/>
          </p:cNvSpPr>
          <p:nvPr/>
        </p:nvSpPr>
        <p:spPr bwMode="auto">
          <a:xfrm>
            <a:off x="7415213" y="4191000"/>
            <a:ext cx="1797050" cy="58102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00FF"/>
                </a:solidFill>
              </a:rPr>
              <a:t>Virtual Machine language</a:t>
            </a:r>
          </a:p>
        </p:txBody>
      </p:sp>
      <p:sp>
        <p:nvSpPr>
          <p:cNvPr id="4123" name="Line 27"/>
          <p:cNvSpPr>
            <a:spLocks noChangeShapeType="1"/>
          </p:cNvSpPr>
          <p:nvPr/>
        </p:nvSpPr>
        <p:spPr bwMode="auto">
          <a:xfrm flipH="1">
            <a:off x="6934200" y="4419600"/>
            <a:ext cx="549275" cy="158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24" name="Text Box 28"/>
          <p:cNvSpPr txBox="1">
            <a:spLocks noChangeArrowheads="1"/>
          </p:cNvSpPr>
          <p:nvPr/>
        </p:nvSpPr>
        <p:spPr bwMode="auto">
          <a:xfrm>
            <a:off x="4876800" y="4191000"/>
            <a:ext cx="1581150" cy="4572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2400">
                <a:solidFill>
                  <a:srgbClr val="0000FF"/>
                </a:solidFill>
              </a:rPr>
              <a:t>JVML</a:t>
            </a:r>
          </a:p>
        </p:txBody>
      </p:sp>
      <p:sp>
        <p:nvSpPr>
          <p:cNvPr id="4125" name="Text Box 29"/>
          <p:cNvSpPr txBox="1">
            <a:spLocks noChangeArrowheads="1"/>
          </p:cNvSpPr>
          <p:nvPr/>
        </p:nvSpPr>
        <p:spPr bwMode="auto">
          <a:xfrm>
            <a:off x="7391400" y="4724400"/>
            <a:ext cx="1797050" cy="4572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FF"/>
                </a:solidFill>
              </a:rPr>
              <a:t>Assembly</a:t>
            </a:r>
          </a:p>
        </p:txBody>
      </p:sp>
      <p:sp>
        <p:nvSpPr>
          <p:cNvPr id="4126" name="Line 30"/>
          <p:cNvSpPr>
            <a:spLocks noChangeShapeType="1"/>
          </p:cNvSpPr>
          <p:nvPr/>
        </p:nvSpPr>
        <p:spPr bwMode="auto">
          <a:xfrm flipH="1" flipV="1">
            <a:off x="6942138" y="4970463"/>
            <a:ext cx="442912" cy="79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27" name="Text Box 31"/>
          <p:cNvSpPr txBox="1">
            <a:spLocks noChangeArrowheads="1"/>
          </p:cNvSpPr>
          <p:nvPr/>
        </p:nvSpPr>
        <p:spPr bwMode="auto">
          <a:xfrm>
            <a:off x="4800600" y="4724400"/>
            <a:ext cx="1581150" cy="4572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2400">
                <a:solidFill>
                  <a:srgbClr val="0000FF"/>
                </a:solidFill>
              </a:rPr>
              <a:t>x86</a:t>
            </a:r>
          </a:p>
        </p:txBody>
      </p:sp>
      <p:sp>
        <p:nvSpPr>
          <p:cNvPr id="4128" name="Text Box 32"/>
          <p:cNvSpPr txBox="1">
            <a:spLocks noChangeArrowheads="1"/>
          </p:cNvSpPr>
          <p:nvPr/>
        </p:nvSpPr>
        <p:spPr bwMode="auto">
          <a:xfrm>
            <a:off x="2498725" y="1733550"/>
            <a:ext cx="3887788" cy="5191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FF"/>
                </a:solidFill>
              </a:rPr>
              <a:t>Real World Problems</a:t>
            </a:r>
          </a:p>
        </p:txBody>
      </p:sp>
      <p:sp>
        <p:nvSpPr>
          <p:cNvPr id="4129" name="Text Box 33"/>
          <p:cNvSpPr txBox="1">
            <a:spLocks noChangeArrowheads="1"/>
          </p:cNvSpPr>
          <p:nvPr/>
        </p:nvSpPr>
        <p:spPr bwMode="auto">
          <a:xfrm>
            <a:off x="2611438" y="5694363"/>
            <a:ext cx="3548062" cy="51911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FF"/>
                </a:solidFill>
              </a:rPr>
              <a:t>Real World Physics</a:t>
            </a:r>
          </a:p>
        </p:txBody>
      </p:sp>
      <p:sp>
        <p:nvSpPr>
          <p:cNvPr id="4130" name="Oval 34"/>
          <p:cNvSpPr>
            <a:spLocks noChangeArrowheads="1"/>
          </p:cNvSpPr>
          <p:nvPr/>
        </p:nvSpPr>
        <p:spPr bwMode="auto">
          <a:xfrm>
            <a:off x="0" y="4953000"/>
            <a:ext cx="2133600" cy="685800"/>
          </a:xfrm>
          <a:prstGeom prst="ellipse">
            <a:avLst/>
          </a:prstGeom>
          <a:noFill/>
          <a:ln w="28575">
            <a:solidFill>
              <a:srgbClr val="3399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1" name="Oval 35"/>
          <p:cNvSpPr>
            <a:spLocks noChangeArrowheads="1"/>
          </p:cNvSpPr>
          <p:nvPr/>
        </p:nvSpPr>
        <p:spPr bwMode="auto">
          <a:xfrm>
            <a:off x="5562600" y="4648200"/>
            <a:ext cx="3581400" cy="685800"/>
          </a:xfrm>
          <a:prstGeom prst="ellipse">
            <a:avLst/>
          </a:prstGeom>
          <a:noFill/>
          <a:ln w="28575">
            <a:solidFill>
              <a:srgbClr val="3399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Labels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534400" cy="4953000"/>
          </a:xfrm>
        </p:spPr>
        <p:txBody>
          <a:bodyPr/>
          <a:lstStyle/>
          <a:p>
            <a:pPr eaLnBrk="1" hangingPunct="1"/>
            <a:r>
              <a:rPr lang="en-US" dirty="0" smtClean="0"/>
              <a:t>We often need to jump around our code</a:t>
            </a:r>
          </a:p>
          <a:p>
            <a:pPr eaLnBrk="1" hangingPunct="1"/>
            <a:r>
              <a:rPr lang="en-US" dirty="0" smtClean="0"/>
              <a:t>For this we use labels in assembly language</a:t>
            </a:r>
          </a:p>
          <a:p>
            <a:pPr lvl="1" eaLnBrk="1" hangingPunct="1"/>
            <a:r>
              <a:rPr lang="en-US" dirty="0" smtClean="0"/>
              <a:t>These are translated into absolute memory addresses later by assembler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Examples:</a:t>
            </a:r>
          </a:p>
          <a:p>
            <a:pPr lvl="8"/>
            <a:endParaRPr lang="en-US" dirty="0" smtClean="0"/>
          </a:p>
          <a:p>
            <a:pPr lvl="1" eaLnBrk="1" hangingPunct="1">
              <a:buFontTx/>
              <a:buNone/>
            </a:pPr>
            <a:r>
              <a:rPr lang="en-US" dirty="0" smtClean="0">
                <a:latin typeface="Courier New" pitchFamily="49" charset="0"/>
              </a:rPr>
              <a:t>start	</a:t>
            </a:r>
            <a:r>
              <a:rPr lang="en-US" dirty="0" err="1" smtClean="0">
                <a:latin typeface="Courier New" pitchFamily="49" charset="0"/>
              </a:rPr>
              <a:t>readH</a:t>
            </a:r>
            <a:endParaRPr lang="en-US" dirty="0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dirty="0" smtClean="0">
                <a:latin typeface="Courier New" pitchFamily="49" charset="0"/>
              </a:rPr>
              <a:t>loop	load	N</a:t>
            </a:r>
          </a:p>
          <a:p>
            <a:pPr lvl="1" eaLnBrk="1" hangingPunct="1">
              <a:buFontTx/>
              <a:buNone/>
            </a:pPr>
            <a:r>
              <a:rPr lang="en-US" dirty="0" err="1" smtClean="0">
                <a:latin typeface="Courier New" pitchFamily="49" charset="0"/>
              </a:rPr>
              <a:t>xit</a:t>
            </a:r>
            <a:r>
              <a:rPr lang="en-US" dirty="0" smtClean="0">
                <a:latin typeface="Courier New" pitchFamily="49" charset="0"/>
              </a:rPr>
              <a:t>	load	s</a:t>
            </a:r>
          </a:p>
          <a:p>
            <a:pPr eaLnBrk="1" hangingPunct="1">
              <a:buFontTx/>
              <a:buNone/>
            </a:pPr>
            <a:endParaRPr lang="en-US" dirty="0" smtClean="0">
              <a:latin typeface="Courier New" pitchFamily="49" charset="0"/>
            </a:endParaRP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Declaring variables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You use the ‘dw’ assembler directive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It stands for Declare Word, perhaps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And you need to give it a label, so you can reference it in assembly language program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Example: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n dw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Declares a spot with label ‘n’ to have value 0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load 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Will load the value stored in that spot in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IBCM Machine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3489325" y="2703513"/>
            <a:ext cx="590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Arial" charset="0"/>
              </a:rPr>
              <a:t>halt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3505200" y="3290888"/>
            <a:ext cx="68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Arial" charset="0"/>
              </a:rPr>
              <a:t>halt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3505200" y="3886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Arial" charset="0"/>
              </a:rPr>
              <a:t>halt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3505200" y="5638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Arial" charset="0"/>
              </a:rPr>
              <a:t>halt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3505200" y="4495800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Arial" charset="0"/>
              </a:rPr>
              <a:t>load mem[1]</a:t>
            </a: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3505200" y="5029200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Arial" charset="0"/>
              </a:rPr>
              <a:t>add mem[2]</a:t>
            </a:r>
          </a:p>
        </p:txBody>
      </p:sp>
      <p:sp>
        <p:nvSpPr>
          <p:cNvPr id="64522" name="AutoShape 10"/>
          <p:cNvSpPr>
            <a:spLocks/>
          </p:cNvSpPr>
          <p:nvPr/>
        </p:nvSpPr>
        <p:spPr bwMode="auto">
          <a:xfrm>
            <a:off x="4343400" y="1905000"/>
            <a:ext cx="1066800" cy="914400"/>
          </a:xfrm>
          <a:prstGeom prst="borderCallout1">
            <a:avLst>
              <a:gd name="adj1" fmla="val 12500"/>
              <a:gd name="adj2" fmla="val -7144"/>
              <a:gd name="adj3" fmla="val 97222"/>
              <a:gd name="adj4" fmla="val -98213"/>
            </a:avLst>
          </a:prstGeom>
          <a:noFill/>
          <a:ln w="31750">
            <a:solidFill>
              <a:srgbClr val="DD33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also data</a:t>
            </a:r>
          </a:p>
        </p:txBody>
      </p:sp>
      <p:graphicFrame>
        <p:nvGraphicFramePr>
          <p:cNvPr id="64523" name="Group 11"/>
          <p:cNvGraphicFramePr>
            <a:graphicFrameLocks noGrp="1"/>
          </p:cNvGraphicFramePr>
          <p:nvPr/>
        </p:nvGraphicFramePr>
        <p:xfrm>
          <a:off x="6096000" y="1752600"/>
          <a:ext cx="2590800" cy="889000"/>
        </p:xfrm>
        <a:graphic>
          <a:graphicData uri="http://schemas.openxmlformats.org/drawingml/2006/table">
            <a:tbl>
              <a:tblPr/>
              <a:tblGrid>
                <a:gridCol w="762000"/>
                <a:gridCol w="1828800"/>
              </a:tblGrid>
              <a:tr h="889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24138" algn="l"/>
                        </a:tabLst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4533" name="Group 21"/>
          <p:cNvGraphicFramePr>
            <a:graphicFrameLocks noGrp="1"/>
          </p:cNvGraphicFramePr>
          <p:nvPr/>
        </p:nvGraphicFramePr>
        <p:xfrm>
          <a:off x="6096000" y="2971800"/>
          <a:ext cx="2590800" cy="889000"/>
        </p:xfrm>
        <a:graphic>
          <a:graphicData uri="http://schemas.openxmlformats.org/drawingml/2006/table">
            <a:tbl>
              <a:tblPr/>
              <a:tblGrid>
                <a:gridCol w="762000"/>
                <a:gridCol w="1828800"/>
              </a:tblGrid>
              <a:tr h="889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IR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24138" algn="l"/>
                        </a:tabLst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4543" name="Group 31"/>
          <p:cNvGraphicFramePr>
            <a:graphicFrameLocks noGrp="1"/>
          </p:cNvGraphicFramePr>
          <p:nvPr/>
        </p:nvGraphicFramePr>
        <p:xfrm>
          <a:off x="5410200" y="4876800"/>
          <a:ext cx="3276600" cy="889000"/>
        </p:xfrm>
        <a:graphic>
          <a:graphicData uri="http://schemas.openxmlformats.org/drawingml/2006/table">
            <a:tbl>
              <a:tblPr/>
              <a:tblGrid>
                <a:gridCol w="1447800"/>
                <a:gridCol w="1828800"/>
              </a:tblGrid>
              <a:tr h="889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Accum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24138" algn="l"/>
                        </a:tabLst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4553" name="Group 41"/>
          <p:cNvGraphicFramePr>
            <a:graphicFrameLocks noGrp="1"/>
          </p:cNvGraphicFramePr>
          <p:nvPr/>
        </p:nvGraphicFramePr>
        <p:xfrm>
          <a:off x="609600" y="2212975"/>
          <a:ext cx="2590800" cy="3863976"/>
        </p:xfrm>
        <a:graphic>
          <a:graphicData uri="http://schemas.openxmlformats.org/drawingml/2006/table">
            <a:tbl>
              <a:tblPr/>
              <a:tblGrid>
                <a:gridCol w="1524000"/>
                <a:gridCol w="1066800"/>
              </a:tblGrid>
              <a:tr h="5524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Address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000F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0005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/>
      <p:bldP spid="64517" grpId="0"/>
      <p:bldP spid="64518" grpId="0"/>
      <p:bldP spid="64519" grpId="0"/>
      <p:bldP spid="64520" grpId="0"/>
      <p:bldP spid="64521" grpId="0"/>
      <p:bldP spid="645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Sample program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2400" smtClean="0"/>
              <a:t>Memory</a:t>
            </a:r>
          </a:p>
        </p:txBody>
      </p:sp>
      <p:graphicFrame>
        <p:nvGraphicFramePr>
          <p:cNvPr id="61562" name="Group 122"/>
          <p:cNvGraphicFramePr>
            <a:graphicFrameLocks noGrp="1"/>
          </p:cNvGraphicFramePr>
          <p:nvPr/>
        </p:nvGraphicFramePr>
        <p:xfrm>
          <a:off x="609600" y="2212975"/>
          <a:ext cx="2590800" cy="4416426"/>
        </p:xfrm>
        <a:graphic>
          <a:graphicData uri="http://schemas.openxmlformats.org/drawingml/2006/table">
            <a:tbl>
              <a:tblPr/>
              <a:tblGrid>
                <a:gridCol w="1524000"/>
                <a:gridCol w="1066800"/>
              </a:tblGrid>
              <a:tr h="5524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Address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581" name="Group 141"/>
          <p:cNvGraphicFramePr>
            <a:graphicFrameLocks noGrp="1"/>
          </p:cNvGraphicFramePr>
          <p:nvPr/>
        </p:nvGraphicFramePr>
        <p:xfrm>
          <a:off x="5486400" y="1828800"/>
          <a:ext cx="2590800" cy="889000"/>
        </p:xfrm>
        <a:graphic>
          <a:graphicData uri="http://schemas.openxmlformats.org/drawingml/2006/table">
            <a:tbl>
              <a:tblPr/>
              <a:tblGrid>
                <a:gridCol w="762000"/>
                <a:gridCol w="1828800"/>
              </a:tblGrid>
              <a:tr h="889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24138" algn="l"/>
                        </a:tabLst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582" name="Group 142"/>
          <p:cNvGraphicFramePr>
            <a:graphicFrameLocks noGrp="1"/>
          </p:cNvGraphicFramePr>
          <p:nvPr/>
        </p:nvGraphicFramePr>
        <p:xfrm>
          <a:off x="5486400" y="3048000"/>
          <a:ext cx="2590800" cy="889000"/>
        </p:xfrm>
        <a:graphic>
          <a:graphicData uri="http://schemas.openxmlformats.org/drawingml/2006/table">
            <a:tbl>
              <a:tblPr/>
              <a:tblGrid>
                <a:gridCol w="762000"/>
                <a:gridCol w="1828800"/>
              </a:tblGrid>
              <a:tr h="889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IR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24138" algn="l"/>
                        </a:tabLst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605" name="Group 165"/>
          <p:cNvGraphicFramePr>
            <a:graphicFrameLocks noGrp="1"/>
          </p:cNvGraphicFramePr>
          <p:nvPr/>
        </p:nvGraphicFramePr>
        <p:xfrm>
          <a:off x="4800600" y="4953000"/>
          <a:ext cx="3276600" cy="889000"/>
        </p:xfrm>
        <a:graphic>
          <a:graphicData uri="http://schemas.openxmlformats.org/drawingml/2006/table">
            <a:tbl>
              <a:tblPr/>
              <a:tblGrid>
                <a:gridCol w="1447800"/>
                <a:gridCol w="1828800"/>
              </a:tblGrid>
              <a:tr h="889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Accum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24138" algn="l"/>
                        </a:tabLst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It Does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0x3000 is a </a:t>
            </a:r>
            <a:r>
              <a:rPr lang="en-US" sz="2000" b="1" dirty="0" smtClean="0"/>
              <a:t>load</a:t>
            </a:r>
            <a:r>
              <a:rPr lang="en-US" sz="2000" dirty="0" smtClean="0"/>
              <a:t> of address 0 into the </a:t>
            </a:r>
            <a:r>
              <a:rPr lang="en-US" sz="2000" dirty="0" err="1" smtClean="0"/>
              <a:t>accum</a:t>
            </a:r>
            <a:r>
              <a:rPr lang="en-US" sz="2000" dirty="0" smtClean="0"/>
              <a:t> (</a:t>
            </a:r>
            <a:r>
              <a:rPr lang="en-US" sz="2000" dirty="0" err="1" smtClean="0"/>
              <a:t>accum</a:t>
            </a:r>
            <a:r>
              <a:rPr lang="en-US" sz="2000" dirty="0" smtClean="0"/>
              <a:t> is 3000)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0x5000 is a </a:t>
            </a:r>
            <a:r>
              <a:rPr lang="en-US" sz="2000" b="1" dirty="0" smtClean="0"/>
              <a:t>add</a:t>
            </a:r>
            <a:r>
              <a:rPr lang="en-US" sz="2000" dirty="0" smtClean="0"/>
              <a:t> of address 0 to the </a:t>
            </a:r>
            <a:r>
              <a:rPr lang="en-US" sz="2000" dirty="0" err="1" smtClean="0"/>
              <a:t>accum</a:t>
            </a:r>
            <a:r>
              <a:rPr lang="en-US" sz="2000" dirty="0" smtClean="0"/>
              <a:t> (</a:t>
            </a:r>
            <a:r>
              <a:rPr lang="en-US" sz="2000" dirty="0" err="1" smtClean="0"/>
              <a:t>accum</a:t>
            </a:r>
            <a:r>
              <a:rPr lang="en-US" sz="2000" dirty="0" smtClean="0"/>
              <a:t> is 6000)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0x6001 is a </a:t>
            </a:r>
            <a:r>
              <a:rPr lang="en-US" sz="2000" b="1" dirty="0" smtClean="0"/>
              <a:t>subtract</a:t>
            </a:r>
            <a:r>
              <a:rPr lang="en-US" sz="2000" dirty="0" smtClean="0"/>
              <a:t> of address 1 from the </a:t>
            </a:r>
            <a:r>
              <a:rPr lang="en-US" sz="2000" dirty="0" err="1" smtClean="0"/>
              <a:t>accum</a:t>
            </a:r>
            <a:r>
              <a:rPr lang="en-US" sz="2000" dirty="0" smtClean="0"/>
              <a:t> (</a:t>
            </a:r>
            <a:r>
              <a:rPr lang="en-US" sz="2000" dirty="0" err="1" smtClean="0"/>
              <a:t>accum</a:t>
            </a:r>
            <a:r>
              <a:rPr lang="en-US" sz="2000" dirty="0" smtClean="0"/>
              <a:t> is 1000)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0x8003 is an </a:t>
            </a:r>
            <a:r>
              <a:rPr lang="en-US" sz="2000" b="1" dirty="0" smtClean="0"/>
              <a:t>or</a:t>
            </a:r>
            <a:r>
              <a:rPr lang="en-US" sz="2000" dirty="0" smtClean="0"/>
              <a:t> of the </a:t>
            </a:r>
            <a:r>
              <a:rPr lang="en-US" sz="2000" dirty="0" err="1" smtClean="0"/>
              <a:t>accum</a:t>
            </a:r>
            <a:r>
              <a:rPr lang="en-US" sz="2000" dirty="0" smtClean="0"/>
              <a:t> with memory address 3 (</a:t>
            </a:r>
            <a:r>
              <a:rPr lang="en-US" sz="2000" dirty="0" err="1" smtClean="0"/>
              <a:t>accum</a:t>
            </a:r>
            <a:r>
              <a:rPr lang="en-US" sz="2000" dirty="0" smtClean="0"/>
              <a:t> is 9003)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0xA000 is a </a:t>
            </a:r>
            <a:r>
              <a:rPr lang="en-US" sz="2000" b="1" dirty="0" smtClean="0"/>
              <a:t>not</a:t>
            </a:r>
            <a:r>
              <a:rPr lang="en-US" sz="2000" dirty="0" smtClean="0"/>
              <a:t> of the </a:t>
            </a:r>
            <a:r>
              <a:rPr lang="en-US" sz="2000" dirty="0" err="1" smtClean="0"/>
              <a:t>accum</a:t>
            </a:r>
            <a:r>
              <a:rPr lang="en-US" sz="2000" dirty="0" smtClean="0"/>
              <a:t> (</a:t>
            </a:r>
            <a:r>
              <a:rPr lang="en-US" sz="2000" dirty="0" err="1" smtClean="0"/>
              <a:t>accum</a:t>
            </a:r>
            <a:r>
              <a:rPr lang="en-US" sz="2000" dirty="0" smtClean="0"/>
              <a:t> is 6FFC)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0x4000 is a </a:t>
            </a:r>
            <a:r>
              <a:rPr lang="en-US" sz="2000" b="1" dirty="0" smtClean="0"/>
              <a:t>store</a:t>
            </a:r>
            <a:r>
              <a:rPr lang="en-US" sz="2000" dirty="0" smtClean="0"/>
              <a:t> of the </a:t>
            </a:r>
            <a:r>
              <a:rPr lang="en-US" sz="2000" dirty="0" err="1" smtClean="0"/>
              <a:t>accum</a:t>
            </a:r>
            <a:r>
              <a:rPr lang="en-US" sz="2000" dirty="0" smtClean="0"/>
              <a:t> into memory 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0xF000 is a </a:t>
            </a:r>
            <a:r>
              <a:rPr lang="en-US" sz="2000" b="1" dirty="0" smtClean="0"/>
              <a:t>branch and link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the PC+1 (0x0007) is stored in the </a:t>
            </a:r>
            <a:r>
              <a:rPr lang="en-US" sz="1800" dirty="0" err="1" smtClean="0"/>
              <a:t>accum</a:t>
            </a:r>
            <a:endParaRPr lang="en-US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800" dirty="0" err="1" smtClean="0"/>
              <a:t>goto</a:t>
            </a:r>
            <a:r>
              <a:rPr lang="en-US" sz="1800" dirty="0" smtClean="0"/>
              <a:t> address 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Address 0 is now 6FFC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we’ve modified our binary code!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that’s a subtract of memory address FFC from the </a:t>
            </a:r>
            <a:r>
              <a:rPr lang="en-US" sz="1800" dirty="0" err="1" smtClean="0"/>
              <a:t>accum</a:t>
            </a:r>
            <a:endParaRPr lang="en-US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all memory is initialized to zero, so </a:t>
            </a:r>
            <a:r>
              <a:rPr lang="en-US" sz="1800" dirty="0" err="1" smtClean="0"/>
              <a:t>mem</a:t>
            </a:r>
            <a:r>
              <a:rPr lang="en-US" sz="1800" dirty="0" smtClean="0"/>
              <a:t>[</a:t>
            </a:r>
            <a:r>
              <a:rPr lang="en-US" sz="1800" dirty="0" err="1" smtClean="0"/>
              <a:t>ffc</a:t>
            </a:r>
            <a:r>
              <a:rPr lang="en-US" sz="1800" dirty="0" smtClean="0"/>
              <a:t>] = 0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0x0007 – 0x0000 = 0x0007</a:t>
            </a:r>
            <a:endParaRPr lang="en-US" sz="1600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IBCM 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Part 2</a:t>
            </a:r>
          </a:p>
          <a:p>
            <a:pPr eaLnBrk="1" hangingPunct="1"/>
            <a:r>
              <a:rPr lang="en-US" smtClean="0"/>
              <a:t>Writing IBCM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Writing IBCM Code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00200"/>
            <a:ext cx="4191000" cy="4953000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sz="2000" smtClean="0"/>
              <a:t>Write high level pseudo- code</a:t>
            </a:r>
          </a:p>
          <a:p>
            <a:pPr marL="533400" indent="-533400" eaLnBrk="1" hangingPunct="1">
              <a:buFontTx/>
              <a:buAutoNum type="arabicPeriod"/>
            </a:pPr>
            <a:endParaRPr lang="en-US" sz="1200" smtClean="0"/>
          </a:p>
          <a:p>
            <a:pPr marL="533400" indent="-533400" eaLnBrk="1" hangingPunct="1">
              <a:buFontTx/>
              <a:buAutoNum type="arabicPeriod"/>
            </a:pPr>
            <a:r>
              <a:rPr lang="en-US" sz="2000" smtClean="0"/>
              <a:t>Translate into IBCM assembly instructions</a:t>
            </a:r>
          </a:p>
          <a:p>
            <a:pPr marL="533400" indent="-533400" eaLnBrk="1" hangingPunct="1">
              <a:buFontTx/>
              <a:buAutoNum type="arabicPeriod"/>
            </a:pPr>
            <a:endParaRPr lang="en-US" sz="1400" smtClean="0"/>
          </a:p>
          <a:p>
            <a:pPr marL="533400" indent="-533400" eaLnBrk="1" hangingPunct="1">
              <a:buFontTx/>
              <a:buAutoNum type="arabicPeriod"/>
            </a:pPr>
            <a:r>
              <a:rPr lang="en-US" sz="2000" smtClean="0"/>
              <a:t>Test code by hand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000" smtClean="0"/>
              <a:t>Encode into machine code</a:t>
            </a:r>
          </a:p>
          <a:p>
            <a:pPr marL="533400" indent="-533400" eaLnBrk="1" hangingPunct="1">
              <a:buFontTx/>
              <a:buAutoNum type="arabicPeriod"/>
            </a:pPr>
            <a:endParaRPr lang="en-US" sz="2000" smtClean="0"/>
          </a:p>
          <a:p>
            <a:pPr marL="533400" indent="-533400" eaLnBrk="1" hangingPunct="1">
              <a:buFontTx/>
              <a:buAutoNum type="arabicPeriod"/>
            </a:pPr>
            <a:endParaRPr lang="en-US" sz="900" smtClean="0"/>
          </a:p>
          <a:p>
            <a:pPr marL="533400" indent="-533400" eaLnBrk="1" hangingPunct="1">
              <a:buFontTx/>
              <a:buAutoNum type="arabicPeriod"/>
            </a:pPr>
            <a:r>
              <a:rPr lang="en-US" sz="2000" smtClean="0"/>
              <a:t>Load machine code into simulator and run</a:t>
            </a:r>
          </a:p>
          <a:p>
            <a:pPr marL="533400" indent="-533400" eaLnBrk="1" hangingPunct="1">
              <a:buFontTx/>
              <a:buAutoNum type="arabicPeriod"/>
            </a:pPr>
            <a:endParaRPr lang="en-US" sz="2000" smtClean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00200"/>
            <a:ext cx="4038600" cy="4953000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</a:rPr>
              <a:t>for(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=1; 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&lt;max; 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++)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…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</a:rPr>
              <a:t>load one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store 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endParaRPr lang="en-US" sz="2400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</a:rPr>
              <a:t>(step through code)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</a:rPr>
              <a:t>3016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4005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</a:rPr>
              <a:t>Run!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IBCM Code to compute a sum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Compute the sum of integers 1 through </a:t>
            </a:r>
            <a:r>
              <a:rPr lang="en-US" i="1" smtClean="0"/>
              <a:t>N</a:t>
            </a:r>
            <a:r>
              <a:rPr lang="en-US" smtClean="0"/>
              <a:t>, where </a:t>
            </a:r>
            <a:r>
              <a:rPr lang="en-US" i="1" smtClean="0"/>
              <a:t>N</a:t>
            </a:r>
            <a:r>
              <a:rPr lang="en-US" smtClean="0"/>
              <a:t> is to be read from the keyboard</a:t>
            </a:r>
          </a:p>
          <a:p>
            <a:pPr lvl="1" eaLnBrk="1" hangingPunct="1"/>
            <a:r>
              <a:rPr lang="en-US" smtClean="0"/>
              <a:t>The resulting sum is to be printed to the screen</a:t>
            </a:r>
          </a:p>
          <a:p>
            <a:pPr lvl="1" eaLnBrk="1" hangingPunct="1"/>
            <a:r>
              <a:rPr lang="en-US" smtClean="0"/>
              <a:t>Halt after printing the sum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Pseudocode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read N;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i = 1; s = 0;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while (i &lt;=N) {</a:t>
            </a:r>
          </a:p>
          <a:p>
            <a:pPr marL="990600" lvl="1" indent="-533400" eaLnBrk="1" hangingPunct="1"/>
            <a:r>
              <a:rPr lang="en-US" smtClean="0"/>
              <a:t>s+= i; </a:t>
            </a:r>
          </a:p>
          <a:p>
            <a:pPr marL="990600" lvl="1" indent="-533400" eaLnBrk="1" hangingPunct="1"/>
            <a:r>
              <a:rPr lang="en-US" smtClean="0"/>
              <a:t>i +=1;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}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print s;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AutoNum type="arabicPeriod"/>
            </a:pPr>
            <a:endParaRPr lang="en-US" sz="240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"/>
            <a:ext cx="8229600" cy="6705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mem  locn label 	op 	addr 	comments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C00A 00 		jmp 	start 	skip around the variables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0000 01 	 i 	dw 	0 	int i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0000 02 	 s 	dw 	0 	int 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0000 03 	 N 	dw 	0 	int 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0001 04 	 one 	dw 	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0000 05 	 zero 	dw 	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0000 06 				leave space for changes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0000 07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0000 08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0000 09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1000 0A 	 start 	readH 		read 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4003 0B 		store	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3004 0C 		load 	one 	i =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4001 0D 		store 	i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3005 0E 		load 	zero 	s = 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4002 0F 		store 	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3003 10 	 loop 	load 	N 	if (i &gt; N) goto xit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6001 11 		sub 	i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E01A 12 		jmpl 	xit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3002 13 		load 	s 	s += i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5001 14 		add 	i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4002 15 		store 	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3001 16 		load 	i 	i +=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5004 17 		add 	one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4001 18 		store 	i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C010 19 		jmp 	loop 	goto loop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3002 1A 	 xit 	load 	s 	print 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1800 1B 		printH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0000 1C 		halt 		halt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Assembly language</a:t>
            </a:r>
          </a:p>
          <a:p>
            <a:pPr lvl="1"/>
            <a:r>
              <a:rPr lang="en-US" smtClean="0"/>
              <a:t>What is it?</a:t>
            </a:r>
          </a:p>
          <a:p>
            <a:pPr lvl="1"/>
            <a:r>
              <a:rPr lang="en-US" smtClean="0"/>
              <a:t>Why learn it?</a:t>
            </a:r>
          </a:p>
          <a:p>
            <a:r>
              <a:rPr lang="en-US" smtClean="0"/>
              <a:t>Machine language (machine code)</a:t>
            </a:r>
          </a:p>
          <a:p>
            <a:r>
              <a:rPr lang="en-US" smtClean="0"/>
              <a:t>Memory Hierarchy</a:t>
            </a:r>
          </a:p>
          <a:p>
            <a:r>
              <a:rPr lang="en-US" smtClean="0"/>
              <a:t>Fetch-Execute cycle</a:t>
            </a:r>
          </a:p>
          <a:p>
            <a:r>
              <a:rPr lang="en-US" smtClean="0"/>
              <a:t>Introduction to IBCM</a:t>
            </a:r>
          </a:p>
          <a:p>
            <a:pPr lvl="1"/>
            <a:r>
              <a:rPr lang="en-US" smtClean="0"/>
              <a:t>Machine description</a:t>
            </a:r>
          </a:p>
          <a:p>
            <a:pPr lvl="1"/>
            <a:r>
              <a:rPr lang="en-US" smtClean="0"/>
              <a:t>Instruction format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IBCM sample program: part 1</a:t>
            </a:r>
            <a:endParaRPr lang="en-US" dirty="0"/>
          </a:p>
        </p:txBody>
      </p:sp>
      <p:sp>
        <p:nvSpPr>
          <p:cNvPr id="3174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mem</a:t>
            </a:r>
            <a:r>
              <a:rPr lang="en-US" dirty="0" smtClean="0"/>
              <a:t>    	</a:t>
            </a:r>
            <a:r>
              <a:rPr lang="en-US" dirty="0" err="1" smtClean="0"/>
              <a:t>locn</a:t>
            </a:r>
            <a:r>
              <a:rPr lang="en-US" dirty="0" smtClean="0"/>
              <a:t> 	label 	op 	</a:t>
            </a:r>
            <a:r>
              <a:rPr lang="en-US" dirty="0" err="1" smtClean="0"/>
              <a:t>addr</a:t>
            </a:r>
            <a:r>
              <a:rPr lang="en-US" dirty="0" smtClean="0"/>
              <a:t> 	comments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C00A		00 		</a:t>
            </a:r>
            <a:r>
              <a:rPr lang="en-US" dirty="0" err="1" smtClean="0"/>
              <a:t>jmp</a:t>
            </a:r>
            <a:r>
              <a:rPr lang="en-US" dirty="0" smtClean="0"/>
              <a:t> 	start 	skip the </a:t>
            </a:r>
            <a:r>
              <a:rPr lang="en-US" dirty="0" err="1" smtClean="0"/>
              <a:t>vars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0000   	01 	 </a:t>
            </a:r>
            <a:r>
              <a:rPr lang="en-US" dirty="0" err="1" smtClean="0"/>
              <a:t>i</a:t>
            </a:r>
            <a:r>
              <a:rPr lang="en-US" dirty="0" smtClean="0"/>
              <a:t> 	</a:t>
            </a:r>
            <a:r>
              <a:rPr lang="en-US" dirty="0" err="1" smtClean="0"/>
              <a:t>dw</a:t>
            </a:r>
            <a:r>
              <a:rPr lang="en-US" dirty="0" smtClean="0"/>
              <a:t> 	0 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0000   	02 	 s 	</a:t>
            </a:r>
            <a:r>
              <a:rPr lang="en-US" dirty="0" err="1" smtClean="0"/>
              <a:t>dw</a:t>
            </a:r>
            <a:r>
              <a:rPr lang="en-US" dirty="0" smtClean="0"/>
              <a:t> 	0 	</a:t>
            </a:r>
            <a:r>
              <a:rPr lang="en-US" dirty="0" err="1" smtClean="0"/>
              <a:t>int</a:t>
            </a:r>
            <a:r>
              <a:rPr lang="en-US" dirty="0" smtClean="0"/>
              <a:t> s</a:t>
            </a:r>
          </a:p>
          <a:p>
            <a:pPr>
              <a:buNone/>
            </a:pPr>
            <a:r>
              <a:rPr lang="en-US" dirty="0" smtClean="0"/>
              <a:t>0000   	03 	 N 	</a:t>
            </a:r>
            <a:r>
              <a:rPr lang="en-US" dirty="0" err="1" smtClean="0"/>
              <a:t>dw</a:t>
            </a:r>
            <a:r>
              <a:rPr lang="en-US" dirty="0" smtClean="0"/>
              <a:t> 	0 	</a:t>
            </a:r>
            <a:r>
              <a:rPr lang="en-US" dirty="0" err="1" smtClean="0"/>
              <a:t>int</a:t>
            </a:r>
            <a:r>
              <a:rPr lang="en-US" dirty="0" smtClean="0"/>
              <a:t> N</a:t>
            </a:r>
          </a:p>
          <a:p>
            <a:pPr>
              <a:buNone/>
            </a:pPr>
            <a:r>
              <a:rPr lang="en-US" dirty="0" smtClean="0"/>
              <a:t>0001   	04 	 one 	</a:t>
            </a:r>
            <a:r>
              <a:rPr lang="en-US" dirty="0" err="1" smtClean="0"/>
              <a:t>dw</a:t>
            </a:r>
            <a:r>
              <a:rPr lang="en-US" dirty="0" smtClean="0"/>
              <a:t> 	1</a:t>
            </a:r>
          </a:p>
          <a:p>
            <a:pPr>
              <a:buNone/>
            </a:pPr>
            <a:r>
              <a:rPr lang="en-US" dirty="0" smtClean="0"/>
              <a:t>0000   	05 	 zero 	</a:t>
            </a:r>
            <a:r>
              <a:rPr lang="en-US" dirty="0" err="1" smtClean="0"/>
              <a:t>dw</a:t>
            </a:r>
            <a:r>
              <a:rPr lang="en-US" dirty="0" smtClean="0"/>
              <a:t> 	0</a:t>
            </a:r>
          </a:p>
          <a:p>
            <a:pPr>
              <a:buNone/>
            </a:pPr>
            <a:r>
              <a:rPr lang="en-US" dirty="0" smtClean="0"/>
              <a:t>...</a:t>
            </a:r>
          </a:p>
          <a:p>
            <a:pPr>
              <a:buNone/>
            </a:pPr>
            <a:r>
              <a:rPr lang="en-US" dirty="0" smtClean="0"/>
              <a:t>1000   	0A 	 start 	</a:t>
            </a:r>
            <a:r>
              <a:rPr lang="en-US" dirty="0" err="1" smtClean="0"/>
              <a:t>readH</a:t>
            </a:r>
            <a:r>
              <a:rPr lang="en-US" dirty="0" smtClean="0"/>
              <a:t> 	read N</a:t>
            </a:r>
          </a:p>
          <a:p>
            <a:pPr>
              <a:buNone/>
            </a:pPr>
            <a:r>
              <a:rPr lang="en-US" dirty="0" smtClean="0"/>
              <a:t>4003   	0B 		store	N</a:t>
            </a:r>
          </a:p>
          <a:p>
            <a:pPr>
              <a:buNone/>
            </a:pPr>
            <a:r>
              <a:rPr lang="en-US" dirty="0" smtClean="0"/>
              <a:t>3004   	0C 		load 	one 	</a:t>
            </a:r>
            <a:r>
              <a:rPr lang="en-US" dirty="0" err="1" smtClean="0"/>
              <a:t>i</a:t>
            </a:r>
            <a:r>
              <a:rPr lang="en-US" dirty="0" smtClean="0"/>
              <a:t> = 1</a:t>
            </a:r>
          </a:p>
          <a:p>
            <a:pPr>
              <a:buNone/>
            </a:pPr>
            <a:r>
              <a:rPr lang="en-US" dirty="0" smtClean="0"/>
              <a:t>4001   	0D 		store 	</a:t>
            </a:r>
            <a:r>
              <a:rPr lang="en-US" dirty="0" err="1" smtClean="0"/>
              <a:t>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3005   	0E 		load 	zero 	s = 0</a:t>
            </a:r>
          </a:p>
          <a:p>
            <a:pPr>
              <a:buNone/>
            </a:pPr>
            <a:r>
              <a:rPr lang="en-US" dirty="0" smtClean="0"/>
              <a:t>4002   	0F 		store 	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D272054C-E73E-4EC8-A81D-06021BFB718D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lecture on Wed, Mar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started the previous slide, but did not finish going </a:t>
            </a:r>
            <a:r>
              <a:rPr lang="en-US" smtClean="0"/>
              <a:t>over it</a:t>
            </a:r>
            <a:endParaRPr lang="en-US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IBCM sample program: part 2</a:t>
            </a:r>
            <a:endParaRPr lang="en-US" dirty="0"/>
          </a:p>
        </p:txBody>
      </p:sp>
      <p:sp>
        <p:nvSpPr>
          <p:cNvPr id="3174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mem</a:t>
            </a:r>
            <a:r>
              <a:rPr lang="en-US" dirty="0" smtClean="0"/>
              <a:t>    	</a:t>
            </a:r>
            <a:r>
              <a:rPr lang="en-US" dirty="0" err="1" smtClean="0"/>
              <a:t>locn</a:t>
            </a:r>
            <a:r>
              <a:rPr lang="en-US" dirty="0" smtClean="0"/>
              <a:t> 	label 	op 	</a:t>
            </a:r>
            <a:r>
              <a:rPr lang="en-US" dirty="0" err="1" smtClean="0"/>
              <a:t>addr</a:t>
            </a:r>
            <a:r>
              <a:rPr lang="en-US" dirty="0" smtClean="0"/>
              <a:t> 	comments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3003   	10 	 loop 	load 	N 	if (</a:t>
            </a:r>
            <a:r>
              <a:rPr lang="en-US" dirty="0" err="1" smtClean="0"/>
              <a:t>i</a:t>
            </a:r>
            <a:r>
              <a:rPr lang="en-US" dirty="0" smtClean="0"/>
              <a:t> &gt; N) </a:t>
            </a:r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 err="1" smtClean="0"/>
              <a:t>xit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6001   	11 		sub 	</a:t>
            </a:r>
            <a:r>
              <a:rPr lang="en-US" dirty="0" err="1" smtClean="0"/>
              <a:t>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E01A  	12 		</a:t>
            </a:r>
            <a:r>
              <a:rPr lang="en-US" dirty="0" err="1" smtClean="0"/>
              <a:t>jmpl</a:t>
            </a:r>
            <a:r>
              <a:rPr lang="en-US" dirty="0" smtClean="0"/>
              <a:t> 	</a:t>
            </a:r>
            <a:r>
              <a:rPr lang="en-US" dirty="0" err="1" smtClean="0"/>
              <a:t>xit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3002   	13 		load 	s 	</a:t>
            </a:r>
            <a:r>
              <a:rPr lang="en-US" dirty="0" err="1" smtClean="0"/>
              <a:t>s</a:t>
            </a:r>
            <a:r>
              <a:rPr lang="en-US" dirty="0" smtClean="0"/>
              <a:t> += </a:t>
            </a:r>
            <a:r>
              <a:rPr lang="en-US" dirty="0" err="1" smtClean="0"/>
              <a:t>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5001   	14 		add 	</a:t>
            </a:r>
            <a:r>
              <a:rPr lang="en-US" dirty="0" err="1" smtClean="0"/>
              <a:t>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4002   	15 		store 	s</a:t>
            </a:r>
          </a:p>
          <a:p>
            <a:pPr>
              <a:buNone/>
            </a:pPr>
            <a:r>
              <a:rPr lang="en-US" dirty="0" smtClean="0"/>
              <a:t>3001   	16 		load 	</a:t>
            </a:r>
            <a:r>
              <a:rPr lang="en-US" dirty="0" err="1" smtClean="0"/>
              <a:t>i</a:t>
            </a:r>
            <a:r>
              <a:rPr lang="en-US" dirty="0" smtClean="0"/>
              <a:t> 	</a:t>
            </a:r>
            <a:r>
              <a:rPr lang="en-US" dirty="0" err="1" smtClean="0"/>
              <a:t>i</a:t>
            </a:r>
            <a:r>
              <a:rPr lang="en-US" dirty="0" smtClean="0"/>
              <a:t> += 1</a:t>
            </a:r>
          </a:p>
          <a:p>
            <a:pPr>
              <a:buNone/>
            </a:pPr>
            <a:r>
              <a:rPr lang="en-US" dirty="0" smtClean="0"/>
              <a:t>5004   	17 		add 	one</a:t>
            </a:r>
          </a:p>
          <a:p>
            <a:pPr>
              <a:buNone/>
            </a:pPr>
            <a:r>
              <a:rPr lang="en-US" dirty="0" smtClean="0"/>
              <a:t>4001   	18 		store 	</a:t>
            </a:r>
            <a:r>
              <a:rPr lang="en-US" dirty="0" err="1" smtClean="0"/>
              <a:t>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C010   	19 		</a:t>
            </a:r>
            <a:r>
              <a:rPr lang="en-US" dirty="0" err="1" smtClean="0"/>
              <a:t>jmp</a:t>
            </a:r>
            <a:r>
              <a:rPr lang="en-US" dirty="0" smtClean="0"/>
              <a:t> 	loop 	</a:t>
            </a:r>
            <a:r>
              <a:rPr lang="en-US" dirty="0" err="1" smtClean="0"/>
              <a:t>goto</a:t>
            </a:r>
            <a:r>
              <a:rPr lang="en-US" dirty="0" smtClean="0"/>
              <a:t> loop</a:t>
            </a:r>
          </a:p>
          <a:p>
            <a:pPr>
              <a:buNone/>
            </a:pPr>
            <a:r>
              <a:rPr lang="en-US" dirty="0" smtClean="0"/>
              <a:t>3002   	1A 	 </a:t>
            </a:r>
            <a:r>
              <a:rPr lang="en-US" dirty="0" err="1" smtClean="0"/>
              <a:t>xit</a:t>
            </a:r>
            <a:r>
              <a:rPr lang="en-US" dirty="0" smtClean="0"/>
              <a:t> 	load 	s 	print s</a:t>
            </a:r>
          </a:p>
          <a:p>
            <a:pPr>
              <a:buNone/>
            </a:pPr>
            <a:r>
              <a:rPr lang="en-US" dirty="0" smtClean="0"/>
              <a:t>1800   	1B 		</a:t>
            </a:r>
            <a:r>
              <a:rPr lang="en-US" dirty="0" err="1" smtClean="0"/>
              <a:t>printH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0000   	1C 		halt 		</a:t>
            </a:r>
            <a:r>
              <a:rPr lang="en-US" dirty="0" err="1" smtClean="0"/>
              <a:t>halt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D272054C-E73E-4EC8-A81D-06021BFB718D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Would You Code This?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if (B == 0)</a:t>
            </a:r>
          </a:p>
          <a:p>
            <a:pPr eaLnBrk="1" hangingPunct="1">
              <a:buFontTx/>
              <a:buNone/>
            </a:pPr>
            <a:r>
              <a:rPr lang="en-US" smtClean="0"/>
              <a:t>	S1;</a:t>
            </a:r>
          </a:p>
          <a:p>
            <a:pPr eaLnBrk="1" hangingPunct="1">
              <a:buFontTx/>
              <a:buNone/>
            </a:pPr>
            <a:r>
              <a:rPr lang="en-US" smtClean="0"/>
              <a:t>else</a:t>
            </a:r>
          </a:p>
          <a:p>
            <a:pPr eaLnBrk="1" hangingPunct="1">
              <a:buFontTx/>
              <a:buNone/>
            </a:pPr>
            <a:r>
              <a:rPr lang="en-US" smtClean="0"/>
              <a:t>	S2;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Would You Code This?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while(B &gt;= 5)</a:t>
            </a:r>
          </a:p>
          <a:p>
            <a:pPr eaLnBrk="1" hangingPunct="1">
              <a:buFontTx/>
              <a:buNone/>
            </a:pPr>
            <a:r>
              <a:rPr lang="en-US" smtClean="0"/>
              <a:t>	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IBCM Code to Sum Elements in an Array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Compute the sum of the elements of an array and print this sum on the screen (then halt)</a:t>
            </a:r>
          </a:p>
          <a:p>
            <a:pPr lvl="1" eaLnBrk="1" hangingPunct="1"/>
            <a:r>
              <a:rPr lang="en-US" smtClean="0"/>
              <a:t>The address of the first element of the array and the size of the array are to be read in from the keyboard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Pseudocode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read a				// array base address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read n				// array size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initialize sum = 0 and index = 0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while (index &lt; n) {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sum += a[index]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i</a:t>
            </a:r>
            <a:r>
              <a:rPr lang="en-US" sz="2400" dirty="0" smtClean="0"/>
              <a:t>+=1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}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 startAt="5"/>
            </a:pPr>
            <a:r>
              <a:rPr lang="en-US" sz="2400" dirty="0" smtClean="0"/>
              <a:t>print sum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(note that sum and index are called s and </a:t>
            </a:r>
            <a:r>
              <a:rPr lang="en-US" sz="2400" dirty="0" err="1" smtClean="0"/>
              <a:t>i</a:t>
            </a:r>
            <a:r>
              <a:rPr lang="en-US" sz="2400" dirty="0" smtClean="0"/>
              <a:t>, respectively, in the IBCM program on the </a:t>
            </a:r>
            <a:r>
              <a:rPr lang="en-US" sz="2400" smtClean="0"/>
              <a:t>next page)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"/>
            <a:ext cx="8229600" cy="6705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smtClean="0"/>
              <a:t>C00A 00		jmp 	start 	skip around the variables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smtClean="0"/>
              <a:t>0000 01	i 	dw 	0 	int i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smtClean="0"/>
              <a:t>0000 02	s 	dw 	0 	int 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smtClean="0"/>
              <a:t>0000 03	a 	dw 	0 	int a[]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smtClean="0"/>
              <a:t>0000 04	n 	dw 	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smtClean="0"/>
              <a:t>0000 05	zero 	dw 	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smtClean="0"/>
              <a:t>0001 06	one 	dw 	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smtClean="0"/>
              <a:t>5000 07	adit 	dw 	5000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smtClean="0"/>
              <a:t>0000 08	 			leave space for changes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smtClean="0"/>
              <a:t>0000 09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smtClean="0"/>
              <a:t>1000 0A	start 	readH 		read array address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smtClean="0"/>
              <a:t>4003 0B 		store 	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smtClean="0"/>
              <a:t>1000 0C 		readH 		read array size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smtClean="0"/>
              <a:t>4004 0D 		store 	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smtClean="0"/>
              <a:t>3005 0E 		load 	zero 	i = 0; s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smtClean="0"/>
              <a:t>4001 0F 		store 	i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smtClean="0"/>
              <a:t>4002 10 		store 	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smtClean="0"/>
              <a:t>3004 11 	loop 	load 	n 	if (i &gt;= N) goto xit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smtClean="0"/>
              <a:t>6001 12 		sub 	i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smtClean="0"/>
              <a:t>E020 13 		jmpl 	xit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smtClean="0"/>
              <a:t>D020 14 		jmpe 	xit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smtClean="0"/>
              <a:t>3007 15 		load 	adit 	form the instruction to add a[i]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smtClean="0"/>
              <a:t>5003 16 		add 	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smtClean="0"/>
              <a:t>5001 17 		add 	i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smtClean="0"/>
              <a:t>401A 18 		store 	doit 	plant the instruction into the program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smtClean="0"/>
              <a:t>3002 19 		load 	s 	s += a[i]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smtClean="0"/>
              <a:t>0000 1A 	doit 	dw 	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smtClean="0"/>
              <a:t>4002 1B 		store 	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smtClean="0"/>
              <a:t>3001 1C 		load 	i 	i +=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smtClean="0"/>
              <a:t>5006 1D 		add 	one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smtClean="0"/>
              <a:t>4001 1E 		store 	i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smtClean="0"/>
              <a:t>C011 1F 		jmp 	loop 	goto loop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smtClean="0"/>
              <a:t>3002 20 	xit 	load 	s 	print 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smtClean="0"/>
              <a:t>1800 21 		printH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smtClean="0"/>
              <a:t>0000 22 		halt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IBCM’s memory</a:t>
            </a:r>
          </a:p>
          <a:p>
            <a:pPr lvl="1" eaLnBrk="1" hangingPunct="1"/>
            <a:r>
              <a:rPr lang="en-US" smtClean="0"/>
              <a:t>Array of “words” / chunks of data</a:t>
            </a:r>
          </a:p>
          <a:p>
            <a:pPr lvl="1" eaLnBrk="1" hangingPunct="1"/>
            <a:r>
              <a:rPr lang="en-US" smtClean="0"/>
              <a:t>Data can be the program</a:t>
            </a:r>
          </a:p>
          <a:p>
            <a:pPr lvl="1" eaLnBrk="1" hangingPunct="1"/>
            <a:r>
              <a:rPr lang="en-US" smtClean="0"/>
              <a:t>Program can be the data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IBCM is Turing-complete</a:t>
            </a:r>
          </a:p>
          <a:p>
            <a:pPr lvl="1" eaLnBrk="1" hangingPunct="1"/>
            <a:r>
              <a:rPr lang="en-US" smtClean="0"/>
              <a:t>Any program expressible in any programming language can be expressed in IBCM</a:t>
            </a:r>
          </a:p>
          <a:p>
            <a:pPr lvl="1"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IBCM Tips/Reminders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smtClean="0"/>
              <a:t>Use the programming steps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mtClean="0"/>
              <a:t>Pseudocode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mtClean="0"/>
              <a:t>Assembly code</a:t>
            </a:r>
          </a:p>
          <a:p>
            <a:pPr marL="1371600" lvl="2" indent="-457200" eaLnBrk="1" hangingPunct="1">
              <a:buFontTx/>
              <a:buChar char="–"/>
            </a:pPr>
            <a:r>
              <a:rPr lang="en-US" smtClean="0"/>
              <a:t>Comment your code clearly!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mtClean="0"/>
              <a:t>Trace the assembly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mtClean="0"/>
              <a:t>Translate to machine code... LAST!!!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mtClean="0"/>
              <a:t>Run in the simulator to verify that it works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782763" y="5645150"/>
            <a:ext cx="5262562" cy="7016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Not following these steps can lead </a:t>
            </a:r>
          </a:p>
          <a:p>
            <a:r>
              <a:rPr lang="en-US" b="1">
                <a:solidFill>
                  <a:srgbClr val="0000FF"/>
                </a:solidFill>
              </a:rPr>
              <a:t>to confusion while debugging code!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Assembly Language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accent2"/>
                </a:solidFill>
              </a:rPr>
              <a:t>Machine language</a:t>
            </a:r>
          </a:p>
          <a:p>
            <a:pPr lvl="1" eaLnBrk="1" hangingPunct="1"/>
            <a:r>
              <a:rPr lang="en-US" smtClean="0"/>
              <a:t>Instructions represented as patterns of bits (0s and 1s) that can be understood and processed by a central processing unit (CPU)</a:t>
            </a:r>
          </a:p>
          <a:p>
            <a:pPr lvl="1" eaLnBrk="1" hangingPunct="1"/>
            <a:r>
              <a:rPr lang="en-US" smtClean="0"/>
              <a:t>Program stored in main memory</a:t>
            </a:r>
          </a:p>
          <a:p>
            <a:pPr eaLnBrk="1" hangingPunct="1"/>
            <a:r>
              <a:rPr lang="en-US" b="1" smtClean="0">
                <a:solidFill>
                  <a:schemeClr val="accent2"/>
                </a:solidFill>
              </a:rPr>
              <a:t>Assemb</a:t>
            </a:r>
            <a:r>
              <a:rPr lang="en-US" b="1" u="sng" smtClean="0">
                <a:solidFill>
                  <a:schemeClr val="accent2"/>
                </a:solidFill>
              </a:rPr>
              <a:t>ly</a:t>
            </a:r>
            <a:r>
              <a:rPr lang="en-US" b="1" smtClean="0">
                <a:solidFill>
                  <a:schemeClr val="accent2"/>
                </a:solidFill>
              </a:rPr>
              <a:t> language</a:t>
            </a:r>
          </a:p>
          <a:p>
            <a:pPr lvl="1" eaLnBrk="1" hangingPunct="1"/>
            <a:r>
              <a:rPr lang="en-US" smtClean="0"/>
              <a:t>Human-readable notation for the machine language used to control a specific computer architecture</a:t>
            </a:r>
          </a:p>
          <a:p>
            <a:pPr eaLnBrk="1" hangingPunct="1"/>
            <a:r>
              <a:rPr lang="en-US" b="1" smtClean="0">
                <a:solidFill>
                  <a:schemeClr val="accent2"/>
                </a:solidFill>
              </a:rPr>
              <a:t>Assemb</a:t>
            </a:r>
            <a:r>
              <a:rPr lang="en-US" b="1" u="sng" smtClean="0">
                <a:solidFill>
                  <a:schemeClr val="accent2"/>
                </a:solidFill>
              </a:rPr>
              <a:t>ler</a:t>
            </a:r>
            <a:r>
              <a:rPr lang="en-US" b="1" smtClean="0">
                <a:solidFill>
                  <a:schemeClr val="accent2"/>
                </a:solidFill>
              </a:rPr>
              <a:t> translates to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the simulators to debug your code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VB simulator</a:t>
            </a:r>
          </a:p>
          <a:p>
            <a:pPr lvl="1"/>
            <a:r>
              <a:rPr lang="en-US" smtClean="0"/>
              <a:t>A note about input…</a:t>
            </a:r>
          </a:p>
          <a:p>
            <a:pPr lvl="1"/>
            <a:r>
              <a:rPr lang="en-US" smtClean="0"/>
              <a:t>Watch memory locations</a:t>
            </a:r>
          </a:p>
          <a:p>
            <a:r>
              <a:rPr lang="en-US" smtClean="0"/>
              <a:t>Online simulator</a:t>
            </a:r>
          </a:p>
          <a:p>
            <a:pPr lvl="1"/>
            <a:r>
              <a:rPr lang="en-US" smtClean="0"/>
              <a:t>Cannot terminate a infinite loop easily</a:t>
            </a:r>
          </a:p>
          <a:p>
            <a:r>
              <a:rPr lang="en-US" smtClean="0"/>
              <a:t>Unusual behavior?</a:t>
            </a:r>
          </a:p>
          <a:p>
            <a:pPr lvl="1"/>
            <a:r>
              <a:rPr lang="en-US" smtClean="0"/>
              <a:t>Is the program logic correct?</a:t>
            </a:r>
          </a:p>
          <a:p>
            <a:pPr lvl="2"/>
            <a:r>
              <a:rPr lang="en-US" smtClean="0"/>
              <a:t>Condition specified incorrectly/inaccurately?</a:t>
            </a:r>
          </a:p>
          <a:p>
            <a:pPr lvl="1"/>
            <a:r>
              <a:rPr lang="en-US" smtClean="0"/>
              <a:t>Is the machine code correct?</a:t>
            </a:r>
          </a:p>
          <a:p>
            <a:pPr lvl="2"/>
            <a:r>
              <a:rPr lang="en-US" smtClean="0"/>
              <a:t>Opcode? Address?</a:t>
            </a:r>
          </a:p>
          <a:p>
            <a:pPr lvl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What’s missing from IBCM?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Integer multiply and divide</a:t>
            </a:r>
          </a:p>
          <a:p>
            <a:pPr eaLnBrk="1" hangingPunct="1"/>
            <a:r>
              <a:rPr lang="en-US" smtClean="0"/>
              <a:t>Floating point support</a:t>
            </a:r>
          </a:p>
          <a:p>
            <a:pPr eaLnBrk="1" hangingPunct="1"/>
            <a:r>
              <a:rPr lang="en-US" smtClean="0"/>
              <a:t>A bigger address space</a:t>
            </a:r>
          </a:p>
          <a:p>
            <a:pPr eaLnBrk="1" hangingPunct="1"/>
            <a:r>
              <a:rPr lang="en-US" smtClean="0"/>
              <a:t>More than 1 user register</a:t>
            </a:r>
          </a:p>
          <a:p>
            <a:pPr eaLnBrk="1" hangingPunct="1"/>
            <a:r>
              <a:rPr lang="en-US" smtClean="0"/>
              <a:t>What else?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lecture on Fri, Mar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Emulating IBCM in C++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How might one write software to emulate an IBCM machine in C++?</a:t>
            </a:r>
          </a:p>
          <a:p>
            <a:pPr lvl="1"/>
            <a:r>
              <a:rPr lang="en-US" smtClean="0"/>
              <a:t>A switch statement with 16 cases, perhaps</a:t>
            </a:r>
          </a:p>
          <a:p>
            <a:endParaRPr lang="en-US" smtClean="0"/>
          </a:p>
          <a:p>
            <a:r>
              <a:rPr lang="en-US" smtClean="0"/>
              <a:t>But how to decode the instructions?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How to decode the parts of an instruction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Let’s assume we had to write a C++ program that could extract the parts of an IBCM instruction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How to do it?</a:t>
            </a:r>
          </a:p>
          <a:p>
            <a:pPr lvl="1" eaLnBrk="1" hangingPunct="1"/>
            <a:r>
              <a:rPr lang="en-US" sz="2000" smtClean="0"/>
              <a:t>Assume the instruction is in an unsigned int x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unsigned int opcode = (x &gt;&gt; 12) &amp; 0x000f</a:t>
            </a:r>
          </a:p>
          <a:p>
            <a:pPr eaLnBrk="1" hangingPunct="1"/>
            <a:r>
              <a:rPr lang="en-US" sz="2400" smtClean="0"/>
              <a:t>unsigned int ioshiftop = (x &gt;&gt; 10) &amp; 0x0003</a:t>
            </a:r>
          </a:p>
          <a:p>
            <a:pPr eaLnBrk="1" hangingPunct="1"/>
            <a:r>
              <a:rPr lang="en-US" sz="2400" smtClean="0"/>
              <a:t>unsigned int address = x &amp; 0x0fff</a:t>
            </a:r>
          </a:p>
          <a:p>
            <a:pPr eaLnBrk="1" hangingPunct="1"/>
            <a:r>
              <a:rPr lang="en-US" sz="2400" smtClean="0"/>
              <a:t>unsigned int shiftcount = x &amp; 0x000f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about encoding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Assume we have (unsigned ints) opcode, ioshiftop and shiftcount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unsigned int instruction = (opcode &lt;&lt; 12) | (ioshiftop &lt;&lt; 10) | shiftcount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What a pain this all is!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A data structure to make it easier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union ibcm_instruction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#ifdef BIG_ENDIAN // the IBCM is big endian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struct { unsigned char high, low; } bytes;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#else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#ifdef LITTLE_ENDIAN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struct { unsigned char low, high; } bytes;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#else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#error Must define BIG_ENDIAN or LITTLE_ENDIAN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#endif // LITTLE_ENDIAN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#endif // BIG_ENDIAN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struct { unsigned int op:4, unused:12; } halt;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struct { unsigned int op:4, ioopt:2, unused:10 } io;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struct { unsigned int op:4, shiftop: 2,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		unused:5, shiftcout:5; } shifts;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struct { unsigned int op:4, address:12; } others;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};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533400" y="1905000"/>
            <a:ext cx="7086600" cy="2743200"/>
          </a:xfrm>
          <a:prstGeom prst="rect">
            <a:avLst/>
          </a:prstGeom>
          <a:noFill/>
          <a:ln w="31750">
            <a:solidFill>
              <a:srgbClr val="DD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533400" y="4648200"/>
            <a:ext cx="7086600" cy="1524000"/>
          </a:xfrm>
          <a:prstGeom prst="rect">
            <a:avLst/>
          </a:prstGeom>
          <a:noFill/>
          <a:ln w="31750">
            <a:solidFill>
              <a:srgbClr val="DD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auto">
          <a:xfrm>
            <a:off x="457200" y="1600200"/>
            <a:ext cx="914400" cy="3810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animBg="1"/>
      <p:bldP spid="44036" grpId="1" animBg="1"/>
      <p:bldP spid="44037" grpId="0" animBg="1"/>
      <p:bldP spid="44037" grpId="1" animBg="1"/>
      <p:bldP spid="44038" grpId="0" animBg="1"/>
      <p:bldP spid="44038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that data structure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// read in instruction into unsgined chars a and 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ibcm_instruction inst;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inst.high = a;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inst.low = 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if ( inst.halt.op == 0 ) { // halt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} else if ( inst.io.op == 1 ) { // io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cout &lt;&lt; inst.io.ioopt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} else if ( inst.shifts.op == 2 ) { // shifts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cout &lt;&lt; inst.shifts.shiftop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cout &lt;&lt; inst.shifts.shiftcount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} else { // all others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cout &lt;&lt; inst.others.address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lecture on Mon, Mar 19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went over the first </a:t>
            </a:r>
            <a:r>
              <a:rPr lang="en-US" smtClean="0"/>
              <a:t>11 slides of 09-x86</a:t>
            </a:r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Why Learn Assembly Language?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Machine designers</a:t>
            </a:r>
          </a:p>
          <a:p>
            <a:pPr eaLnBrk="1" hangingPunct="1"/>
            <a:r>
              <a:rPr lang="en-US" smtClean="0"/>
              <a:t>Compiler writers</a:t>
            </a:r>
          </a:p>
          <a:p>
            <a:pPr eaLnBrk="1" hangingPunct="1"/>
            <a:r>
              <a:rPr lang="en-US" smtClean="0"/>
              <a:t>Programmers (especially for OSes)</a:t>
            </a:r>
          </a:p>
          <a:p>
            <a:pPr eaLnBrk="1" hangingPunct="1"/>
            <a:r>
              <a:rPr lang="en-US" smtClean="0"/>
              <a:t>Assembly language programmers</a:t>
            </a:r>
          </a:p>
          <a:p>
            <a:pPr eaLnBrk="1" hangingPunct="1"/>
            <a:r>
              <a:rPr lang="en-US" smtClean="0"/>
              <a:t>Most importantly: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algn="ctr" eaLnBrk="1" hangingPunct="1">
              <a:buFontTx/>
              <a:buNone/>
            </a:pPr>
            <a:r>
              <a:rPr lang="en-US" i="1" smtClean="0"/>
              <a:t>It helps you understand how computers compute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Hierarchy</a:t>
            </a:r>
          </a:p>
        </p:txBody>
      </p:sp>
      <p:pic>
        <p:nvPicPr>
          <p:cNvPr id="8195" name="Picture 4"/>
          <p:cNvPicPr>
            <a:picLocks noGrp="1" noChangeAspect="1" noChangeArrowheads="1"/>
          </p:cNvPicPr>
          <p:nvPr>
            <p:ph type="body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1600200"/>
            <a:ext cx="4648200" cy="4503738"/>
          </a:xfrm>
          <a:noFill/>
        </p:spPr>
      </p:pic>
      <p:sp>
        <p:nvSpPr>
          <p:cNvPr id="8196" name="Text Box 9"/>
          <p:cNvSpPr txBox="1">
            <a:spLocks noChangeArrowheads="1"/>
          </p:cNvSpPr>
          <p:nvPr/>
        </p:nvSpPr>
        <p:spPr bwMode="auto">
          <a:xfrm>
            <a:off x="1447800" y="4114800"/>
            <a:ext cx="1722438" cy="3667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Main Memory</a:t>
            </a:r>
          </a:p>
        </p:txBody>
      </p:sp>
      <p:sp>
        <p:nvSpPr>
          <p:cNvPr id="8197" name="Text Box 10"/>
          <p:cNvSpPr txBox="1">
            <a:spLocks noChangeArrowheads="1"/>
          </p:cNvSpPr>
          <p:nvPr/>
        </p:nvSpPr>
        <p:spPr bwMode="auto">
          <a:xfrm>
            <a:off x="1981200" y="5562600"/>
            <a:ext cx="677863" cy="3667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Disk</a:t>
            </a:r>
          </a:p>
        </p:txBody>
      </p:sp>
      <p:sp>
        <p:nvSpPr>
          <p:cNvPr id="8198" name="Rectangle 11"/>
          <p:cNvSpPr>
            <a:spLocks noChangeArrowheads="1"/>
          </p:cNvSpPr>
          <p:nvPr/>
        </p:nvSpPr>
        <p:spPr bwMode="auto">
          <a:xfrm>
            <a:off x="4343400" y="1600200"/>
            <a:ext cx="685800" cy="4419600"/>
          </a:xfrm>
          <a:prstGeom prst="rect">
            <a:avLst/>
          </a:prstGeom>
          <a:solidFill>
            <a:schemeClr val="bg1"/>
          </a:solidFill>
          <a:ln w="317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9" name="Rectangle 8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42672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smtClean="0"/>
              <a:t>CPU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1 access per CPU cycle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3*10^9 accesses per sec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1 Kb total storage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Cache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SDRAM: 10 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10^8 accesses per sec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Multiple levels possible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/>
              <a:t>Higher levels are bigger/slower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1 Mb total storage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Main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DRAM: 60 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2*10^7 accesses per sec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Limited by bus speeds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1 Gb total storage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Disk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HDD speeds: 5 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200 accesses per sec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1 Tb total storage</a:t>
            </a:r>
          </a:p>
          <a:p>
            <a:pPr lvl="1" eaLnBrk="1" hangingPunct="1">
              <a:lnSpc>
                <a:spcPct val="80000"/>
              </a:lnSpc>
            </a:pPr>
            <a:endParaRPr 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Fetch Execute Cycle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while(power is on)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	IR := memory[PC]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	Increment PC by length of instruction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	execute instruction in IR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PC = program counter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IR = instruction register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622925" y="1911350"/>
            <a:ext cx="184150" cy="3968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Assembly Language Instructions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x86</a:t>
            </a:r>
          </a:p>
          <a:p>
            <a:pPr lvl="1" eaLnBrk="1" hangingPunct="1">
              <a:buFontTx/>
              <a:buNone/>
            </a:pPr>
            <a:r>
              <a:rPr lang="en-US" smtClean="0"/>
              <a:t>add eax, ebx</a:t>
            </a:r>
          </a:p>
          <a:p>
            <a:pPr lvl="1" eaLnBrk="1" hangingPunct="1">
              <a:buFontTx/>
              <a:buNone/>
            </a:pPr>
            <a:r>
              <a:rPr lang="en-US" smtClean="0"/>
              <a:t>add ecx, 1</a:t>
            </a:r>
          </a:p>
          <a:p>
            <a:pPr eaLnBrk="1" hangingPunct="1"/>
            <a:r>
              <a:rPr lang="en-US" i="1" smtClean="0"/>
              <a:t>Explicit</a:t>
            </a:r>
            <a:r>
              <a:rPr lang="en-US" smtClean="0"/>
              <a:t> use of registers</a:t>
            </a:r>
          </a:p>
          <a:p>
            <a:pPr lvl="1"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IBCM</a:t>
            </a:r>
          </a:p>
          <a:p>
            <a:pPr lvl="1" eaLnBrk="1" hangingPunct="1">
              <a:buFontTx/>
              <a:buNone/>
            </a:pPr>
            <a:r>
              <a:rPr lang="en-US" smtClean="0"/>
              <a:t>load 100</a:t>
            </a:r>
          </a:p>
          <a:p>
            <a:pPr lvl="1" eaLnBrk="1" hangingPunct="1">
              <a:buFontTx/>
              <a:buNone/>
            </a:pPr>
            <a:r>
              <a:rPr lang="en-US" smtClean="0"/>
              <a:t>add 200</a:t>
            </a:r>
          </a:p>
          <a:p>
            <a:pPr lvl="1" eaLnBrk="1" hangingPunct="1">
              <a:buFontTx/>
              <a:buNone/>
            </a:pPr>
            <a:r>
              <a:rPr lang="en-US" smtClean="0"/>
              <a:t>store 300</a:t>
            </a:r>
          </a:p>
          <a:p>
            <a:pPr eaLnBrk="1" hangingPunct="1"/>
            <a:r>
              <a:rPr lang="en-US" i="1" smtClean="0"/>
              <a:t>Implied</a:t>
            </a:r>
            <a:r>
              <a:rPr lang="en-US" smtClean="0"/>
              <a:t> use of accumulator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IBCM programs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IBCM simulator</a:t>
            </a:r>
          </a:p>
          <a:p>
            <a:pPr lvl="1"/>
            <a:r>
              <a:rPr lang="en-US" dirty="0" smtClean="0">
                <a:hlinkClick r:id="rId2"/>
              </a:rPr>
              <a:t>http://www.cs.virginia.edu/~cs216/ibcm/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Mirrors:</a:t>
            </a:r>
          </a:p>
          <a:p>
            <a:pPr lvl="2"/>
            <a:r>
              <a:rPr lang="en-US" sz="1800" dirty="0" smtClean="0">
                <a:hlinkClick r:id="rId3"/>
              </a:rPr>
              <a:t>http://libra.cs.virginia.edu/ibcm/</a:t>
            </a:r>
            <a:r>
              <a:rPr lang="en-US" sz="1800" dirty="0" smtClean="0"/>
              <a:t> </a:t>
            </a:r>
          </a:p>
          <a:p>
            <a:pPr lvl="2"/>
            <a:r>
              <a:rPr lang="en-US" sz="1800" dirty="0" smtClean="0">
                <a:hlinkClick r:id="rId4"/>
              </a:rPr>
              <a:t>http://people.virginia.edu/~asb2t/ibcm/</a:t>
            </a:r>
            <a:r>
              <a:rPr lang="en-US" sz="1800" dirty="0" smtClean="0"/>
              <a:t> </a:t>
            </a:r>
          </a:p>
          <a:p>
            <a:pPr lvl="2"/>
            <a:r>
              <a:rPr lang="en-US" sz="1800" dirty="0" smtClean="0">
                <a:hlinkClick r:id="rId5"/>
              </a:rPr>
              <a:t>http://gemini.cs.virginia.edu:8080/ibcm/</a:t>
            </a:r>
            <a:r>
              <a:rPr lang="en-US" sz="1800" dirty="0" smtClean="0"/>
              <a:t> </a:t>
            </a:r>
          </a:p>
          <a:p>
            <a:pPr lvl="2"/>
            <a:r>
              <a:rPr lang="en-US" sz="1800" dirty="0" smtClean="0">
                <a:hlinkClick r:id="rId6"/>
              </a:rPr>
              <a:t>http://lyra.cs.virginia.edu:8080/ibcm/</a:t>
            </a:r>
            <a:endParaRPr lang="en-US" sz="1400" dirty="0" smtClean="0"/>
          </a:p>
          <a:p>
            <a:pPr lvl="1"/>
            <a:r>
              <a:rPr lang="en-US" dirty="0" smtClean="0"/>
              <a:t>This program will hang your browser if it gets stuck in an infinite loop, due to how web browsers (don’t) handle </a:t>
            </a:r>
            <a:r>
              <a:rPr lang="en-US" dirty="0" err="1" smtClean="0"/>
              <a:t>Javascript</a:t>
            </a:r>
            <a:r>
              <a:rPr lang="en-US" dirty="0" smtClean="0"/>
              <a:t> threads and polling of web pages</a:t>
            </a:r>
          </a:p>
          <a:p>
            <a:r>
              <a:rPr lang="en-US" dirty="0" smtClean="0"/>
              <a:t>There is an older Visual Basic simulator, but we won’t be using that this semester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cs150">
  <a:themeElements>
    <a:clrScheme name="cs15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s150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rgbClr val="DD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rgbClr val="DD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s15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cs216</Template>
  <TotalTime>2401</TotalTime>
  <Words>1910</Words>
  <Application>Microsoft Office PowerPoint</Application>
  <PresentationFormat>On-screen Show (4:3)</PresentationFormat>
  <Paragraphs>593</Paragraphs>
  <Slides>48</Slides>
  <Notes>3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cs150</vt:lpstr>
      <vt:lpstr>IBCM</vt:lpstr>
      <vt:lpstr>CS2150 Roadmap</vt:lpstr>
      <vt:lpstr>Topics</vt:lpstr>
      <vt:lpstr>Assembly Language</vt:lpstr>
      <vt:lpstr>Why Learn Assembly Language?</vt:lpstr>
      <vt:lpstr>Memory Hierarchy</vt:lpstr>
      <vt:lpstr>Fetch Execute Cycle</vt:lpstr>
      <vt:lpstr>Assembly Language Instructions</vt:lpstr>
      <vt:lpstr>Running IBCM programs</vt:lpstr>
      <vt:lpstr>IBCM Machine Description (CPU)</vt:lpstr>
      <vt:lpstr>IBCM Machine Description (Memory)</vt:lpstr>
      <vt:lpstr>IBCM instruction format</vt:lpstr>
      <vt:lpstr>IBCM instruction types</vt:lpstr>
      <vt:lpstr>End of lecture on Mon, Mar 12</vt:lpstr>
      <vt:lpstr>Halt</vt:lpstr>
      <vt:lpstr>Input and output</vt:lpstr>
      <vt:lpstr>Shifts</vt:lpstr>
      <vt:lpstr>Other instructions</vt:lpstr>
      <vt:lpstr>IBCM “other” instructions</vt:lpstr>
      <vt:lpstr>Labels</vt:lpstr>
      <vt:lpstr>Declaring variables</vt:lpstr>
      <vt:lpstr>IBCM Machine</vt:lpstr>
      <vt:lpstr>Sample program</vt:lpstr>
      <vt:lpstr>What It Does</vt:lpstr>
      <vt:lpstr>IBCM </vt:lpstr>
      <vt:lpstr>Writing IBCM Code</vt:lpstr>
      <vt:lpstr>IBCM Code to compute a sum</vt:lpstr>
      <vt:lpstr>Pseudocode</vt:lpstr>
      <vt:lpstr>Slide 29</vt:lpstr>
      <vt:lpstr>IBCM sample program: part 1</vt:lpstr>
      <vt:lpstr>End of lecture on Wed, Mar 14</vt:lpstr>
      <vt:lpstr>IBCM sample program: part 2</vt:lpstr>
      <vt:lpstr>How Would You Code This?</vt:lpstr>
      <vt:lpstr>How Would You Code This?</vt:lpstr>
      <vt:lpstr>IBCM Code to Sum Elements in an Array</vt:lpstr>
      <vt:lpstr>Pseudocode</vt:lpstr>
      <vt:lpstr>Slide 37</vt:lpstr>
      <vt:lpstr>Notes</vt:lpstr>
      <vt:lpstr>IBCM Tips/Reminders</vt:lpstr>
      <vt:lpstr>Use the simulators to debug your code</vt:lpstr>
      <vt:lpstr>What’s missing from IBCM?</vt:lpstr>
      <vt:lpstr>End of lecture on Fri, Mar 14</vt:lpstr>
      <vt:lpstr>Emulating IBCM in C++</vt:lpstr>
      <vt:lpstr>How to decode the parts of an instruction</vt:lpstr>
      <vt:lpstr>What about encoding</vt:lpstr>
      <vt:lpstr>A data structure to make it easier</vt:lpstr>
      <vt:lpstr>Using that data structure</vt:lpstr>
      <vt:lpstr>End of lecture on Mon, Mar 19</vt:lpstr>
    </vt:vector>
  </TitlesOfParts>
  <Company>Computer Science Department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IBCM</dc:title>
  <dc:creator> </dc:creator>
  <cp:lastModifiedBy>aaron</cp:lastModifiedBy>
  <cp:revision>129</cp:revision>
  <dcterms:created xsi:type="dcterms:W3CDTF">2006-10-16T00:04:38Z</dcterms:created>
  <dcterms:modified xsi:type="dcterms:W3CDTF">2012-03-19T20:46:19Z</dcterms:modified>
</cp:coreProperties>
</file>