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Default Extension="vml" ContentType="application/vnd.openxmlformats-officedocument.vmlDrawing"/>
  <Override PartName="/ppt/slides/slide89.xml" ContentType="application/vnd.openxmlformats-officedocument.presentationml.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slides/slide79.xml" ContentType="application/vnd.openxmlformats-officedocument.presentationml.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4"/>
  </p:notesMasterIdLst>
  <p:handoutMasterIdLst>
    <p:handoutMasterId r:id="rId95"/>
  </p:handoutMasterIdLst>
  <p:sldIdLst>
    <p:sldId id="272" r:id="rId2"/>
    <p:sldId id="373" r:id="rId3"/>
    <p:sldId id="256" r:id="rId4"/>
    <p:sldId id="257" r:id="rId5"/>
    <p:sldId id="258" r:id="rId6"/>
    <p:sldId id="259" r:id="rId7"/>
    <p:sldId id="260" r:id="rId8"/>
    <p:sldId id="261" r:id="rId9"/>
    <p:sldId id="353" r:id="rId10"/>
    <p:sldId id="262" r:id="rId11"/>
    <p:sldId id="397" r:id="rId12"/>
    <p:sldId id="263" r:id="rId13"/>
    <p:sldId id="303" r:id="rId14"/>
    <p:sldId id="305" r:id="rId15"/>
    <p:sldId id="306" r:id="rId16"/>
    <p:sldId id="304" r:id="rId17"/>
    <p:sldId id="307" r:id="rId18"/>
    <p:sldId id="309" r:id="rId19"/>
    <p:sldId id="264" r:id="rId20"/>
    <p:sldId id="265" r:id="rId21"/>
    <p:sldId id="266" r:id="rId22"/>
    <p:sldId id="267" r:id="rId23"/>
    <p:sldId id="398" r:id="rId24"/>
    <p:sldId id="268" r:id="rId25"/>
    <p:sldId id="269" r:id="rId26"/>
    <p:sldId id="310" r:id="rId27"/>
    <p:sldId id="314" r:id="rId28"/>
    <p:sldId id="315" r:id="rId29"/>
    <p:sldId id="278" r:id="rId30"/>
    <p:sldId id="279" r:id="rId31"/>
    <p:sldId id="280" r:id="rId32"/>
    <p:sldId id="281" r:id="rId33"/>
    <p:sldId id="282" r:id="rId34"/>
    <p:sldId id="312" r:id="rId35"/>
    <p:sldId id="356" r:id="rId36"/>
    <p:sldId id="377" r:id="rId37"/>
    <p:sldId id="374" r:id="rId38"/>
    <p:sldId id="375" r:id="rId39"/>
    <p:sldId id="313" r:id="rId40"/>
    <p:sldId id="329" r:id="rId41"/>
    <p:sldId id="333" r:id="rId42"/>
    <p:sldId id="316" r:id="rId43"/>
    <p:sldId id="283" r:id="rId44"/>
    <p:sldId id="284" r:id="rId45"/>
    <p:sldId id="317" r:id="rId46"/>
    <p:sldId id="285" r:id="rId47"/>
    <p:sldId id="319" r:id="rId48"/>
    <p:sldId id="318" r:id="rId49"/>
    <p:sldId id="322" r:id="rId50"/>
    <p:sldId id="320" r:id="rId51"/>
    <p:sldId id="286" r:id="rId52"/>
    <p:sldId id="287" r:id="rId53"/>
    <p:sldId id="288" r:id="rId54"/>
    <p:sldId id="335" r:id="rId55"/>
    <p:sldId id="289" r:id="rId56"/>
    <p:sldId id="290" r:id="rId57"/>
    <p:sldId id="291" r:id="rId58"/>
    <p:sldId id="336" r:id="rId59"/>
    <p:sldId id="292" r:id="rId60"/>
    <p:sldId id="399" r:id="rId61"/>
    <p:sldId id="337" r:id="rId62"/>
    <p:sldId id="358" r:id="rId63"/>
    <p:sldId id="391" r:id="rId64"/>
    <p:sldId id="392" r:id="rId65"/>
    <p:sldId id="360" r:id="rId66"/>
    <p:sldId id="361" r:id="rId67"/>
    <p:sldId id="357" r:id="rId68"/>
    <p:sldId id="386" r:id="rId69"/>
    <p:sldId id="350" r:id="rId70"/>
    <p:sldId id="338" r:id="rId71"/>
    <p:sldId id="342" r:id="rId72"/>
    <p:sldId id="343" r:id="rId73"/>
    <p:sldId id="366" r:id="rId74"/>
    <p:sldId id="363" r:id="rId75"/>
    <p:sldId id="376" r:id="rId76"/>
    <p:sldId id="400" r:id="rId77"/>
    <p:sldId id="396" r:id="rId78"/>
    <p:sldId id="370" r:id="rId79"/>
    <p:sldId id="371" r:id="rId80"/>
    <p:sldId id="339" r:id="rId81"/>
    <p:sldId id="344" r:id="rId82"/>
    <p:sldId id="345" r:id="rId83"/>
    <p:sldId id="364" r:id="rId84"/>
    <p:sldId id="365" r:id="rId85"/>
    <p:sldId id="340" r:id="rId86"/>
    <p:sldId id="346" r:id="rId87"/>
    <p:sldId id="349" r:id="rId88"/>
    <p:sldId id="341" r:id="rId89"/>
    <p:sldId id="348" r:id="rId90"/>
    <p:sldId id="347" r:id="rId91"/>
    <p:sldId id="381" r:id="rId92"/>
    <p:sldId id="401" r:id="rId93"/>
  </p:sldIdLst>
  <p:sldSz cx="9144000" cy="6858000" type="screen4x3"/>
  <p:notesSz cx="6997700" cy="9283700"/>
  <p:custDataLst>
    <p:tags r:id="rId9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02" y="-16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notesViewPr>
    <p:cSldViewPr>
      <p:cViewPr varScale="1">
        <p:scale>
          <a:sx n="141" d="100"/>
          <a:sy n="141" d="100"/>
        </p:scale>
        <p:origin x="-4536" y="-102"/>
      </p:cViewPr>
      <p:guideLst>
        <p:guide orient="horz" pos="2924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Arial" charset="0"/>
              </a:defRPr>
            </a:lvl1pPr>
          </a:lstStyle>
          <a:p>
            <a:pPr>
              <a:defRPr/>
            </a:pPr>
            <a:fld id="{B6E35DAC-BCC8-44DB-9051-B63FB75CB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32A51D7-4C46-4A64-BB5B-11423D4F3C7E}" type="datetimeFigureOut">
              <a:rPr lang="en-US"/>
              <a:pPr>
                <a:defRPr/>
              </a:pPr>
              <a:t>4/5/2012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E352E8E-A16C-4008-BD46-4623187C08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162800" y="6477000"/>
            <a:ext cx="1905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933346D6-9DAD-4278-B800-3C9CADAD3183}" type="slidenum">
              <a:rPr lang="en-US" sz="1400">
                <a:latin typeface="Tahoma" pitchFamily="34" charset="0"/>
              </a:rPr>
              <a:pPr algn="r">
                <a:defRPr/>
              </a:pPr>
              <a:t>‹#›</a:t>
            </a:fld>
            <a:endParaRPr lang="en-US" sz="1400">
              <a:latin typeface="Tahoma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6513" y="6477000"/>
            <a:ext cx="8269287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n-US" sz="1200" b="1">
              <a:solidFill>
                <a:srgbClr val="DD330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  <p:sldLayoutId id="214748423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niweb.com/forums/thread83437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vmlDrawing" Target="../drawings/vmlDrawing1.v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ctr" eaLnBrk="1" hangingPunct="1"/>
            <a:endParaRPr lang="en-US" sz="2400" smtClean="0"/>
          </a:p>
          <a:p>
            <a:pPr algn="ctr" eaLnBrk="1" hangingPunct="1">
              <a:buFontTx/>
              <a:buNone/>
            </a:pPr>
            <a:r>
              <a:rPr lang="en-US" sz="4400" smtClean="0"/>
              <a:t>Introduction to x86</a:t>
            </a:r>
          </a:p>
          <a:p>
            <a:pPr algn="ctr" eaLnBrk="1" hangingPunct="1"/>
            <a:endParaRPr lang="en-US" sz="2400" smtClean="0"/>
          </a:p>
          <a:p>
            <a:pPr algn="ctr" eaLnBrk="1" hangingPunct="1">
              <a:buFontTx/>
              <a:buNone/>
            </a:pPr>
            <a:r>
              <a:rPr lang="en-US" sz="2400" smtClean="0"/>
              <a:t>Part 1</a:t>
            </a:r>
          </a:p>
        </p:txBody>
      </p:sp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946150"/>
          </a:xfrm>
          <a:prstGeom prst="rect">
            <a:avLst/>
          </a:prstGeom>
          <a:solidFill>
            <a:srgbClr val="DD33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 dirty="0" smtClean="0">
                <a:solidFill>
                  <a:srgbClr val="FFFF00"/>
                </a:solidFill>
              </a:rPr>
              <a:t>CS2150: </a:t>
            </a:r>
            <a:r>
              <a:rPr lang="en-US" b="1" dirty="0">
                <a:solidFill>
                  <a:srgbClr val="FFFF00"/>
                </a:solidFill>
              </a:rPr>
              <a:t>Program and Data Representation</a:t>
            </a:r>
          </a:p>
          <a:p>
            <a:pPr eaLnBrk="0" hangingPunct="0"/>
            <a:r>
              <a:rPr lang="en-US" dirty="0">
                <a:solidFill>
                  <a:srgbClr val="FFFF00"/>
                </a:solidFill>
              </a:rPr>
              <a:t>University of Virginia Computer Science</a:t>
            </a:r>
          </a:p>
          <a:p>
            <a:pPr eaLnBrk="0" hangingPunct="0"/>
            <a:r>
              <a:rPr lang="en-US" sz="1600" b="1" dirty="0" smtClean="0">
                <a:solidFill>
                  <a:srgbClr val="FFFF00"/>
                </a:solidFill>
              </a:rPr>
              <a:t>Spring 2012</a:t>
            </a:r>
            <a:r>
              <a:rPr lang="en-US" sz="1600" dirty="0">
                <a:solidFill>
                  <a:srgbClr val="FFFF00"/>
                </a:solidFill>
              </a:rPr>
              <a:t>						</a:t>
            </a:r>
            <a:r>
              <a:rPr lang="en-US" sz="1600" b="1" dirty="0">
                <a:solidFill>
                  <a:srgbClr val="FFFF00"/>
                </a:solidFill>
              </a:rPr>
              <a:t>Aaron Bloomfield</a:t>
            </a:r>
          </a:p>
        </p:txBody>
      </p:sp>
      <p:pic>
        <p:nvPicPr>
          <p:cNvPr id="410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447800"/>
            <a:ext cx="4191000" cy="41910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Addressing Memory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eaLnBrk="1" hangingPunct="1"/>
            <a:r>
              <a:rPr lang="en-US" sz="2000" smtClean="0"/>
              <a:t>Up to </a:t>
            </a:r>
            <a:r>
              <a:rPr lang="en-US" sz="2000" smtClean="0">
                <a:solidFill>
                  <a:schemeClr val="accent2"/>
                </a:solidFill>
              </a:rPr>
              <a:t>2 registers</a:t>
            </a:r>
            <a:r>
              <a:rPr lang="en-US" sz="2000" smtClean="0"/>
              <a:t> and one </a:t>
            </a:r>
            <a:r>
              <a:rPr lang="en-US" sz="2000" smtClean="0">
                <a:solidFill>
                  <a:schemeClr val="accent2"/>
                </a:solidFill>
              </a:rPr>
              <a:t>32-bit signed constant</a:t>
            </a:r>
            <a:r>
              <a:rPr lang="en-US" sz="2000" smtClean="0"/>
              <a:t> can be added together to compute a memory address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One register can be pre-multiplied by 2, 4, 8</a:t>
            </a:r>
          </a:p>
          <a:p>
            <a:pPr lvl="1" eaLnBrk="1" hangingPunct="1"/>
            <a:r>
              <a:rPr lang="en-US" sz="2000" smtClean="0"/>
              <a:t>word-align</a:t>
            </a:r>
          </a:p>
          <a:p>
            <a:pPr lvl="1" eaLnBrk="1" hangingPunct="1"/>
            <a:r>
              <a:rPr lang="en-US" sz="2000" smtClean="0"/>
              <a:t>double-align</a:t>
            </a:r>
          </a:p>
          <a:p>
            <a:pPr lvl="1" eaLnBrk="1" hangingPunct="1"/>
            <a:r>
              <a:rPr lang="en-US" sz="2000" smtClean="0"/>
              <a:t>quadword-align</a:t>
            </a:r>
            <a:endParaRPr lang="en-US" sz="1800" smtClean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800600" y="1295400"/>
            <a:ext cx="4038600" cy="5029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err="1" smtClean="0">
                <a:solidFill>
                  <a:srgbClr val="0000FF"/>
                </a:solidFill>
              </a:rPr>
              <a:t>mov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eax</a:t>
            </a:r>
            <a:r>
              <a:rPr lang="en-US" sz="2000" dirty="0" smtClean="0">
                <a:solidFill>
                  <a:srgbClr val="0000FF"/>
                </a:solidFill>
              </a:rPr>
              <a:t>, </a:t>
            </a:r>
            <a:r>
              <a:rPr lang="en-US" sz="2000" dirty="0" err="1" smtClean="0">
                <a:solidFill>
                  <a:srgbClr val="0000FF"/>
                </a:solidFill>
              </a:rPr>
              <a:t>ebx</a:t>
            </a: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err="1" smtClean="0">
                <a:solidFill>
                  <a:srgbClr val="0000FF"/>
                </a:solidFill>
              </a:rPr>
              <a:t>mov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eax</a:t>
            </a:r>
            <a:r>
              <a:rPr lang="en-US" sz="2000" dirty="0" smtClean="0">
                <a:solidFill>
                  <a:srgbClr val="0000FF"/>
                </a:solidFill>
              </a:rPr>
              <a:t>, [</a:t>
            </a:r>
            <a:r>
              <a:rPr lang="en-US" sz="2000" dirty="0" err="1" smtClean="0">
                <a:solidFill>
                  <a:srgbClr val="0000FF"/>
                </a:solidFill>
              </a:rPr>
              <a:t>ebx</a:t>
            </a:r>
            <a:r>
              <a:rPr lang="en-US" sz="2000" dirty="0" smtClean="0">
                <a:solidFill>
                  <a:srgbClr val="0000FF"/>
                </a:solidFill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sz="2000" dirty="0" err="1" smtClean="0">
                <a:solidFill>
                  <a:srgbClr val="0000FF"/>
                </a:solidFill>
              </a:rPr>
              <a:t>mov</a:t>
            </a:r>
            <a:r>
              <a:rPr lang="en-US" sz="2000" dirty="0" smtClean="0">
                <a:solidFill>
                  <a:srgbClr val="0000FF"/>
                </a:solidFill>
              </a:rPr>
              <a:t> [</a:t>
            </a:r>
            <a:r>
              <a:rPr lang="en-US" sz="2000" dirty="0" err="1" smtClean="0">
                <a:solidFill>
                  <a:srgbClr val="0000FF"/>
                </a:solidFill>
              </a:rPr>
              <a:t>var</a:t>
            </a:r>
            <a:r>
              <a:rPr lang="en-US" sz="2000" dirty="0" smtClean="0">
                <a:solidFill>
                  <a:srgbClr val="0000FF"/>
                </a:solidFill>
              </a:rPr>
              <a:t>], </a:t>
            </a:r>
            <a:r>
              <a:rPr lang="en-US" sz="2000" dirty="0" err="1" smtClean="0">
                <a:solidFill>
                  <a:srgbClr val="0000FF"/>
                </a:solidFill>
              </a:rPr>
              <a:t>ebx</a:t>
            </a: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err="1" smtClean="0">
                <a:solidFill>
                  <a:srgbClr val="0000FF"/>
                </a:solidFill>
              </a:rPr>
              <a:t>mov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eax</a:t>
            </a:r>
            <a:r>
              <a:rPr lang="en-US" sz="2000" dirty="0" smtClean="0">
                <a:solidFill>
                  <a:srgbClr val="0000FF"/>
                </a:solidFill>
              </a:rPr>
              <a:t>, [esi-4]</a:t>
            </a:r>
          </a:p>
          <a:p>
            <a:pPr eaLnBrk="1" hangingPunct="1">
              <a:buFontTx/>
              <a:buNone/>
            </a:pPr>
            <a:r>
              <a:rPr lang="en-US" sz="2000" dirty="0" err="1" smtClean="0">
                <a:solidFill>
                  <a:srgbClr val="0000FF"/>
                </a:solidFill>
              </a:rPr>
              <a:t>mov</a:t>
            </a:r>
            <a:r>
              <a:rPr lang="en-US" sz="2000" dirty="0" smtClean="0">
                <a:solidFill>
                  <a:srgbClr val="0000FF"/>
                </a:solidFill>
              </a:rPr>
              <a:t> [</a:t>
            </a:r>
            <a:r>
              <a:rPr lang="en-US" sz="2000" dirty="0" err="1" smtClean="0">
                <a:solidFill>
                  <a:srgbClr val="0000FF"/>
                </a:solidFill>
              </a:rPr>
              <a:t>esi+eax</a:t>
            </a:r>
            <a:r>
              <a:rPr lang="en-US" sz="2000" dirty="0" smtClean="0">
                <a:solidFill>
                  <a:srgbClr val="0000FF"/>
                </a:solidFill>
              </a:rPr>
              <a:t>], </a:t>
            </a:r>
            <a:r>
              <a:rPr lang="en-US" sz="2000" dirty="0" err="1" smtClean="0">
                <a:solidFill>
                  <a:srgbClr val="0000FF"/>
                </a:solidFill>
              </a:rPr>
              <a:t>cl</a:t>
            </a: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sz="2000" dirty="0" err="1" smtClean="0">
                <a:solidFill>
                  <a:srgbClr val="0000FF"/>
                </a:solidFill>
              </a:rPr>
              <a:t>mov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edx</a:t>
            </a:r>
            <a:r>
              <a:rPr lang="en-US" sz="2000" dirty="0" smtClean="0">
                <a:solidFill>
                  <a:srgbClr val="0000FF"/>
                </a:solidFill>
              </a:rPr>
              <a:t>, [</a:t>
            </a:r>
            <a:r>
              <a:rPr lang="en-US" sz="2000" dirty="0" err="1" smtClean="0">
                <a:solidFill>
                  <a:srgbClr val="0000FF"/>
                </a:solidFill>
              </a:rPr>
              <a:t>esi</a:t>
            </a:r>
            <a:r>
              <a:rPr lang="en-US" sz="2000" dirty="0" smtClean="0">
                <a:solidFill>
                  <a:srgbClr val="0000FF"/>
                </a:solidFill>
              </a:rPr>
              <a:t>+ 4*</a:t>
            </a:r>
            <a:r>
              <a:rPr lang="en-US" sz="2000" dirty="0" err="1" smtClean="0">
                <a:solidFill>
                  <a:srgbClr val="0000FF"/>
                </a:solidFill>
              </a:rPr>
              <a:t>ebx</a:t>
            </a:r>
            <a:r>
              <a:rPr lang="en-US" sz="2000" dirty="0" smtClean="0">
                <a:solidFill>
                  <a:srgbClr val="0000FF"/>
                </a:solidFill>
              </a:rPr>
              <a:t>]</a:t>
            </a:r>
          </a:p>
          <a:p>
            <a:pPr eaLnBrk="1" hangingPunct="1">
              <a:buFontTx/>
              <a:buNone/>
            </a:pPr>
            <a:endParaRPr lang="en-US" sz="2000" b="1" dirty="0" smtClean="0"/>
          </a:p>
          <a:p>
            <a:pPr eaLnBrk="1" hangingPunct="1">
              <a:buFontTx/>
              <a:buNone/>
            </a:pPr>
            <a:r>
              <a:rPr lang="en-US" sz="2000" b="1" dirty="0" smtClean="0"/>
              <a:t>Incorrect: </a:t>
            </a:r>
            <a:r>
              <a:rPr lang="en-US" sz="2000" dirty="0" smtClean="0"/>
              <a:t>(why?)</a:t>
            </a:r>
          </a:p>
          <a:p>
            <a:pPr eaLnBrk="1" hangingPunct="1">
              <a:buFontTx/>
              <a:buNone/>
            </a:pP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 err="1" smtClean="0"/>
              <a:t>eax</a:t>
            </a:r>
            <a:r>
              <a:rPr lang="en-US" sz="2000" dirty="0" smtClean="0"/>
              <a:t>, [</a:t>
            </a:r>
            <a:r>
              <a:rPr lang="en-US" sz="2000" dirty="0" err="1" smtClean="0"/>
              <a:t>ebx</a:t>
            </a:r>
            <a:r>
              <a:rPr lang="en-US" sz="2000" dirty="0" smtClean="0"/>
              <a:t> – </a:t>
            </a:r>
            <a:r>
              <a:rPr lang="en-US" sz="2000" dirty="0" err="1" smtClean="0"/>
              <a:t>ecx</a:t>
            </a:r>
            <a:r>
              <a:rPr lang="en-US" sz="2000" dirty="0" smtClean="0"/>
              <a:t>]</a:t>
            </a:r>
          </a:p>
          <a:p>
            <a:pPr eaLnBrk="1" hangingPunct="1">
              <a:buFontTx/>
              <a:buNone/>
            </a:pPr>
            <a:r>
              <a:rPr lang="en-US" sz="2000" dirty="0" err="1" smtClean="0"/>
              <a:t>mov</a:t>
            </a:r>
            <a:r>
              <a:rPr lang="en-US" sz="2000" dirty="0" smtClean="0"/>
              <a:t> [</a:t>
            </a:r>
            <a:r>
              <a:rPr lang="en-US" sz="2000" dirty="0" err="1" smtClean="0"/>
              <a:t>eax</a:t>
            </a:r>
            <a:r>
              <a:rPr lang="en-US" sz="2000" dirty="0" smtClean="0"/>
              <a:t> + </a:t>
            </a:r>
            <a:r>
              <a:rPr lang="en-US" sz="2000" dirty="0" err="1" smtClean="0"/>
              <a:t>esi</a:t>
            </a:r>
            <a:r>
              <a:rPr lang="en-US" sz="2000" dirty="0" smtClean="0"/>
              <a:t> + </a:t>
            </a:r>
            <a:r>
              <a:rPr lang="en-US" sz="2000" dirty="0" err="1" smtClean="0"/>
              <a:t>edi</a:t>
            </a:r>
            <a:r>
              <a:rPr lang="en-US" sz="2000" dirty="0" smtClean="0"/>
              <a:t>], </a:t>
            </a:r>
            <a:r>
              <a:rPr lang="en-US" sz="2000" dirty="0" err="1" smtClean="0"/>
              <a:t>ebx</a:t>
            </a:r>
            <a:endParaRPr lang="en-US" sz="2000" dirty="0" smtClean="0"/>
          </a:p>
          <a:p>
            <a:pPr eaLnBrk="1" hangingPunct="1">
              <a:buFontTx/>
              <a:buNone/>
            </a:pPr>
            <a:r>
              <a:rPr lang="en-US" sz="2000" dirty="0" err="1" smtClean="0"/>
              <a:t>mov</a:t>
            </a:r>
            <a:r>
              <a:rPr lang="en-US" sz="2000" dirty="0" smtClean="0"/>
              <a:t> [4*</a:t>
            </a:r>
            <a:r>
              <a:rPr lang="en-US" sz="2000" dirty="0" err="1" smtClean="0"/>
              <a:t>eax</a:t>
            </a:r>
            <a:r>
              <a:rPr lang="en-US" sz="2000" dirty="0" smtClean="0"/>
              <a:t> + 2*</a:t>
            </a:r>
            <a:r>
              <a:rPr lang="en-US" sz="2000" dirty="0" err="1" smtClean="0"/>
              <a:t>ebx</a:t>
            </a:r>
            <a:r>
              <a:rPr lang="en-US" sz="2000" dirty="0" smtClean="0"/>
              <a:t>], </a:t>
            </a:r>
            <a:r>
              <a:rPr lang="en-US" sz="2000" dirty="0" err="1" smtClean="0"/>
              <a:t>ecx</a:t>
            </a:r>
            <a:endParaRPr lang="en-US" sz="2000" b="1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Mon, Mar 19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went over the last </a:t>
            </a:r>
            <a:r>
              <a:rPr lang="en-US" smtClean="0"/>
              <a:t>6 slides of 08-ibcm</a:t>
            </a:r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ecx</a:t>
            </a:r>
            <a:r>
              <a:rPr lang="en-US" dirty="0" smtClean="0"/>
              <a:t>, </a:t>
            </a:r>
            <a:r>
              <a:rPr lang="en-US" dirty="0" err="1" smtClean="0"/>
              <a:t>eax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edx</a:t>
            </a:r>
            <a:r>
              <a:rPr lang="en-US" dirty="0" smtClean="0"/>
              <a:t>, [</a:t>
            </a:r>
            <a:r>
              <a:rPr lang="en-US" dirty="0" err="1" smtClean="0"/>
              <a:t>ebx</a:t>
            </a:r>
            <a:r>
              <a:rPr lang="en-US" dirty="0" smtClean="0"/>
              <a:t>]</a:t>
            </a:r>
          </a:p>
          <a:p>
            <a:pPr eaLnBrk="1" hangingPunct="1">
              <a:buFontTx/>
              <a:buNone/>
            </a:pP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esi</a:t>
            </a:r>
            <a:r>
              <a:rPr lang="en-US" dirty="0" smtClean="0"/>
              <a:t>, [edx+eax+4]</a:t>
            </a:r>
          </a:p>
          <a:p>
            <a:pPr eaLnBrk="1" hangingPunct="1">
              <a:buFontTx/>
              <a:buNone/>
            </a:pPr>
            <a:r>
              <a:rPr lang="en-US" dirty="0" err="1" smtClean="0"/>
              <a:t>mov</a:t>
            </a:r>
            <a:r>
              <a:rPr lang="en-US" dirty="0" smtClean="0"/>
              <a:t> [</a:t>
            </a:r>
            <a:r>
              <a:rPr lang="en-US" dirty="0" err="1" smtClean="0"/>
              <a:t>esi</a:t>
            </a:r>
            <a:r>
              <a:rPr lang="en-US" dirty="0" smtClean="0"/>
              <a:t>], 45</a:t>
            </a:r>
          </a:p>
          <a:p>
            <a:pPr eaLnBrk="1" hangingPunct="1">
              <a:buFontTx/>
              <a:buNone/>
            </a:pPr>
            <a:r>
              <a:rPr lang="en-US" dirty="0" err="1" smtClean="0"/>
              <a:t>mov</a:t>
            </a:r>
            <a:r>
              <a:rPr lang="en-US" dirty="0" smtClean="0"/>
              <a:t> [a], 15</a:t>
            </a:r>
          </a:p>
          <a:p>
            <a:pPr eaLnBrk="1" hangingPunct="1">
              <a:buFontTx/>
              <a:buNone/>
            </a:pPr>
            <a:r>
              <a:rPr lang="en-US" dirty="0" smtClean="0"/>
              <a:t>lea </a:t>
            </a:r>
            <a:r>
              <a:rPr lang="en-US" dirty="0" err="1" smtClean="0"/>
              <a:t>edi</a:t>
            </a:r>
            <a:r>
              <a:rPr lang="en-US" dirty="0" smtClean="0"/>
              <a:t>, [a]</a:t>
            </a: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5851525" y="874713"/>
            <a:ext cx="565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latin typeface="Arial" charset="0"/>
              </a:rPr>
              <a:t>100</a:t>
            </a:r>
          </a:p>
        </p:txBody>
      </p:sp>
      <p:sp>
        <p:nvSpPr>
          <p:cNvPr id="15365" name="Text Box 18"/>
          <p:cNvSpPr txBox="1">
            <a:spLocks noChangeArrowheads="1"/>
          </p:cNvSpPr>
          <p:nvPr/>
        </p:nvSpPr>
        <p:spPr bwMode="auto">
          <a:xfrm>
            <a:off x="7381875" y="914400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latin typeface="Arial" charset="0"/>
              </a:rPr>
              <a:t>16</a:t>
            </a:r>
          </a:p>
        </p:txBody>
      </p:sp>
      <p:sp>
        <p:nvSpPr>
          <p:cNvPr id="15366" name="Text Box 19"/>
          <p:cNvSpPr txBox="1">
            <a:spLocks noChangeArrowheads="1"/>
          </p:cNvSpPr>
          <p:nvPr/>
        </p:nvSpPr>
        <p:spPr bwMode="auto">
          <a:xfrm>
            <a:off x="7523163" y="1279525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latin typeface="Arial" charset="0"/>
              </a:rPr>
              <a:t>8</a:t>
            </a:r>
          </a:p>
        </p:txBody>
      </p:sp>
      <p:sp>
        <p:nvSpPr>
          <p:cNvPr id="15367" name="Text Box 20"/>
          <p:cNvSpPr txBox="1">
            <a:spLocks noChangeArrowheads="1"/>
          </p:cNvSpPr>
          <p:nvPr/>
        </p:nvSpPr>
        <p:spPr bwMode="auto">
          <a:xfrm>
            <a:off x="7543800" y="17367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latin typeface="Arial" charset="0"/>
              </a:rPr>
              <a:t>3</a:t>
            </a:r>
          </a:p>
        </p:txBody>
      </p:sp>
      <p:sp>
        <p:nvSpPr>
          <p:cNvPr id="15368" name="Text Box 21"/>
          <p:cNvSpPr txBox="1">
            <a:spLocks noChangeArrowheads="1"/>
          </p:cNvSpPr>
          <p:nvPr/>
        </p:nvSpPr>
        <p:spPr bwMode="auto">
          <a:xfrm>
            <a:off x="7315200" y="2117725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latin typeface="Arial" charset="0"/>
              </a:rPr>
              <a:t>200</a:t>
            </a:r>
          </a:p>
        </p:txBody>
      </p:sp>
      <p:grpSp>
        <p:nvGrpSpPr>
          <p:cNvPr id="15369" name="Group 55"/>
          <p:cNvGrpSpPr>
            <a:grpSpLocks/>
          </p:cNvGrpSpPr>
          <p:nvPr/>
        </p:nvGrpSpPr>
        <p:grpSpPr bwMode="auto">
          <a:xfrm>
            <a:off x="5562600" y="392113"/>
            <a:ext cx="3276600" cy="5627687"/>
            <a:chOff x="3504" y="247"/>
            <a:chExt cx="2064" cy="3545"/>
          </a:xfrm>
        </p:grpSpPr>
        <p:sp>
          <p:nvSpPr>
            <p:cNvPr id="15393" name="Rectangle 4"/>
            <p:cNvSpPr>
              <a:spLocks noChangeArrowheads="1"/>
            </p:cNvSpPr>
            <p:nvPr/>
          </p:nvSpPr>
          <p:spPr bwMode="auto">
            <a:xfrm>
              <a:off x="4224" y="528"/>
              <a:ext cx="1344" cy="3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15394" name="Text Box 5"/>
            <p:cNvSpPr txBox="1">
              <a:spLocks noChangeArrowheads="1"/>
            </p:cNvSpPr>
            <p:nvPr/>
          </p:nvSpPr>
          <p:spPr bwMode="auto">
            <a:xfrm>
              <a:off x="4262" y="247"/>
              <a:ext cx="7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latin typeface="Arial" charset="0"/>
                </a:rPr>
                <a:t>Memory</a:t>
              </a:r>
            </a:p>
          </p:txBody>
        </p:sp>
        <p:sp>
          <p:nvSpPr>
            <p:cNvPr id="15395" name="Text Box 6"/>
            <p:cNvSpPr txBox="1">
              <a:spLocks noChangeArrowheads="1"/>
            </p:cNvSpPr>
            <p:nvPr/>
          </p:nvSpPr>
          <p:spPr bwMode="auto">
            <a:xfrm>
              <a:off x="3504" y="384"/>
              <a:ext cx="7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latin typeface="Arial" charset="0"/>
                </a:rPr>
                <a:t>Address</a:t>
              </a:r>
            </a:p>
          </p:txBody>
        </p:sp>
        <p:sp>
          <p:nvSpPr>
            <p:cNvPr id="15396" name="Text Box 8"/>
            <p:cNvSpPr txBox="1">
              <a:spLocks noChangeArrowheads="1"/>
            </p:cNvSpPr>
            <p:nvPr/>
          </p:nvSpPr>
          <p:spPr bwMode="auto">
            <a:xfrm>
              <a:off x="3696" y="825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latin typeface="Arial" charset="0"/>
                </a:rPr>
                <a:t>104</a:t>
              </a:r>
            </a:p>
          </p:txBody>
        </p:sp>
        <p:sp>
          <p:nvSpPr>
            <p:cNvPr id="15397" name="Text Box 9"/>
            <p:cNvSpPr txBox="1">
              <a:spLocks noChangeArrowheads="1"/>
            </p:cNvSpPr>
            <p:nvPr/>
          </p:nvSpPr>
          <p:spPr bwMode="auto">
            <a:xfrm>
              <a:off x="3552" y="1113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latin typeface="Arial" charset="0"/>
                </a:rPr>
                <a:t>i: 108</a:t>
              </a:r>
            </a:p>
          </p:txBody>
        </p:sp>
        <p:sp>
          <p:nvSpPr>
            <p:cNvPr id="15398" name="Text Box 10"/>
            <p:cNvSpPr txBox="1">
              <a:spLocks noChangeArrowheads="1"/>
            </p:cNvSpPr>
            <p:nvPr/>
          </p:nvSpPr>
          <p:spPr bwMode="auto">
            <a:xfrm>
              <a:off x="3676" y="1353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latin typeface="Arial" charset="0"/>
                </a:rPr>
                <a:t>112</a:t>
              </a:r>
            </a:p>
          </p:txBody>
        </p:sp>
        <p:sp>
          <p:nvSpPr>
            <p:cNvPr id="15399" name="Text Box 11"/>
            <p:cNvSpPr txBox="1">
              <a:spLocks noChangeArrowheads="1"/>
            </p:cNvSpPr>
            <p:nvPr/>
          </p:nvSpPr>
          <p:spPr bwMode="auto">
            <a:xfrm>
              <a:off x="3676" y="1593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latin typeface="Arial" charset="0"/>
                </a:rPr>
                <a:t>116</a:t>
              </a:r>
            </a:p>
          </p:txBody>
        </p:sp>
        <p:sp>
          <p:nvSpPr>
            <p:cNvPr id="15400" name="Text Box 12"/>
            <p:cNvSpPr txBox="1">
              <a:spLocks noChangeArrowheads="1"/>
            </p:cNvSpPr>
            <p:nvPr/>
          </p:nvSpPr>
          <p:spPr bwMode="auto">
            <a:xfrm>
              <a:off x="3676" y="1881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latin typeface="Arial" charset="0"/>
                </a:rPr>
                <a:t>200</a:t>
              </a:r>
            </a:p>
          </p:txBody>
        </p:sp>
        <p:sp>
          <p:nvSpPr>
            <p:cNvPr id="15401" name="Text Box 13"/>
            <p:cNvSpPr txBox="1">
              <a:spLocks noChangeArrowheads="1"/>
            </p:cNvSpPr>
            <p:nvPr/>
          </p:nvSpPr>
          <p:spPr bwMode="auto">
            <a:xfrm>
              <a:off x="3676" y="2217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latin typeface="Arial" charset="0"/>
                </a:rPr>
                <a:t>204</a:t>
              </a:r>
            </a:p>
          </p:txBody>
        </p:sp>
        <p:sp>
          <p:nvSpPr>
            <p:cNvPr id="15402" name="Text Box 14"/>
            <p:cNvSpPr txBox="1">
              <a:spLocks noChangeArrowheads="1"/>
            </p:cNvSpPr>
            <p:nvPr/>
          </p:nvSpPr>
          <p:spPr bwMode="auto">
            <a:xfrm>
              <a:off x="3696" y="2601"/>
              <a:ext cx="5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latin typeface="Arial" charset="0"/>
                </a:rPr>
                <a:t>a: 300</a:t>
              </a:r>
            </a:p>
          </p:txBody>
        </p:sp>
        <p:sp>
          <p:nvSpPr>
            <p:cNvPr id="15403" name="Text Box 15"/>
            <p:cNvSpPr txBox="1">
              <a:spLocks noChangeArrowheads="1"/>
            </p:cNvSpPr>
            <p:nvPr/>
          </p:nvSpPr>
          <p:spPr bwMode="auto">
            <a:xfrm>
              <a:off x="3696" y="3033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latin typeface="Arial" charset="0"/>
                </a:rPr>
                <a:t>304</a:t>
              </a:r>
            </a:p>
          </p:txBody>
        </p:sp>
        <p:sp>
          <p:nvSpPr>
            <p:cNvPr id="15404" name="Line 23"/>
            <p:cNvSpPr>
              <a:spLocks noChangeShapeType="1"/>
            </p:cNvSpPr>
            <p:nvPr/>
          </p:nvSpPr>
          <p:spPr bwMode="auto">
            <a:xfrm>
              <a:off x="4224" y="8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5" name="Line 24"/>
            <p:cNvSpPr>
              <a:spLocks noChangeShapeType="1"/>
            </p:cNvSpPr>
            <p:nvPr/>
          </p:nvSpPr>
          <p:spPr bwMode="auto">
            <a:xfrm>
              <a:off x="4224" y="110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6" name="Line 25"/>
            <p:cNvSpPr>
              <a:spLocks noChangeShapeType="1"/>
            </p:cNvSpPr>
            <p:nvPr/>
          </p:nvSpPr>
          <p:spPr bwMode="auto">
            <a:xfrm>
              <a:off x="4224" y="134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7" name="Line 26"/>
            <p:cNvSpPr>
              <a:spLocks noChangeShapeType="1"/>
            </p:cNvSpPr>
            <p:nvPr/>
          </p:nvSpPr>
          <p:spPr bwMode="auto">
            <a:xfrm>
              <a:off x="4224" y="182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8" name="Line 27"/>
            <p:cNvSpPr>
              <a:spLocks noChangeShapeType="1"/>
            </p:cNvSpPr>
            <p:nvPr/>
          </p:nvSpPr>
          <p:spPr bwMode="auto">
            <a:xfrm>
              <a:off x="4224" y="216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9" name="Line 28"/>
            <p:cNvSpPr>
              <a:spLocks noChangeShapeType="1"/>
            </p:cNvSpPr>
            <p:nvPr/>
          </p:nvSpPr>
          <p:spPr bwMode="auto">
            <a:xfrm>
              <a:off x="4224" y="254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0" name="Line 29"/>
            <p:cNvSpPr>
              <a:spLocks noChangeShapeType="1"/>
            </p:cNvSpPr>
            <p:nvPr/>
          </p:nvSpPr>
          <p:spPr bwMode="auto">
            <a:xfrm>
              <a:off x="4224" y="292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1" name="Line 30"/>
            <p:cNvSpPr>
              <a:spLocks noChangeShapeType="1"/>
            </p:cNvSpPr>
            <p:nvPr/>
          </p:nvSpPr>
          <p:spPr bwMode="auto">
            <a:xfrm>
              <a:off x="4224" y="331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2" name="Line 31"/>
            <p:cNvSpPr>
              <a:spLocks noChangeShapeType="1"/>
            </p:cNvSpPr>
            <p:nvPr/>
          </p:nvSpPr>
          <p:spPr bwMode="auto">
            <a:xfrm>
              <a:off x="4224" y="158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0" name="Group 54"/>
          <p:cNvGrpSpPr>
            <a:grpSpLocks/>
          </p:cNvGrpSpPr>
          <p:nvPr/>
        </p:nvGrpSpPr>
        <p:grpSpPr bwMode="auto">
          <a:xfrm>
            <a:off x="2895600" y="4267200"/>
            <a:ext cx="2971800" cy="2590800"/>
            <a:chOff x="1824" y="2688"/>
            <a:chExt cx="1872" cy="1632"/>
          </a:xfrm>
        </p:grpSpPr>
        <p:sp>
          <p:nvSpPr>
            <p:cNvPr id="15380" name="Rectangle 32"/>
            <p:cNvSpPr>
              <a:spLocks noChangeArrowheads="1"/>
            </p:cNvSpPr>
            <p:nvPr/>
          </p:nvSpPr>
          <p:spPr bwMode="auto">
            <a:xfrm>
              <a:off x="2256" y="2688"/>
              <a:ext cx="1440" cy="16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15381" name="Line 33"/>
            <p:cNvSpPr>
              <a:spLocks noChangeShapeType="1"/>
            </p:cNvSpPr>
            <p:nvPr/>
          </p:nvSpPr>
          <p:spPr bwMode="auto">
            <a:xfrm>
              <a:off x="2256" y="292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34"/>
            <p:cNvSpPr>
              <a:spLocks noChangeShapeType="1"/>
            </p:cNvSpPr>
            <p:nvPr/>
          </p:nvSpPr>
          <p:spPr bwMode="auto">
            <a:xfrm>
              <a:off x="2256" y="3216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35"/>
            <p:cNvSpPr>
              <a:spLocks noChangeShapeType="1"/>
            </p:cNvSpPr>
            <p:nvPr/>
          </p:nvSpPr>
          <p:spPr bwMode="auto">
            <a:xfrm>
              <a:off x="2256" y="350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36"/>
            <p:cNvSpPr>
              <a:spLocks noChangeShapeType="1"/>
            </p:cNvSpPr>
            <p:nvPr/>
          </p:nvSpPr>
          <p:spPr bwMode="auto">
            <a:xfrm>
              <a:off x="2256" y="3840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Line 37"/>
            <p:cNvSpPr>
              <a:spLocks noChangeShapeType="1"/>
            </p:cNvSpPr>
            <p:nvPr/>
          </p:nvSpPr>
          <p:spPr bwMode="auto">
            <a:xfrm>
              <a:off x="2256" y="4080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Text Box 38"/>
            <p:cNvSpPr txBox="1">
              <a:spLocks noChangeArrowheads="1"/>
            </p:cNvSpPr>
            <p:nvPr/>
          </p:nvSpPr>
          <p:spPr bwMode="auto">
            <a:xfrm>
              <a:off x="1862" y="2711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latin typeface="Arial" charset="0"/>
                </a:rPr>
                <a:t>eax</a:t>
              </a:r>
            </a:p>
          </p:txBody>
        </p:sp>
        <p:sp>
          <p:nvSpPr>
            <p:cNvPr id="15387" name="Text Box 39"/>
            <p:cNvSpPr txBox="1">
              <a:spLocks noChangeArrowheads="1"/>
            </p:cNvSpPr>
            <p:nvPr/>
          </p:nvSpPr>
          <p:spPr bwMode="auto">
            <a:xfrm>
              <a:off x="1872" y="2937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Arial" charset="0"/>
                </a:rPr>
                <a:t>ebx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15388" name="Text Box 40"/>
            <p:cNvSpPr txBox="1">
              <a:spLocks noChangeArrowheads="1"/>
            </p:cNvSpPr>
            <p:nvPr/>
          </p:nvSpPr>
          <p:spPr bwMode="auto">
            <a:xfrm>
              <a:off x="1860" y="3177"/>
              <a:ext cx="3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latin typeface="Arial" charset="0"/>
                </a:rPr>
                <a:t>ecx</a:t>
              </a:r>
            </a:p>
          </p:txBody>
        </p:sp>
        <p:sp>
          <p:nvSpPr>
            <p:cNvPr id="15389" name="Text Box 41"/>
            <p:cNvSpPr txBox="1">
              <a:spLocks noChangeArrowheads="1"/>
            </p:cNvSpPr>
            <p:nvPr/>
          </p:nvSpPr>
          <p:spPr bwMode="auto">
            <a:xfrm>
              <a:off x="1824" y="351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latin typeface="Arial" charset="0"/>
                </a:rPr>
                <a:t>edx</a:t>
              </a:r>
            </a:p>
          </p:txBody>
        </p:sp>
        <p:sp>
          <p:nvSpPr>
            <p:cNvPr id="15390" name="Text Box 42"/>
            <p:cNvSpPr txBox="1">
              <a:spLocks noChangeArrowheads="1"/>
            </p:cNvSpPr>
            <p:nvPr/>
          </p:nvSpPr>
          <p:spPr bwMode="auto">
            <a:xfrm>
              <a:off x="1824" y="3801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latin typeface="Arial" charset="0"/>
                </a:rPr>
                <a:t>esi</a:t>
              </a:r>
            </a:p>
          </p:txBody>
        </p:sp>
        <p:sp>
          <p:nvSpPr>
            <p:cNvPr id="15391" name="Text Box 43"/>
            <p:cNvSpPr txBox="1">
              <a:spLocks noChangeArrowheads="1"/>
            </p:cNvSpPr>
            <p:nvPr/>
          </p:nvSpPr>
          <p:spPr bwMode="auto">
            <a:xfrm>
              <a:off x="1824" y="4041"/>
              <a:ext cx="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>
                  <a:latin typeface="Arial" charset="0"/>
                </a:rPr>
                <a:t>edi</a:t>
              </a:r>
            </a:p>
          </p:txBody>
        </p:sp>
        <p:sp>
          <p:nvSpPr>
            <p:cNvPr id="15392" name="Text Box 45"/>
            <p:cNvSpPr txBox="1">
              <a:spLocks noChangeArrowheads="1"/>
            </p:cNvSpPr>
            <p:nvPr/>
          </p:nvSpPr>
          <p:spPr bwMode="auto">
            <a:xfrm>
              <a:off x="2737" y="2688"/>
              <a:ext cx="3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b="1">
                  <a:latin typeface="Arial" charset="0"/>
                </a:rPr>
                <a:t>100</a:t>
              </a:r>
            </a:p>
          </p:txBody>
        </p:sp>
      </p:grpSp>
      <p:sp>
        <p:nvSpPr>
          <p:cNvPr id="12338" name="Text Box 50"/>
          <p:cNvSpPr txBox="1">
            <a:spLocks noChangeArrowheads="1"/>
          </p:cNvSpPr>
          <p:nvPr/>
        </p:nvSpPr>
        <p:spPr bwMode="auto">
          <a:xfrm>
            <a:off x="7467600" y="29559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  <a:latin typeface="Arial" charset="0"/>
              </a:rPr>
              <a:t>45</a:t>
            </a:r>
          </a:p>
        </p:txBody>
      </p:sp>
      <p:sp>
        <p:nvSpPr>
          <p:cNvPr id="12339" name="Text Box 51"/>
          <p:cNvSpPr txBox="1">
            <a:spLocks noChangeArrowheads="1"/>
          </p:cNvSpPr>
          <p:nvPr/>
        </p:nvSpPr>
        <p:spPr bwMode="auto">
          <a:xfrm>
            <a:off x="7467600" y="41751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  <a:latin typeface="Arial" charset="0"/>
              </a:rPr>
              <a:t>15</a:t>
            </a:r>
          </a:p>
        </p:txBody>
      </p:sp>
      <p:sp>
        <p:nvSpPr>
          <p:cNvPr id="15373" name="Text Box 46"/>
          <p:cNvSpPr txBox="1">
            <a:spLocks noChangeArrowheads="1"/>
          </p:cNvSpPr>
          <p:nvPr/>
        </p:nvSpPr>
        <p:spPr bwMode="auto">
          <a:xfrm>
            <a:off x="4343400" y="4708525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latin typeface="Arial" charset="0"/>
              </a:rPr>
              <a:t>104</a:t>
            </a:r>
          </a:p>
        </p:txBody>
      </p:sp>
      <p:sp>
        <p:nvSpPr>
          <p:cNvPr id="12335" name="Text Box 47"/>
          <p:cNvSpPr txBox="1">
            <a:spLocks noChangeArrowheads="1"/>
          </p:cNvSpPr>
          <p:nvPr/>
        </p:nvSpPr>
        <p:spPr bwMode="auto">
          <a:xfrm>
            <a:off x="4343400" y="5165725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  <a:latin typeface="Arial" charset="0"/>
              </a:rPr>
              <a:t>100</a:t>
            </a:r>
          </a:p>
        </p:txBody>
      </p:sp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4627563" y="56388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  <a:latin typeface="Arial" charset="0"/>
              </a:rPr>
              <a:t>8</a:t>
            </a:r>
          </a:p>
        </p:txBody>
      </p:sp>
      <p:sp>
        <p:nvSpPr>
          <p:cNvPr id="12337" name="Text Box 49"/>
          <p:cNvSpPr txBox="1">
            <a:spLocks noChangeArrowheads="1"/>
          </p:cNvSpPr>
          <p:nvPr/>
        </p:nvSpPr>
        <p:spPr bwMode="auto">
          <a:xfrm>
            <a:off x="4343400" y="6080125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  <a:latin typeface="Arial" charset="0"/>
              </a:rPr>
              <a:t>200</a:t>
            </a:r>
          </a:p>
        </p:txBody>
      </p:sp>
      <p:sp>
        <p:nvSpPr>
          <p:cNvPr id="12340" name="Text Box 52"/>
          <p:cNvSpPr txBox="1">
            <a:spLocks noChangeArrowheads="1"/>
          </p:cNvSpPr>
          <p:nvPr/>
        </p:nvSpPr>
        <p:spPr bwMode="auto">
          <a:xfrm>
            <a:off x="4343400" y="6461125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  <a:latin typeface="Arial" charset="0"/>
              </a:rPr>
              <a:t>300</a:t>
            </a:r>
          </a:p>
        </p:txBody>
      </p:sp>
      <p:sp>
        <p:nvSpPr>
          <p:cNvPr id="15378" name="Text Box 57"/>
          <p:cNvSpPr txBox="1">
            <a:spLocks noChangeArrowheads="1"/>
          </p:cNvSpPr>
          <p:nvPr/>
        </p:nvSpPr>
        <p:spPr bwMode="auto">
          <a:xfrm>
            <a:off x="7391400" y="12954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latin typeface="Arial" charset="0"/>
              </a:rPr>
              <a:t>8</a:t>
            </a:r>
          </a:p>
        </p:txBody>
      </p:sp>
      <p:sp>
        <p:nvSpPr>
          <p:cNvPr id="15379" name="Text Box 58"/>
          <p:cNvSpPr txBox="1">
            <a:spLocks noChangeArrowheads="1"/>
          </p:cNvSpPr>
          <p:nvPr/>
        </p:nvSpPr>
        <p:spPr bwMode="auto">
          <a:xfrm>
            <a:off x="7315200" y="2133600"/>
            <a:ext cx="608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latin typeface="Arial" charset="0"/>
              </a:rPr>
              <a:t>200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8" grpId="0"/>
      <p:bldP spid="12339" grpId="0"/>
      <p:bldP spid="12335" grpId="0"/>
      <p:bldP spid="12336" grpId="0"/>
      <p:bldP spid="12337" grpId="0"/>
      <p:bldP spid="123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PQuestion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mov eax, [4*esi - edx]</a:t>
            </a:r>
          </a:p>
        </p:txBody>
      </p:sp>
      <p:sp>
        <p:nvSpPr>
          <p:cNvPr id="16387" name="TPAnswers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Valid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Invalid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Not sure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PQuestion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mov eax, [4*esi + 4]</a:t>
            </a:r>
          </a:p>
        </p:txBody>
      </p:sp>
      <p:sp>
        <p:nvSpPr>
          <p:cNvPr id="17411" name="TPAnswers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Valid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Invalid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Not sure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PQuestion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mov eax, [4*esi + edx+ 8]</a:t>
            </a:r>
          </a:p>
        </p:txBody>
      </p:sp>
      <p:sp>
        <p:nvSpPr>
          <p:cNvPr id="18435" name="TPAnswers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Valid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Invalid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Not sure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PQuestion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mov eax, [esi + 4*edx]</a:t>
            </a:r>
          </a:p>
        </p:txBody>
      </p:sp>
      <p:sp>
        <p:nvSpPr>
          <p:cNvPr id="19459" name="TPAnswers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Valid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Invalid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Not sure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PQuestion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mov eax + 4, [esi]</a:t>
            </a:r>
          </a:p>
        </p:txBody>
      </p:sp>
      <p:sp>
        <p:nvSpPr>
          <p:cNvPr id="20483" name="TPAnswers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Valid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Invalid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mtClean="0"/>
              <a:t>Not sure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x86 Instruction Set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Data movement instructions</a:t>
            </a:r>
          </a:p>
          <a:p>
            <a:r>
              <a:rPr lang="en-US" smtClean="0"/>
              <a:t>Arithmetic instructions</a:t>
            </a:r>
          </a:p>
          <a:p>
            <a:r>
              <a:rPr lang="en-US" smtClean="0"/>
              <a:t>Logical instructions</a:t>
            </a:r>
          </a:p>
          <a:p>
            <a:r>
              <a:rPr lang="en-US" smtClean="0"/>
              <a:t>Control instructions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Movement Instructions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 smtClean="0"/>
              <a:t>mov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push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push operand onto stack (4 bytes)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First </a:t>
            </a:r>
            <a:r>
              <a:rPr lang="en-US" sz="1800" b="1" dirty="0" smtClean="0">
                <a:solidFill>
                  <a:srgbClr val="0000FF"/>
                </a:solidFill>
              </a:rPr>
              <a:t>decrements ESP</a:t>
            </a:r>
            <a:r>
              <a:rPr lang="en-US" sz="1800" dirty="0" smtClean="0"/>
              <a:t> (stack pointer) by 4 (stack grows DOWN)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push </a:t>
            </a:r>
            <a:r>
              <a:rPr lang="en-US" sz="1800" dirty="0" err="1" smtClean="0"/>
              <a:t>eax</a:t>
            </a:r>
            <a:endParaRPr lang="en-US" sz="18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push [</a:t>
            </a:r>
            <a:r>
              <a:rPr lang="en-US" sz="1800" dirty="0" err="1" smtClean="0"/>
              <a:t>var</a:t>
            </a:r>
            <a:r>
              <a:rPr lang="en-US" sz="1800" dirty="0" smtClean="0"/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pop top element of stack to memory or register, </a:t>
            </a:r>
            <a:r>
              <a:rPr lang="en-US" sz="2000" b="1" dirty="0" smtClean="0">
                <a:solidFill>
                  <a:srgbClr val="0000FF"/>
                </a:solidFill>
              </a:rPr>
              <a:t>increment stack pointer (ESP</a:t>
            </a:r>
            <a:r>
              <a:rPr lang="en-US" sz="2000" dirty="0" smtClean="0">
                <a:solidFill>
                  <a:srgbClr val="0000FF"/>
                </a:solidFill>
              </a:rPr>
              <a:t>) </a:t>
            </a:r>
            <a:r>
              <a:rPr lang="en-US" sz="2000" dirty="0" smtClean="0"/>
              <a:t>by 4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lea (load effective address)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place address specified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lea </a:t>
            </a:r>
            <a:r>
              <a:rPr lang="en-US" sz="2000" dirty="0" err="1" smtClean="0"/>
              <a:t>eax</a:t>
            </a:r>
            <a:r>
              <a:rPr lang="en-US" sz="2000" dirty="0" smtClean="0"/>
              <a:t>, [</a:t>
            </a:r>
            <a:r>
              <a:rPr lang="en-US" sz="2000" dirty="0" err="1" smtClean="0"/>
              <a:t>var</a:t>
            </a:r>
            <a:r>
              <a:rPr lang="en-US" sz="2000" dirty="0" smtClean="0"/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lea </a:t>
            </a:r>
            <a:r>
              <a:rPr lang="en-US" sz="2000" dirty="0" err="1" smtClean="0"/>
              <a:t>edi</a:t>
            </a:r>
            <a:r>
              <a:rPr lang="en-US" sz="2000" dirty="0" smtClean="0"/>
              <a:t>, [ebx+4*</a:t>
            </a:r>
            <a:r>
              <a:rPr lang="en-US" sz="2000" dirty="0" err="1" smtClean="0"/>
              <a:t>esi</a:t>
            </a:r>
            <a:r>
              <a:rPr lang="en-US" sz="2000" dirty="0" smtClean="0"/>
              <a:t>]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CS2150 Roadmap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3851275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Data Representation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503738" y="1143000"/>
            <a:ext cx="4525962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Program Representation</a:t>
            </a: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1747838" y="2087563"/>
            <a:ext cx="919162" cy="3962400"/>
          </a:xfrm>
          <a:prstGeom prst="upDownArrow">
            <a:avLst>
              <a:gd name="adj1" fmla="val 50000"/>
              <a:gd name="adj2" fmla="val 57678"/>
            </a:avLst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6243638" y="2057400"/>
            <a:ext cx="919162" cy="3962400"/>
          </a:xfrm>
          <a:prstGeom prst="upDownArrow">
            <a:avLst>
              <a:gd name="adj1" fmla="val 50000"/>
              <a:gd name="adj2" fmla="val 57678"/>
            </a:avLst>
          </a:prstGeom>
          <a:gradFill rotWithShape="1">
            <a:gsLst>
              <a:gs pos="0">
                <a:srgbClr val="33CC33"/>
              </a:gs>
              <a:gs pos="100000">
                <a:schemeClr val="tx2"/>
              </a:gs>
            </a:gsLst>
            <a:lin ang="5400000" scaled="1"/>
          </a:gra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3900488" y="4983163"/>
            <a:ext cx="946150" cy="57943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FF"/>
                </a:solidFill>
              </a:rPr>
              <a:t>Bits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H="1">
            <a:off x="2498725" y="5273675"/>
            <a:ext cx="1235075" cy="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V="1">
            <a:off x="4903788" y="5273675"/>
            <a:ext cx="1497012" cy="7938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169863" y="5038725"/>
            <a:ext cx="173355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01001010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3271838" y="3457575"/>
            <a:ext cx="1852612" cy="11874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Addresses,</a:t>
            </a:r>
          </a:p>
          <a:p>
            <a:r>
              <a:rPr lang="en-US" sz="2400">
                <a:solidFill>
                  <a:srgbClr val="0000FF"/>
                </a:solidFill>
              </a:rPr>
              <a:t>Numbers,</a:t>
            </a:r>
          </a:p>
          <a:p>
            <a:r>
              <a:rPr lang="en-US" sz="2400">
                <a:solidFill>
                  <a:srgbClr val="0000FF"/>
                </a:solidFill>
              </a:rPr>
              <a:t>Characters</a:t>
            </a:r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H="1">
            <a:off x="2514600" y="4173538"/>
            <a:ext cx="782638" cy="17462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42863" y="3522663"/>
            <a:ext cx="1820862" cy="11874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400">
                <a:solidFill>
                  <a:srgbClr val="0000FF"/>
                </a:solidFill>
              </a:rPr>
              <a:t>0x42381a,</a:t>
            </a:r>
          </a:p>
          <a:p>
            <a:pPr algn="r"/>
            <a:r>
              <a:rPr lang="en-US" sz="2400">
                <a:solidFill>
                  <a:srgbClr val="0000FF"/>
                </a:solidFill>
              </a:rPr>
              <a:t>3.14, </a:t>
            </a:r>
          </a:p>
          <a:p>
            <a:pPr algn="r"/>
            <a:r>
              <a:rPr lang="en-US" sz="2400">
                <a:solidFill>
                  <a:srgbClr val="0000FF"/>
                </a:solidFill>
              </a:rPr>
              <a:t>‘x’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3271838" y="2611438"/>
            <a:ext cx="1338262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Objects</a:t>
            </a: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 flipH="1">
            <a:off x="2471738" y="2873375"/>
            <a:ext cx="782637" cy="17463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658813" y="2743200"/>
            <a:ext cx="1227137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400">
                <a:solidFill>
                  <a:srgbClr val="0000FF"/>
                </a:solidFill>
              </a:rPr>
              <a:t>“Hello”</a:t>
            </a: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3309938" y="3048000"/>
            <a:ext cx="117475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Arrays</a:t>
            </a:r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 flipH="1">
            <a:off x="2509838" y="3309938"/>
            <a:ext cx="782637" cy="17462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233363" y="3113088"/>
            <a:ext cx="165735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400">
                <a:solidFill>
                  <a:srgbClr val="0000FF"/>
                </a:solidFill>
              </a:rPr>
              <a:t>[‘H’,’i’,\0]</a:t>
            </a:r>
          </a:p>
        </p:txBody>
      </p:sp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4984750" y="2616200"/>
            <a:ext cx="1463675" cy="8223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400">
                <a:solidFill>
                  <a:srgbClr val="0000FF"/>
                </a:solidFill>
              </a:rPr>
              <a:t>Python code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7410450" y="2474913"/>
            <a:ext cx="1663700" cy="8223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High-level</a:t>
            </a:r>
            <a:r>
              <a:rPr lang="en-US" sz="2400">
                <a:solidFill>
                  <a:srgbClr val="0000FF"/>
                </a:solidFill>
              </a:rPr>
              <a:t> language</a:t>
            </a:r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 flipH="1">
            <a:off x="6929438" y="2870200"/>
            <a:ext cx="508000" cy="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43" name="Text Box 23"/>
          <p:cNvSpPr txBox="1">
            <a:spLocks noChangeArrowheads="1"/>
          </p:cNvSpPr>
          <p:nvPr/>
        </p:nvSpPr>
        <p:spPr bwMode="auto">
          <a:xfrm>
            <a:off x="4800600" y="3417888"/>
            <a:ext cx="1641475" cy="8223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400">
                <a:solidFill>
                  <a:srgbClr val="0000FF"/>
                </a:solidFill>
              </a:rPr>
              <a:t>C++ code</a:t>
            </a:r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7404100" y="3276600"/>
            <a:ext cx="1663700" cy="8223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Low-level language</a:t>
            </a:r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 flipH="1">
            <a:off x="6923088" y="3671888"/>
            <a:ext cx="508000" cy="0"/>
          </a:xfrm>
          <a:prstGeom prst="line">
            <a:avLst/>
          </a:prstGeom>
          <a:noFill/>
          <a:ln w="31750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7415213" y="4191000"/>
            <a:ext cx="1797050" cy="58102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Virtual Machine language</a:t>
            </a:r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 flipH="1">
            <a:off x="6934200" y="4419600"/>
            <a:ext cx="549275" cy="158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4876800" y="4191000"/>
            <a:ext cx="158115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400">
                <a:solidFill>
                  <a:srgbClr val="0000FF"/>
                </a:solidFill>
              </a:rPr>
              <a:t>JVML</a:t>
            </a:r>
          </a:p>
        </p:txBody>
      </p:sp>
      <p:sp>
        <p:nvSpPr>
          <p:cNvPr id="5149" name="Text Box 29"/>
          <p:cNvSpPr txBox="1">
            <a:spLocks noChangeArrowheads="1"/>
          </p:cNvSpPr>
          <p:nvPr/>
        </p:nvSpPr>
        <p:spPr bwMode="auto">
          <a:xfrm>
            <a:off x="7391400" y="4724400"/>
            <a:ext cx="179705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Assembly</a:t>
            </a:r>
          </a:p>
        </p:txBody>
      </p:sp>
      <p:sp>
        <p:nvSpPr>
          <p:cNvPr id="5150" name="Line 30"/>
          <p:cNvSpPr>
            <a:spLocks noChangeShapeType="1"/>
          </p:cNvSpPr>
          <p:nvPr/>
        </p:nvSpPr>
        <p:spPr bwMode="auto">
          <a:xfrm flipH="1" flipV="1">
            <a:off x="6942138" y="4970463"/>
            <a:ext cx="442912" cy="793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51" name="Text Box 31"/>
          <p:cNvSpPr txBox="1">
            <a:spLocks noChangeArrowheads="1"/>
          </p:cNvSpPr>
          <p:nvPr/>
        </p:nvSpPr>
        <p:spPr bwMode="auto">
          <a:xfrm>
            <a:off x="4800600" y="4724400"/>
            <a:ext cx="158115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400">
                <a:solidFill>
                  <a:srgbClr val="0000FF"/>
                </a:solidFill>
              </a:rPr>
              <a:t>x86</a:t>
            </a:r>
          </a:p>
        </p:txBody>
      </p:sp>
      <p:sp>
        <p:nvSpPr>
          <p:cNvPr id="5152" name="Text Box 32"/>
          <p:cNvSpPr txBox="1">
            <a:spLocks noChangeArrowheads="1"/>
          </p:cNvSpPr>
          <p:nvPr/>
        </p:nvSpPr>
        <p:spPr bwMode="auto">
          <a:xfrm>
            <a:off x="2498725" y="1733550"/>
            <a:ext cx="3887788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Real World Problems</a:t>
            </a:r>
          </a:p>
        </p:txBody>
      </p:sp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2611438" y="5694363"/>
            <a:ext cx="3548062" cy="5191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FF"/>
                </a:solidFill>
              </a:rPr>
              <a:t>Real World Physics</a:t>
            </a:r>
          </a:p>
        </p:txBody>
      </p:sp>
      <p:sp>
        <p:nvSpPr>
          <p:cNvPr id="5154" name="Oval 34"/>
          <p:cNvSpPr>
            <a:spLocks noChangeArrowheads="1"/>
          </p:cNvSpPr>
          <p:nvPr/>
        </p:nvSpPr>
        <p:spPr bwMode="auto">
          <a:xfrm>
            <a:off x="0" y="4953000"/>
            <a:ext cx="2133600" cy="685800"/>
          </a:xfrm>
          <a:prstGeom prst="ellipse">
            <a:avLst/>
          </a:prstGeom>
          <a:noFill/>
          <a:ln w="2857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5562600" y="4648200"/>
            <a:ext cx="3581400" cy="685800"/>
          </a:xfrm>
          <a:prstGeom prst="ellipse">
            <a:avLst/>
          </a:prstGeom>
          <a:noFill/>
          <a:ln w="2857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Text Box 29"/>
          <p:cNvSpPr txBox="1">
            <a:spLocks noChangeArrowheads="1"/>
          </p:cNvSpPr>
          <p:nvPr/>
        </p:nvSpPr>
        <p:spPr bwMode="auto">
          <a:xfrm>
            <a:off x="7467600" y="5410200"/>
            <a:ext cx="1797050" cy="4572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FF"/>
                </a:solidFill>
              </a:rPr>
              <a:t>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Arithmetic and Logic Instructions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add, sub</a:t>
            </a:r>
          </a:p>
          <a:p>
            <a:pPr lvl="1" eaLnBrk="1" hangingPunct="1"/>
            <a:r>
              <a:rPr lang="en-US" smtClean="0"/>
              <a:t>add &lt;reg&gt;, &lt;reg&gt;</a:t>
            </a:r>
          </a:p>
          <a:p>
            <a:pPr lvl="1" eaLnBrk="1" hangingPunct="1"/>
            <a:r>
              <a:rPr lang="en-US" smtClean="0"/>
              <a:t>add &lt;reg&gt;, &lt;mem&gt;</a:t>
            </a:r>
          </a:p>
          <a:p>
            <a:pPr lvl="1" eaLnBrk="1" hangingPunct="1"/>
            <a:r>
              <a:rPr lang="en-US" smtClean="0"/>
              <a:t>add &lt;mem&gt;, &lt;reg&gt;</a:t>
            </a:r>
          </a:p>
          <a:p>
            <a:pPr lvl="1" eaLnBrk="1" hangingPunct="1"/>
            <a:r>
              <a:rPr lang="en-US" smtClean="0"/>
              <a:t>add &lt;reg&gt;, &lt;constant&gt;</a:t>
            </a:r>
          </a:p>
          <a:p>
            <a:pPr lvl="1" eaLnBrk="1" hangingPunct="1"/>
            <a:r>
              <a:rPr lang="en-US" smtClean="0"/>
              <a:t>add&lt;mem&gt;, &lt;constant&gt;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adds, storing result in </a:t>
            </a:r>
            <a:r>
              <a:rPr lang="en-US" b="1" smtClean="0"/>
              <a:t>first</a:t>
            </a:r>
            <a:r>
              <a:rPr lang="en-US" smtClean="0"/>
              <a:t> operand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Arithmetic and Logic Insts (cont’d)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inc, </a:t>
            </a:r>
            <a:r>
              <a:rPr lang="en-US" sz="2400" dirty="0" err="1" smtClean="0"/>
              <a:t>dec</a:t>
            </a:r>
            <a:r>
              <a:rPr lang="en-US" sz="2400" dirty="0" smtClean="0"/>
              <a:t> (increment and decrement by one)</a:t>
            </a:r>
          </a:p>
          <a:p>
            <a:pPr lvl="1" eaLnBrk="1" hangingPunct="1"/>
            <a:r>
              <a:rPr lang="en-US" sz="2000" dirty="0" smtClean="0"/>
              <a:t>inc &lt;</a:t>
            </a:r>
            <a:r>
              <a:rPr lang="en-US" sz="2000" dirty="0" err="1" smtClean="0"/>
              <a:t>reg</a:t>
            </a:r>
            <a:r>
              <a:rPr lang="en-US" sz="2000" dirty="0" smtClean="0"/>
              <a:t>&gt;</a:t>
            </a:r>
          </a:p>
          <a:p>
            <a:pPr lvl="1" eaLnBrk="1" hangingPunct="1"/>
            <a:r>
              <a:rPr lang="en-US" sz="2000" dirty="0" smtClean="0"/>
              <a:t>inc &lt;</a:t>
            </a:r>
            <a:r>
              <a:rPr lang="en-US" sz="2000" dirty="0" err="1" smtClean="0"/>
              <a:t>mem</a:t>
            </a:r>
            <a:r>
              <a:rPr lang="en-US" sz="2000" dirty="0" smtClean="0"/>
              <a:t>&gt;</a:t>
            </a:r>
          </a:p>
          <a:p>
            <a:pPr lvl="1" eaLnBrk="1" hangingPunct="1"/>
            <a:r>
              <a:rPr lang="en-US" sz="2000" dirty="0" smtClean="0"/>
              <a:t>Examples</a:t>
            </a:r>
          </a:p>
          <a:p>
            <a:pPr lvl="2" eaLnBrk="1" hangingPunct="1"/>
            <a:r>
              <a:rPr lang="en-US" sz="1800" dirty="0" err="1" smtClean="0"/>
              <a:t>dec</a:t>
            </a:r>
            <a:r>
              <a:rPr lang="en-US" sz="1800" dirty="0" smtClean="0"/>
              <a:t> </a:t>
            </a:r>
            <a:r>
              <a:rPr lang="en-US" sz="1800" dirty="0" err="1" smtClean="0"/>
              <a:t>eax</a:t>
            </a:r>
            <a:endParaRPr lang="en-US" sz="1800" dirty="0" smtClean="0"/>
          </a:p>
          <a:p>
            <a:pPr lvl="2" eaLnBrk="1" hangingPunct="1"/>
            <a:r>
              <a:rPr lang="en-US" sz="1800" dirty="0" smtClean="0"/>
              <a:t>inc [</a:t>
            </a:r>
            <a:r>
              <a:rPr lang="en-US" sz="1800" dirty="0" err="1" smtClean="0"/>
              <a:t>var</a:t>
            </a:r>
            <a:r>
              <a:rPr lang="en-US" sz="1800" dirty="0" smtClean="0"/>
              <a:t>]</a:t>
            </a:r>
          </a:p>
          <a:p>
            <a:pPr eaLnBrk="1" hangingPunct="1"/>
            <a:r>
              <a:rPr lang="en-US" sz="2400" dirty="0" err="1" smtClean="0"/>
              <a:t>imul</a:t>
            </a:r>
            <a:endParaRPr lang="en-US" sz="2400" dirty="0" smtClean="0"/>
          </a:p>
          <a:p>
            <a:pPr lvl="1" eaLnBrk="1" hangingPunct="1"/>
            <a:r>
              <a:rPr lang="en-US" sz="2000" dirty="0" err="1" smtClean="0"/>
              <a:t>imul</a:t>
            </a:r>
            <a:r>
              <a:rPr lang="en-US" sz="2000" dirty="0" smtClean="0"/>
              <a:t> &lt;reg32&gt;, &lt;reg32&gt; </a:t>
            </a:r>
            <a:r>
              <a:rPr lang="en-US" sz="2000" b="1" dirty="0" smtClean="0">
                <a:solidFill>
                  <a:srgbClr val="FF0000"/>
                </a:solidFill>
              </a:rPr>
              <a:t>(or &lt;</a:t>
            </a:r>
            <a:r>
              <a:rPr lang="en-US" sz="2000" b="1" dirty="0" err="1" smtClean="0">
                <a:solidFill>
                  <a:srgbClr val="FF0000"/>
                </a:solidFill>
              </a:rPr>
              <a:t>mem</a:t>
            </a:r>
            <a:r>
              <a:rPr lang="en-US" sz="2000" b="1" dirty="0" smtClean="0">
                <a:solidFill>
                  <a:srgbClr val="FF0000"/>
                </a:solidFill>
              </a:rPr>
              <a:t>&gt;)</a:t>
            </a:r>
          </a:p>
          <a:p>
            <a:pPr lvl="1" eaLnBrk="1" hangingPunct="1"/>
            <a:r>
              <a:rPr lang="en-US" sz="2000" dirty="0" err="1" smtClean="0"/>
              <a:t>imul</a:t>
            </a:r>
            <a:r>
              <a:rPr lang="en-US" sz="2000" dirty="0" smtClean="0"/>
              <a:t> &lt;reg32&gt;, &lt;reg32&gt; </a:t>
            </a:r>
            <a:r>
              <a:rPr lang="en-US" sz="2000" b="1" dirty="0" smtClean="0">
                <a:solidFill>
                  <a:srgbClr val="FF0000"/>
                </a:solidFill>
              </a:rPr>
              <a:t>(or &lt;</a:t>
            </a:r>
            <a:r>
              <a:rPr lang="en-US" sz="2000" b="1" dirty="0" err="1" smtClean="0">
                <a:solidFill>
                  <a:srgbClr val="FF0000"/>
                </a:solidFill>
              </a:rPr>
              <a:t>mem</a:t>
            </a:r>
            <a:r>
              <a:rPr lang="en-US" sz="2000" b="1" dirty="0" smtClean="0">
                <a:solidFill>
                  <a:srgbClr val="FF0000"/>
                </a:solidFill>
              </a:rPr>
              <a:t>&gt;)</a:t>
            </a:r>
            <a:r>
              <a:rPr lang="en-US" sz="2000" dirty="0" smtClean="0"/>
              <a:t>, &lt;con&gt;</a:t>
            </a:r>
          </a:p>
          <a:p>
            <a:pPr eaLnBrk="1" hangingPunct="1"/>
            <a:r>
              <a:rPr lang="en-US" sz="2400" dirty="0" err="1" smtClean="0"/>
              <a:t>idiv</a:t>
            </a:r>
            <a:r>
              <a:rPr lang="en-US" sz="2400" dirty="0" smtClean="0"/>
              <a:t> (divide 64-bit integer in EDX:EAX) by operand</a:t>
            </a:r>
          </a:p>
          <a:p>
            <a:pPr lvl="1" eaLnBrk="1" hangingPunct="1"/>
            <a:r>
              <a:rPr lang="en-US" sz="2000" dirty="0" err="1" smtClean="0"/>
              <a:t>idiv</a:t>
            </a:r>
            <a:r>
              <a:rPr lang="en-US" sz="2000" dirty="0" smtClean="0"/>
              <a:t> </a:t>
            </a:r>
            <a:r>
              <a:rPr lang="en-US" sz="2000" dirty="0" err="1" smtClean="0"/>
              <a:t>ebx</a:t>
            </a:r>
            <a:endParaRPr lang="en-US" sz="20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Insts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and, or, xor</a:t>
            </a:r>
          </a:p>
          <a:p>
            <a:pPr lvl="1" eaLnBrk="1" hangingPunct="1"/>
            <a:r>
              <a:rPr lang="en-US" smtClean="0"/>
              <a:t>and &lt;reg&gt;, &lt;reg&gt;</a:t>
            </a:r>
          </a:p>
          <a:p>
            <a:pPr lvl="1" eaLnBrk="1" hangingPunct="1"/>
            <a:r>
              <a:rPr lang="en-US" smtClean="0"/>
              <a:t>and &lt;reg&gt;, &lt;mem&gt;</a:t>
            </a:r>
          </a:p>
          <a:p>
            <a:pPr lvl="1" eaLnBrk="1" hangingPunct="1"/>
            <a:r>
              <a:rPr lang="en-US" smtClean="0"/>
              <a:t>and &lt;mem&gt;, &lt;reg&gt;</a:t>
            </a:r>
          </a:p>
          <a:p>
            <a:pPr lvl="1" eaLnBrk="1" hangingPunct="1"/>
            <a:r>
              <a:rPr lang="en-US" smtClean="0"/>
              <a:t>Examples</a:t>
            </a:r>
          </a:p>
          <a:p>
            <a:pPr lvl="2" eaLnBrk="1" hangingPunct="1"/>
            <a:r>
              <a:rPr lang="en-US" smtClean="0"/>
              <a:t>and eax, 0fH</a:t>
            </a:r>
          </a:p>
          <a:p>
            <a:pPr lvl="2" eaLnBrk="1" hangingPunct="1"/>
            <a:r>
              <a:rPr lang="en-US" smtClean="0"/>
              <a:t>xor ecx, ecx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</a:t>
            </a:r>
            <a:r>
              <a:rPr lang="en-US" smtClean="0"/>
              <a:t>on Wed, Mar 21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went over the courses for next semester in the first have of lecture today</a:t>
            </a:r>
          </a:p>
          <a:p>
            <a:r>
              <a:rPr lang="en-US" dirty="0" smtClean="0"/>
              <a:t>We need to go over the previous slide in the next class</a:t>
            </a:r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Instructions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jmp &lt;label&gt;</a:t>
            </a:r>
          </a:p>
          <a:p>
            <a:pPr lvl="1" eaLnBrk="1" hangingPunct="1"/>
            <a:r>
              <a:rPr lang="en-US" sz="2000" smtClean="0"/>
              <a:t>go to instruction address specified by label</a:t>
            </a:r>
          </a:p>
          <a:p>
            <a:pPr eaLnBrk="1" hangingPunct="1"/>
            <a:r>
              <a:rPr lang="en-US" sz="2400" smtClean="0"/>
              <a:t>cmp</a:t>
            </a:r>
          </a:p>
          <a:p>
            <a:pPr lvl="1" eaLnBrk="1" hangingPunct="1"/>
            <a:r>
              <a:rPr lang="en-US" sz="2000" smtClean="0"/>
              <a:t>cmp operand1, operand2</a:t>
            </a:r>
          </a:p>
          <a:p>
            <a:pPr lvl="2" eaLnBrk="1" hangingPunct="1"/>
            <a:r>
              <a:rPr lang="en-US" sz="1800" smtClean="0"/>
              <a:t>operand1 can be &lt;reg&gt; or &lt;mem&gt;</a:t>
            </a:r>
          </a:p>
          <a:p>
            <a:pPr lvl="2" eaLnBrk="1" hangingPunct="1"/>
            <a:r>
              <a:rPr lang="en-US" sz="1800" smtClean="0"/>
              <a:t>operand2 can be &lt;reg&gt;, &lt;mem&gt;, or &lt;con&gt;</a:t>
            </a:r>
          </a:p>
          <a:p>
            <a:pPr lvl="1" eaLnBrk="1" hangingPunct="1"/>
            <a:r>
              <a:rPr lang="en-US" sz="2000" smtClean="0"/>
              <a:t>Sets the machine status word</a:t>
            </a:r>
          </a:p>
          <a:p>
            <a:pPr eaLnBrk="1" hangingPunct="1"/>
            <a:r>
              <a:rPr lang="en-US" sz="2400" smtClean="0"/>
              <a:t>j</a:t>
            </a:r>
            <a:r>
              <a:rPr lang="en-US" sz="2400" i="1" smtClean="0"/>
              <a:t>CC</a:t>
            </a:r>
          </a:p>
          <a:p>
            <a:pPr lvl="1" eaLnBrk="1" hangingPunct="1"/>
            <a:r>
              <a:rPr lang="en-US" sz="2000" smtClean="0"/>
              <a:t>Uses the machine status word</a:t>
            </a:r>
          </a:p>
          <a:p>
            <a:pPr lvl="2" eaLnBrk="1" hangingPunct="1"/>
            <a:r>
              <a:rPr lang="en-US" sz="1800" smtClean="0"/>
              <a:t>Which holds info about the results of the last instruction</a:t>
            </a:r>
          </a:p>
          <a:p>
            <a:pPr lvl="1" eaLnBrk="1" hangingPunct="1"/>
            <a:r>
              <a:rPr lang="en-US" sz="2000" smtClean="0"/>
              <a:t>je &lt;label&gt; </a:t>
            </a:r>
          </a:p>
          <a:p>
            <a:pPr lvl="2" eaLnBrk="1" hangingPunct="1"/>
            <a:r>
              <a:rPr lang="en-US" sz="1800" smtClean="0"/>
              <a:t>jump when condition code equal is set</a:t>
            </a:r>
          </a:p>
          <a:p>
            <a:pPr lvl="1" eaLnBrk="1" hangingPunct="1"/>
            <a:r>
              <a:rPr lang="en-US" sz="2000" smtClean="0"/>
              <a:t>jne, jz, jg, jge, jl, jle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Instructions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 &lt;label&gt;</a:t>
            </a:r>
          </a:p>
          <a:p>
            <a:pPr lvl="1" eaLnBrk="1" hangingPunct="1"/>
            <a:r>
              <a:rPr lang="en-US" smtClean="0"/>
              <a:t>subroutine call</a:t>
            </a:r>
          </a:p>
          <a:p>
            <a:pPr lvl="2" eaLnBrk="1" hangingPunct="1"/>
            <a:r>
              <a:rPr lang="en-US" smtClean="0"/>
              <a:t>pushes current code address onto  stack, then unconditionally jumps to label</a:t>
            </a:r>
          </a:p>
          <a:p>
            <a:pPr eaLnBrk="1" hangingPunct="1"/>
            <a:r>
              <a:rPr lang="en-US" smtClean="0"/>
              <a:t>ret</a:t>
            </a:r>
          </a:p>
          <a:p>
            <a:pPr lvl="1" eaLnBrk="1" hangingPunct="1"/>
            <a:r>
              <a:rPr lang="en-US" smtClean="0"/>
              <a:t>subroutine return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Writing Basic x86 Assembly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int n = 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int i =1;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int sum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while(i &lt;= n){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sum += i;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i++;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1143000"/>
            <a:ext cx="4495800" cy="49831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00FF"/>
                </a:solidFill>
              </a:rPr>
              <a:t>.DATA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n 		DD 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i		DD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sum	DD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00FF"/>
                </a:solidFill>
              </a:rPr>
              <a:t>.CODE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loop:  	mov ecx, [i]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	cmp ecx, [n]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	jg endOfLoop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	add [sum], ecx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	inc [i]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	jmp loop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endOfLoop: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00FF"/>
                </a:solidFill>
              </a:rPr>
              <a:t>END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Conventions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max(</a:t>
            </a:r>
            <a:r>
              <a:rPr lang="en-US" sz="2400" dirty="0" err="1" smtClean="0"/>
              <a:t>int</a:t>
            </a:r>
            <a:r>
              <a:rPr lang="en-US" sz="2400" dirty="0" smtClean="0"/>
              <a:t> x, </a:t>
            </a:r>
            <a:r>
              <a:rPr lang="en-US" sz="2400" dirty="0" err="1" smtClean="0"/>
              <a:t>int</a:t>
            </a:r>
            <a:r>
              <a:rPr lang="en-US" sz="2400" dirty="0" smtClean="0"/>
              <a:t> y)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theMax</a:t>
            </a:r>
            <a:r>
              <a:rPr lang="en-US" sz="2400" dirty="0" smtClean="0"/>
              <a:t> = (x &gt; y) ? x : 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return </a:t>
            </a:r>
            <a:r>
              <a:rPr lang="en-US" sz="2400" dirty="0" err="1" smtClean="0"/>
              <a:t>theMax</a:t>
            </a:r>
            <a:r>
              <a:rPr lang="en-US" sz="24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a =5, b = 6;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maxVal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FF0000"/>
                </a:solidFill>
              </a:rPr>
              <a:t>max(</a:t>
            </a:r>
            <a:r>
              <a:rPr lang="en-US" sz="2400" dirty="0" err="1" smtClean="0">
                <a:solidFill>
                  <a:srgbClr val="FF0000"/>
                </a:solidFill>
              </a:rPr>
              <a:t>a,b</a:t>
            </a:r>
            <a:r>
              <a:rPr lang="en-US" sz="2400" dirty="0" smtClean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 &lt;&lt; “Max Value: “ &lt;&lt; </a:t>
            </a:r>
            <a:r>
              <a:rPr lang="en-US" sz="2400" dirty="0" err="1" smtClean="0"/>
              <a:t>maxVal</a:t>
            </a:r>
            <a:r>
              <a:rPr lang="en-US" sz="2400" dirty="0" smtClean="0"/>
              <a:t> &lt;&lt; </a:t>
            </a:r>
            <a:r>
              <a:rPr lang="en-US" sz="2400" dirty="0" err="1" smtClean="0"/>
              <a:t>endl</a:t>
            </a:r>
            <a:r>
              <a:rPr lang="en-US" sz="24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Conventions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en-US" smtClean="0"/>
              <a:t>What is a calling convention?</a:t>
            </a:r>
          </a:p>
          <a:p>
            <a:pPr lvl="1" eaLnBrk="1" hangingPunct="1"/>
            <a:r>
              <a:rPr lang="en-US" smtClean="0"/>
              <a:t>A set of rules/expectations between functions</a:t>
            </a:r>
          </a:p>
          <a:p>
            <a:pPr lvl="2" eaLnBrk="1" hangingPunct="1"/>
            <a:r>
              <a:rPr lang="en-US" smtClean="0"/>
              <a:t>How (and where) are </a:t>
            </a:r>
            <a:r>
              <a:rPr lang="en-US" b="1" smtClean="0">
                <a:solidFill>
                  <a:srgbClr val="FF0000"/>
                </a:solidFill>
              </a:rPr>
              <a:t>parameters</a:t>
            </a:r>
            <a:r>
              <a:rPr lang="en-US" smtClean="0"/>
              <a:t> passed?</a:t>
            </a:r>
          </a:p>
          <a:p>
            <a:pPr lvl="2" eaLnBrk="1" hangingPunct="1"/>
            <a:r>
              <a:rPr lang="en-US" smtClean="0"/>
              <a:t>Which </a:t>
            </a:r>
            <a:r>
              <a:rPr lang="en-US" b="1" smtClean="0">
                <a:solidFill>
                  <a:srgbClr val="FF0000"/>
                </a:solidFill>
              </a:rPr>
              <a:t>registers</a:t>
            </a:r>
            <a:r>
              <a:rPr lang="en-US" smtClean="0"/>
              <a:t> does the calling function expect to be </a:t>
            </a:r>
            <a:r>
              <a:rPr lang="en-US" b="1" smtClean="0">
                <a:solidFill>
                  <a:srgbClr val="FF0000"/>
                </a:solidFill>
              </a:rPr>
              <a:t>preserved</a:t>
            </a:r>
            <a:r>
              <a:rPr lang="en-US" smtClean="0"/>
              <a:t>?</a:t>
            </a:r>
          </a:p>
          <a:p>
            <a:pPr lvl="2" eaLnBrk="1" hangingPunct="1"/>
            <a:r>
              <a:rPr lang="en-US" smtClean="0"/>
              <a:t>Where should </a:t>
            </a:r>
            <a:r>
              <a:rPr lang="en-US" b="1" smtClean="0">
                <a:solidFill>
                  <a:srgbClr val="FF0000"/>
                </a:solidFill>
              </a:rPr>
              <a:t>local variables</a:t>
            </a:r>
            <a:r>
              <a:rPr lang="en-US" smtClean="0"/>
              <a:t> be stored?</a:t>
            </a:r>
          </a:p>
          <a:p>
            <a:pPr lvl="2" eaLnBrk="1" hangingPunct="1"/>
            <a:r>
              <a:rPr lang="en-US" smtClean="0"/>
              <a:t>How/where should </a:t>
            </a:r>
            <a:r>
              <a:rPr lang="en-US" b="1" smtClean="0">
                <a:solidFill>
                  <a:srgbClr val="FF0000"/>
                </a:solidFill>
              </a:rPr>
              <a:t>results</a:t>
            </a:r>
            <a:r>
              <a:rPr lang="en-US" smtClean="0"/>
              <a:t> be returned from functions?</a:t>
            </a:r>
          </a:p>
          <a:p>
            <a:pPr lvl="4" eaLnBrk="1" hangingPunct="1"/>
            <a:endParaRPr lang="en-US" sz="1800" smtClean="0"/>
          </a:p>
          <a:p>
            <a:pPr eaLnBrk="1" hangingPunct="1"/>
            <a:r>
              <a:rPr lang="en-US" smtClean="0"/>
              <a:t>Why?</a:t>
            </a:r>
          </a:p>
          <a:p>
            <a:pPr lvl="1" eaLnBrk="1" hangingPunct="1"/>
            <a:r>
              <a:rPr lang="en-US" smtClean="0"/>
              <a:t>Separate programmers can</a:t>
            </a:r>
          </a:p>
          <a:p>
            <a:pPr lvl="2" eaLnBrk="1" hangingPunct="1"/>
            <a:r>
              <a:rPr lang="en-US" smtClean="0"/>
              <a:t>share code more easily</a:t>
            </a:r>
          </a:p>
          <a:p>
            <a:pPr lvl="2" eaLnBrk="1" hangingPunct="1"/>
            <a:r>
              <a:rPr lang="en-US" smtClean="0"/>
              <a:t>develop libraries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x86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 Calling Convention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C’s calling convention?</a:t>
            </a:r>
          </a:p>
          <a:p>
            <a:pPr lvl="1" eaLnBrk="1" hangingPunct="1"/>
            <a:r>
              <a:rPr lang="en-US" smtClean="0"/>
              <a:t>It’s important</a:t>
            </a:r>
          </a:p>
          <a:p>
            <a:pPr lvl="1" eaLnBrk="1" hangingPunct="1"/>
            <a:r>
              <a:rPr lang="en-US" smtClean="0"/>
              <a:t>Can be used with C and C++ code</a:t>
            </a:r>
          </a:p>
          <a:p>
            <a:pPr lvl="1" eaLnBrk="1" hangingPunct="1"/>
            <a:r>
              <a:rPr lang="en-US" smtClean="0"/>
              <a:t>Can enable calling C library functions from assembly code</a:t>
            </a:r>
          </a:p>
          <a:p>
            <a:pPr lvl="2" eaLnBrk="1" hangingPunct="1"/>
            <a:r>
              <a:rPr lang="en-US" smtClean="0"/>
              <a:t>Or other languages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/>
            <a:endParaRPr lang="en-US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 Calling Convention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Uses hardware stack (memory)</a:t>
            </a:r>
          </a:p>
          <a:p>
            <a:pPr lvl="1" eaLnBrk="1" hangingPunct="1"/>
            <a:r>
              <a:rPr lang="en-US" dirty="0" smtClean="0"/>
              <a:t>Stack </a:t>
            </a:r>
            <a:r>
              <a:rPr lang="en-US" b="1" dirty="0" smtClean="0">
                <a:solidFill>
                  <a:schemeClr val="accent2"/>
                </a:solidFill>
              </a:rPr>
              <a:t>grows down, </a:t>
            </a:r>
            <a:r>
              <a:rPr lang="en-US" dirty="0" smtClean="0"/>
              <a:t>towards lower memory addresses</a:t>
            </a:r>
            <a:endParaRPr lang="en-US" b="1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dirty="0" smtClean="0"/>
              <a:t>x86 instructions used for calling convention</a:t>
            </a:r>
          </a:p>
          <a:p>
            <a:pPr lvl="2" eaLnBrk="1" hangingPunct="1"/>
            <a:r>
              <a:rPr lang="en-US" dirty="0" smtClean="0">
                <a:solidFill>
                  <a:srgbClr val="0000FF"/>
                </a:solidFill>
              </a:rPr>
              <a:t>pop</a:t>
            </a:r>
          </a:p>
          <a:p>
            <a:pPr lvl="2" eaLnBrk="1" hangingPunct="1"/>
            <a:r>
              <a:rPr lang="en-US" dirty="0" smtClean="0">
                <a:solidFill>
                  <a:srgbClr val="0000FF"/>
                </a:solidFill>
              </a:rPr>
              <a:t>push</a:t>
            </a:r>
          </a:p>
          <a:p>
            <a:pPr lvl="2" eaLnBrk="1" hangingPunct="1"/>
            <a:r>
              <a:rPr lang="en-US" dirty="0" smtClean="0">
                <a:solidFill>
                  <a:srgbClr val="0000FF"/>
                </a:solidFill>
              </a:rPr>
              <a:t>call</a:t>
            </a:r>
          </a:p>
          <a:p>
            <a:pPr lvl="2" eaLnBrk="1" hangingPunct="1"/>
            <a:r>
              <a:rPr lang="en-US" dirty="0" smtClean="0">
                <a:solidFill>
                  <a:srgbClr val="0000FF"/>
                </a:solidFill>
              </a:rPr>
              <a:t>ret</a:t>
            </a:r>
          </a:p>
          <a:p>
            <a:pPr lvl="1" eaLnBrk="1" hangingPunct="1"/>
            <a:r>
              <a:rPr lang="en-US" dirty="0" smtClean="0"/>
              <a:t>Using a stack for calling convention is implemented on most processors.  Why?</a:t>
            </a:r>
          </a:p>
          <a:p>
            <a:pPr lvl="2" eaLnBrk="1" hangingPunct="1"/>
            <a:r>
              <a:rPr lang="en-US" dirty="0" smtClean="0">
                <a:solidFill>
                  <a:srgbClr val="0000FF"/>
                </a:solidFill>
              </a:rPr>
              <a:t>Recursion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 Calling Convention Overview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Answers to questions</a:t>
            </a:r>
          </a:p>
          <a:p>
            <a:pPr lvl="1" eaLnBrk="1" hangingPunct="1"/>
            <a:r>
              <a:rPr lang="en-US" b="1" smtClean="0">
                <a:solidFill>
                  <a:schemeClr val="accent2"/>
                </a:solidFill>
              </a:rPr>
              <a:t>Parameters</a:t>
            </a:r>
          </a:p>
          <a:p>
            <a:pPr lvl="2" eaLnBrk="1" hangingPunct="1"/>
            <a:r>
              <a:rPr lang="en-US" smtClean="0"/>
              <a:t>passed on the stack</a:t>
            </a:r>
          </a:p>
          <a:p>
            <a:pPr lvl="1" eaLnBrk="1" hangingPunct="1"/>
            <a:r>
              <a:rPr lang="en-US" b="1" smtClean="0">
                <a:solidFill>
                  <a:schemeClr val="accent2"/>
                </a:solidFill>
              </a:rPr>
              <a:t>Registers</a:t>
            </a:r>
          </a:p>
          <a:p>
            <a:pPr lvl="2" eaLnBrk="1" hangingPunct="1"/>
            <a:r>
              <a:rPr lang="en-US" smtClean="0"/>
              <a:t>saved on the stack</a:t>
            </a:r>
          </a:p>
          <a:p>
            <a:pPr lvl="1" eaLnBrk="1" hangingPunct="1"/>
            <a:r>
              <a:rPr lang="en-US" b="1" smtClean="0">
                <a:solidFill>
                  <a:schemeClr val="accent2"/>
                </a:solidFill>
              </a:rPr>
              <a:t>Local variables</a:t>
            </a:r>
          </a:p>
          <a:p>
            <a:pPr lvl="2" eaLnBrk="1" hangingPunct="1"/>
            <a:r>
              <a:rPr lang="en-US" smtClean="0"/>
              <a:t>placed in memory on the stack</a:t>
            </a:r>
          </a:p>
          <a:p>
            <a:pPr lvl="1" eaLnBrk="1" hangingPunct="1"/>
            <a:r>
              <a:rPr lang="en-US" b="1" smtClean="0">
                <a:solidFill>
                  <a:schemeClr val="accent2"/>
                </a:solidFill>
              </a:rPr>
              <a:t>Return value</a:t>
            </a:r>
          </a:p>
          <a:p>
            <a:pPr lvl="2" eaLnBrk="1" hangingPunct="1"/>
            <a:r>
              <a:rPr lang="en-US" b="1" smtClean="0">
                <a:solidFill>
                  <a:srgbClr val="FF0000"/>
                </a:solidFill>
              </a:rPr>
              <a:t>eax</a:t>
            </a:r>
            <a:r>
              <a:rPr lang="en-US" smtClean="0"/>
              <a:t> register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Calling Convention Overview (2)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sets of rules</a:t>
            </a:r>
          </a:p>
          <a:p>
            <a:pPr lvl="1" eaLnBrk="1" hangingPunct="1"/>
            <a:r>
              <a:rPr lang="en-US" b="1" smtClean="0">
                <a:solidFill>
                  <a:schemeClr val="accent2"/>
                </a:solidFill>
              </a:rPr>
              <a:t>Caller</a:t>
            </a:r>
          </a:p>
          <a:p>
            <a:pPr lvl="2" eaLnBrk="1" hangingPunct="1"/>
            <a:r>
              <a:rPr lang="en-US" smtClean="0"/>
              <a:t>The function which calls another function</a:t>
            </a:r>
          </a:p>
          <a:p>
            <a:pPr lvl="1" eaLnBrk="1" hangingPunct="1"/>
            <a:r>
              <a:rPr lang="en-US" b="1" smtClean="0">
                <a:solidFill>
                  <a:schemeClr val="accent2"/>
                </a:solidFill>
              </a:rPr>
              <a:t>Callee</a:t>
            </a:r>
          </a:p>
          <a:p>
            <a:pPr lvl="2" eaLnBrk="1" hangingPunct="1"/>
            <a:r>
              <a:rPr lang="en-US" smtClean="0"/>
              <a:t>The function which is called by another function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Caller vs. Callee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void foo() {</a:t>
            </a:r>
          </a:p>
          <a:p>
            <a:pPr eaLnBrk="1" hangingPunct="1">
              <a:buFontTx/>
              <a:buNone/>
            </a:pPr>
            <a:r>
              <a:rPr lang="en-US" smtClean="0"/>
              <a:t>	// some function code ...</a:t>
            </a:r>
          </a:p>
          <a:p>
            <a:pPr eaLnBrk="1" hangingPunct="1">
              <a:buFontTx/>
              <a:buNone/>
            </a:pPr>
            <a:r>
              <a:rPr lang="en-US" smtClean="0"/>
              <a:t>}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int main() {</a:t>
            </a:r>
          </a:p>
          <a:p>
            <a:pPr eaLnBrk="1" hangingPunct="1">
              <a:buFontTx/>
              <a:buNone/>
            </a:pPr>
            <a:r>
              <a:rPr lang="en-US" smtClean="0"/>
              <a:t>	foo();</a:t>
            </a:r>
          </a:p>
          <a:p>
            <a:pPr eaLnBrk="1" hangingPunct="1">
              <a:buFontTx/>
              <a:buNone/>
            </a:pPr>
            <a:r>
              <a:rPr lang="en-US" smtClean="0"/>
              <a:t>	return 0;</a:t>
            </a:r>
          </a:p>
          <a:p>
            <a:pPr eaLnBrk="1" hangingPunct="1">
              <a:buFontTx/>
              <a:buNone/>
            </a:pPr>
            <a:r>
              <a:rPr lang="en-US" smtClean="0"/>
              <a:t>}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886200" y="3048000"/>
            <a:ext cx="4191000" cy="94615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>
                <a:solidFill>
                  <a:srgbClr val="0000FF"/>
                </a:solidFill>
              </a:rPr>
              <a:t>main() is the </a:t>
            </a:r>
            <a:r>
              <a:rPr lang="en-US" sz="2800">
                <a:solidFill>
                  <a:srgbClr val="FF0000"/>
                </a:solidFill>
              </a:rPr>
              <a:t>caller</a:t>
            </a:r>
          </a:p>
          <a:p>
            <a:pPr algn="l"/>
            <a:r>
              <a:rPr lang="en-US" sz="2800">
                <a:solidFill>
                  <a:srgbClr val="0000FF"/>
                </a:solidFill>
              </a:rPr>
              <a:t>foo() is the </a:t>
            </a:r>
            <a:r>
              <a:rPr lang="en-US" sz="2800">
                <a:solidFill>
                  <a:srgbClr val="FF0000"/>
                </a:solidFill>
              </a:rPr>
              <a:t>callee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Register usage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One register is used for the return value: </a:t>
            </a:r>
            <a:r>
              <a:rPr lang="en-US" sz="2400" dirty="0" err="1" smtClean="0"/>
              <a:t>eax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Three registers may be modified by the </a:t>
            </a:r>
            <a:r>
              <a:rPr lang="en-US" sz="2400" dirty="0" err="1" smtClean="0"/>
              <a:t>callee</a:t>
            </a:r>
            <a:r>
              <a:rPr lang="en-US" sz="2400" dirty="0" smtClean="0"/>
              <a:t>: </a:t>
            </a:r>
            <a:r>
              <a:rPr lang="en-US" sz="2400" dirty="0" err="1" smtClean="0"/>
              <a:t>eax</a:t>
            </a:r>
            <a:r>
              <a:rPr lang="en-US" sz="2400" dirty="0" smtClean="0"/>
              <a:t>, </a:t>
            </a:r>
            <a:r>
              <a:rPr lang="en-US" sz="2400" dirty="0" err="1" smtClean="0"/>
              <a:t>ecx</a:t>
            </a:r>
            <a:r>
              <a:rPr lang="en-US" sz="2400" dirty="0" smtClean="0"/>
              <a:t>, </a:t>
            </a:r>
            <a:r>
              <a:rPr lang="en-US" sz="2400" dirty="0" err="1" smtClean="0"/>
              <a:t>edx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the caller wants to keep those values, they need to be saved by pushing them onto the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And note </a:t>
            </a:r>
            <a:r>
              <a:rPr lang="en-US" sz="2000" dirty="0" err="1" smtClean="0"/>
              <a:t>eax</a:t>
            </a:r>
            <a:r>
              <a:rPr lang="en-US" sz="2000" dirty="0" smtClean="0"/>
              <a:t> is where the return value goes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Three registers may not be modified by a subroutine call: </a:t>
            </a:r>
            <a:r>
              <a:rPr lang="en-US" sz="2400" dirty="0" err="1" smtClean="0"/>
              <a:t>ebx</a:t>
            </a:r>
            <a:r>
              <a:rPr lang="en-US" sz="2400" dirty="0" smtClean="0"/>
              <a:t>, </a:t>
            </a:r>
            <a:r>
              <a:rPr lang="en-US" sz="2400" dirty="0" err="1" smtClean="0"/>
              <a:t>edi</a:t>
            </a:r>
            <a:r>
              <a:rPr lang="en-US" sz="2400" dirty="0" smtClean="0"/>
              <a:t>, </a:t>
            </a:r>
            <a:r>
              <a:rPr lang="en-US" sz="2400" dirty="0" err="1" smtClean="0"/>
              <a:t>esi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the subroutine wants to modify them, it needs to back them up first (onto the stack) and restore them before returning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Two registers should almost never be modified directly: </a:t>
            </a:r>
            <a:r>
              <a:rPr lang="en-US" sz="2400" dirty="0" err="1" smtClean="0"/>
              <a:t>ebp</a:t>
            </a:r>
            <a:r>
              <a:rPr lang="en-US" sz="2400" dirty="0" smtClean="0"/>
              <a:t>, </a:t>
            </a:r>
            <a:r>
              <a:rPr lang="en-US" sz="2400" dirty="0" err="1" smtClean="0"/>
              <a:t>esp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There is an exception: </a:t>
            </a:r>
            <a:r>
              <a:rPr lang="en-US" sz="2000" dirty="0" err="1" smtClean="0"/>
              <a:t>ebp</a:t>
            </a:r>
            <a:r>
              <a:rPr lang="en-US" sz="2000" dirty="0" smtClean="0"/>
              <a:t> is modified in one case by the </a:t>
            </a:r>
            <a:r>
              <a:rPr lang="en-US" sz="2000" dirty="0" err="1" smtClean="0"/>
              <a:t>callee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Varying number of parameters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ways to have a variable number of parameters:</a:t>
            </a:r>
          </a:p>
          <a:p>
            <a:pPr lvl="1"/>
            <a:r>
              <a:rPr lang="en-US" dirty="0" smtClean="0"/>
              <a:t>Method overloading</a:t>
            </a:r>
          </a:p>
          <a:p>
            <a:pPr lvl="2"/>
            <a:r>
              <a:rPr lang="en-US" dirty="0" err="1" smtClean="0"/>
              <a:t>Foo</a:t>
            </a:r>
            <a:r>
              <a:rPr lang="en-US" dirty="0" smtClean="0"/>
              <a:t>::bar(</a:t>
            </a:r>
            <a:r>
              <a:rPr lang="en-US" dirty="0" err="1" smtClean="0"/>
              <a:t>int</a:t>
            </a:r>
            <a:r>
              <a:rPr lang="en-US" dirty="0" smtClean="0"/>
              <a:t>) and </a:t>
            </a:r>
            <a:r>
              <a:rPr lang="en-US" dirty="0" err="1" smtClean="0"/>
              <a:t>Foo</a:t>
            </a:r>
            <a:r>
              <a:rPr lang="en-US" dirty="0" smtClean="0"/>
              <a:t>::bar(</a:t>
            </a:r>
            <a:r>
              <a:rPr lang="en-US" dirty="0" err="1" smtClean="0"/>
              <a:t>int</a:t>
            </a:r>
            <a:r>
              <a:rPr lang="en-US" dirty="0" smtClean="0"/>
              <a:t>, float)</a:t>
            </a:r>
          </a:p>
          <a:p>
            <a:pPr lvl="1"/>
            <a:r>
              <a:rPr lang="en-US" dirty="0" smtClean="0"/>
              <a:t>Default parameters</a:t>
            </a:r>
          </a:p>
          <a:p>
            <a:pPr lvl="2"/>
            <a:r>
              <a:rPr lang="en-US" dirty="0" err="1" smtClean="0"/>
              <a:t>Foo</a:t>
            </a:r>
            <a:r>
              <a:rPr lang="en-US" dirty="0" smtClean="0"/>
              <a:t>::bar (</a:t>
            </a:r>
            <a:r>
              <a:rPr lang="en-US" dirty="0" err="1" smtClean="0"/>
              <a:t>int</a:t>
            </a:r>
            <a:r>
              <a:rPr lang="en-US" dirty="0" smtClean="0"/>
              <a:t> x = 3)</a:t>
            </a:r>
          </a:p>
          <a:p>
            <a:pPr lvl="1"/>
            <a:r>
              <a:rPr lang="en-US" dirty="0" smtClean="0"/>
              <a:t>Variable arguments</a:t>
            </a:r>
          </a:p>
          <a:p>
            <a:pPr lvl="2"/>
            <a:r>
              <a:rPr lang="en-US" dirty="0" smtClean="0"/>
              <a:t>As seen 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aside: variable number of arguments in C/C++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600" smtClean="0"/>
              <a:t>(this example from </a:t>
            </a:r>
            <a:r>
              <a:rPr lang="en-US" sz="1600" smtClean="0">
                <a:hlinkClick r:id="rId2"/>
              </a:rPr>
              <a:t>http://www.daniweb.com/forums/thread83437.html</a:t>
            </a:r>
            <a:r>
              <a:rPr lang="en-US" sz="1600" smtClean="0"/>
              <a:t>)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#include &lt;stdarg.h&gt;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void stringstofile (FILE *filehandle, ...) {</a:t>
            </a:r>
          </a:p>
          <a:p>
            <a:pPr>
              <a:buFontTx/>
              <a:buNone/>
            </a:pPr>
            <a:r>
              <a:rPr lang="en-US" sz="2400" smtClean="0"/>
              <a:t>	va_list vargs;</a:t>
            </a:r>
          </a:p>
          <a:p>
            <a:pPr>
              <a:buFontTx/>
              <a:buNone/>
            </a:pPr>
            <a:endParaRPr lang="en-US" sz="2400" smtClean="0"/>
          </a:p>
          <a:p>
            <a:pPr>
              <a:buFontTx/>
              <a:buNone/>
            </a:pPr>
            <a:r>
              <a:rPr lang="en-US" sz="2400" smtClean="0"/>
              <a:t>	va_start (vargs, filehandle);</a:t>
            </a:r>
          </a:p>
          <a:p>
            <a:pPr>
              <a:buFontTx/>
              <a:buNone/>
            </a:pPr>
            <a:r>
              <a:rPr lang="en-US" sz="2400" smtClean="0"/>
              <a:t>	while (va_arg (vargs, char *))</a:t>
            </a:r>
          </a:p>
          <a:p>
            <a:pPr>
              <a:buFontTx/>
              <a:buNone/>
            </a:pPr>
            <a:r>
              <a:rPr lang="en-US" sz="2400" smtClean="0"/>
              <a:t>		fputs (va_arg (vargs, char *), filehandle);</a:t>
            </a:r>
          </a:p>
          <a:p>
            <a:pPr>
              <a:buFontTx/>
              <a:buNone/>
            </a:pPr>
            <a:r>
              <a:rPr lang="en-US" sz="2400" smtClean="0"/>
              <a:t>	va_end (vargs);</a:t>
            </a:r>
          </a:p>
          <a:p>
            <a:pPr>
              <a:buFontTx/>
              <a:buNone/>
            </a:pPr>
            <a:r>
              <a:rPr lang="en-US" sz="24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on variable number of arguments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The C equivalent of cout is a function called printf</a:t>
            </a:r>
          </a:p>
          <a:p>
            <a:endParaRPr lang="en-US" smtClean="0"/>
          </a:p>
          <a:p>
            <a:pPr algn="l"/>
            <a:r>
              <a:rPr lang="en-US" sz="2400" smtClean="0"/>
              <a:t>printf (“A %s, a %s, a %s: %s!”, “man”, </a:t>
            </a:r>
            <a:br>
              <a:rPr lang="en-US" sz="2400" smtClean="0"/>
            </a:br>
            <a:r>
              <a:rPr lang="en-US" sz="2400" smtClean="0"/>
              <a:t>		“plan”, “canal”, “Panama”);</a:t>
            </a:r>
          </a:p>
          <a:p>
            <a:pPr algn="l"/>
            <a:r>
              <a:rPr lang="en-US" sz="2400" smtClean="0"/>
              <a:t>printf (“A percent sign: %%”);</a:t>
            </a:r>
          </a:p>
          <a:p>
            <a:pPr algn="l"/>
            <a:r>
              <a:rPr lang="en-US" sz="2400" smtClean="0"/>
              <a:t>printf (“An int: %d\n”, i);</a:t>
            </a:r>
          </a:p>
          <a:p>
            <a:pPr algn="l"/>
            <a:r>
              <a:rPr lang="en-US" sz="2400" smtClean="0"/>
              <a:t>printf (“A float with 2 decimal digits: %.2f”, </a:t>
            </a:r>
            <a:br>
              <a:rPr lang="en-US" sz="2400" smtClean="0"/>
            </a:br>
            <a:r>
              <a:rPr lang="en-US" sz="2400" smtClean="0"/>
              <a:t>		float_value);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Convention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 1: Caller’s Rules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mtClean="0"/>
              <a:t>History of x86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1971 – 4004, 4-bit words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1972 – 8008, 8-bit words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1978 – 8086, 16-bit words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1982 – 80286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1985 – 80386, 32-bit words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1989 – 80486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1993 – Pentium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1995 – Pentium Pro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1997 – Pentium II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1998 – Pentium III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2000 - 2004 – Pentium IV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988050" y="3962400"/>
            <a:ext cx="2851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1">
                <a:solidFill>
                  <a:schemeClr val="hlink"/>
                </a:solidFill>
                <a:latin typeface="Arial" charset="0"/>
              </a:rPr>
              <a:t>All versions are backwards compatible</a:t>
            </a:r>
          </a:p>
        </p:txBody>
      </p:sp>
      <p:pic>
        <p:nvPicPr>
          <p:cNvPr id="7173" name="Picture 4" descr="C4004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76200"/>
            <a:ext cx="4321175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>
                <a:solidFill>
                  <a:srgbClr val="FF0000"/>
                </a:solidFill>
              </a:rPr>
              <a:t>Caller</a:t>
            </a:r>
            <a:r>
              <a:rPr lang="en-US" sz="3600" smtClean="0"/>
              <a:t> Rules/Responsibilities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Before</a:t>
            </a:r>
            <a:r>
              <a:rPr lang="en-US" sz="2400" dirty="0" smtClean="0"/>
              <a:t> calling the function</a:t>
            </a:r>
          </a:p>
          <a:p>
            <a:pPr lvl="1" eaLnBrk="1" hangingPunct="1"/>
            <a:r>
              <a:rPr lang="en-US" sz="2000" dirty="0" smtClean="0"/>
              <a:t>Save registers that might be needed after the call (</a:t>
            </a:r>
            <a:r>
              <a:rPr lang="en-US" sz="2000" dirty="0" err="1" smtClean="0"/>
              <a:t>eax</a:t>
            </a:r>
            <a:r>
              <a:rPr lang="en-US" sz="2000" dirty="0" smtClean="0"/>
              <a:t>, </a:t>
            </a:r>
            <a:r>
              <a:rPr lang="en-US" sz="2000" dirty="0" err="1" smtClean="0"/>
              <a:t>ecx</a:t>
            </a:r>
            <a:r>
              <a:rPr lang="en-US" sz="2000" dirty="0" smtClean="0"/>
              <a:t>, </a:t>
            </a:r>
            <a:r>
              <a:rPr lang="en-US" sz="2000" dirty="0" err="1" smtClean="0"/>
              <a:t>edx</a:t>
            </a:r>
            <a:r>
              <a:rPr lang="en-US" sz="2000" dirty="0" smtClean="0"/>
              <a:t>)</a:t>
            </a:r>
          </a:p>
          <a:p>
            <a:pPr lvl="1" eaLnBrk="1" hangingPunct="1"/>
            <a:r>
              <a:rPr lang="en-US" sz="2000" dirty="0" smtClean="0"/>
              <a:t>Push parameters on the stack</a:t>
            </a:r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Call</a:t>
            </a:r>
            <a:r>
              <a:rPr lang="en-US" sz="2400" dirty="0" smtClean="0"/>
              <a:t> the function</a:t>
            </a:r>
          </a:p>
          <a:p>
            <a:pPr lvl="1" eaLnBrk="1" hangingPunct="1"/>
            <a:r>
              <a:rPr lang="en-US" sz="2000" dirty="0" smtClean="0"/>
              <a:t>call instruction places return address in stack</a:t>
            </a:r>
          </a:p>
          <a:p>
            <a:pPr eaLnBrk="1" hangingPunct="1"/>
            <a:r>
              <a:rPr lang="en-US" sz="2400" dirty="0" smtClean="0">
                <a:solidFill>
                  <a:srgbClr val="0000FF"/>
                </a:solidFill>
              </a:rPr>
              <a:t>After</a:t>
            </a:r>
            <a:r>
              <a:rPr lang="en-US" sz="2400" dirty="0" smtClean="0"/>
              <a:t> the called function returns</a:t>
            </a:r>
          </a:p>
          <a:p>
            <a:pPr lvl="1" eaLnBrk="1" hangingPunct="1"/>
            <a:r>
              <a:rPr lang="en-US" sz="2000" dirty="0" smtClean="0"/>
              <a:t>Remove parameters from stack</a:t>
            </a:r>
          </a:p>
          <a:p>
            <a:pPr lvl="1" eaLnBrk="1" hangingPunct="1"/>
            <a:r>
              <a:rPr lang="en-US" sz="2000" dirty="0" smtClean="0"/>
              <a:t>Restore saved registers</a:t>
            </a:r>
          </a:p>
          <a:p>
            <a:pPr lvl="1"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>
                <a:solidFill>
                  <a:srgbClr val="FF0000"/>
                </a:solidFill>
              </a:rPr>
              <a:t>Callee</a:t>
            </a:r>
            <a:r>
              <a:rPr lang="en-US" sz="3600" smtClean="0"/>
              <a:t> Rules/Responsibilities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Prologue</a:t>
            </a:r>
          </a:p>
          <a:p>
            <a:pPr lvl="1" eaLnBrk="1" hangingPunct="1"/>
            <a:r>
              <a:rPr lang="en-US" smtClean="0"/>
              <a:t>BEFORE the function body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Function body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Epilogue</a:t>
            </a:r>
          </a:p>
          <a:p>
            <a:pPr lvl="1" eaLnBrk="1" hangingPunct="1"/>
            <a:r>
              <a:rPr lang="en-US" smtClean="0"/>
              <a:t>AFTER the function body, before the return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Caller</a:t>
            </a:r>
            <a:r>
              <a:rPr lang="en-US" smtClean="0"/>
              <a:t> Summary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rgbClr val="FF0000"/>
                </a:solidFill>
              </a:rPr>
              <a:t>“Prologue”</a:t>
            </a:r>
          </a:p>
          <a:p>
            <a:pPr lvl="1" eaLnBrk="1" hangingPunct="1"/>
            <a:r>
              <a:rPr lang="en-US" sz="2000" smtClean="0"/>
              <a:t>Tasks to take care of BEFORE calling a subroutine</a:t>
            </a:r>
          </a:p>
          <a:p>
            <a:pPr eaLnBrk="1" hangingPunct="1"/>
            <a:r>
              <a:rPr lang="en-US" sz="2400" smtClean="0">
                <a:solidFill>
                  <a:srgbClr val="FF0000"/>
                </a:solidFill>
              </a:rPr>
              <a:t>“Epilogue”</a:t>
            </a:r>
          </a:p>
          <a:p>
            <a:pPr lvl="1" eaLnBrk="1" hangingPunct="1"/>
            <a:r>
              <a:rPr lang="en-US" sz="2000" smtClean="0"/>
              <a:t>Tasks to complete AFTER subroutine call returns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Not really called this, but I use this to parallel the equivalent components in the Callee convention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Caller Rules (“</a:t>
            </a:r>
            <a:r>
              <a:rPr lang="en-US" b="1" smtClean="0">
                <a:solidFill>
                  <a:schemeClr val="accent2"/>
                </a:solidFill>
              </a:rPr>
              <a:t>Prologue”</a:t>
            </a:r>
            <a:r>
              <a:rPr lang="en-US" smtClean="0"/>
              <a:t>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b="1" dirty="0" smtClean="0">
                <a:solidFill>
                  <a:schemeClr val="accent2"/>
                </a:solidFill>
              </a:rPr>
              <a:t>Caller-saved registers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</a:pPr>
            <a:r>
              <a:rPr lang="en-US" dirty="0" smtClean="0"/>
              <a:t>Registers which the calling function (caller) must save (</a:t>
            </a:r>
            <a:r>
              <a:rPr lang="en-US" b="1" dirty="0" smtClean="0">
                <a:solidFill>
                  <a:srgbClr val="FF0000"/>
                </a:solidFill>
              </a:rPr>
              <a:t>push onto the stack</a:t>
            </a:r>
            <a:r>
              <a:rPr lang="en-US" dirty="0" smtClean="0"/>
              <a:t>) ONLY if it wants the values preserved.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</a:pPr>
            <a:r>
              <a:rPr lang="en-US" dirty="0" err="1" smtClean="0"/>
              <a:t>eax</a:t>
            </a:r>
            <a:r>
              <a:rPr lang="en-US" dirty="0" smtClean="0"/>
              <a:t>, </a:t>
            </a:r>
            <a:r>
              <a:rPr lang="en-US" dirty="0" err="1" smtClean="0"/>
              <a:t>ecx</a:t>
            </a:r>
            <a:r>
              <a:rPr lang="en-US" dirty="0" smtClean="0"/>
              <a:t>, </a:t>
            </a:r>
            <a:r>
              <a:rPr lang="en-US" dirty="0" err="1" smtClean="0"/>
              <a:t>edx</a:t>
            </a:r>
            <a:endParaRPr lang="en-US" dirty="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b="1" dirty="0" smtClean="0">
              <a:solidFill>
                <a:schemeClr val="accent2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b="1" dirty="0" smtClean="0">
                <a:solidFill>
                  <a:schemeClr val="accent2"/>
                </a:solidFill>
              </a:rPr>
              <a:t>Parameters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</a:pPr>
            <a:r>
              <a:rPr lang="en-US" dirty="0" smtClean="0"/>
              <a:t>Pushed in </a:t>
            </a:r>
            <a:r>
              <a:rPr lang="en-US" b="1" dirty="0" smtClean="0">
                <a:solidFill>
                  <a:srgbClr val="FF0000"/>
                </a:solidFill>
              </a:rPr>
              <a:t>reverse order </a:t>
            </a:r>
            <a:r>
              <a:rPr lang="en-US" dirty="0" smtClean="0"/>
              <a:t>(last parameter first) onto stack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endParaRPr lang="en-US" b="1" dirty="0" smtClean="0">
              <a:solidFill>
                <a:schemeClr val="accent2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b="1" dirty="0" smtClean="0">
                <a:solidFill>
                  <a:schemeClr val="accent2"/>
                </a:solidFill>
              </a:rPr>
              <a:t>Call the subroutine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rgbClr val="FF0000"/>
                </a:solidFill>
              </a:rPr>
              <a:t>call</a:t>
            </a:r>
            <a:r>
              <a:rPr lang="en-US" dirty="0" smtClean="0"/>
              <a:t> instruction</a:t>
            </a: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dirty="0" smtClean="0"/>
              <a:t>pushes the return address onto the stack and branches to the subroutine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495800" y="1143000"/>
            <a:ext cx="439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rgbClr val="FF0000"/>
                </a:solidFill>
                <a:latin typeface="Arial" charset="0"/>
              </a:rPr>
              <a:t>Before calling the subroutine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Caller Rules (“</a:t>
            </a:r>
            <a:r>
              <a:rPr lang="en-US" b="1" smtClean="0">
                <a:solidFill>
                  <a:schemeClr val="accent2"/>
                </a:solidFill>
              </a:rPr>
              <a:t>Epilogue”</a:t>
            </a:r>
            <a:r>
              <a:rPr lang="en-US" smtClean="0"/>
              <a:t>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b="1" dirty="0" smtClean="0">
                <a:solidFill>
                  <a:schemeClr val="accent2"/>
                </a:solidFill>
              </a:rPr>
              <a:t>Remove parameters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dirty="0" smtClean="0"/>
              <a:t>Parameters pushed onto stack must be removed. (</a:t>
            </a:r>
            <a:r>
              <a:rPr lang="en-US" dirty="0" smtClean="0">
                <a:solidFill>
                  <a:srgbClr val="FF0000"/>
                </a:solidFill>
              </a:rPr>
              <a:t>Restore stack to state before the call</a:t>
            </a:r>
            <a:r>
              <a:rPr lang="en-US" dirty="0" smtClean="0"/>
              <a:t>)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dirty="0" smtClean="0"/>
              <a:t>What is done with the parameters?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b="1" dirty="0" smtClean="0">
              <a:solidFill>
                <a:schemeClr val="accent2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b="1" dirty="0" smtClean="0">
                <a:solidFill>
                  <a:schemeClr val="accent2"/>
                </a:solidFill>
              </a:rPr>
              <a:t>Return value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dirty="0" smtClean="0"/>
              <a:t>If any, held in </a:t>
            </a:r>
            <a:r>
              <a:rPr lang="en-US" b="1" dirty="0" err="1" smtClean="0">
                <a:solidFill>
                  <a:srgbClr val="FF0000"/>
                </a:solidFill>
              </a:rPr>
              <a:t>eax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b="1" dirty="0" smtClean="0">
              <a:solidFill>
                <a:schemeClr val="accent2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b="1" dirty="0" smtClean="0">
                <a:solidFill>
                  <a:schemeClr val="accent2"/>
                </a:solidFill>
              </a:rPr>
              <a:t>Restore caller-saved registers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dirty="0" err="1" smtClean="0"/>
              <a:t>eax</a:t>
            </a:r>
            <a:r>
              <a:rPr lang="en-US" dirty="0" smtClean="0"/>
              <a:t>, </a:t>
            </a:r>
            <a:r>
              <a:rPr lang="en-US" dirty="0" err="1" smtClean="0"/>
              <a:t>ecx</a:t>
            </a:r>
            <a:r>
              <a:rPr lang="en-US" dirty="0" smtClean="0"/>
              <a:t>, </a:t>
            </a:r>
            <a:r>
              <a:rPr lang="en-US" dirty="0" err="1" smtClean="0"/>
              <a:t>edx</a:t>
            </a:r>
            <a:endParaRPr lang="en-US" dirty="0" smtClean="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pop</a:t>
            </a:r>
            <a:r>
              <a:rPr lang="en-US" dirty="0" smtClean="0"/>
              <a:t> them off the stack (Caller can assume no other registers were modified)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2286000" y="1106488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1">
                <a:solidFill>
                  <a:srgbClr val="FF0000"/>
                </a:solidFill>
                <a:latin typeface="Arial" charset="0"/>
              </a:rPr>
              <a:t>After subroutine returns </a:t>
            </a:r>
            <a:r>
              <a:rPr lang="en-US" sz="2400">
                <a:solidFill>
                  <a:srgbClr val="FF0000"/>
                </a:solidFill>
                <a:latin typeface="Arial" charset="0"/>
              </a:rPr>
              <a:t>(just after call inst)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Caller Rules 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MyFunc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a, 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b, 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c)</a:t>
            </a:r>
            <a:r>
              <a:rPr lang="en-US" sz="240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// some code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return result;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x = 1, z=3;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retVal</a:t>
            </a:r>
            <a:r>
              <a:rPr lang="en-US" sz="2400" dirty="0" smtClean="0"/>
              <a:t> = </a:t>
            </a:r>
            <a:r>
              <a:rPr lang="en-US" sz="2400" dirty="0" err="1" smtClean="0">
                <a:solidFill>
                  <a:srgbClr val="0000FF"/>
                </a:solidFill>
              </a:rPr>
              <a:t>myFunc</a:t>
            </a:r>
            <a:r>
              <a:rPr lang="en-US" sz="2400" dirty="0" smtClean="0">
                <a:solidFill>
                  <a:srgbClr val="0000FF"/>
                </a:solidFill>
              </a:rPr>
              <a:t>(x, 123, z);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//...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Caller Rules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push </a:t>
            </a:r>
            <a:r>
              <a:rPr lang="en-US" sz="2000" dirty="0" err="1" smtClean="0"/>
              <a:t>edx</a:t>
            </a:r>
            <a:r>
              <a:rPr lang="en-US" sz="2000" dirty="0" smtClean="0"/>
              <a:t> 		</a:t>
            </a:r>
            <a:r>
              <a:rPr lang="en-US" sz="2000" b="1" dirty="0" smtClean="0">
                <a:solidFill>
                  <a:schemeClr val="accent2"/>
                </a:solidFill>
              </a:rPr>
              <a:t>; caller wants </a:t>
            </a:r>
            <a:r>
              <a:rPr lang="en-US" sz="2000" b="1" dirty="0" err="1" smtClean="0">
                <a:solidFill>
                  <a:schemeClr val="accent2"/>
                </a:solidFill>
              </a:rPr>
              <a:t>edx</a:t>
            </a:r>
            <a:r>
              <a:rPr lang="en-US" sz="2000" b="1" dirty="0" smtClean="0">
                <a:solidFill>
                  <a:schemeClr val="accent2"/>
                </a:solidFill>
              </a:rPr>
              <a:t> to be preserved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			; </a:t>
            </a:r>
            <a:r>
              <a:rPr lang="en-US" sz="2000" b="1" dirty="0" err="1" smtClean="0">
                <a:solidFill>
                  <a:schemeClr val="accent2"/>
                </a:solidFill>
              </a:rPr>
              <a:t>int</a:t>
            </a:r>
            <a:r>
              <a:rPr 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sz="2000" b="1" dirty="0" err="1" smtClean="0">
                <a:solidFill>
                  <a:schemeClr val="accent2"/>
                </a:solidFill>
              </a:rPr>
              <a:t>retVal</a:t>
            </a:r>
            <a:r>
              <a:rPr lang="en-US" sz="2000" b="1" dirty="0" smtClean="0">
                <a:solidFill>
                  <a:schemeClr val="accent2"/>
                </a:solidFill>
              </a:rPr>
              <a:t> = </a:t>
            </a:r>
            <a:r>
              <a:rPr lang="en-US" sz="2000" b="1" dirty="0" err="1" smtClean="0">
                <a:solidFill>
                  <a:schemeClr val="accent2"/>
                </a:solidFill>
              </a:rPr>
              <a:t>myFunc</a:t>
            </a:r>
            <a:r>
              <a:rPr lang="en-US" sz="2000" b="1" dirty="0" smtClean="0">
                <a:solidFill>
                  <a:schemeClr val="accent2"/>
                </a:solidFill>
              </a:rPr>
              <a:t>(x, 123, z);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push [z]		</a:t>
            </a:r>
            <a:r>
              <a:rPr lang="en-US" sz="2000" b="1" dirty="0" smtClean="0">
                <a:solidFill>
                  <a:schemeClr val="accent2"/>
                </a:solidFill>
              </a:rPr>
              <a:t>; Push last </a:t>
            </a:r>
            <a:r>
              <a:rPr lang="en-US" sz="2000" b="1" dirty="0" err="1" smtClean="0">
                <a:solidFill>
                  <a:schemeClr val="accent2"/>
                </a:solidFill>
              </a:rPr>
              <a:t>param</a:t>
            </a:r>
            <a:r>
              <a:rPr lang="en-US" sz="2000" b="1" dirty="0" smtClean="0">
                <a:solidFill>
                  <a:schemeClr val="accent2"/>
                </a:solidFill>
              </a:rPr>
              <a:t> first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push 123		</a:t>
            </a:r>
            <a:r>
              <a:rPr lang="en-US" sz="2000" b="1" dirty="0" smtClean="0">
                <a:solidFill>
                  <a:schemeClr val="accent2"/>
                </a:solidFill>
              </a:rPr>
              <a:t>; push constant 123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push </a:t>
            </a:r>
            <a:r>
              <a:rPr lang="en-US" sz="2000" dirty="0" err="1" smtClean="0"/>
              <a:t>eax</a:t>
            </a:r>
            <a:r>
              <a:rPr lang="en-US" sz="2000" dirty="0" smtClean="0"/>
              <a:t> 		</a:t>
            </a:r>
            <a:r>
              <a:rPr lang="en-US" sz="2000" b="1" dirty="0" smtClean="0">
                <a:solidFill>
                  <a:schemeClr val="accent2"/>
                </a:solidFill>
              </a:rPr>
              <a:t>; push first </a:t>
            </a:r>
            <a:r>
              <a:rPr lang="en-US" sz="2000" b="1" dirty="0" err="1" smtClean="0">
                <a:solidFill>
                  <a:schemeClr val="accent2"/>
                </a:solidFill>
              </a:rPr>
              <a:t>param</a:t>
            </a:r>
            <a:r>
              <a:rPr lang="en-US" sz="2000" b="1" dirty="0" smtClean="0">
                <a:solidFill>
                  <a:schemeClr val="accent2"/>
                </a:solidFill>
              </a:rPr>
              <a:t> last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call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_</a:t>
            </a:r>
            <a:r>
              <a:rPr lang="en-US" sz="2000" dirty="0" err="1" smtClean="0"/>
              <a:t>MyFunc</a:t>
            </a: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chemeClr val="accent2"/>
                </a:solidFill>
              </a:rPr>
              <a:t>; call the function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add </a:t>
            </a:r>
            <a:r>
              <a:rPr lang="en-US" sz="2000" dirty="0" err="1" smtClean="0"/>
              <a:t>esp</a:t>
            </a:r>
            <a:r>
              <a:rPr lang="en-US" sz="2000" dirty="0" smtClean="0"/>
              <a:t>, 12		</a:t>
            </a:r>
            <a:r>
              <a:rPr lang="en-US" sz="2000" b="1" dirty="0" smtClean="0">
                <a:solidFill>
                  <a:schemeClr val="accent2"/>
                </a:solidFill>
              </a:rPr>
              <a:t>; clean up stack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pop </a:t>
            </a:r>
            <a:r>
              <a:rPr lang="en-US" sz="2000" dirty="0" err="1" smtClean="0"/>
              <a:t>edx</a:t>
            </a: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chemeClr val="accent2"/>
                </a:solidFill>
              </a:rPr>
              <a:t>; restore saved </a:t>
            </a:r>
            <a:r>
              <a:rPr lang="en-US" sz="2000" b="1" dirty="0" err="1" smtClean="0">
                <a:solidFill>
                  <a:schemeClr val="accent2"/>
                </a:solidFill>
              </a:rPr>
              <a:t>edx</a:t>
            </a:r>
            <a:r>
              <a:rPr lang="en-US" sz="2000" b="1" dirty="0" smtClean="0">
                <a:solidFill>
                  <a:schemeClr val="accent2"/>
                </a:solidFill>
              </a:rPr>
              <a:t> value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; return value of </a:t>
            </a:r>
            <a:r>
              <a:rPr lang="en-US" sz="2000" b="1" dirty="0" err="1" smtClean="0">
                <a:solidFill>
                  <a:schemeClr val="accent2"/>
                </a:solidFill>
              </a:rPr>
              <a:t>myFunc</a:t>
            </a:r>
            <a:r>
              <a:rPr lang="en-US" sz="2000" b="1" dirty="0" smtClean="0">
                <a:solidFill>
                  <a:schemeClr val="accent2"/>
                </a:solidFill>
              </a:rPr>
              <a:t> is now available in </a:t>
            </a:r>
            <a:r>
              <a:rPr lang="en-US" sz="2000" b="1" dirty="0" err="1" smtClean="0">
                <a:solidFill>
                  <a:schemeClr val="accent2"/>
                </a:solidFill>
              </a:rPr>
              <a:t>eax</a:t>
            </a:r>
            <a:r>
              <a:rPr lang="en-US" sz="2000" b="1" dirty="0" smtClean="0">
                <a:solidFill>
                  <a:schemeClr val="accent2"/>
                </a:solidFill>
              </a:rPr>
              <a:t> (if any return value)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 Visualization for myFunc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743200" y="1600200"/>
            <a:ext cx="3276600" cy="472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2743200" y="22098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2743200" y="2743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2743200" y="33528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>
            <a:off x="2743200" y="3962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2743200" y="4572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2743200" y="5181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2743200" y="5791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3406775" y="1736725"/>
            <a:ext cx="172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 dirty="0">
                <a:latin typeface="Arial" charset="0"/>
              </a:rPr>
              <a:t>value of </a:t>
            </a:r>
            <a:r>
              <a:rPr lang="en-US" b="1" dirty="0" err="1" smtClean="0">
                <a:latin typeface="Arial" charset="0"/>
              </a:rPr>
              <a:t>edx</a:t>
            </a:r>
            <a:r>
              <a:rPr lang="en-US" b="1" dirty="0" smtClean="0">
                <a:latin typeface="Arial" charset="0"/>
              </a:rPr>
              <a:t> </a:t>
            </a:r>
            <a:endParaRPr lang="en-US" b="1" dirty="0">
              <a:latin typeface="Arial" charset="0"/>
            </a:endParaRP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3778250" y="2297113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latin typeface="Arial" charset="0"/>
              </a:rPr>
              <a:t>var</a:t>
            </a:r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3811588" y="2895600"/>
            <a:ext cx="608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latin typeface="Arial" charset="0"/>
              </a:rPr>
              <a:t>123</a:t>
            </a:r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3352800" y="3489325"/>
            <a:ext cx="1636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latin typeface="Arial" charset="0"/>
              </a:rPr>
              <a:t>value of eax</a:t>
            </a:r>
          </a:p>
        </p:txBody>
      </p:sp>
      <p:sp>
        <p:nvSpPr>
          <p:cNvPr id="50191" name="Text Box 19"/>
          <p:cNvSpPr txBox="1">
            <a:spLocks noChangeArrowheads="1"/>
          </p:cNvSpPr>
          <p:nvPr/>
        </p:nvSpPr>
        <p:spPr bwMode="auto">
          <a:xfrm>
            <a:off x="517525" y="5715000"/>
            <a:ext cx="22590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  <a:latin typeface="Arial" charset="0"/>
              </a:rPr>
              <a:t>Lower addresses</a:t>
            </a:r>
          </a:p>
          <a:p>
            <a:pPr algn="l"/>
            <a:r>
              <a:rPr lang="en-US" b="1">
                <a:solidFill>
                  <a:srgbClr val="FF0000"/>
                </a:solidFill>
                <a:latin typeface="Arial" charset="0"/>
              </a:rPr>
              <a:t>0x00000000</a:t>
            </a:r>
          </a:p>
        </p:txBody>
      </p:sp>
      <p:sp>
        <p:nvSpPr>
          <p:cNvPr id="50192" name="Text Box 20"/>
          <p:cNvSpPr txBox="1">
            <a:spLocks noChangeArrowheads="1"/>
          </p:cNvSpPr>
          <p:nvPr/>
        </p:nvSpPr>
        <p:spPr bwMode="auto">
          <a:xfrm>
            <a:off x="484188" y="1600200"/>
            <a:ext cx="23161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  <a:latin typeface="Arial" charset="0"/>
              </a:rPr>
              <a:t>Higher addresses</a:t>
            </a:r>
          </a:p>
          <a:p>
            <a:pPr algn="l"/>
            <a:r>
              <a:rPr lang="en-US" b="1">
                <a:solidFill>
                  <a:srgbClr val="FF0000"/>
                </a:solidFill>
                <a:latin typeface="Arial" charset="0"/>
              </a:rPr>
              <a:t>0xFFFFFFFF</a:t>
            </a:r>
          </a:p>
        </p:txBody>
      </p:sp>
      <p:sp>
        <p:nvSpPr>
          <p:cNvPr id="50193" name="Text Box 21"/>
          <p:cNvSpPr txBox="1">
            <a:spLocks noChangeArrowheads="1"/>
          </p:cNvSpPr>
          <p:nvPr/>
        </p:nvSpPr>
        <p:spPr bwMode="auto">
          <a:xfrm>
            <a:off x="7543800" y="3429000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latin typeface="Arial" charset="0"/>
              </a:rPr>
              <a:t>esp</a:t>
            </a:r>
          </a:p>
        </p:txBody>
      </p:sp>
      <p:sp>
        <p:nvSpPr>
          <p:cNvPr id="50194" name="Line 24"/>
          <p:cNvSpPr>
            <a:spLocks noChangeShapeType="1"/>
          </p:cNvSpPr>
          <p:nvPr/>
        </p:nvSpPr>
        <p:spPr bwMode="auto">
          <a:xfrm flipH="1">
            <a:off x="6019800" y="3657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5" name="Line 29"/>
          <p:cNvSpPr>
            <a:spLocks noChangeShapeType="1"/>
          </p:cNvSpPr>
          <p:nvPr/>
        </p:nvSpPr>
        <p:spPr bwMode="auto">
          <a:xfrm>
            <a:off x="1600200" y="2362200"/>
            <a:ext cx="0" cy="3505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96" name="Text Box 30"/>
          <p:cNvSpPr txBox="1">
            <a:spLocks noChangeArrowheads="1"/>
          </p:cNvSpPr>
          <p:nvPr/>
        </p:nvSpPr>
        <p:spPr bwMode="auto">
          <a:xfrm>
            <a:off x="6172200" y="1660525"/>
            <a:ext cx="1328738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FF"/>
                </a:solidFill>
              </a:rPr>
              <a:t>Memory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Convention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 2: Callee Rules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Callee Rules 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Prologue</a:t>
            </a:r>
          </a:p>
          <a:p>
            <a:pPr lvl="1" eaLnBrk="1" hangingPunct="1"/>
            <a:r>
              <a:rPr lang="en-US" smtClean="0"/>
              <a:t>Tasks to perform BEFORE executing the function body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Epilogue</a:t>
            </a:r>
          </a:p>
          <a:p>
            <a:pPr lvl="1" eaLnBrk="1" hangingPunct="1"/>
            <a:r>
              <a:rPr lang="en-US" smtClean="0"/>
              <a:t>Tasks to perform AFTER executing function body, but BEFORE leaving function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IBCM vs. x86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Registers</a:t>
            </a:r>
          </a:p>
          <a:p>
            <a:pPr eaLnBrk="1" hangingPunct="1"/>
            <a:r>
              <a:rPr lang="en-US" smtClean="0"/>
              <a:t>Fetch-Execute cycle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Callee Rules Example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MyFunc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a, 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b, 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c)</a:t>
            </a:r>
            <a:r>
              <a:rPr lang="en-US" sz="240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// some code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return result;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x = 1, z=3;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retVal</a:t>
            </a:r>
            <a:r>
              <a:rPr lang="en-US" sz="2400" dirty="0" smtClean="0"/>
              <a:t> = </a:t>
            </a:r>
            <a:r>
              <a:rPr lang="en-US" sz="2400" dirty="0" err="1" smtClean="0">
                <a:solidFill>
                  <a:srgbClr val="0000FF"/>
                </a:solidFill>
              </a:rPr>
              <a:t>myFunc</a:t>
            </a:r>
            <a:r>
              <a:rPr lang="en-US" sz="2400" dirty="0" smtClean="0">
                <a:solidFill>
                  <a:srgbClr val="0000FF"/>
                </a:solidFill>
              </a:rPr>
              <a:t>(x, 123, z);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//...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Callee Rules (</a:t>
            </a:r>
            <a:r>
              <a:rPr lang="en-US" b="1" smtClean="0">
                <a:solidFill>
                  <a:schemeClr val="accent2"/>
                </a:solidFill>
              </a:rPr>
              <a:t>Prologue</a:t>
            </a:r>
            <a:r>
              <a:rPr lang="en-US" smtClean="0"/>
              <a:t>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>
                <a:solidFill>
                  <a:schemeClr val="accent2"/>
                </a:solidFill>
              </a:rPr>
              <a:t>Push ebp and copy esp into ebp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push ebp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mov ebp, esp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/>
              <a:t>ebp – snapshot of esp when subroutine starts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mtClean="0"/>
              <a:t>Parameters and local variables are known distances/offsets from this pointer value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b="1" smtClean="0">
                <a:solidFill>
                  <a:schemeClr val="accent2"/>
                </a:solidFill>
              </a:rPr>
              <a:t>Allocate local variables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mtClean="0"/>
              <a:t>make space on stack (decrement stack pointer)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886200" y="1106488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1">
                <a:solidFill>
                  <a:srgbClr val="FF0000"/>
                </a:solidFill>
                <a:latin typeface="Arial" charset="0"/>
              </a:rPr>
              <a:t>Before the body of the function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Callee Rules (</a:t>
            </a:r>
            <a:r>
              <a:rPr lang="en-US" b="1" smtClean="0">
                <a:solidFill>
                  <a:schemeClr val="accent2"/>
                </a:solidFill>
              </a:rPr>
              <a:t>Prologue</a:t>
            </a:r>
            <a:r>
              <a:rPr lang="en-US" smtClean="0"/>
              <a:t>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 startAt="3"/>
            </a:pPr>
            <a:r>
              <a:rPr lang="en-US" b="1" dirty="0" smtClean="0">
                <a:solidFill>
                  <a:schemeClr val="accent2"/>
                </a:solidFill>
              </a:rPr>
              <a:t>Save </a:t>
            </a:r>
            <a:r>
              <a:rPr lang="en-US" b="1" dirty="0" err="1" smtClean="0">
                <a:solidFill>
                  <a:schemeClr val="accent2"/>
                </a:solidFill>
              </a:rPr>
              <a:t>callee</a:t>
            </a:r>
            <a:r>
              <a:rPr lang="en-US" b="1" dirty="0" smtClean="0">
                <a:solidFill>
                  <a:schemeClr val="accent2"/>
                </a:solidFill>
              </a:rPr>
              <a:t>-save registers</a:t>
            </a:r>
          </a:p>
          <a:p>
            <a:pPr marL="990600" lvl="1" indent="-533400" eaLnBrk="1" hangingPunct="1"/>
            <a:r>
              <a:rPr lang="en-US" dirty="0" err="1" smtClean="0"/>
              <a:t>ebx</a:t>
            </a:r>
            <a:r>
              <a:rPr lang="en-US" dirty="0" smtClean="0"/>
              <a:t>, </a:t>
            </a:r>
            <a:r>
              <a:rPr lang="en-US" dirty="0" err="1" smtClean="0"/>
              <a:t>edi</a:t>
            </a:r>
            <a:r>
              <a:rPr lang="en-US" dirty="0" smtClean="0"/>
              <a:t>, </a:t>
            </a:r>
            <a:r>
              <a:rPr lang="en-US" dirty="0" err="1" smtClean="0"/>
              <a:t>esi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</a:rPr>
              <a:t>push them onto stack</a:t>
            </a:r>
            <a:r>
              <a:rPr lang="en-US" dirty="0" smtClean="0"/>
              <a:t>)</a:t>
            </a:r>
          </a:p>
          <a:p>
            <a:pPr marL="990600" lvl="1" indent="-533400" eaLnBrk="1" hangingPunct="1"/>
            <a:r>
              <a:rPr lang="en-US" dirty="0" smtClean="0"/>
              <a:t>only need to do this if </a:t>
            </a:r>
            <a:r>
              <a:rPr lang="en-US" dirty="0" err="1" smtClean="0"/>
              <a:t>callee</a:t>
            </a:r>
            <a:r>
              <a:rPr lang="en-US" dirty="0" smtClean="0"/>
              <a:t> intends to use them, otherwise, no need to save their contents</a:t>
            </a:r>
          </a:p>
          <a:p>
            <a:pPr marL="609600" indent="-609600" eaLnBrk="1" hangingPunct="1"/>
            <a:endParaRPr lang="en-US" dirty="0" smtClean="0"/>
          </a:p>
          <a:p>
            <a:pPr marL="609600" indent="-609600" algn="ctr" eaLnBrk="1" hangingPunct="1">
              <a:buFontTx/>
              <a:buNone/>
            </a:pPr>
            <a:r>
              <a:rPr lang="en-US" dirty="0" smtClean="0"/>
              <a:t>THEN, perform body of the function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4038600" y="1106488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1">
                <a:solidFill>
                  <a:srgbClr val="FF0000"/>
                </a:solidFill>
                <a:latin typeface="Arial" charset="0"/>
              </a:rPr>
              <a:t>Before the body of the function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Callee Rules (</a:t>
            </a:r>
            <a:r>
              <a:rPr lang="en-US" b="1" smtClean="0">
                <a:solidFill>
                  <a:schemeClr val="accent2"/>
                </a:solidFill>
              </a:rPr>
              <a:t>Epilogue</a:t>
            </a:r>
            <a:r>
              <a:rPr lang="en-US" smtClean="0"/>
              <a:t>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2400" b="1" dirty="0" smtClean="0">
                <a:solidFill>
                  <a:schemeClr val="accent2"/>
                </a:solidFill>
              </a:rPr>
              <a:t>Return value saved to </a:t>
            </a:r>
            <a:r>
              <a:rPr lang="en-US" sz="2400" b="1" dirty="0" err="1" smtClean="0">
                <a:solidFill>
                  <a:schemeClr val="accent2"/>
                </a:solidFill>
              </a:rPr>
              <a:t>eax</a:t>
            </a:r>
            <a:endParaRPr lang="en-US" sz="2400" b="1" dirty="0" smtClean="0">
              <a:solidFill>
                <a:schemeClr val="accent2"/>
              </a:solidFill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sz="2400" b="1" dirty="0" smtClean="0">
                <a:solidFill>
                  <a:schemeClr val="accent2"/>
                </a:solidFill>
              </a:rPr>
              <a:t>Restore </a:t>
            </a:r>
            <a:r>
              <a:rPr lang="en-US" sz="2400" b="1" dirty="0" err="1" smtClean="0">
                <a:solidFill>
                  <a:schemeClr val="accent2"/>
                </a:solidFill>
              </a:rPr>
              <a:t>callee</a:t>
            </a:r>
            <a:r>
              <a:rPr lang="en-US" sz="2400" b="1" dirty="0" smtClean="0">
                <a:solidFill>
                  <a:schemeClr val="accent2"/>
                </a:solidFill>
              </a:rPr>
              <a:t>-saved registers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990600" lvl="1" indent="-533400" eaLnBrk="1" hangingPunct="1">
              <a:buFontTx/>
              <a:buChar char="•"/>
            </a:pPr>
            <a:r>
              <a:rPr lang="en-US" sz="2000" dirty="0" smtClean="0"/>
              <a:t>Pop from stack (inverse order from which pushed)</a:t>
            </a:r>
          </a:p>
          <a:p>
            <a:pPr marL="609600" indent="-609600" eaLnBrk="1" hangingPunct="1">
              <a:buFontTx/>
              <a:buAutoNum type="arabicPeriod" startAt="3"/>
            </a:pPr>
            <a:r>
              <a:rPr lang="en-US" sz="2400" b="1" dirty="0" err="1" smtClean="0">
                <a:solidFill>
                  <a:schemeClr val="accent2"/>
                </a:solidFill>
              </a:rPr>
              <a:t>Deallocate</a:t>
            </a:r>
            <a:r>
              <a:rPr lang="en-US" sz="2400" b="1" dirty="0" smtClean="0">
                <a:solidFill>
                  <a:schemeClr val="accent2"/>
                </a:solidFill>
              </a:rPr>
              <a:t> local variables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 err="1" smtClean="0"/>
              <a:t>esp</a:t>
            </a:r>
            <a:r>
              <a:rPr lang="en-US" sz="2000" dirty="0" smtClean="0"/>
              <a:t>, </a:t>
            </a:r>
            <a:r>
              <a:rPr lang="en-US" sz="2000" dirty="0" err="1" smtClean="0"/>
              <a:t>ebp</a:t>
            </a:r>
            <a:endParaRPr lang="en-US" sz="2000" dirty="0" smtClean="0"/>
          </a:p>
          <a:p>
            <a:pPr marL="609600" indent="-609600" eaLnBrk="1" hangingPunct="1">
              <a:buFontTx/>
              <a:buAutoNum type="arabicPeriod" startAt="4"/>
            </a:pPr>
            <a:r>
              <a:rPr lang="en-US" sz="2400" b="1" dirty="0" smtClean="0">
                <a:solidFill>
                  <a:schemeClr val="accent2"/>
                </a:solidFill>
              </a:rPr>
              <a:t>Restore base pointer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sz="2000" dirty="0" smtClean="0"/>
              <a:t>pop </a:t>
            </a:r>
            <a:r>
              <a:rPr lang="en-US" sz="2000" dirty="0" err="1" smtClean="0"/>
              <a:t>ebp</a:t>
            </a:r>
            <a:endParaRPr lang="en-US" sz="2000" dirty="0" smtClean="0"/>
          </a:p>
          <a:p>
            <a:pPr marL="609600" indent="-609600" eaLnBrk="1" hangingPunct="1">
              <a:buFontTx/>
              <a:buAutoNum type="arabicPeriod" startAt="4"/>
            </a:pPr>
            <a:r>
              <a:rPr lang="en-US" sz="2400" b="1" dirty="0" smtClean="0">
                <a:solidFill>
                  <a:schemeClr val="accent2"/>
                </a:solidFill>
              </a:rPr>
              <a:t>Return</a:t>
            </a:r>
          </a:p>
          <a:p>
            <a:pPr marL="990600" lvl="1" indent="-533400" eaLnBrk="1" hangingPunct="1">
              <a:buFontTx/>
              <a:buChar char="•"/>
            </a:pPr>
            <a:r>
              <a:rPr lang="en-US" sz="2000" dirty="0" smtClean="0"/>
              <a:t>ret</a:t>
            </a:r>
            <a:endParaRPr lang="en-US" sz="2000" b="1" dirty="0" smtClean="0">
              <a:solidFill>
                <a:schemeClr val="accent2"/>
              </a:solidFill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962400" y="10668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400" b="1">
                <a:solidFill>
                  <a:srgbClr val="FF0000"/>
                </a:solidFill>
                <a:latin typeface="Arial" charset="0"/>
              </a:rPr>
              <a:t>After the body of the function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Callee Rules Example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rgbClr val="0000FF"/>
                </a:solidFill>
              </a:rPr>
              <a:t>int MyFunc(int a, int b, int c)</a:t>
            </a:r>
            <a:r>
              <a:rPr lang="en-US" sz="200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int result;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result = 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result +=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return result;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int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int x = 1, z=3;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int retVal = </a:t>
            </a:r>
            <a:r>
              <a:rPr lang="en-US" sz="2000" smtClean="0">
                <a:solidFill>
                  <a:srgbClr val="0000FF"/>
                </a:solidFill>
              </a:rPr>
              <a:t>myFunc(x, 123, z);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//...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Callee Rules Example (1)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.CODE			</a:t>
            </a:r>
            <a:r>
              <a:rPr lang="en-US" sz="2000" dirty="0" smtClean="0">
                <a:solidFill>
                  <a:schemeClr val="accent2"/>
                </a:solidFill>
              </a:rPr>
              <a:t>; start code segment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PUBLIC _</a:t>
            </a:r>
            <a:r>
              <a:rPr lang="en-US" sz="2000" dirty="0" err="1" smtClean="0"/>
              <a:t>myFunc</a:t>
            </a:r>
            <a:r>
              <a:rPr lang="en-US" sz="2000" dirty="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_</a:t>
            </a:r>
            <a:r>
              <a:rPr lang="en-US" sz="2000" dirty="0" err="1" smtClean="0"/>
              <a:t>myFunc</a:t>
            </a:r>
            <a:r>
              <a:rPr lang="en-US" sz="2000" dirty="0" smtClean="0"/>
              <a:t> PROC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			; prologue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push </a:t>
            </a:r>
            <a:r>
              <a:rPr lang="en-US" sz="2000" dirty="0" err="1" smtClean="0"/>
              <a:t>ebp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2"/>
                </a:solidFill>
              </a:rPr>
              <a:t>; save old base pointer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 err="1" smtClean="0"/>
              <a:t>ebp</a:t>
            </a:r>
            <a:r>
              <a:rPr lang="en-US" sz="2000" dirty="0" smtClean="0"/>
              <a:t>, </a:t>
            </a:r>
            <a:r>
              <a:rPr lang="en-US" sz="2000" dirty="0" err="1" smtClean="0"/>
              <a:t>esp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2"/>
                </a:solidFill>
              </a:rPr>
              <a:t>; set new base pointer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sub </a:t>
            </a:r>
            <a:r>
              <a:rPr lang="en-US" sz="2000" dirty="0" err="1" smtClean="0"/>
              <a:t>esp</a:t>
            </a:r>
            <a:r>
              <a:rPr lang="en-US" sz="2000" dirty="0" smtClean="0"/>
              <a:t>, 4		</a:t>
            </a:r>
            <a:r>
              <a:rPr lang="en-US" sz="2000" dirty="0" smtClean="0">
                <a:solidFill>
                  <a:schemeClr val="accent2"/>
                </a:solidFill>
              </a:rPr>
              <a:t>; save room for 1 local </a:t>
            </a:r>
            <a:r>
              <a:rPr lang="en-US" sz="2000" dirty="0" err="1" smtClean="0">
                <a:solidFill>
                  <a:schemeClr val="accent2"/>
                </a:solidFill>
              </a:rPr>
              <a:t>var</a:t>
            </a:r>
            <a:r>
              <a:rPr lang="en-US" sz="2000" dirty="0" smtClean="0">
                <a:solidFill>
                  <a:schemeClr val="accent2"/>
                </a:solidFill>
              </a:rPr>
              <a:t> (result)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push </a:t>
            </a:r>
            <a:r>
              <a:rPr lang="en-US" sz="2000" dirty="0" err="1" smtClean="0"/>
              <a:t>ebx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2"/>
                </a:solidFill>
              </a:rPr>
              <a:t>; save </a:t>
            </a:r>
            <a:r>
              <a:rPr lang="en-US" sz="2000" dirty="0" err="1" smtClean="0">
                <a:solidFill>
                  <a:schemeClr val="accent2"/>
                </a:solidFill>
              </a:rPr>
              <a:t>callee</a:t>
            </a:r>
            <a:r>
              <a:rPr lang="en-US" sz="2000" dirty="0" smtClean="0">
                <a:solidFill>
                  <a:schemeClr val="accent2"/>
                </a:solidFill>
              </a:rPr>
              <a:t>-save registers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push </a:t>
            </a:r>
            <a:r>
              <a:rPr lang="en-US" sz="2000" dirty="0" err="1" smtClean="0"/>
              <a:t>esi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0000FF"/>
                </a:solidFill>
              </a:rPr>
              <a:t>; both will be used by </a:t>
            </a:r>
            <a:r>
              <a:rPr lang="en-US" sz="2000" dirty="0" err="1" smtClean="0">
                <a:solidFill>
                  <a:srgbClr val="0000FF"/>
                </a:solidFill>
              </a:rPr>
              <a:t>myFunc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Callee Rules Example (2)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		; subroutine body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 err="1" smtClean="0"/>
              <a:t>eax</a:t>
            </a:r>
            <a:r>
              <a:rPr lang="en-US" sz="2000" dirty="0" smtClean="0"/>
              <a:t>, [ebp+8]		</a:t>
            </a:r>
            <a:r>
              <a:rPr lang="en-US" sz="2000" dirty="0" smtClean="0">
                <a:solidFill>
                  <a:schemeClr val="accent2"/>
                </a:solidFill>
              </a:rPr>
              <a:t>; </a:t>
            </a:r>
            <a:r>
              <a:rPr lang="en-US" sz="2000" dirty="0" err="1" smtClean="0">
                <a:solidFill>
                  <a:schemeClr val="accent2"/>
                </a:solidFill>
              </a:rPr>
              <a:t>param</a:t>
            </a:r>
            <a:r>
              <a:rPr lang="en-US" sz="2000" dirty="0" smtClean="0">
                <a:solidFill>
                  <a:schemeClr val="accent2"/>
                </a:solidFill>
              </a:rPr>
              <a:t> 1 to </a:t>
            </a:r>
            <a:r>
              <a:rPr lang="en-US" sz="2000" dirty="0" err="1" smtClean="0">
                <a:solidFill>
                  <a:schemeClr val="accent2"/>
                </a:solidFill>
              </a:rPr>
              <a:t>eax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 err="1" smtClean="0"/>
              <a:t>esi</a:t>
            </a:r>
            <a:r>
              <a:rPr lang="en-US" sz="2000" dirty="0" smtClean="0"/>
              <a:t>, [ebp+12]		</a:t>
            </a:r>
            <a:r>
              <a:rPr lang="en-US" sz="2000" dirty="0" smtClean="0">
                <a:solidFill>
                  <a:schemeClr val="accent2"/>
                </a:solidFill>
              </a:rPr>
              <a:t>;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accent2"/>
                </a:solidFill>
              </a:rPr>
              <a:t>param</a:t>
            </a:r>
            <a:r>
              <a:rPr lang="en-US" sz="2000" dirty="0" smtClean="0">
                <a:solidFill>
                  <a:schemeClr val="accent2"/>
                </a:solidFill>
              </a:rPr>
              <a:t> 2 to </a:t>
            </a:r>
            <a:r>
              <a:rPr lang="en-US" sz="2000" dirty="0" err="1" smtClean="0">
                <a:solidFill>
                  <a:schemeClr val="accent2"/>
                </a:solidFill>
              </a:rPr>
              <a:t>esi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 err="1" smtClean="0"/>
              <a:t>ebx</a:t>
            </a:r>
            <a:r>
              <a:rPr lang="en-US" sz="2000" dirty="0" smtClean="0"/>
              <a:t>, [ebp+16]		</a:t>
            </a:r>
            <a:r>
              <a:rPr lang="en-US" sz="2000" dirty="0" smtClean="0">
                <a:solidFill>
                  <a:schemeClr val="accent2"/>
                </a:solidFill>
              </a:rPr>
              <a:t>; </a:t>
            </a:r>
            <a:r>
              <a:rPr lang="en-US" sz="2000" dirty="0" err="1" smtClean="0">
                <a:solidFill>
                  <a:schemeClr val="accent2"/>
                </a:solidFill>
              </a:rPr>
              <a:t>param</a:t>
            </a:r>
            <a:r>
              <a:rPr lang="en-US" sz="2000" dirty="0" smtClean="0">
                <a:solidFill>
                  <a:schemeClr val="accent2"/>
                </a:solidFill>
              </a:rPr>
              <a:t> 3 to </a:t>
            </a:r>
            <a:r>
              <a:rPr lang="en-US" sz="2000" dirty="0" err="1" smtClean="0">
                <a:solidFill>
                  <a:schemeClr val="accent2"/>
                </a:solidFill>
              </a:rPr>
              <a:t>ebx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/>
              <a:t>mov</a:t>
            </a:r>
            <a:r>
              <a:rPr lang="en-US" sz="2000" dirty="0" smtClean="0"/>
              <a:t> [ebp-4], </a:t>
            </a:r>
            <a:r>
              <a:rPr lang="en-US" sz="2000" dirty="0" err="1" smtClean="0"/>
              <a:t>ebx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2"/>
                </a:solidFill>
              </a:rPr>
              <a:t>; put </a:t>
            </a:r>
            <a:r>
              <a:rPr lang="en-US" sz="2000" dirty="0" err="1" smtClean="0">
                <a:solidFill>
                  <a:schemeClr val="accent2"/>
                </a:solidFill>
              </a:rPr>
              <a:t>ebx</a:t>
            </a:r>
            <a:r>
              <a:rPr lang="en-US" sz="2000" dirty="0" smtClean="0">
                <a:solidFill>
                  <a:schemeClr val="accent2"/>
                </a:solidFill>
              </a:rPr>
              <a:t> into local </a:t>
            </a:r>
            <a:r>
              <a:rPr lang="en-US" sz="2000" dirty="0" err="1" smtClean="0">
                <a:solidFill>
                  <a:schemeClr val="accent2"/>
                </a:solidFill>
              </a:rPr>
              <a:t>var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add [ebp-4], </a:t>
            </a:r>
            <a:r>
              <a:rPr lang="en-US" sz="2000" dirty="0" err="1" smtClean="0"/>
              <a:t>esi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2"/>
                </a:solidFill>
              </a:rPr>
              <a:t>; add </a:t>
            </a:r>
            <a:r>
              <a:rPr lang="en-US" sz="2000" dirty="0" err="1" smtClean="0">
                <a:solidFill>
                  <a:schemeClr val="accent2"/>
                </a:solidFill>
              </a:rPr>
              <a:t>esi</a:t>
            </a:r>
            <a:r>
              <a:rPr lang="en-US" sz="2000" dirty="0" smtClean="0">
                <a:solidFill>
                  <a:schemeClr val="accent2"/>
                </a:solidFill>
              </a:rPr>
              <a:t> into local </a:t>
            </a:r>
            <a:r>
              <a:rPr lang="en-US" sz="2000" dirty="0" err="1" smtClean="0">
                <a:solidFill>
                  <a:schemeClr val="accent2"/>
                </a:solidFill>
              </a:rPr>
              <a:t>var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 err="1" smtClean="0"/>
              <a:t>eax</a:t>
            </a:r>
            <a:r>
              <a:rPr lang="en-US" sz="2000" dirty="0" smtClean="0"/>
              <a:t>, [ebp-4]		</a:t>
            </a:r>
            <a:r>
              <a:rPr lang="en-US" sz="2000" dirty="0" smtClean="0">
                <a:solidFill>
                  <a:schemeClr val="accent2"/>
                </a:solidFill>
              </a:rPr>
              <a:t>; </a:t>
            </a:r>
            <a:r>
              <a:rPr lang="en-US" sz="2000" dirty="0" err="1" smtClean="0">
                <a:solidFill>
                  <a:schemeClr val="accent2"/>
                </a:solidFill>
              </a:rPr>
              <a:t>mov</a:t>
            </a:r>
            <a:r>
              <a:rPr lang="en-US" sz="2000" dirty="0" smtClean="0">
                <a:solidFill>
                  <a:schemeClr val="accent2"/>
                </a:solidFill>
              </a:rPr>
              <a:t> contents of local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accent2"/>
                </a:solidFill>
              </a:rPr>
              <a:t>var</a:t>
            </a:r>
            <a:r>
              <a:rPr lang="en-US" sz="2000" dirty="0" smtClean="0">
                <a:solidFill>
                  <a:schemeClr val="accent2"/>
                </a:solidFill>
              </a:rPr>
              <a:t> to </a:t>
            </a:r>
            <a:r>
              <a:rPr lang="en-US" sz="2000" dirty="0" err="1" smtClean="0">
                <a:solidFill>
                  <a:schemeClr val="accent2"/>
                </a:solidFill>
              </a:rPr>
              <a:t>eax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						; (return value/final result)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Callee Rules Example (3)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	  ; subroutine epilogue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pop </a:t>
            </a:r>
            <a:r>
              <a:rPr lang="en-US" sz="2000" dirty="0" err="1" smtClean="0"/>
              <a:t>esi</a:t>
            </a:r>
            <a:r>
              <a:rPr lang="en-US" sz="2000" dirty="0" smtClean="0"/>
              <a:t>			</a:t>
            </a:r>
            <a:r>
              <a:rPr lang="en-US" sz="2000" dirty="0" smtClean="0">
                <a:solidFill>
                  <a:schemeClr val="accent2"/>
                </a:solidFill>
              </a:rPr>
              <a:t>; recover </a:t>
            </a:r>
            <a:r>
              <a:rPr lang="en-US" sz="2000" dirty="0" err="1" smtClean="0">
                <a:solidFill>
                  <a:schemeClr val="accent2"/>
                </a:solidFill>
              </a:rPr>
              <a:t>callee</a:t>
            </a:r>
            <a:r>
              <a:rPr lang="en-US" sz="2000" dirty="0" smtClean="0">
                <a:solidFill>
                  <a:schemeClr val="accent2"/>
                </a:solidFill>
              </a:rPr>
              <a:t> save registers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pop </a:t>
            </a:r>
            <a:r>
              <a:rPr lang="en-US" sz="2000" dirty="0" err="1" smtClean="0"/>
              <a:t>ebx</a:t>
            </a:r>
            <a:r>
              <a:rPr lang="en-US" sz="2000" dirty="0" smtClean="0"/>
              <a:t>	 	</a:t>
            </a:r>
            <a:r>
              <a:rPr lang="en-US" sz="2000" dirty="0" smtClean="0">
                <a:solidFill>
                  <a:schemeClr val="accent2"/>
                </a:solidFill>
              </a:rPr>
              <a:t>;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REVERSE of when pushed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/>
              <a:t>mov</a:t>
            </a:r>
            <a:r>
              <a:rPr lang="en-US" sz="2000" dirty="0" smtClean="0"/>
              <a:t> </a:t>
            </a:r>
            <a:r>
              <a:rPr lang="en-US" sz="2000" dirty="0" err="1" smtClean="0"/>
              <a:t>esp</a:t>
            </a:r>
            <a:r>
              <a:rPr lang="en-US" sz="2000" dirty="0" smtClean="0"/>
              <a:t>, </a:t>
            </a:r>
            <a:r>
              <a:rPr lang="en-US" sz="2000" dirty="0" err="1" smtClean="0"/>
              <a:t>ebp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2"/>
                </a:solidFill>
              </a:rPr>
              <a:t>; </a:t>
            </a:r>
            <a:r>
              <a:rPr lang="en-US" sz="2000" dirty="0" err="1" smtClean="0">
                <a:solidFill>
                  <a:schemeClr val="accent2"/>
                </a:solidFill>
              </a:rPr>
              <a:t>deallocate</a:t>
            </a:r>
            <a:r>
              <a:rPr lang="en-US" sz="2000" dirty="0" smtClean="0">
                <a:solidFill>
                  <a:schemeClr val="accent2"/>
                </a:solidFill>
              </a:rPr>
              <a:t> local </a:t>
            </a:r>
            <a:r>
              <a:rPr lang="en-US" sz="2000" dirty="0" err="1" smtClean="0">
                <a:solidFill>
                  <a:schemeClr val="accent2"/>
                </a:solidFill>
              </a:rPr>
              <a:t>var</a:t>
            </a:r>
            <a:r>
              <a:rPr lang="en-US" sz="2000" dirty="0" smtClean="0">
                <a:solidFill>
                  <a:schemeClr val="accent2"/>
                </a:solidFill>
              </a:rPr>
              <a:t>(s)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pop </a:t>
            </a:r>
            <a:r>
              <a:rPr lang="en-US" sz="2000" dirty="0" err="1" smtClean="0"/>
              <a:t>ebp</a:t>
            </a: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accent2"/>
                </a:solidFill>
              </a:rPr>
              <a:t>; restore caller’s base pointer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ret</a:t>
            </a:r>
            <a:r>
              <a:rPr lang="en-US" sz="2000" dirty="0" smtClean="0">
                <a:solidFill>
                  <a:schemeClr val="accent2"/>
                </a:solidFill>
              </a:rPr>
              <a:t>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_</a:t>
            </a:r>
            <a:r>
              <a:rPr lang="en-US" sz="2000" dirty="0" err="1" smtClean="0"/>
              <a:t>myFunc</a:t>
            </a:r>
            <a:r>
              <a:rPr lang="en-US" sz="2000" dirty="0" smtClean="0"/>
              <a:t> ENDP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END			</a:t>
            </a:r>
            <a:r>
              <a:rPr lang="en-US" sz="2000" dirty="0" smtClean="0">
                <a:solidFill>
                  <a:schemeClr val="accent2"/>
                </a:solidFill>
              </a:rPr>
              <a:t>; end of CODE segment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 Visualization for myFunc just as it is called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2743200" y="1600200"/>
            <a:ext cx="3276600" cy="472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2743200" y="22098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2743200" y="2743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Line 6"/>
          <p:cNvSpPr>
            <a:spLocks noChangeShapeType="1"/>
          </p:cNvSpPr>
          <p:nvPr/>
        </p:nvSpPr>
        <p:spPr bwMode="auto">
          <a:xfrm>
            <a:off x="2743200" y="33528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2743200" y="3962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2743200" y="4572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>
            <a:off x="2743200" y="5181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" name="Line 10"/>
          <p:cNvSpPr>
            <a:spLocks noChangeShapeType="1"/>
          </p:cNvSpPr>
          <p:nvPr/>
        </p:nvSpPr>
        <p:spPr bwMode="auto">
          <a:xfrm>
            <a:off x="2743200" y="5791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6" name="Text Box 11"/>
          <p:cNvSpPr txBox="1">
            <a:spLocks noChangeArrowheads="1"/>
          </p:cNvSpPr>
          <p:nvPr/>
        </p:nvSpPr>
        <p:spPr bwMode="auto">
          <a:xfrm>
            <a:off x="3406775" y="1736725"/>
            <a:ext cx="1720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 dirty="0">
                <a:latin typeface="Arial" charset="0"/>
              </a:rPr>
              <a:t>value of </a:t>
            </a:r>
            <a:r>
              <a:rPr lang="en-US" b="1" dirty="0" err="1" smtClean="0">
                <a:latin typeface="Arial" charset="0"/>
              </a:rPr>
              <a:t>edx</a:t>
            </a:r>
            <a:r>
              <a:rPr lang="en-US" b="1" dirty="0" smtClean="0">
                <a:latin typeface="Arial" charset="0"/>
              </a:rPr>
              <a:t> </a:t>
            </a:r>
            <a:endParaRPr lang="en-US" b="1" dirty="0">
              <a:latin typeface="Arial" charset="0"/>
            </a:endParaRPr>
          </a:p>
        </p:txBody>
      </p:sp>
      <p:sp>
        <p:nvSpPr>
          <p:cNvPr id="1037" name="Text Box 12"/>
          <p:cNvSpPr txBox="1">
            <a:spLocks noChangeArrowheads="1"/>
          </p:cNvSpPr>
          <p:nvPr/>
        </p:nvSpPr>
        <p:spPr bwMode="auto">
          <a:xfrm>
            <a:off x="3657600" y="2297113"/>
            <a:ext cx="12955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 dirty="0">
                <a:latin typeface="Arial" charset="0"/>
              </a:rPr>
              <a:t>copy of </a:t>
            </a:r>
            <a:r>
              <a:rPr lang="en-US" b="1" dirty="0" smtClean="0">
                <a:latin typeface="Arial" charset="0"/>
              </a:rPr>
              <a:t>z</a:t>
            </a:r>
            <a:endParaRPr lang="en-US" b="1" dirty="0">
              <a:latin typeface="Arial" charset="0"/>
            </a:endParaRPr>
          </a:p>
        </p:txBody>
      </p:sp>
      <p:sp>
        <p:nvSpPr>
          <p:cNvPr id="1038" name="Text Box 13"/>
          <p:cNvSpPr txBox="1">
            <a:spLocks noChangeArrowheads="1"/>
          </p:cNvSpPr>
          <p:nvPr/>
        </p:nvSpPr>
        <p:spPr bwMode="auto">
          <a:xfrm>
            <a:off x="3811588" y="2895600"/>
            <a:ext cx="608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latin typeface="Arial" charset="0"/>
              </a:rPr>
              <a:t>123</a:t>
            </a:r>
          </a:p>
        </p:txBody>
      </p:sp>
      <p:sp>
        <p:nvSpPr>
          <p:cNvPr id="1039" name="Text Box 14"/>
          <p:cNvSpPr txBox="1">
            <a:spLocks noChangeArrowheads="1"/>
          </p:cNvSpPr>
          <p:nvPr/>
        </p:nvSpPr>
        <p:spPr bwMode="auto">
          <a:xfrm>
            <a:off x="3733800" y="3489325"/>
            <a:ext cx="13099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 dirty="0">
                <a:latin typeface="Arial" charset="0"/>
              </a:rPr>
              <a:t>copy of </a:t>
            </a:r>
            <a:r>
              <a:rPr lang="en-US" b="1" dirty="0" smtClean="0">
                <a:latin typeface="Arial" charset="0"/>
              </a:rPr>
              <a:t>x</a:t>
            </a:r>
            <a:endParaRPr lang="en-US" b="1" dirty="0">
              <a:latin typeface="Arial" charset="0"/>
            </a:endParaRPr>
          </a:p>
        </p:txBody>
      </p:sp>
      <p:sp>
        <p:nvSpPr>
          <p:cNvPr id="1040" name="Text Box 15"/>
          <p:cNvSpPr txBox="1">
            <a:spLocks noChangeArrowheads="1"/>
          </p:cNvSpPr>
          <p:nvPr/>
        </p:nvSpPr>
        <p:spPr bwMode="auto">
          <a:xfrm>
            <a:off x="517525" y="5715000"/>
            <a:ext cx="22590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  <a:latin typeface="Arial" charset="0"/>
              </a:rPr>
              <a:t>Lower addresses</a:t>
            </a:r>
          </a:p>
          <a:p>
            <a:pPr algn="l"/>
            <a:r>
              <a:rPr lang="en-US" b="1">
                <a:solidFill>
                  <a:srgbClr val="FF0000"/>
                </a:solidFill>
                <a:latin typeface="Arial" charset="0"/>
              </a:rPr>
              <a:t>0x00000000</a:t>
            </a:r>
          </a:p>
        </p:txBody>
      </p:sp>
      <p:sp>
        <p:nvSpPr>
          <p:cNvPr id="1041" name="Text Box 16"/>
          <p:cNvSpPr txBox="1">
            <a:spLocks noChangeArrowheads="1"/>
          </p:cNvSpPr>
          <p:nvPr/>
        </p:nvSpPr>
        <p:spPr bwMode="auto">
          <a:xfrm>
            <a:off x="484188" y="1600200"/>
            <a:ext cx="23161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  <a:latin typeface="Arial" charset="0"/>
              </a:rPr>
              <a:t>Higher addresses</a:t>
            </a:r>
          </a:p>
          <a:p>
            <a:pPr algn="l"/>
            <a:r>
              <a:rPr lang="en-US" b="1">
                <a:solidFill>
                  <a:srgbClr val="FF0000"/>
                </a:solidFill>
                <a:latin typeface="Arial" charset="0"/>
              </a:rPr>
              <a:t>0xFFFFFFFF</a:t>
            </a:r>
          </a:p>
        </p:txBody>
      </p:sp>
      <p:sp>
        <p:nvSpPr>
          <p:cNvPr id="1042" name="Text Box 17"/>
          <p:cNvSpPr txBox="1">
            <a:spLocks noChangeArrowheads="1"/>
          </p:cNvSpPr>
          <p:nvPr/>
        </p:nvSpPr>
        <p:spPr bwMode="auto">
          <a:xfrm>
            <a:off x="7543800" y="4029075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latin typeface="Arial" charset="0"/>
              </a:rPr>
              <a:t>esp</a:t>
            </a:r>
          </a:p>
        </p:txBody>
      </p:sp>
      <p:sp>
        <p:nvSpPr>
          <p:cNvPr id="1043" name="Line 18"/>
          <p:cNvSpPr>
            <a:spLocks noChangeShapeType="1"/>
          </p:cNvSpPr>
          <p:nvPr/>
        </p:nvSpPr>
        <p:spPr bwMode="auto">
          <a:xfrm flipH="1" flipV="1">
            <a:off x="7010400" y="1143000"/>
            <a:ext cx="4572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4" name="Line 19"/>
          <p:cNvSpPr>
            <a:spLocks noChangeShapeType="1"/>
          </p:cNvSpPr>
          <p:nvPr/>
        </p:nvSpPr>
        <p:spPr bwMode="auto">
          <a:xfrm>
            <a:off x="1600200" y="2362200"/>
            <a:ext cx="0" cy="3505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5" name="Text Box 20"/>
          <p:cNvSpPr txBox="1">
            <a:spLocks noChangeArrowheads="1"/>
          </p:cNvSpPr>
          <p:nvPr/>
        </p:nvSpPr>
        <p:spPr bwMode="auto">
          <a:xfrm>
            <a:off x="228600" y="2803525"/>
            <a:ext cx="1328738" cy="3968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0000FF"/>
                </a:solidFill>
              </a:rPr>
              <a:t>Memory</a:t>
            </a:r>
          </a:p>
        </p:txBody>
      </p:sp>
      <p:sp>
        <p:nvSpPr>
          <p:cNvPr id="1046" name="Text Box 30"/>
          <p:cNvSpPr txBox="1">
            <a:spLocks noChangeArrowheads="1"/>
          </p:cNvSpPr>
          <p:nvPr/>
        </p:nvSpPr>
        <p:spPr bwMode="auto">
          <a:xfrm>
            <a:off x="7620000" y="1590675"/>
            <a:ext cx="703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latin typeface="Arial" charset="0"/>
              </a:rPr>
              <a:t>ebp</a:t>
            </a:r>
          </a:p>
        </p:txBody>
      </p:sp>
      <p:sp>
        <p:nvSpPr>
          <p:cNvPr id="1047" name="Text Box 31"/>
          <p:cNvSpPr txBox="1">
            <a:spLocks noChangeArrowheads="1"/>
          </p:cNvSpPr>
          <p:nvPr/>
        </p:nvSpPr>
        <p:spPr bwMode="auto">
          <a:xfrm>
            <a:off x="3276600" y="4098925"/>
            <a:ext cx="2401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latin typeface="Arial" charset="0"/>
              </a:rPr>
              <a:t>(return ADDRESS)</a:t>
            </a:r>
          </a:p>
        </p:txBody>
      </p:sp>
      <p:sp>
        <p:nvSpPr>
          <p:cNvPr id="1048" name="Line 32"/>
          <p:cNvSpPr>
            <a:spLocks noChangeShapeType="1"/>
          </p:cNvSpPr>
          <p:nvPr/>
        </p:nvSpPr>
        <p:spPr bwMode="auto">
          <a:xfrm flipH="1">
            <a:off x="6019800" y="42672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49" name="AutoShape 33"/>
          <p:cNvSpPr>
            <a:spLocks/>
          </p:cNvSpPr>
          <p:nvPr/>
        </p:nvSpPr>
        <p:spPr bwMode="auto">
          <a:xfrm>
            <a:off x="6019800" y="1600200"/>
            <a:ext cx="685800" cy="2362200"/>
          </a:xfrm>
          <a:prstGeom prst="rightBrace">
            <a:avLst>
              <a:gd name="adj1" fmla="val 28704"/>
              <a:gd name="adj2" fmla="val 50000"/>
            </a:avLst>
          </a:prstGeom>
          <a:noFill/>
          <a:ln w="31750">
            <a:solidFill>
              <a:srgbClr val="DD33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0" name="Text Box 34"/>
          <p:cNvSpPr txBox="1">
            <a:spLocks noChangeArrowheads="1"/>
          </p:cNvSpPr>
          <p:nvPr/>
        </p:nvSpPr>
        <p:spPr bwMode="auto">
          <a:xfrm>
            <a:off x="6689725" y="2597150"/>
            <a:ext cx="1604963" cy="701675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Caller sets 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this up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 Visualization for myFunc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743200" y="1600200"/>
            <a:ext cx="3276600" cy="472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2743200" y="22098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2743200" y="2743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2743200" y="33528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2743200" y="3962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2743200" y="4572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2743200" y="5181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2743200" y="5791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3406775" y="1736725"/>
            <a:ext cx="1622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latin typeface="Arial" charset="0"/>
              </a:rPr>
              <a:t>parameter 3</a:t>
            </a:r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3429000" y="2297113"/>
            <a:ext cx="1622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latin typeface="Arial" charset="0"/>
              </a:rPr>
              <a:t>parameter 2</a:t>
            </a: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3406775" y="2895600"/>
            <a:ext cx="1622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latin typeface="Arial" charset="0"/>
              </a:rPr>
              <a:t>parameter 1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3352800" y="3489325"/>
            <a:ext cx="2130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latin typeface="Arial" charset="0"/>
              </a:rPr>
              <a:t>(return address)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3124200" y="4098925"/>
            <a:ext cx="262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latin typeface="Arial" charset="0"/>
              </a:rPr>
              <a:t>(saved value of ebp)</a:t>
            </a:r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3406775" y="4632325"/>
            <a:ext cx="2001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latin typeface="Arial" charset="0"/>
              </a:rPr>
              <a:t>local variable 1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3276600" y="5241925"/>
            <a:ext cx="24641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 dirty="0">
                <a:latin typeface="Arial" charset="0"/>
              </a:rPr>
              <a:t>saved value of </a:t>
            </a:r>
            <a:r>
              <a:rPr lang="en-US" b="1" dirty="0" err="1" smtClean="0">
                <a:latin typeface="Arial" charset="0"/>
              </a:rPr>
              <a:t>ebx</a:t>
            </a:r>
            <a:endParaRPr lang="en-US" b="1" dirty="0">
              <a:latin typeface="Arial" charset="0"/>
            </a:endParaRP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3254375" y="5851525"/>
            <a:ext cx="2355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latin typeface="Arial" charset="0"/>
              </a:rPr>
              <a:t>saved value of esi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517525" y="5878513"/>
            <a:ext cx="225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  <a:latin typeface="Arial" charset="0"/>
              </a:rPr>
              <a:t>Lower addresses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484188" y="1600200"/>
            <a:ext cx="2316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FF0000"/>
                </a:solidFill>
                <a:latin typeface="Arial" charset="0"/>
              </a:rPr>
              <a:t>Higher addresses</a:t>
            </a:r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7543800" y="4038600"/>
            <a:ext cx="703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latin typeface="Arial" charset="0"/>
              </a:rPr>
              <a:t>ebp</a:t>
            </a:r>
          </a:p>
        </p:txBody>
      </p:sp>
      <p:sp>
        <p:nvSpPr>
          <p:cNvPr id="61462" name="Text Box 22"/>
          <p:cNvSpPr txBox="1">
            <a:spLocks noChangeArrowheads="1"/>
          </p:cNvSpPr>
          <p:nvPr/>
        </p:nvSpPr>
        <p:spPr bwMode="auto">
          <a:xfrm>
            <a:off x="7543800" y="5705475"/>
            <a:ext cx="685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>
                <a:latin typeface="Arial" charset="0"/>
              </a:rPr>
              <a:t>esp</a:t>
            </a:r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 flipH="1">
            <a:off x="6019800" y="59436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64" name="Line 24"/>
          <p:cNvSpPr>
            <a:spLocks noChangeShapeType="1"/>
          </p:cNvSpPr>
          <p:nvPr/>
        </p:nvSpPr>
        <p:spPr bwMode="auto">
          <a:xfrm flipH="1">
            <a:off x="6019800" y="42672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6080125" y="4611688"/>
            <a:ext cx="120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rgbClr val="FF0000"/>
                </a:solidFill>
                <a:latin typeface="Arial" charset="0"/>
              </a:rPr>
              <a:t>[ebp-4]</a:t>
            </a: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6232525" y="2819400"/>
            <a:ext cx="127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rgbClr val="FF0000"/>
                </a:solidFill>
                <a:latin typeface="Arial" charset="0"/>
              </a:rPr>
              <a:t>[ebp+8]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6248400" y="2209800"/>
            <a:ext cx="1446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rgbClr val="FF0000"/>
                </a:solidFill>
                <a:latin typeface="Arial" charset="0"/>
              </a:rPr>
              <a:t>[ebp+12]</a:t>
            </a:r>
          </a:p>
        </p:txBody>
      </p: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6248400" y="1600200"/>
            <a:ext cx="1446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rgbClr val="FF0000"/>
                </a:solidFill>
                <a:latin typeface="Arial" charset="0"/>
              </a:rPr>
              <a:t>[ebp+16]</a:t>
            </a:r>
          </a:p>
        </p:txBody>
      </p:sp>
      <p:sp>
        <p:nvSpPr>
          <p:cNvPr id="61469" name="Line 29"/>
          <p:cNvSpPr>
            <a:spLocks noChangeShapeType="1"/>
          </p:cNvSpPr>
          <p:nvPr/>
        </p:nvSpPr>
        <p:spPr bwMode="auto">
          <a:xfrm>
            <a:off x="1600200" y="2362200"/>
            <a:ext cx="0" cy="3505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Registers in x86</a:t>
            </a:r>
          </a:p>
        </p:txBody>
      </p:sp>
      <p:pic>
        <p:nvPicPr>
          <p:cNvPr id="921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95400" y="1273175"/>
            <a:ext cx="6705600" cy="5302250"/>
          </a:xfrm>
          <a:noFill/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Fri, Mar 23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go over base pointer / stack pointer setup a bit more…</a:t>
            </a:r>
            <a:endParaRPr lang="en-US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Activation records</a:t>
            </a:r>
          </a:p>
        </p:txBody>
      </p:sp>
      <p:sp>
        <p:nvSpPr>
          <p:cNvPr id="624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5" descr="activation-record-small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83050" y="1219200"/>
            <a:ext cx="506095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Activation Records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733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Every time a sub-routine is called, a number of things are pushed onto the stack: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Parameters</a:t>
            </a:r>
          </a:p>
          <a:p>
            <a:pPr lvl="1" algn="l" eaLnBrk="1" hangingPunct="1">
              <a:lnSpc>
                <a:spcPct val="90000"/>
              </a:lnSpc>
            </a:pPr>
            <a:r>
              <a:rPr lang="en-US" sz="2000" smtClean="0"/>
              <a:t>Old base/stack 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Local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Return address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All of this is called the </a:t>
            </a:r>
            <a:r>
              <a:rPr lang="en-US" sz="2400" i="1" smtClean="0"/>
              <a:t>activation record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binary program takes up a fixed amount of space</a:t>
            </a:r>
          </a:p>
          <a:p>
            <a:pPr lvl="1"/>
            <a:r>
              <a:rPr lang="en-US" dirty="0" smtClean="0"/>
              <a:t>The size of the file</a:t>
            </a:r>
          </a:p>
          <a:p>
            <a:endParaRPr lang="en-US" dirty="0" smtClean="0"/>
          </a:p>
          <a:p>
            <a:r>
              <a:rPr lang="en-US" dirty="0" smtClean="0"/>
              <a:t>There are two types of memory that need to be handled:</a:t>
            </a:r>
          </a:p>
          <a:p>
            <a:pPr lvl="1"/>
            <a:r>
              <a:rPr lang="en-US" dirty="0" smtClean="0"/>
              <a:t>Dynamic memory (via new, </a:t>
            </a:r>
            <a:r>
              <a:rPr lang="en-US" dirty="0" err="1" smtClean="0"/>
              <a:t>malloc</a:t>
            </a:r>
            <a:r>
              <a:rPr lang="en-US" dirty="0" smtClean="0"/>
              <a:t>(), etc.)</a:t>
            </a:r>
          </a:p>
          <a:p>
            <a:pPr lvl="2"/>
            <a:r>
              <a:rPr lang="en-US" dirty="0" smtClean="0"/>
              <a:t>This is stored on the </a:t>
            </a:r>
            <a:r>
              <a:rPr lang="en-US" i="1" dirty="0" smtClean="0"/>
              <a:t>heap</a:t>
            </a:r>
          </a:p>
          <a:p>
            <a:pPr lvl="1"/>
            <a:r>
              <a:rPr lang="en-US" dirty="0" smtClean="0"/>
              <a:t>Static memory (on the stack)</a:t>
            </a:r>
          </a:p>
          <a:p>
            <a:pPr lvl="2"/>
            <a:r>
              <a:rPr lang="en-US" dirty="0" smtClean="0"/>
              <a:t>This is where the activation records are kept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binary program starts at the ‘beginning’ of the 2</a:t>
            </a:r>
            <a:r>
              <a:rPr lang="en-US" baseline="30000" dirty="0" smtClean="0"/>
              <a:t>32</a:t>
            </a:r>
            <a:r>
              <a:rPr lang="en-US" dirty="0" smtClean="0"/>
              <a:t> = 4 </a:t>
            </a:r>
            <a:r>
              <a:rPr lang="en-US" dirty="0" err="1" smtClean="0"/>
              <a:t>Gb</a:t>
            </a:r>
            <a:r>
              <a:rPr lang="en-US" dirty="0" smtClean="0"/>
              <a:t> of memory</a:t>
            </a:r>
          </a:p>
          <a:p>
            <a:r>
              <a:rPr lang="en-US" dirty="0" smtClean="0"/>
              <a:t>The heap starts right after this</a:t>
            </a:r>
          </a:p>
          <a:p>
            <a:r>
              <a:rPr lang="en-US" dirty="0" smtClean="0"/>
              <a:t>The stack starts at the </a:t>
            </a:r>
            <a:r>
              <a:rPr lang="en-US" i="1" dirty="0" smtClean="0"/>
              <a:t>end </a:t>
            </a:r>
            <a:r>
              <a:rPr lang="en-US" dirty="0" smtClean="0"/>
              <a:t>of this 4 </a:t>
            </a:r>
            <a:r>
              <a:rPr lang="en-US" dirty="0" err="1" smtClean="0"/>
              <a:t>Gb</a:t>
            </a:r>
            <a:r>
              <a:rPr lang="en-US" dirty="0" smtClean="0"/>
              <a:t> of memory, and grows backward</a:t>
            </a:r>
          </a:p>
          <a:p>
            <a:pPr lvl="1"/>
            <a:r>
              <a:rPr lang="en-US" dirty="0" smtClean="0"/>
              <a:t>They could have chosen the heap to grow backwards, but they didn’t</a:t>
            </a:r>
          </a:p>
          <a:p>
            <a:r>
              <a:rPr lang="en-US" dirty="0" smtClean="0"/>
              <a:t>As a program progresses, they both grow towards the middle</a:t>
            </a:r>
          </a:p>
          <a:p>
            <a:pPr lvl="1"/>
            <a:r>
              <a:rPr lang="en-US" dirty="0" smtClean="0"/>
              <a:t>And never the twain shall meet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 this subroutine…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void security_hole()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char buffer[10];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scanf ( “%s”, buffer); // and older C input routine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}</a:t>
            </a:r>
          </a:p>
          <a:p>
            <a:pPr lvl="4"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stack looks like (with sizes):</a:t>
            </a:r>
          </a:p>
          <a:p>
            <a:pPr lvl="4" eaLnBrk="1" hangingPunct="1">
              <a:lnSpc>
                <a:spcPct val="90000"/>
              </a:lnSpc>
            </a:pPr>
            <a:endParaRPr lang="en-US" sz="1600" smtClean="0"/>
          </a:p>
          <a:p>
            <a:pPr lvl="4" eaLnBrk="1" hangingPunct="1">
              <a:lnSpc>
                <a:spcPct val="90000"/>
              </a:lnSpc>
            </a:pPr>
            <a:endParaRPr lang="en-US" sz="1600" smtClean="0"/>
          </a:p>
          <a:p>
            <a:pPr lvl="4" eaLnBrk="1" hangingPunct="1">
              <a:lnSpc>
                <a:spcPct val="90000"/>
              </a:lnSpc>
            </a:pPr>
            <a:endParaRPr lang="en-US" sz="16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Addresses increase to the right (the stack grows to the left)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What happens if the value stored into buffer is 11 bytes long?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What if it is exactly 18 bytes long?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 overwrite the return address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990600" y="4114800"/>
            <a:ext cx="1050925" cy="428625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esi (4)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2057400" y="4114800"/>
            <a:ext cx="1077913" cy="428625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edi (4)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3132138" y="4114800"/>
            <a:ext cx="1616075" cy="428625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buffer (10)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4724400" y="4114800"/>
            <a:ext cx="1166813" cy="428625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ebp (4)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5867400" y="4114800"/>
            <a:ext cx="1724025" cy="428625"/>
          </a:xfrm>
          <a:prstGeom prst="rect">
            <a:avLst/>
          </a:prstGeom>
          <a:noFill/>
          <a:ln w="31750">
            <a:solidFill>
              <a:srgbClr val="DD33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ret addr 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Buffer overflow attack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When you read in a string (etc.) that goes beyond the size of the buffer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Hence ‘buffer overflow’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You can then overwrite the return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And set it to your own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For example, code that is included later on in the string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We may see an example of this, if there is time in </a:t>
            </a:r>
            <a:r>
              <a:rPr lang="en-US" smtClean="0"/>
              <a:t>the course…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x86 Examples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Calling Convention Practice</a:t>
            </a:r>
          </a:p>
          <a:p>
            <a:pPr eaLnBrk="1" hangingPunct="1"/>
            <a:r>
              <a:rPr lang="en-US" smtClean="0"/>
              <a:t>C++ to x86 Assembly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note about x86 compatibility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</a:t>
            </a:r>
            <a:r>
              <a:rPr lang="en-US" dirty="0" err="1" smtClean="0"/>
              <a:t>nasm</a:t>
            </a:r>
            <a:r>
              <a:rPr lang="en-US" dirty="0" smtClean="0"/>
              <a:t> as our assembler for the x86 labs</a:t>
            </a:r>
          </a:p>
          <a:p>
            <a:r>
              <a:rPr lang="en-US" dirty="0" smtClean="0"/>
              <a:t>The x86 code samples in this slide set are either:</a:t>
            </a:r>
          </a:p>
          <a:p>
            <a:pPr lvl="1"/>
            <a:r>
              <a:rPr lang="en-US" dirty="0" smtClean="0"/>
              <a:t>“generic” x86 examples that </a:t>
            </a:r>
            <a:r>
              <a:rPr lang="en-US" i="1" dirty="0" smtClean="0"/>
              <a:t>could</a:t>
            </a:r>
            <a:r>
              <a:rPr lang="en-US" dirty="0" smtClean="0"/>
              <a:t> work in </a:t>
            </a:r>
            <a:r>
              <a:rPr lang="en-US" dirty="0" err="1" smtClean="0"/>
              <a:t>nasm</a:t>
            </a:r>
            <a:r>
              <a:rPr lang="en-US" dirty="0" smtClean="0"/>
              <a:t> if put into a proper program</a:t>
            </a:r>
          </a:p>
          <a:p>
            <a:pPr lvl="2"/>
            <a:r>
              <a:rPr lang="en-US" dirty="0" smtClean="0"/>
              <a:t>In the same way that I show C++ code snippets</a:t>
            </a:r>
          </a:p>
          <a:p>
            <a:pPr lvl="1"/>
            <a:r>
              <a:rPr lang="en-US" dirty="0" smtClean="0"/>
              <a:t>Or the output from “g++ -S” (and probably</a:t>
            </a:r>
            <a:br>
              <a:rPr lang="en-US" dirty="0" smtClean="0"/>
            </a:br>
            <a:r>
              <a:rPr lang="en-US" dirty="0" smtClean="0"/>
              <a:t>–</a:t>
            </a:r>
            <a:r>
              <a:rPr lang="en-US" dirty="0" err="1" smtClean="0"/>
              <a:t>masm</a:t>
            </a:r>
            <a:r>
              <a:rPr lang="en-US" dirty="0" smtClean="0"/>
              <a:t>=</a:t>
            </a:r>
            <a:r>
              <a:rPr lang="en-US" dirty="0" err="1" smtClean="0"/>
              <a:t>intel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This code will NOT work with </a:t>
            </a:r>
            <a:r>
              <a:rPr lang="en-US" dirty="0" err="1" smtClean="0"/>
              <a:t>nasm</a:t>
            </a:r>
            <a:r>
              <a:rPr lang="en-US" dirty="0" smtClean="0"/>
              <a:t>, but will work with g++ (which we aren’t really using anyway for our assembly)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x86 Examples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are in the lectures/09-x86/code directory on Collab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int absolute_value(int x)</a:t>
            </a:r>
          </a:p>
          <a:p>
            <a:pPr eaLnBrk="1" hangingPunct="1"/>
            <a:r>
              <a:rPr lang="en-US" smtClean="0"/>
              <a:t>int max(int x, int y)</a:t>
            </a:r>
          </a:p>
          <a:p>
            <a:pPr eaLnBrk="1" hangingPunct="1"/>
            <a:r>
              <a:rPr lang="en-US" smtClean="0"/>
              <a:t>bool compare_string(const char * theStr1, const char * theStr2)</a:t>
            </a:r>
          </a:p>
          <a:p>
            <a:pPr eaLnBrk="1" hangingPunct="1"/>
            <a:r>
              <a:rPr lang="en-US" smtClean="0"/>
              <a:t>int fib(int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Fetch Execute Cycle (same)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while(power is on)</a:t>
            </a:r>
          </a:p>
          <a:p>
            <a:pPr eaLnBrk="1" hangingPunct="1">
              <a:buFontTx/>
              <a:buNone/>
            </a:pPr>
            <a:r>
              <a:rPr lang="en-US" sz="2400" smtClean="0"/>
              <a:t>{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IR := mem[PC]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PC := PC + 1 (word) </a:t>
            </a:r>
            <a:r>
              <a:rPr lang="en-US" sz="2400" b="1" smtClean="0">
                <a:solidFill>
                  <a:schemeClr val="accent2"/>
                </a:solidFill>
              </a:rPr>
              <a:t>// 32-bits in x86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execute instruction in IR</a:t>
            </a:r>
          </a:p>
          <a:p>
            <a:pPr eaLnBrk="1" hangingPunct="1">
              <a:buFontTx/>
              <a:buNone/>
            </a:pPr>
            <a:r>
              <a:rPr lang="en-US" sz="2400" smtClean="0"/>
              <a:t>}</a:t>
            </a:r>
          </a:p>
          <a:p>
            <a:pPr eaLnBrk="1" hangingPunct="1">
              <a:buFontTx/>
              <a:buNone/>
            </a:pPr>
            <a:r>
              <a:rPr lang="en-US" sz="2400" smtClean="0"/>
              <a:t>PC = program counter</a:t>
            </a:r>
          </a:p>
          <a:p>
            <a:pPr eaLnBrk="1" hangingPunct="1">
              <a:buFontTx/>
              <a:buNone/>
            </a:pPr>
            <a:r>
              <a:rPr lang="en-US" sz="2400" smtClean="0"/>
              <a:t>IR = instruction register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 absolute_value(int x)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int absolute_value(int x)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if(x&lt;0)		// if x is negative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x = -x;	// negate 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return x;	// return 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test_abs.cpp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extern “C” int absolute_value(int 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int absolute_value(int x)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if(x&lt;0)		// if x is negative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	x = -x;	// negate 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return x;	// return 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int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int theValue=0;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cout &lt;&lt; “Enter a value: “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cin &gt;&gt; theValue;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int theResult = absolute_value(theValue);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cout &lt;&lt; “The result is: “ &lt;&lt; theResult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x86 Assembly for absolute_value</a:t>
            </a:r>
          </a:p>
        </p:txBody>
      </p:sp>
      <p:sp>
        <p:nvSpPr>
          <p:cNvPr id="7168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00FF"/>
                </a:solidFill>
              </a:rPr>
              <a:t>; Standard prologue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push ebp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mov ebp, esp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00FF"/>
                </a:solidFill>
              </a:rPr>
              <a:t>; procedure body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mov eax, [ebp + 8]	; eax </a:t>
            </a:r>
            <a:r>
              <a:rPr lang="en-US" sz="1800" smtClean="0">
                <a:latin typeface="Arial" charset="0"/>
                <a:cs typeface="Arial" charset="0"/>
              </a:rPr>
              <a:t>← 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cmp eax, 0		; x == 0 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jge end_of_proc	; if pos goto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neg eax			; negate 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end_of_proc: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solidFill>
                  <a:srgbClr val="0000FF"/>
                </a:solidFill>
              </a:rPr>
              <a:t>; Standard epilogue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mov esp, ebp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pop ebp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Generating assembly with g++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the –S flag, we can generate assembly from C/C++ code</a:t>
            </a:r>
          </a:p>
          <a:p>
            <a:pPr eaLnBrk="1" hangingPunct="1"/>
            <a:r>
              <a:rPr lang="en-US" smtClean="0"/>
              <a:t>Note that the format is a bit different</a:t>
            </a:r>
          </a:p>
          <a:p>
            <a:pPr lvl="1" eaLnBrk="1" hangingPunct="1"/>
            <a:r>
              <a:rPr lang="en-US" smtClean="0"/>
              <a:t>Register specification, dest/source order, etc.</a:t>
            </a:r>
          </a:p>
          <a:p>
            <a:pPr eaLnBrk="1" hangingPunct="1"/>
            <a:r>
              <a:rPr lang="en-US" smtClean="0"/>
              <a:t>So we need to use the </a:t>
            </a:r>
            <a:r>
              <a:rPr lang="en-US" smtClean="0">
                <a:solidFill>
                  <a:srgbClr val="FF0000"/>
                </a:solidFill>
              </a:rPr>
              <a:t>–masm=intel </a:t>
            </a:r>
            <a:r>
              <a:rPr lang="en-US" smtClean="0"/>
              <a:t>flag</a:t>
            </a:r>
          </a:p>
          <a:p>
            <a:pPr eaLnBrk="1" hangingPunct="1"/>
            <a:r>
              <a:rPr lang="en-US" smtClean="0"/>
              <a:t>The formatting is still different, but the idea is the same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g++’s assembly for absolute_value</a:t>
            </a:r>
            <a:br>
              <a:rPr lang="en-US" sz="3600" smtClean="0"/>
            </a:br>
            <a:r>
              <a:rPr lang="en-US" sz="3600" smtClean="0"/>
              <a:t> </a:t>
            </a:r>
            <a:r>
              <a:rPr lang="en-US" sz="2800" smtClean="0">
                <a:solidFill>
                  <a:srgbClr val="FF0000"/>
                </a:solidFill>
              </a:rPr>
              <a:t>(note the &lt;src&gt; &lt;dest&gt; order is reversed)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34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/>
              <a:t>absolute_value</a:t>
            </a:r>
            <a:r>
              <a:rPr lang="en-US" sz="2000" dirty="0" smtClean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.LFB1401: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pushl</a:t>
            </a:r>
            <a:r>
              <a:rPr lang="en-US" sz="2000" dirty="0" smtClean="0"/>
              <a:t>	%</a:t>
            </a:r>
            <a:r>
              <a:rPr lang="en-US" sz="2000" dirty="0" err="1" smtClean="0"/>
              <a:t>ebp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.LCFI0: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movl</a:t>
            </a:r>
            <a:r>
              <a:rPr lang="en-US" sz="2000" dirty="0" smtClean="0"/>
              <a:t>	%</a:t>
            </a:r>
            <a:r>
              <a:rPr lang="en-US" sz="2000" dirty="0" err="1" smtClean="0"/>
              <a:t>esp</a:t>
            </a:r>
            <a:r>
              <a:rPr lang="en-US" sz="2000" dirty="0" smtClean="0"/>
              <a:t>, %</a:t>
            </a:r>
            <a:r>
              <a:rPr lang="en-US" sz="2000" dirty="0" err="1" smtClean="0"/>
              <a:t>ebp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.LCFI1: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cmpl</a:t>
            </a:r>
            <a:r>
              <a:rPr lang="en-US" sz="2000" dirty="0" smtClean="0"/>
              <a:t>	$0, 8(%</a:t>
            </a:r>
            <a:r>
              <a:rPr lang="en-US" sz="2000" dirty="0" err="1" smtClean="0"/>
              <a:t>ebp</a:t>
            </a:r>
            <a:r>
              <a:rPr lang="en-US" sz="2000" dirty="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jns</a:t>
            </a:r>
            <a:r>
              <a:rPr lang="en-US" sz="2000" dirty="0" smtClean="0"/>
              <a:t>		.L2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negl</a:t>
            </a:r>
            <a:r>
              <a:rPr lang="en-US" sz="2000" dirty="0" smtClean="0"/>
              <a:t>		8(%</a:t>
            </a:r>
            <a:r>
              <a:rPr lang="en-US" sz="2000" dirty="0" err="1" smtClean="0"/>
              <a:t>ebp</a:t>
            </a:r>
            <a:r>
              <a:rPr lang="en-US" sz="2000" dirty="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.L2: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movl</a:t>
            </a:r>
            <a:r>
              <a:rPr lang="en-US" sz="2000" dirty="0" smtClean="0"/>
              <a:t>	8(%</a:t>
            </a:r>
            <a:r>
              <a:rPr lang="en-US" sz="2000" dirty="0" err="1" smtClean="0"/>
              <a:t>ebp</a:t>
            </a:r>
            <a:r>
              <a:rPr lang="en-US" sz="2000" dirty="0" smtClean="0"/>
              <a:t>), %</a:t>
            </a:r>
            <a:r>
              <a:rPr lang="en-US" sz="2000" dirty="0" err="1" smtClean="0"/>
              <a:t>eax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popl</a:t>
            </a:r>
            <a:r>
              <a:rPr lang="en-US" sz="2000" dirty="0" smtClean="0"/>
              <a:t>		%</a:t>
            </a:r>
            <a:r>
              <a:rPr lang="en-US" sz="2000" dirty="0" err="1" smtClean="0"/>
              <a:t>ebp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	ret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movl, pushl, compl, negl, popl: the ‘l’ part means ‘long’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i.e. 32 bits, so the assembler doesn’t have to assume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jns means jump if not signed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i.e. if positive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$0 is the constant 0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8(%ebp) is [ebp+8]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i.e. where the parameters are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g++’s assembly for absolute_value</a:t>
            </a:r>
            <a:br>
              <a:rPr lang="en-US" sz="3600" smtClean="0"/>
            </a:br>
            <a:r>
              <a:rPr lang="en-US" sz="3600" smtClean="0"/>
              <a:t> </a:t>
            </a:r>
            <a:r>
              <a:rPr lang="en-US" sz="2800" smtClean="0">
                <a:solidFill>
                  <a:srgbClr val="FF0000"/>
                </a:solidFill>
              </a:rPr>
              <a:t>using –masm=intel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absolute_value: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.LFB1428: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        push    %ebp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.LCFI0: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        mov     %ebp, %esp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.LCFI1: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        cmp     DWORD PTR [%ebp+8],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        jns       .L2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        neg      DWORD PTR [%ebp+8]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.L2: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        mov     %eax, DWORD PTR [%ebp+8]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        pop      %ebp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/>
              <a:t>       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</a:t>
            </a:r>
            <a:r>
              <a:rPr lang="en-US" dirty="0" smtClean="0"/>
              <a:t>Mon, Mar 26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we started on slide 59, we went as far back as slide 55 today</a:t>
            </a:r>
          </a:p>
          <a:p>
            <a:r>
              <a:rPr lang="en-US" dirty="0" smtClean="0"/>
              <a:t>And we breezed through the last few slides, so we should start next time at slide 67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dirty="0" smtClean="0"/>
              <a:t>g++’s assembly output on Macs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Darwin (i.e., Mac OS X) does not support the –</a:t>
            </a:r>
            <a:r>
              <a:rPr lang="en-US" dirty="0" err="1" smtClean="0"/>
              <a:t>masm</a:t>
            </a:r>
            <a:r>
              <a:rPr lang="en-US" dirty="0" smtClean="0"/>
              <a:t>=</a:t>
            </a:r>
            <a:r>
              <a:rPr lang="en-US" dirty="0" err="1" smtClean="0"/>
              <a:t>intel</a:t>
            </a:r>
            <a:r>
              <a:rPr lang="en-US" dirty="0" smtClean="0"/>
              <a:t> flag</a:t>
            </a:r>
          </a:p>
          <a:p>
            <a:r>
              <a:rPr lang="en-US" dirty="0" smtClean="0"/>
              <a:t>So you are stuck using the “other” format</a:t>
            </a:r>
          </a:p>
          <a:p>
            <a:pPr lvl="1"/>
            <a:r>
              <a:rPr lang="en-US" dirty="0" smtClean="0"/>
              <a:t>With the &lt;</a:t>
            </a:r>
            <a:r>
              <a:rPr lang="en-US" dirty="0" err="1" smtClean="0"/>
              <a:t>src</a:t>
            </a:r>
            <a:r>
              <a:rPr lang="en-US" dirty="0" smtClean="0"/>
              <a:t>&gt; and &lt;</a:t>
            </a:r>
            <a:r>
              <a:rPr lang="en-US" dirty="0" err="1" smtClean="0"/>
              <a:t>dest</a:t>
            </a:r>
            <a:r>
              <a:rPr lang="en-US" dirty="0" smtClean="0"/>
              <a:t>&gt; order reversed</a:t>
            </a:r>
          </a:p>
          <a:p>
            <a:r>
              <a:rPr lang="en-US" dirty="0" smtClean="0"/>
              <a:t>You can compile it on a the Linux </a:t>
            </a:r>
            <a:r>
              <a:rPr lang="en-US" dirty="0" err="1" smtClean="0"/>
              <a:t>VirtualBox</a:t>
            </a:r>
            <a:r>
              <a:rPr lang="en-US" dirty="0" smtClean="0"/>
              <a:t> image, if you want the ‘correct’ order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test_abs_c.c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int absolute_value(int x)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if(x&lt;0)		// if x is negative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	x = -x;	// negate 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return x;	// return 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int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int theValue=0;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printf (“Enter a value: \n”);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scanf (“%d”, &amp;theValue);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int theResult = absolute_value(theValue);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printf (“The result is: %d\n”, theResult);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C++ assembly vs. C assembly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Notice how much cleaner C translates into assembly versus C++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Compare files test_abs.s and test_abs_c.s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Variables in x86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Directives</a:t>
            </a:r>
          </a:p>
          <a:p>
            <a:pPr eaLnBrk="1" hangingPunct="1">
              <a:buFontTx/>
              <a:buNone/>
            </a:pPr>
            <a:r>
              <a:rPr lang="en-US" sz="2200" smtClean="0"/>
              <a:t>byte = 1 byte (</a:t>
            </a:r>
            <a:r>
              <a:rPr lang="en-US" sz="2200" b="1" smtClean="0">
                <a:solidFill>
                  <a:schemeClr val="accent2"/>
                </a:solidFill>
              </a:rPr>
              <a:t>DB</a:t>
            </a:r>
            <a:r>
              <a:rPr lang="en-US" sz="2200" smtClean="0"/>
              <a:t>) declare byte</a:t>
            </a:r>
          </a:p>
          <a:p>
            <a:pPr eaLnBrk="1" hangingPunct="1">
              <a:buFontTx/>
              <a:buNone/>
            </a:pPr>
            <a:r>
              <a:rPr lang="en-US" sz="2200" smtClean="0"/>
              <a:t>word = 2 bytes (</a:t>
            </a:r>
            <a:r>
              <a:rPr lang="en-US" sz="2200" b="1" smtClean="0">
                <a:solidFill>
                  <a:schemeClr val="accent2"/>
                </a:solidFill>
              </a:rPr>
              <a:t>DW</a:t>
            </a:r>
            <a:r>
              <a:rPr lang="en-US" sz="2200" smtClean="0"/>
              <a:t>)</a:t>
            </a:r>
          </a:p>
          <a:p>
            <a:pPr eaLnBrk="1" hangingPunct="1">
              <a:buFontTx/>
              <a:buNone/>
            </a:pPr>
            <a:r>
              <a:rPr lang="en-US" sz="2200" smtClean="0"/>
              <a:t>double = 4 bytes (</a:t>
            </a:r>
            <a:r>
              <a:rPr lang="en-US" sz="2200" b="1" smtClean="0">
                <a:solidFill>
                  <a:schemeClr val="accent2"/>
                </a:solidFill>
              </a:rPr>
              <a:t>DD</a:t>
            </a:r>
            <a:r>
              <a:rPr lang="en-US" sz="2200" smtClean="0"/>
              <a:t>)</a:t>
            </a:r>
          </a:p>
          <a:p>
            <a:pPr eaLnBrk="1" hangingPunct="1">
              <a:buFontTx/>
              <a:buNone/>
            </a:pPr>
            <a:r>
              <a:rPr lang="en-US" sz="2200" smtClean="0"/>
              <a:t>quadword = 8 bytes (</a:t>
            </a:r>
            <a:r>
              <a:rPr lang="en-US" sz="2200" b="1" smtClean="0">
                <a:solidFill>
                  <a:schemeClr val="accent2"/>
                </a:solidFill>
              </a:rPr>
              <a:t>DQ</a:t>
            </a:r>
            <a:r>
              <a:rPr lang="en-US" sz="2200" smtClean="0"/>
              <a:t>)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48200" y="1447800"/>
            <a:ext cx="4038600" cy="4678363"/>
          </a:xfrm>
          <a:ln w="28575">
            <a:solidFill>
              <a:schemeClr val="accent2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.DATA</a:t>
            </a:r>
          </a:p>
          <a:p>
            <a:pPr eaLnBrk="1" hangingPunct="1">
              <a:buFontTx/>
              <a:buNone/>
            </a:pPr>
            <a:r>
              <a:rPr lang="en-US" sz="2400" smtClean="0"/>
              <a:t>a		DB	23</a:t>
            </a:r>
          </a:p>
          <a:p>
            <a:pPr eaLnBrk="1" hangingPunct="1">
              <a:buFontTx/>
              <a:buNone/>
            </a:pPr>
            <a:r>
              <a:rPr lang="en-US" sz="2400" smtClean="0"/>
              <a:t>b		DW	?</a:t>
            </a:r>
          </a:p>
          <a:p>
            <a:pPr eaLnBrk="1" hangingPunct="1">
              <a:buFontTx/>
              <a:buNone/>
            </a:pPr>
            <a:r>
              <a:rPr lang="en-US" sz="2400" smtClean="0"/>
              <a:t>c		DD	3000</a:t>
            </a:r>
          </a:p>
          <a:p>
            <a:pPr eaLnBrk="1" hangingPunct="1">
              <a:buFontTx/>
              <a:buNone/>
            </a:pPr>
            <a:r>
              <a:rPr lang="en-US" sz="2400" smtClean="0"/>
              <a:t>d		DQ	-800</a:t>
            </a:r>
          </a:p>
          <a:p>
            <a:pPr eaLnBrk="1" hangingPunct="1">
              <a:buFontTx/>
              <a:buNone/>
            </a:pPr>
            <a:r>
              <a:rPr lang="en-US" sz="2400" smtClean="0"/>
              <a:t>x		DD	1, 2, 3</a:t>
            </a:r>
          </a:p>
          <a:p>
            <a:pPr eaLnBrk="1" hangingPunct="1">
              <a:buFontTx/>
              <a:buNone/>
            </a:pPr>
            <a:r>
              <a:rPr lang="en-US" sz="2400" smtClean="0"/>
              <a:t>y		DB	8 DUP(0)</a:t>
            </a:r>
          </a:p>
          <a:p>
            <a:pPr eaLnBrk="1" hangingPunct="1">
              <a:buFontTx/>
              <a:buNone/>
            </a:pPr>
            <a:r>
              <a:rPr lang="en-US" sz="2400" smtClean="0"/>
              <a:t>str	DB	`hello’, 0</a:t>
            </a:r>
          </a:p>
          <a:p>
            <a:pPr eaLnBrk="1" hangingPunct="1">
              <a:buFontTx/>
              <a:buNone/>
            </a:pPr>
            <a:r>
              <a:rPr lang="en-US" sz="2400" smtClean="0"/>
              <a:t>z		DD	50 DUP(?)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381000" y="5257800"/>
            <a:ext cx="411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hlink"/>
                </a:solidFill>
                <a:latin typeface="Arial" charset="0"/>
              </a:rPr>
              <a:t>x DUP (y) directive means: </a:t>
            </a:r>
          </a:p>
          <a:p>
            <a:pPr algn="l"/>
            <a:r>
              <a:rPr lang="en-US" sz="2400" b="1">
                <a:solidFill>
                  <a:schemeClr val="hlink"/>
                </a:solidFill>
                <a:latin typeface="Arial" charset="0"/>
              </a:rPr>
              <a:t>“repeat y, x times”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 max(int x, int y)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int max(int x, int y)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int theMax;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if(x &gt; y) 	// if x &gt; y then it is max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	theMax = 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else 		// else y is the max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	theMax = 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return theMax;	// return the max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test_max.cpp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extern “C”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y);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// the max function from the previous slide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theValue1=0, theValue2=0;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“Enter value 1: “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theValue1;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“Enter value 2: “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&gt;&gt; theValue2;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theResult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max(theValue1, theValue2);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“The result is: “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theResult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x86 code for max()</a:t>
            </a:r>
            <a:br>
              <a:rPr lang="en-US" sz="3600" smtClean="0"/>
            </a:br>
            <a:r>
              <a:rPr lang="en-US" sz="2800" smtClean="0">
                <a:solidFill>
                  <a:srgbClr val="FF0000"/>
                </a:solidFill>
              </a:rPr>
              <a:t>using –masm=intel</a:t>
            </a:r>
            <a:endParaRPr lang="en-US" sz="2400" smtClean="0">
              <a:solidFill>
                <a:srgbClr val="FF0000"/>
              </a:solidFill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87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max: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.LFB1428: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push    %ebp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.LCFI0: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mov     %ebp, %esp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.LCFI1: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sub      %esp, 16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.LCFI2: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mov     %eax, DWORD PTR [%ebp+8]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cmp     %eax, DWORD PTR [%ebp+12]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jle       .L2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mov     %eax, DWORD PTR [%ebp+8]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mov     DWORD PTR [%ebp-4], %eax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jmp      .L4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.L2: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mov     %eax, DWORD PTR [%ebp+12]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mov     DWORD PTR [%ebp-4], %eax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.L4: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mov     %eax, DWORD PTR [%ebp-4]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leave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x86 code for max() using –O2</a:t>
            </a:r>
            <a:br>
              <a:rPr lang="en-US" sz="3600" smtClean="0"/>
            </a:br>
            <a:r>
              <a:rPr lang="en-US" sz="2800" smtClean="0">
                <a:solidFill>
                  <a:srgbClr val="FF0000"/>
                </a:solidFill>
              </a:rPr>
              <a:t>using –masm=intel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49530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max: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.LFB1428: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push    %ebp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.LCFI0: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mov     %ebp, %esp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.LCFI1: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mov     %edx, DWORD PTR [%ebp+8]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mov     %eax, DWORD PTR [%ebp+12]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cmp     %eax, %edx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jge       .L2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mov     %eax, %edx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.L2: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pop     %ebp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ret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x86 code for max() without </a:t>
            </a:r>
            <a:br>
              <a:rPr lang="en-US" sz="3200" smtClean="0"/>
            </a:br>
            <a:r>
              <a:rPr lang="en-US" sz="3200" smtClean="0"/>
              <a:t>the ‘extern “C”’ line</a:t>
            </a:r>
            <a:br>
              <a:rPr lang="en-US" sz="3200" smtClean="0"/>
            </a:br>
            <a:r>
              <a:rPr lang="en-US" sz="2400" smtClean="0">
                <a:solidFill>
                  <a:srgbClr val="FF0000"/>
                </a:solidFill>
              </a:rPr>
              <a:t>using –masm=intel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876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rgbClr val="0000FF"/>
                </a:solidFill>
              </a:rPr>
              <a:t>_Z3maxii: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.LFB1428: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push    %ebp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.LCFI0: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mov     %ebp, %esp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.LCFI1: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sub      %esp, 16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.LCFI2: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mov     %eax, DWORD PTR [%ebp+8]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cmp     %eax, DWORD PTR [%ebp+12]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jle       .L2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mov     %eax, DWORD PTR [%ebp+8]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mov     DWORD PTR [%ebp-4], %eax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jmp      .L4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.L2: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mov     %eax, DWORD PTR [%ebp+12]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mov     DWORD PTR [%ebp-4], %eax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.L4: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mov     %eax, DWORD PTR [%ebp-4]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leave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       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sz="2600" smtClean="0"/>
              <a:t>bool compare_string(char * theStr1, char * theStr2)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bool compare_string (const char *theStr1,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		const char *theStr2)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// while *theStr1 is not NULL terminator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// and the current corresponding bytes are equal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while( (*theStr1 != NULL)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	&amp;&amp; (*theStr1 == *theStr2)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theStr1++;		// increment the pointers to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theStr2++;		// the next char / byte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return (*theStr1==*theStr2);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test_string_compare.cpp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#include &lt;iostream&gt;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#include &lt;string&gt;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using namespace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</a:rPr>
              <a:t>extern “C” bool compare_string(const char* theStr1,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</a:rPr>
              <a:t>					 const char* theStr2);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// code for compare_string here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int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	string theValue1, theValue2;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	cout &lt;&lt; “Enter string 1: “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	cin &gt;&gt; theValue1;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	cout &lt;&lt; “Enter string 2: “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	cin &gt;&gt; theValue2;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algn="l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	bool theResult = compare_string(theValue1.c_str(), 					     theValue2.c_str());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	cout &lt;&lt; “The result is: “ &lt;&lt; theResult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x86 assembly for compare_string()</a:t>
            </a:r>
            <a:br>
              <a:rPr lang="en-US" sz="3600" smtClean="0"/>
            </a:br>
            <a:r>
              <a:rPr lang="en-US" sz="2800" smtClean="0">
                <a:solidFill>
                  <a:srgbClr val="FF0000"/>
                </a:solidFill>
              </a:rPr>
              <a:t>using –masm=intel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6096000" cy="4525963"/>
          </a:xfrm>
        </p:spPr>
        <p:txBody>
          <a:bodyPr/>
          <a:lstStyle/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_</a:t>
            </a:r>
            <a:r>
              <a:rPr lang="en-US" sz="1600" dirty="0" err="1" smtClean="0"/>
              <a:t>compare_string</a:t>
            </a:r>
            <a:r>
              <a:rPr lang="en-US" sz="1600" dirty="0" smtClean="0"/>
              <a:t>:</a:t>
            </a:r>
          </a:p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	push	</a:t>
            </a:r>
            <a:r>
              <a:rPr lang="en-US" sz="1600" dirty="0" err="1" smtClean="0"/>
              <a:t>ebp</a:t>
            </a:r>
            <a:endParaRPr lang="en-US" sz="1600" dirty="0" smtClean="0"/>
          </a:p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	</a:t>
            </a:r>
            <a:r>
              <a:rPr lang="en-US" sz="1600" dirty="0" err="1" smtClean="0"/>
              <a:t>mov</a:t>
            </a:r>
            <a:r>
              <a:rPr lang="en-US" sz="1600" dirty="0" smtClean="0"/>
              <a:t>	</a:t>
            </a:r>
            <a:r>
              <a:rPr lang="en-US" sz="1600" dirty="0" err="1" smtClean="0"/>
              <a:t>ebp</a:t>
            </a:r>
            <a:r>
              <a:rPr lang="en-US" sz="1600" dirty="0" smtClean="0"/>
              <a:t>, </a:t>
            </a:r>
            <a:r>
              <a:rPr lang="en-US" sz="1600" dirty="0" err="1" smtClean="0"/>
              <a:t>esp</a:t>
            </a:r>
            <a:endParaRPr lang="en-US" sz="1600" dirty="0" smtClean="0"/>
          </a:p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L11:</a:t>
            </a:r>
          </a:p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	</a:t>
            </a:r>
            <a:r>
              <a:rPr lang="en-US" sz="1600" dirty="0" err="1" smtClean="0"/>
              <a:t>mov</a:t>
            </a:r>
            <a:r>
              <a:rPr lang="en-US" sz="1600" dirty="0" smtClean="0"/>
              <a:t>	</a:t>
            </a:r>
            <a:r>
              <a:rPr lang="en-US" sz="1600" dirty="0" err="1" smtClean="0"/>
              <a:t>eax</a:t>
            </a:r>
            <a:r>
              <a:rPr lang="en-US" sz="1600" dirty="0" smtClean="0"/>
              <a:t>, DWORD PTR [ebp+8]</a:t>
            </a:r>
          </a:p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	</a:t>
            </a:r>
            <a:r>
              <a:rPr lang="en-US" sz="1600" dirty="0" err="1" smtClean="0"/>
              <a:t>cmp</a:t>
            </a:r>
            <a:r>
              <a:rPr lang="en-US" sz="1600" dirty="0" smtClean="0"/>
              <a:t>	BYTE PTR [</a:t>
            </a:r>
            <a:r>
              <a:rPr lang="en-US" sz="1600" dirty="0" err="1" smtClean="0"/>
              <a:t>eax</a:t>
            </a:r>
            <a:r>
              <a:rPr lang="en-US" sz="1600" dirty="0" smtClean="0"/>
              <a:t>], 0</a:t>
            </a:r>
          </a:p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	je	L12</a:t>
            </a:r>
          </a:p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	</a:t>
            </a:r>
            <a:r>
              <a:rPr lang="en-US" sz="1600" dirty="0" err="1" smtClean="0"/>
              <a:t>mov</a:t>
            </a:r>
            <a:r>
              <a:rPr lang="en-US" sz="1600" dirty="0" smtClean="0"/>
              <a:t>	</a:t>
            </a:r>
            <a:r>
              <a:rPr lang="en-US" sz="1600" dirty="0" err="1" smtClean="0"/>
              <a:t>eax</a:t>
            </a:r>
            <a:r>
              <a:rPr lang="en-US" sz="1600" dirty="0" smtClean="0"/>
              <a:t>, DWORD PTR [ebp+8]</a:t>
            </a:r>
          </a:p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	</a:t>
            </a:r>
            <a:r>
              <a:rPr lang="en-US" sz="1600" dirty="0" err="1" smtClean="0"/>
              <a:t>mov</a:t>
            </a:r>
            <a:r>
              <a:rPr lang="en-US" sz="1600" dirty="0" smtClean="0"/>
              <a:t>	</a:t>
            </a:r>
            <a:r>
              <a:rPr lang="en-US" sz="1600" dirty="0" err="1" smtClean="0"/>
              <a:t>edx</a:t>
            </a:r>
            <a:r>
              <a:rPr lang="en-US" sz="1600" dirty="0" smtClean="0"/>
              <a:t>, DWORD PTR [ebp+12]</a:t>
            </a:r>
          </a:p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	</a:t>
            </a:r>
            <a:r>
              <a:rPr lang="en-US" sz="1600" dirty="0" err="1" smtClean="0"/>
              <a:t>movzx</a:t>
            </a:r>
            <a:r>
              <a:rPr lang="en-US" sz="1600" dirty="0" smtClean="0"/>
              <a:t>	</a:t>
            </a:r>
            <a:r>
              <a:rPr lang="en-US" sz="1600" dirty="0" err="1" smtClean="0"/>
              <a:t>eax</a:t>
            </a:r>
            <a:r>
              <a:rPr lang="en-US" sz="1600" dirty="0" smtClean="0"/>
              <a:t>, BYTE PTR [</a:t>
            </a:r>
            <a:r>
              <a:rPr lang="en-US" sz="1600" dirty="0" err="1" smtClean="0"/>
              <a:t>eax</a:t>
            </a:r>
            <a:r>
              <a:rPr lang="en-US" sz="1600" dirty="0" smtClean="0"/>
              <a:t>]</a:t>
            </a:r>
          </a:p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	</a:t>
            </a:r>
            <a:r>
              <a:rPr lang="en-US" sz="1600" dirty="0" err="1" smtClean="0"/>
              <a:t>cmp</a:t>
            </a:r>
            <a:r>
              <a:rPr lang="en-US" sz="1600" dirty="0" smtClean="0"/>
              <a:t>	al, BYTE PTR [</a:t>
            </a:r>
            <a:r>
              <a:rPr lang="en-US" sz="1600" dirty="0" err="1" smtClean="0"/>
              <a:t>edx</a:t>
            </a:r>
            <a:r>
              <a:rPr lang="en-US" sz="1600" dirty="0" smtClean="0"/>
              <a:t>]</a:t>
            </a:r>
          </a:p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	</a:t>
            </a:r>
            <a:r>
              <a:rPr lang="en-US" sz="1600" dirty="0" err="1" smtClean="0"/>
              <a:t>jne</a:t>
            </a:r>
            <a:r>
              <a:rPr lang="en-US" sz="1600" dirty="0" smtClean="0"/>
              <a:t>	L12</a:t>
            </a:r>
          </a:p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	inc	DWORD PTR [ebp+8]</a:t>
            </a:r>
          </a:p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	lea	</a:t>
            </a:r>
            <a:r>
              <a:rPr lang="en-US" sz="1600" dirty="0" err="1" smtClean="0"/>
              <a:t>eax</a:t>
            </a:r>
            <a:r>
              <a:rPr lang="en-US" sz="1600" dirty="0" smtClean="0"/>
              <a:t>, [ebp+12]</a:t>
            </a:r>
          </a:p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	inc	DWORD PTR [</a:t>
            </a:r>
            <a:r>
              <a:rPr lang="en-US" sz="1600" dirty="0" err="1" smtClean="0"/>
              <a:t>eax</a:t>
            </a:r>
            <a:r>
              <a:rPr lang="en-US" sz="1600" dirty="0" smtClean="0"/>
              <a:t>]</a:t>
            </a:r>
          </a:p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	</a:t>
            </a:r>
            <a:r>
              <a:rPr lang="en-US" sz="1600" dirty="0" err="1" smtClean="0"/>
              <a:t>jmp</a:t>
            </a:r>
            <a:r>
              <a:rPr lang="en-US" sz="1600" dirty="0" smtClean="0"/>
              <a:t>	L11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1600200"/>
            <a:ext cx="4953000" cy="4525963"/>
          </a:xfrm>
        </p:spPr>
        <p:txBody>
          <a:bodyPr/>
          <a:lstStyle/>
          <a:p>
            <a:pPr>
              <a:buNone/>
              <a:tabLst>
                <a:tab pos="1144588" algn="l"/>
              </a:tabLst>
            </a:pPr>
            <a:endParaRPr lang="en-US" sz="1600" dirty="0" smtClean="0"/>
          </a:p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L12:</a:t>
            </a:r>
          </a:p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	</a:t>
            </a:r>
            <a:r>
              <a:rPr lang="en-US" sz="1600" dirty="0" err="1" smtClean="0"/>
              <a:t>mov</a:t>
            </a:r>
            <a:r>
              <a:rPr lang="en-US" sz="1600" dirty="0" smtClean="0"/>
              <a:t>	</a:t>
            </a:r>
            <a:r>
              <a:rPr lang="en-US" sz="1600" dirty="0" err="1" smtClean="0"/>
              <a:t>eax</a:t>
            </a:r>
            <a:r>
              <a:rPr lang="en-US" sz="1600" dirty="0" smtClean="0"/>
              <a:t>, DWORD PTR [ebp+8]</a:t>
            </a:r>
          </a:p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	</a:t>
            </a:r>
            <a:r>
              <a:rPr lang="en-US" sz="1600" dirty="0" err="1" smtClean="0"/>
              <a:t>mov</a:t>
            </a:r>
            <a:r>
              <a:rPr lang="en-US" sz="1600" dirty="0" smtClean="0"/>
              <a:t>	</a:t>
            </a:r>
            <a:r>
              <a:rPr lang="en-US" sz="1600" dirty="0" err="1" smtClean="0"/>
              <a:t>edx</a:t>
            </a:r>
            <a:r>
              <a:rPr lang="en-US" sz="1600" dirty="0" smtClean="0"/>
              <a:t>, DWORD PTR [ebp+12]</a:t>
            </a:r>
          </a:p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	</a:t>
            </a:r>
            <a:r>
              <a:rPr lang="en-US" sz="1600" dirty="0" err="1" smtClean="0"/>
              <a:t>movzx</a:t>
            </a:r>
            <a:r>
              <a:rPr lang="en-US" sz="1600" dirty="0" smtClean="0"/>
              <a:t>	</a:t>
            </a:r>
            <a:r>
              <a:rPr lang="en-US" sz="1600" dirty="0" err="1" smtClean="0"/>
              <a:t>eax</a:t>
            </a:r>
            <a:r>
              <a:rPr lang="en-US" sz="1600" dirty="0" smtClean="0"/>
              <a:t>, BYTE PTR [</a:t>
            </a:r>
            <a:r>
              <a:rPr lang="en-US" sz="1600" dirty="0" err="1" smtClean="0"/>
              <a:t>eax</a:t>
            </a:r>
            <a:r>
              <a:rPr lang="en-US" sz="1600" dirty="0" smtClean="0"/>
              <a:t>]</a:t>
            </a:r>
          </a:p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	</a:t>
            </a:r>
            <a:r>
              <a:rPr lang="en-US" sz="1600" dirty="0" err="1" smtClean="0"/>
              <a:t>cmp</a:t>
            </a:r>
            <a:r>
              <a:rPr lang="en-US" sz="1600" dirty="0" smtClean="0"/>
              <a:t>	al, BYTE PTR [</a:t>
            </a:r>
            <a:r>
              <a:rPr lang="en-US" sz="1600" dirty="0" err="1" smtClean="0"/>
              <a:t>edx</a:t>
            </a:r>
            <a:r>
              <a:rPr lang="en-US" sz="1600" dirty="0" smtClean="0"/>
              <a:t>]</a:t>
            </a:r>
          </a:p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	</a:t>
            </a:r>
            <a:r>
              <a:rPr lang="en-US" sz="1600" dirty="0" err="1" smtClean="0"/>
              <a:t>sete</a:t>
            </a:r>
            <a:r>
              <a:rPr lang="en-US" sz="1600" dirty="0" smtClean="0"/>
              <a:t>	al</a:t>
            </a:r>
          </a:p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	</a:t>
            </a:r>
            <a:r>
              <a:rPr lang="en-US" sz="1600" dirty="0" err="1" smtClean="0"/>
              <a:t>movzx</a:t>
            </a:r>
            <a:r>
              <a:rPr lang="en-US" sz="1600" dirty="0" smtClean="0"/>
              <a:t>	</a:t>
            </a:r>
            <a:r>
              <a:rPr lang="en-US" sz="1600" dirty="0" err="1" smtClean="0"/>
              <a:t>eax</a:t>
            </a:r>
            <a:r>
              <a:rPr lang="en-US" sz="1600" dirty="0" smtClean="0"/>
              <a:t>, al</a:t>
            </a:r>
          </a:p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	pop	</a:t>
            </a:r>
            <a:r>
              <a:rPr lang="en-US" sz="1600" dirty="0" err="1" smtClean="0"/>
              <a:t>ebp</a:t>
            </a:r>
            <a:endParaRPr lang="en-US" sz="1600" dirty="0" smtClean="0"/>
          </a:p>
          <a:p>
            <a:pPr>
              <a:buNone/>
              <a:tabLst>
                <a:tab pos="1144588" algn="l"/>
              </a:tabLst>
            </a:pPr>
            <a:r>
              <a:rPr lang="en-US" sz="1600" dirty="0" smtClean="0"/>
              <a:t>	ret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 fib(int n)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>
              <a:buFontTx/>
              <a:buNone/>
            </a:pPr>
            <a:r>
              <a:rPr lang="en-US" smtClean="0"/>
              <a:t>int fib(int n) {</a:t>
            </a:r>
          </a:p>
          <a:p>
            <a:pPr eaLnBrk="1" hangingPunct="1">
              <a:buFontTx/>
              <a:buNone/>
            </a:pPr>
            <a:r>
              <a:rPr lang="en-US" smtClean="0"/>
              <a:t>	if((n==0) || (n==1))</a:t>
            </a:r>
          </a:p>
          <a:p>
            <a:pPr eaLnBrk="1" hangingPunct="1">
              <a:buFontTx/>
              <a:buNone/>
            </a:pPr>
            <a:r>
              <a:rPr lang="en-US" smtClean="0"/>
              <a:t>		return 1;</a:t>
            </a:r>
          </a:p>
          <a:p>
            <a:pPr eaLnBrk="1" hangingPunct="1">
              <a:buFontTx/>
              <a:buNone/>
            </a:pPr>
            <a:r>
              <a:rPr lang="en-US" smtClean="0"/>
              <a:t>	return fib(n-1) + fib(n-2);</a:t>
            </a:r>
          </a:p>
          <a:p>
            <a:pPr eaLnBrk="1" hangingPunct="1">
              <a:buFontTx/>
              <a:buNone/>
            </a:pPr>
            <a:r>
              <a:rPr lang="en-US" smtClean="0"/>
              <a:t>}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test_fib.cpp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extern “C” int fib(int n);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int fib(int n)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if((n==0) || (n==1))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	return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return fib(n-1) + fib(n-2);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int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int theValue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cout &lt;&lt; “Enter value for fib(): “ &lt;&lt; endl;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cin &gt;&gt; theValue;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int theResult = fib(theValue);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cout &lt;&lt; “The result is: “ &lt;&lt; theResult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mov command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mov</a:t>
            </a:r>
            <a:r>
              <a:rPr lang="en-US" dirty="0" smtClean="0"/>
              <a:t> &lt;</a:t>
            </a:r>
            <a:r>
              <a:rPr lang="en-US" dirty="0" err="1" smtClean="0"/>
              <a:t>dest</a:t>
            </a:r>
            <a:r>
              <a:rPr lang="en-US" dirty="0" smtClean="0"/>
              <a:t>&gt; &lt;</a:t>
            </a:r>
            <a:r>
              <a:rPr lang="en-US" dirty="0" err="1" smtClean="0"/>
              <a:t>src</a:t>
            </a:r>
            <a:r>
              <a:rPr lang="en-US" dirty="0" smtClean="0"/>
              <a:t>&gt;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Where &lt;</a:t>
            </a:r>
            <a:r>
              <a:rPr lang="en-US" dirty="0" err="1" smtClean="0"/>
              <a:t>dest</a:t>
            </a:r>
            <a:r>
              <a:rPr lang="en-US" dirty="0" smtClean="0"/>
              <a:t>&gt; and &lt;</a:t>
            </a:r>
            <a:r>
              <a:rPr lang="en-US" dirty="0" err="1" smtClean="0"/>
              <a:t>src</a:t>
            </a:r>
            <a:r>
              <a:rPr lang="en-US" dirty="0" smtClean="0"/>
              <a:t>&gt; can be:</a:t>
            </a:r>
          </a:p>
          <a:p>
            <a:pPr lvl="1" eaLnBrk="1" hangingPunct="1"/>
            <a:r>
              <a:rPr lang="en-US" dirty="0" smtClean="0"/>
              <a:t>A register</a:t>
            </a:r>
          </a:p>
          <a:p>
            <a:pPr lvl="1" eaLnBrk="1" hangingPunct="1"/>
            <a:r>
              <a:rPr lang="en-US" dirty="0" smtClean="0"/>
              <a:t>A combination of registers and constants</a:t>
            </a:r>
          </a:p>
          <a:p>
            <a:pPr lvl="1" eaLnBrk="1" hangingPunct="1"/>
            <a:r>
              <a:rPr lang="en-US" dirty="0" smtClean="0"/>
              <a:t>Variable name</a:t>
            </a:r>
          </a:p>
          <a:p>
            <a:pPr lvl="1" eaLnBrk="1" hangingPunct="1"/>
            <a:r>
              <a:rPr lang="en-US" dirty="0" smtClean="0"/>
              <a:t>Pointer: [</a:t>
            </a:r>
            <a:r>
              <a:rPr lang="en-US" dirty="0" err="1" smtClean="0"/>
              <a:t>ebx</a:t>
            </a:r>
            <a:r>
              <a:rPr lang="en-US" dirty="0" smtClean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x86 assembly for fib()</a:t>
            </a:r>
            <a:br>
              <a:rPr lang="en-US" sz="3600" smtClean="0"/>
            </a:br>
            <a:r>
              <a:rPr lang="en-US" sz="2800" smtClean="0">
                <a:solidFill>
                  <a:srgbClr val="FF0000"/>
                </a:solidFill>
              </a:rPr>
              <a:t> using –masm=intel</a:t>
            </a:r>
          </a:p>
        </p:txBody>
      </p:sp>
      <p:sp>
        <p:nvSpPr>
          <p:cNvPr id="88067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fib: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.LFB1428: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push    %</a:t>
            </a:r>
            <a:r>
              <a:rPr lang="en-US" sz="1400" dirty="0" err="1" smtClean="0"/>
              <a:t>ebp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.LCFI0: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mov</a:t>
            </a:r>
            <a:r>
              <a:rPr lang="en-US" sz="1400" dirty="0" smtClean="0"/>
              <a:t>     %</a:t>
            </a:r>
            <a:r>
              <a:rPr lang="en-US" sz="1400" dirty="0" err="1" smtClean="0"/>
              <a:t>ebp</a:t>
            </a:r>
            <a:r>
              <a:rPr lang="en-US" sz="1400" dirty="0" smtClean="0"/>
              <a:t>, %</a:t>
            </a:r>
            <a:r>
              <a:rPr lang="en-US" sz="1400" dirty="0" err="1" smtClean="0"/>
              <a:t>esp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.LCFI1: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push    %</a:t>
            </a:r>
            <a:r>
              <a:rPr lang="en-US" sz="1400" dirty="0" err="1" smtClean="0"/>
              <a:t>ebx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.LCFI2: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sub      %</a:t>
            </a:r>
            <a:r>
              <a:rPr lang="en-US" sz="1400" dirty="0" err="1" smtClean="0"/>
              <a:t>esp</a:t>
            </a:r>
            <a:r>
              <a:rPr lang="en-US" sz="1400" dirty="0" smtClean="0"/>
              <a:t>, 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.LCFI3: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cmp</a:t>
            </a:r>
            <a:r>
              <a:rPr lang="en-US" sz="1400" dirty="0" smtClean="0"/>
              <a:t>     DWORD PTR [%ebp+8],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je        .L2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cmp</a:t>
            </a:r>
            <a:r>
              <a:rPr lang="en-US" sz="1400" dirty="0" smtClean="0"/>
              <a:t>     DWORD PTR [%ebp+8],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jne</a:t>
            </a:r>
            <a:r>
              <a:rPr lang="en-US" sz="1400" dirty="0" smtClean="0"/>
              <a:t>      .L4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.L2: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mov</a:t>
            </a:r>
            <a:r>
              <a:rPr lang="en-US" sz="1400" dirty="0" smtClean="0"/>
              <a:t>     DWORD PTR [%ebp-8],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jmp</a:t>
            </a:r>
            <a:r>
              <a:rPr lang="en-US" sz="1400" dirty="0" smtClean="0"/>
              <a:t>     .L5</a:t>
            </a:r>
          </a:p>
        </p:txBody>
      </p:sp>
      <p:sp>
        <p:nvSpPr>
          <p:cNvPr id="8806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600200"/>
            <a:ext cx="43434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.L4: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mov</a:t>
            </a:r>
            <a:r>
              <a:rPr lang="en-US" sz="1400" dirty="0" smtClean="0"/>
              <a:t>     %</a:t>
            </a:r>
            <a:r>
              <a:rPr lang="en-US" sz="1400" dirty="0" err="1" smtClean="0"/>
              <a:t>eax</a:t>
            </a:r>
            <a:r>
              <a:rPr lang="en-US" sz="1400" dirty="0" smtClean="0"/>
              <a:t>, DWORD PTR [%ebp+8]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sub      %</a:t>
            </a:r>
            <a:r>
              <a:rPr lang="en-US" sz="1400" dirty="0" err="1" smtClean="0"/>
              <a:t>eax</a:t>
            </a:r>
            <a:r>
              <a:rPr lang="en-US" sz="1400" dirty="0" smtClean="0"/>
              <a:t>,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mov</a:t>
            </a:r>
            <a:r>
              <a:rPr lang="en-US" sz="1400" dirty="0" smtClean="0"/>
              <a:t>     DWORD PTR [%</a:t>
            </a:r>
            <a:r>
              <a:rPr lang="en-US" sz="1400" dirty="0" err="1" smtClean="0"/>
              <a:t>esp</a:t>
            </a:r>
            <a:r>
              <a:rPr lang="en-US" sz="1400" dirty="0" smtClean="0"/>
              <a:t>], %</a:t>
            </a:r>
            <a:r>
              <a:rPr lang="en-US" sz="1400" dirty="0" err="1" smtClean="0"/>
              <a:t>eax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call      fib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mov</a:t>
            </a:r>
            <a:r>
              <a:rPr lang="en-US" sz="1400" dirty="0" smtClean="0"/>
              <a:t>     %</a:t>
            </a:r>
            <a:r>
              <a:rPr lang="en-US" sz="1400" dirty="0" err="1" smtClean="0"/>
              <a:t>ebx</a:t>
            </a:r>
            <a:r>
              <a:rPr lang="en-US" sz="1400" dirty="0" smtClean="0"/>
              <a:t>, %</a:t>
            </a:r>
            <a:r>
              <a:rPr lang="en-US" sz="1400" dirty="0" err="1" smtClean="0"/>
              <a:t>eax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mov</a:t>
            </a:r>
            <a:r>
              <a:rPr lang="en-US" sz="1400" dirty="0" smtClean="0"/>
              <a:t>     %</a:t>
            </a:r>
            <a:r>
              <a:rPr lang="en-US" sz="1400" dirty="0" err="1" smtClean="0"/>
              <a:t>eax</a:t>
            </a:r>
            <a:r>
              <a:rPr lang="en-US" sz="1400" dirty="0" smtClean="0"/>
              <a:t>, DWORD PTR [%ebp+8]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sub      %</a:t>
            </a:r>
            <a:r>
              <a:rPr lang="en-US" sz="1400" dirty="0" err="1" smtClean="0"/>
              <a:t>eax</a:t>
            </a:r>
            <a:r>
              <a:rPr lang="en-US" sz="1400" dirty="0" smtClean="0"/>
              <a:t>,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mov</a:t>
            </a:r>
            <a:r>
              <a:rPr lang="en-US" sz="1400" dirty="0" smtClean="0"/>
              <a:t>     DWORD PTR [%</a:t>
            </a:r>
            <a:r>
              <a:rPr lang="en-US" sz="1400" dirty="0" err="1" smtClean="0"/>
              <a:t>esp</a:t>
            </a:r>
            <a:r>
              <a:rPr lang="en-US" sz="1400" dirty="0" smtClean="0"/>
              <a:t>], %</a:t>
            </a:r>
            <a:r>
              <a:rPr lang="en-US" sz="1400" dirty="0" err="1" smtClean="0"/>
              <a:t>eax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call       fib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add      %</a:t>
            </a:r>
            <a:r>
              <a:rPr lang="en-US" sz="1400" dirty="0" err="1" smtClean="0"/>
              <a:t>ebx</a:t>
            </a:r>
            <a:r>
              <a:rPr lang="en-US" sz="1400" dirty="0" smtClean="0"/>
              <a:t>, %</a:t>
            </a:r>
            <a:r>
              <a:rPr lang="en-US" sz="1400" dirty="0" err="1" smtClean="0"/>
              <a:t>eax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mov</a:t>
            </a:r>
            <a:r>
              <a:rPr lang="en-US" sz="1400" dirty="0" smtClean="0"/>
              <a:t>     DWORD PTR [%ebp-8], %</a:t>
            </a:r>
            <a:r>
              <a:rPr lang="en-US" sz="1400" dirty="0" err="1" smtClean="0"/>
              <a:t>ebx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.L5: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mov</a:t>
            </a:r>
            <a:r>
              <a:rPr lang="en-US" sz="1400" dirty="0" smtClean="0"/>
              <a:t>     %</a:t>
            </a:r>
            <a:r>
              <a:rPr lang="en-US" sz="1400" dirty="0" err="1" smtClean="0"/>
              <a:t>eax</a:t>
            </a:r>
            <a:r>
              <a:rPr lang="en-US" sz="1400" dirty="0" smtClean="0"/>
              <a:t>, DWORD PTR [%ebp-8]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add      %</a:t>
            </a:r>
            <a:r>
              <a:rPr lang="en-US" sz="1400" dirty="0" err="1" smtClean="0"/>
              <a:t>esp</a:t>
            </a:r>
            <a:r>
              <a:rPr lang="en-US" sz="1400" dirty="0" smtClean="0"/>
              <a:t>, 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pop      %</a:t>
            </a:r>
            <a:r>
              <a:rPr lang="en-US" sz="1400" dirty="0" err="1" smtClean="0"/>
              <a:t>ebx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pop      %</a:t>
            </a:r>
            <a:r>
              <a:rPr lang="en-US" sz="1400" dirty="0" err="1" smtClean="0"/>
              <a:t>ebp</a:t>
            </a:r>
            <a:endParaRPr lang="en-US" sz="1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    ret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RISC versus CISC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525963"/>
          </a:xfrm>
        </p:spPr>
        <p:txBody>
          <a:bodyPr/>
          <a:lstStyle/>
          <a:p>
            <a:r>
              <a:rPr lang="en-US" smtClean="0"/>
              <a:t>RISC</a:t>
            </a:r>
          </a:p>
          <a:p>
            <a:pPr lvl="1"/>
            <a:r>
              <a:rPr lang="en-US" smtClean="0"/>
              <a:t>Reduced instruction set computer</a:t>
            </a:r>
          </a:p>
          <a:p>
            <a:pPr lvl="1"/>
            <a:r>
              <a:rPr lang="en-US" smtClean="0"/>
              <a:t>Fewer and simpler instructions (maybe 50 or so)</a:t>
            </a:r>
          </a:p>
          <a:p>
            <a:pPr lvl="1"/>
            <a:r>
              <a:rPr lang="en-US" smtClean="0"/>
              <a:t>Less chip complexity means they can run fast</a:t>
            </a:r>
          </a:p>
        </p:txBody>
      </p:sp>
      <p:sp>
        <p:nvSpPr>
          <p:cNvPr id="89092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191000" cy="4525963"/>
          </a:xfrm>
        </p:spPr>
        <p:txBody>
          <a:bodyPr/>
          <a:lstStyle/>
          <a:p>
            <a:r>
              <a:rPr lang="en-US" smtClean="0"/>
              <a:t>CISC</a:t>
            </a:r>
          </a:p>
          <a:p>
            <a:pPr lvl="1"/>
            <a:r>
              <a:rPr lang="en-US" smtClean="0"/>
              <a:t>Complex instruction set computer</a:t>
            </a:r>
          </a:p>
          <a:p>
            <a:pPr lvl="1"/>
            <a:r>
              <a:rPr lang="en-US" smtClean="0"/>
              <a:t>More and more complex instruct-ions (300-400 or so)</a:t>
            </a:r>
          </a:p>
          <a:p>
            <a:pPr lvl="1"/>
            <a:r>
              <a:rPr lang="en-US" smtClean="0"/>
              <a:t>More chip complexity means harder to make run fast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 on Wed, Mar 28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Donnie Newell lectured today</a:t>
            </a:r>
            <a:endParaRPr lang="en-US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1"/>
  <p:tag name="BACKUPSESSIONS" val="True"/>
  <p:tag name="REVIEWONLY" val="False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CHARTCOLORS" val="0"/>
  <p:tag name="MULTIRESPDIVISOR" val="1"/>
  <p:tag name="CORRECTPOINTVALUE" val="100"/>
  <p:tag name="ADDINALWAYSLOADED" val="False"/>
  <p:tag name="TPVERSION" val="2006"/>
  <p:tag name="DEFAULTPORT" val="1001"/>
  <p:tag name="COUNTDOWNSTYLE" val="-1"/>
  <p:tag name="USEENTERPRISEMANAGER" val="False"/>
  <p:tag name="CHARTVALUEFORMAT" val="0%"/>
  <p:tag name="STDCHART" val="1"/>
  <p:tag name="BUBBLEVALUEFORMAT" val="0.0"/>
  <p:tag name="CUSTOMCELLBACKCOLOR1" val="-657956"/>
  <p:tag name="DISPLAYNAME" val="True"/>
  <p:tag name="GRIDSIZE" val="{Width=800, Height=600}"/>
  <p:tag name="RESETCHARTS" val="True"/>
  <p:tag name="ALLOWUSERFEEDBACK" val="True"/>
  <p:tag name="ZEROBASED" val="False"/>
  <p:tag name="EXPANDSHOWBAR" val="True"/>
  <p:tag name="ANSWERNOWTEXT" val="Answer Now"/>
  <p:tag name="NUMRESPONSES" val="1"/>
  <p:tag name="ROTATIONINTERVAL" val="2"/>
  <p:tag name="BUBBLENAMEVISIBLE" val="True"/>
  <p:tag name="CUSTOMCELLBACKCOLOR2" val="-13395457"/>
  <p:tag name="GRIDOPACITY" val="90"/>
  <p:tag name="CHARTLABELS" val="0"/>
  <p:tag name="INCORRECTPOINTVALUE" val="0"/>
  <p:tag name="CHARTSCALE" val="True"/>
  <p:tag name="ANSWERNOWSTYLE" val="-1"/>
  <p:tag name="ALLOWDUPLICATES" val="False"/>
  <p:tag name="TEAMSINLEADERBOARD" val="5"/>
  <p:tag name="CUSTOMCELLFORECOLOR" val="-16777216"/>
  <p:tag name="GRIDROTATIONINTERVAL" val="2"/>
  <p:tag name="PARTLISTDEFAULT" val="0"/>
  <p:tag name="AUTOADJUSTPARTRANGE" val="True"/>
  <p:tag name="RESPCOUNTERFORMAT" val="0"/>
  <p:tag name="AUTOADVANCE" val="False"/>
  <p:tag name="DEFAULTNUMTEAMS" val="5"/>
  <p:tag name="GRIDPOSITION" val="1"/>
  <p:tag name="REALTIMEBACKUP" val="False"/>
  <p:tag name="REQUIREPASSWORD" val="False"/>
  <p:tag name="AUTOUPDATEALIASES" val="True"/>
  <p:tag name="USESCHEMECOLORS" val="True"/>
  <p:tag name="INCLUDEPPT" val="True"/>
  <p:tag name="RESPTABLESTYLE" val="-1"/>
  <p:tag name="BUBBLEGROUPING" val="3"/>
  <p:tag name="INCLUDENONRESPONDERS" val="False"/>
  <p:tag name="COUNTDOWNSECONDS" val="10"/>
  <p:tag name="DISPLAYDEVICEID" val="True"/>
  <p:tag name="ENABLEPRESENTERVPAD" val="False"/>
  <p:tag name="POLLINGCYCLE" val="2"/>
  <p:tag name="MAXRESPONDERS" val="5"/>
  <p:tag name="BACKUPMAINTENANCE" val="7"/>
  <p:tag name="CUSTOMCELLBACKCOLOR4" val="-8355712"/>
  <p:tag name="SHOWBARVISIBLE" val="True"/>
  <p:tag name="REALTIMEBACKUPPATH" val="(None)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B4924E8CD434BCCA2101AEF573C7FB0"/>
  <p:tag name="SLIDEID" val="1B4924E8CD434BCCA2101AEF573C7FB0"/>
  <p:tag name="SLIDEORDER" val="1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QUESTIONALIAS" val="mov eax, [4*esi - edx]"/>
  <p:tag name="ANSWERSALIAS" val="Valid|smicln|Invalid|smicln|Not sure"/>
  <p:tag name="RESPONSESGATHERED" val="True"/>
  <p:tag name="TOTALRESPONSES" val="57"/>
  <p:tag name="RESPONSECOUNT" val="57"/>
  <p:tag name="SLICED" val="False"/>
  <p:tag name="RESPONSES" val="ALL,1,98,2;2;2;2;2;2;2;2;2;2;2;2;2;2;2;2;2;3;2;2;2;1;2;2;3;2;2;2;2;2;2;2;2;2;2;2;1;1;2;2;2;2;3;1;2;2;2;2;1;2;2;-;2;2;3;3;2;3;-;-;-;-;-;-;-;-;-;-;-;-;-;-;-;-;-;-;-;-;-;-;-;-;-;-;-;-;-;-;-;-;-;-;-;-;-;-;-;-;"/>
  <p:tag name="CHARTSTRINGSTD" val="5 46 6"/>
  <p:tag name="CHARTSTRINGREV" val="6 46 5"/>
  <p:tag name="CHARTSTRINGSTDPER" val="0.087719298245614 0.807017543859649 0.105263157894737"/>
  <p:tag name="CHARTSTRINGREVPER" val="0.105263157894737 0.807017543859649 0.0877192982456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LENGTH" val="24"/>
  <p:tag name="FONTSIZE" val="32"/>
  <p:tag name="BULLETTYPE" val="ppBulletArabicPeriod"/>
  <p:tag name="ANSWERTEXT" val="Valid&#10;Invalid&#10;Not sure"/>
  <p:tag name="OLDNUMANSWERS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1B4924E8CD434BCCA2101AEF573C7FB0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2"/>
  <p:tag name="SLIDEGUID" val="0BB2F3ABC116438BA4068AA2C4F05C78"/>
  <p:tag name="QUESTIONALIAS" val="mov eax, [4*esi + 4]"/>
  <p:tag name="ANSWERSALIAS" val="Valid|smicln|Invalid|smicln|Not sure"/>
  <p:tag name="RESPONSESGATHERED" val="True"/>
  <p:tag name="TOTALRESPONSES" val="58"/>
  <p:tag name="RESPONSECOUNT" val="58"/>
  <p:tag name="SLICED" val="False"/>
  <p:tag name="RESPONSES" val="ALL,1,98,1;1;1;1;1;1;1;1;1;1;1;1;1;1;1;-;1;3;1;1;1;2;1;1;-;1;1;1;1;1;1;1;1;1;1;2;1;1;1;-;1;1;3;1;1;2;2;1;2;2;1;1;-;1;1;1;1;1;1;1;1;1;-;-;-;-;-;-;-;-;-;-;-;-;-;-;-;-;-;-;-;-;-;-;-;-;-;-;-;-;-;-;-;-;-;-;-;-;"/>
  <p:tag name="CHARTSTRINGSTD" val="50 6 2"/>
  <p:tag name="CHARTSTRINGREV" val="2 6 50"/>
  <p:tag name="CHARTSTRINGSTDPER" val="0.862068965517241 0.103448275862069 0.0344827586206897"/>
  <p:tag name="CHARTSTRINGREVPER" val="0.0344827586206897 0.103448275862069 0.86206896551724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LENGTH" val="24"/>
  <p:tag name="FONTSIZE" val="32"/>
  <p:tag name="BULLETTYPE" val="ppBulletArabicPeriod"/>
  <p:tag name="ANSWERTEXT" val="Valid&#10;Invalid&#10;Not sure"/>
  <p:tag name="OLDNUMANSWERS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1B4924E8CD434BCCA2101AEF573C7FB0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3"/>
  <p:tag name="SLIDEGUID" val="FB6C6B166FC2449EACFE4A0FD5EE7F01"/>
  <p:tag name="QUESTIONALIAS" val="mov eax, [4*esi + edx+ 8]"/>
  <p:tag name="ANSWERSALIAS" val="Valid|smicln|Invalid|smicln|Not sure"/>
  <p:tag name="RESPONSESGATHERED" val="True"/>
  <p:tag name="TOTALRESPONSES" val="60"/>
  <p:tag name="RESPONSECOUNT" val="60"/>
  <p:tag name="SLICED" val="False"/>
  <p:tag name="RESPONSES" val="ALL,1,98,1;1;1;2;1;1;1;2;1;2;1;1;1;1;1;-;1;3;1;1;1;1;1;1;-;2;1;2;2;2;2;2;1;2;1;1;2;1;2;1;1;2;3;1;1;1;2;2;1;2;3;1;1;1;3;1;2;2;1;1;2;2;-;-;-;-;-;-;-;-;-;-;-;-;-;-;-;-;-;-;-;-;-;-;-;-;-;-;-;-;-;-;-;-;-;-;-;-;"/>
  <p:tag name="CHARTSTRINGSTD" val="36 20 4"/>
  <p:tag name="CHARTSTRINGREV" val="4 20 36"/>
  <p:tag name="CHARTSTRINGSTDPER" val="0.6 0.333333333333333 0.0666666666666667"/>
  <p:tag name="CHARTSTRINGREVPER" val="0.0666666666666667 0.333333333333333 0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LENGTH" val="24"/>
  <p:tag name="FONTSIZE" val="32"/>
  <p:tag name="BULLETTYPE" val="ppBulletArabicPeriod"/>
  <p:tag name="ANSWERTEXT" val="Valid&#10;Invalid&#10;Not sure"/>
  <p:tag name="OLDNUMANSWERS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1B4924E8CD434BCCA2101AEF573C7FB0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2"/>
  <p:tag name="SLIDEGUID" val="EA49B5DDC0BA4743955308A8BFB13734"/>
  <p:tag name="QUESTIONALIAS" val="mov eax, [esi + 4*edx]"/>
  <p:tag name="ANSWERSALIAS" val="Valid|smicln|Invalid|smicln|Not sure"/>
  <p:tag name="RESPONSESGATHERED" val="True"/>
  <p:tag name="TOTALRESPONSES" val="59"/>
  <p:tag name="RESPONSECOUNT" val="59"/>
  <p:tag name="SLICED" val="False"/>
  <p:tag name="RESPONSES" val="ALL,1,98,1;1;1;1;1;1;1;1;1;1;1;1;1;1;1;-;1;3;1;1;1;2;1;1;-;1;1;1;1;1;1;1;1;1;1;1;1;1;1;1;1;1;1;-;1;1;1;1;1;1;1;1;1;1;3;2;2;1;1;1;1;1;-;-;-;-;-;-;-;-;-;-;-;-;-;-;-;-;-;-;-;-;-;-;-;-;-;-;-;-;-;-;-;-;-;-;-;-;"/>
  <p:tag name="CHARTSTRINGSTD" val="54 3 2"/>
  <p:tag name="CHARTSTRINGREV" val="2 3 54"/>
  <p:tag name="CHARTSTRINGSTDPER" val="0.915254237288136 0.0508474576271186 0.0338983050847458"/>
  <p:tag name="CHARTSTRINGREVPER" val="0.0338983050847458 0.0508474576271186 0.9152542372881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LENGTH" val="24"/>
  <p:tag name="FONTSIZE" val="32"/>
  <p:tag name="BULLETTYPE" val="ppBulletArabicPeriod"/>
  <p:tag name="ANSWERTEXT" val="Valid&#10;Invalid&#10;Not sure"/>
  <p:tag name="OLDNUMANSWERS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1B4924E8CD434BCCA2101AEF573C7FB0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SLIDEORDER" val="3"/>
  <p:tag name="SLIDEGUID" val="12FEB2EF72A546F6A486DC34EC8804A4"/>
  <p:tag name="QUESTIONALIAS" val="mov eax + 4, [esi]"/>
  <p:tag name="ANSWERSALIAS" val="Valid|smicln|Invalid|smicln|Not sure"/>
  <p:tag name="RESPONSESGATHERED" val="True"/>
  <p:tag name="TOTALRESPONSES" val="59"/>
  <p:tag name="RESPONSECOUNT" val="59"/>
  <p:tag name="SLICED" val="False"/>
  <p:tag name="RESPONSES" val="ALL,1,98,2;1;2;2;2;2;2;3;2;2;-;2;1;3;2;2;2;3;3;2;3;2;2;2;3;2;2;-;2;3;2;3;2;2;1;2;2;2;2;1;2;1;2;2;2;2;2;1;2;2;2;2;2;2;3;1;2;1;1;-;2;2;-;-;-;-;-;-;-;-;-;-;-;-;-;-;-;-;-;-;-;-;-;-;-;-;-;-;-;-;-;-;-;-;-;-;-;-;"/>
  <p:tag name="CHARTSTRINGSTD" val="9 41 9"/>
  <p:tag name="CHARTSTRINGREV" val="9 41 9"/>
  <p:tag name="CHARTSTRINGSTDPER" val="0.152542372881356 0.694915254237288 0.152542372881356"/>
  <p:tag name="CHARTSTRINGREVPER" val="0.152542372881356 0.694915254237288 0.1525423728813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LENGTH" val="24"/>
  <p:tag name="FONTSIZE" val="32"/>
  <p:tag name="BULLETTYPE" val="ppBulletArabicPeriod"/>
  <p:tag name="ANSWERTEXT" val="Valid&#10;Invalid&#10;Not sure"/>
  <p:tag name="OLDNUMANSWERS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cs150">
  <a:themeElements>
    <a:clrScheme name="cs15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s150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DD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rgbClr val="DD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s15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15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15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cs216</Template>
  <TotalTime>2100</TotalTime>
  <Words>3452</Words>
  <Application>Microsoft Office PowerPoint</Application>
  <PresentationFormat>On-screen Show (4:3)</PresentationFormat>
  <Paragraphs>982</Paragraphs>
  <Slides>92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cs150</vt:lpstr>
      <vt:lpstr>Slide 1</vt:lpstr>
      <vt:lpstr>CS2150 Roadmap</vt:lpstr>
      <vt:lpstr>Introduction to x86</vt:lpstr>
      <vt:lpstr>History of x86</vt:lpstr>
      <vt:lpstr>IBCM vs. x86</vt:lpstr>
      <vt:lpstr>Registers in x86</vt:lpstr>
      <vt:lpstr>Fetch Execute Cycle (same)</vt:lpstr>
      <vt:lpstr>Declaring Variables in x86</vt:lpstr>
      <vt:lpstr>mov command</vt:lpstr>
      <vt:lpstr>Addressing Memory</vt:lpstr>
      <vt:lpstr>End of lecture on Mon, Mar 19</vt:lpstr>
      <vt:lpstr>Example</vt:lpstr>
      <vt:lpstr>mov eax, [4*esi - edx]</vt:lpstr>
      <vt:lpstr>mov eax, [4*esi + 4]</vt:lpstr>
      <vt:lpstr>mov eax, [4*esi + edx+ 8]</vt:lpstr>
      <vt:lpstr>mov eax, [esi + 4*edx]</vt:lpstr>
      <vt:lpstr>mov eax + 4, [esi]</vt:lpstr>
      <vt:lpstr>x86 Instruction Set</vt:lpstr>
      <vt:lpstr>Data Movement Instructions</vt:lpstr>
      <vt:lpstr>Arithmetic and Logic Instructions</vt:lpstr>
      <vt:lpstr>Arithmetic and Logic Insts (cont’d)</vt:lpstr>
      <vt:lpstr>Logical Insts</vt:lpstr>
      <vt:lpstr>End of lecture on Wed, Mar 21</vt:lpstr>
      <vt:lpstr>Control Instructions</vt:lpstr>
      <vt:lpstr>Control Instructions</vt:lpstr>
      <vt:lpstr>Writing Basic x86 Assembly</vt:lpstr>
      <vt:lpstr>Calling Conventions</vt:lpstr>
      <vt:lpstr>Example</vt:lpstr>
      <vt:lpstr>Calling Conventions</vt:lpstr>
      <vt:lpstr>C Calling Convention</vt:lpstr>
      <vt:lpstr>C Calling Convention</vt:lpstr>
      <vt:lpstr>C Calling Convention Overview</vt:lpstr>
      <vt:lpstr>Calling Convention Overview (2)</vt:lpstr>
      <vt:lpstr>Caller vs. Callee</vt:lpstr>
      <vt:lpstr>Register usage</vt:lpstr>
      <vt:lpstr>Varying number of parameters</vt:lpstr>
      <vt:lpstr>An aside: variable number of arguments in C/C++</vt:lpstr>
      <vt:lpstr>More on variable number of arguments</vt:lpstr>
      <vt:lpstr>Calling Convention</vt:lpstr>
      <vt:lpstr>Caller Rules/Responsibilities</vt:lpstr>
      <vt:lpstr>Callee Rules/Responsibilities</vt:lpstr>
      <vt:lpstr>Caller Summary</vt:lpstr>
      <vt:lpstr>Caller Rules (“Prologue”)</vt:lpstr>
      <vt:lpstr>Caller Rules (“Epilogue”)</vt:lpstr>
      <vt:lpstr>Caller Rules Example</vt:lpstr>
      <vt:lpstr>Caller Rules Example</vt:lpstr>
      <vt:lpstr>Stack Visualization for myFunc</vt:lpstr>
      <vt:lpstr>Calling Convention</vt:lpstr>
      <vt:lpstr>Callee Rules Summary</vt:lpstr>
      <vt:lpstr>Callee Rules Example</vt:lpstr>
      <vt:lpstr>Callee Rules (Prologue)</vt:lpstr>
      <vt:lpstr>Callee Rules (Prologue)</vt:lpstr>
      <vt:lpstr>Callee Rules (Epilogue)</vt:lpstr>
      <vt:lpstr>Callee Rules Example</vt:lpstr>
      <vt:lpstr>Callee Rules Example (1)</vt:lpstr>
      <vt:lpstr>Callee Rules Example (2)</vt:lpstr>
      <vt:lpstr>Callee Rules Example (3)</vt:lpstr>
      <vt:lpstr>Stack Visualization for myFunc just as it is called</vt:lpstr>
      <vt:lpstr>Stack Visualization for myFunc</vt:lpstr>
      <vt:lpstr>End of lecture on Fri, Mar 23</vt:lpstr>
      <vt:lpstr>Activation records</vt:lpstr>
      <vt:lpstr>Activation Records</vt:lpstr>
      <vt:lpstr>Memory management</vt:lpstr>
      <vt:lpstr>Memory management</vt:lpstr>
      <vt:lpstr>Consider this subroutine…</vt:lpstr>
      <vt:lpstr>Buffer overflow attack</vt:lpstr>
      <vt:lpstr>x86 Examples</vt:lpstr>
      <vt:lpstr>A note about x86 compatibility</vt:lpstr>
      <vt:lpstr>x86 Examples</vt:lpstr>
      <vt:lpstr>int absolute_value(int x)</vt:lpstr>
      <vt:lpstr>test_abs.cpp</vt:lpstr>
      <vt:lpstr>x86 Assembly for absolute_value</vt:lpstr>
      <vt:lpstr>Generating assembly with g++</vt:lpstr>
      <vt:lpstr>g++’s assembly for absolute_value  (note the &lt;src&gt; &lt;dest&gt; order is reversed)</vt:lpstr>
      <vt:lpstr>g++’s assembly for absolute_value  using –masm=intel</vt:lpstr>
      <vt:lpstr>End of lecture on Mon, Mar 26</vt:lpstr>
      <vt:lpstr>g++’s assembly output on Macs</vt:lpstr>
      <vt:lpstr>test_abs_c.c</vt:lpstr>
      <vt:lpstr>C++ assembly vs. C assembly</vt:lpstr>
      <vt:lpstr>int max(int x, int y)</vt:lpstr>
      <vt:lpstr>test_max.cpp</vt:lpstr>
      <vt:lpstr>x86 code for max() using –masm=intel</vt:lpstr>
      <vt:lpstr>x86 code for max() using –O2 using –masm=intel</vt:lpstr>
      <vt:lpstr>x86 code for max() without  the ‘extern “C”’ line using –masm=intel</vt:lpstr>
      <vt:lpstr>bool compare_string(char * theStr1, char * theStr2)</vt:lpstr>
      <vt:lpstr>test_string_compare.cpp</vt:lpstr>
      <vt:lpstr>x86 assembly for compare_string() using –masm=intel</vt:lpstr>
      <vt:lpstr>int fib(int n)</vt:lpstr>
      <vt:lpstr>test_fib.cpp</vt:lpstr>
      <vt:lpstr>x86 assembly for fib()  using –masm=intel</vt:lpstr>
      <vt:lpstr>RISC versus CISC</vt:lpstr>
      <vt:lpstr>End of lecture on Wed, Mar 28</vt:lpstr>
    </vt:vector>
  </TitlesOfParts>
  <Company>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x86</dc:title>
  <dc:creator> </dc:creator>
  <cp:lastModifiedBy>aaron</cp:lastModifiedBy>
  <cp:revision>332</cp:revision>
  <dcterms:created xsi:type="dcterms:W3CDTF">2006-10-21T21:28:27Z</dcterms:created>
  <dcterms:modified xsi:type="dcterms:W3CDTF">2012-04-05T17:24:50Z</dcterms:modified>
</cp:coreProperties>
</file>