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3"/>
  </p:notesMasterIdLst>
  <p:handoutMasterIdLst>
    <p:handoutMasterId r:id="rId64"/>
  </p:handoutMasterIdLst>
  <p:sldIdLst>
    <p:sldId id="258" r:id="rId2"/>
    <p:sldId id="699" r:id="rId3"/>
    <p:sldId id="627" r:id="rId4"/>
    <p:sldId id="628" r:id="rId5"/>
    <p:sldId id="629" r:id="rId6"/>
    <p:sldId id="630" r:id="rId7"/>
    <p:sldId id="631" r:id="rId8"/>
    <p:sldId id="646" r:id="rId9"/>
    <p:sldId id="632" r:id="rId10"/>
    <p:sldId id="633" r:id="rId11"/>
    <p:sldId id="634" r:id="rId12"/>
    <p:sldId id="635" r:id="rId13"/>
    <p:sldId id="647" r:id="rId14"/>
    <p:sldId id="700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701" r:id="rId23"/>
    <p:sldId id="649" r:id="rId24"/>
    <p:sldId id="650" r:id="rId25"/>
    <p:sldId id="651" r:id="rId26"/>
    <p:sldId id="652" r:id="rId27"/>
    <p:sldId id="653" r:id="rId28"/>
    <p:sldId id="654" r:id="rId29"/>
    <p:sldId id="655" r:id="rId30"/>
    <p:sldId id="685" r:id="rId31"/>
    <p:sldId id="686" r:id="rId32"/>
    <p:sldId id="687" r:id="rId33"/>
    <p:sldId id="656" r:id="rId34"/>
    <p:sldId id="657" r:id="rId35"/>
    <p:sldId id="658" r:id="rId36"/>
    <p:sldId id="659" r:id="rId37"/>
    <p:sldId id="660" r:id="rId38"/>
    <p:sldId id="703" r:id="rId39"/>
    <p:sldId id="704" r:id="rId40"/>
    <p:sldId id="707" r:id="rId41"/>
    <p:sldId id="720" r:id="rId42"/>
    <p:sldId id="705" r:id="rId43"/>
    <p:sldId id="702" r:id="rId44"/>
    <p:sldId id="688" r:id="rId45"/>
    <p:sldId id="695" r:id="rId46"/>
    <p:sldId id="721" r:id="rId47"/>
    <p:sldId id="708" r:id="rId48"/>
    <p:sldId id="698" r:id="rId49"/>
    <p:sldId id="697" r:id="rId50"/>
    <p:sldId id="710" r:id="rId51"/>
    <p:sldId id="719" r:id="rId52"/>
    <p:sldId id="709" r:id="rId53"/>
    <p:sldId id="711" r:id="rId54"/>
    <p:sldId id="712" r:id="rId55"/>
    <p:sldId id="713" r:id="rId56"/>
    <p:sldId id="714" r:id="rId57"/>
    <p:sldId id="715" r:id="rId58"/>
    <p:sldId id="717" r:id="rId59"/>
    <p:sldId id="716" r:id="rId60"/>
    <p:sldId id="718" r:id="rId61"/>
    <p:sldId id="722" r:id="rId62"/>
  </p:sldIdLst>
  <p:sldSz cx="9144000" cy="6858000" type="screen4x3"/>
  <p:notesSz cx="6997700" cy="9283700"/>
  <p:custDataLst>
    <p:tags r:id="rId6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CCC"/>
    <a:srgbClr val="CC00CC"/>
    <a:srgbClr val="CC1704"/>
    <a:srgbClr val="D91905"/>
    <a:srgbClr val="D4740A"/>
    <a:srgbClr val="FFCC99"/>
    <a:srgbClr val="FFFF00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2" autoAdjust="0"/>
    <p:restoredTop sz="98142" autoAdjust="0"/>
  </p:normalViewPr>
  <p:slideViewPr>
    <p:cSldViewPr>
      <p:cViewPr varScale="1">
        <p:scale>
          <a:sx n="108" d="100"/>
          <a:sy n="108" d="100"/>
        </p:scale>
        <p:origin x="-78" y="-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8A6A4A63-C920-4D8D-B705-C88ECCD24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CC8FE751-B65F-46EC-A6A0-47A8CE785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A3DFC-A9B3-4DB6-A068-AB7DAF20CB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AA295-5FE2-48F6-8389-F11E264B1E0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Compiles file</a:t>
            </a:r>
          </a:p>
          <a:p>
            <a:pPr eaLnBrk="1" hangingPunct="1"/>
            <a:r>
              <a:rPr lang="en-US" dirty="0" smtClean="0"/>
              <a:t>Either crashes or prints 1474660693 (gibberish)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9D0DA-552B-419B-8209-47BF6B75477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Compiles file</a:t>
            </a:r>
          </a:p>
          <a:p>
            <a:pPr eaLnBrk="1" hangingPunct="1"/>
            <a:r>
              <a:rPr lang="en-US" smtClean="0"/>
              <a:t>Prints 6.27, 3.14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15E4B-119A-4549-AC69-371434617FF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Compiler error: error: 'somePtr' was not declared in this scope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F9D06-E682-4236-8751-3F473FEB79C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Compiles file</a:t>
            </a:r>
          </a:p>
          <a:p>
            <a:pPr eaLnBrk="1" hangingPunct="1"/>
            <a:r>
              <a:rPr lang="en-US" dirty="0" smtClean="0"/>
              <a:t>Either crashes or prints 1474660693 (gibberish)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C563E-DFF5-4B34-A9C4-FBAC93B39CB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Compiles file</a:t>
            </a:r>
          </a:p>
          <a:p>
            <a:pPr eaLnBrk="1" hangingPunct="1"/>
            <a:r>
              <a:rPr lang="en-US" smtClean="0"/>
              <a:t>Prints 1474660693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8FBFB-AF93-4092-BB4F-6F94DE7E4A6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Compiles file</a:t>
            </a:r>
          </a:p>
          <a:p>
            <a:pPr eaLnBrk="1" hangingPunct="1"/>
            <a:r>
              <a:rPr lang="en-US" smtClean="0"/>
              <a:t>Prints 3.14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8F180-BBAA-42BC-B08E-FE0186DC055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Compiles file</a:t>
            </a:r>
          </a:p>
          <a:p>
            <a:pPr eaLnBrk="1" hangingPunct="1"/>
            <a:r>
              <a:rPr lang="en-US" smtClean="0"/>
              <a:t>Prints 25, 3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defRPr/>
            </a:pPr>
            <a:fld id="{5F1045BB-6D79-44C5-9E02-8E418FE84EE1}" type="slidenum">
              <a:rPr lang="en-US" sz="1400">
                <a:solidFill>
                  <a:schemeClr val="tx1"/>
                </a:solidFill>
                <a:latin typeface="Tahoma" pitchFamily="34" charset="0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sz="1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1200" b="1">
              <a:solidFill>
                <a:srgbClr val="DD33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DD3300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Virtual_method_tabl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variance_and_contravariance_(computer_scienc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>
              <a:spcBef>
                <a:spcPct val="0"/>
              </a:spcBef>
            </a:pPr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52400" y="1752600"/>
            <a:ext cx="723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85850" indent="-1085850">
              <a:lnSpc>
                <a:spcPct val="125000"/>
              </a:lnSpc>
              <a:spcBef>
                <a:spcPct val="0"/>
              </a:spcBef>
            </a:pPr>
            <a:r>
              <a:rPr lang="en-US" sz="4400" dirty="0" smtClean="0">
                <a:solidFill>
                  <a:schemeClr val="accent2"/>
                </a:solidFill>
              </a:rPr>
              <a:t>Advanced C</a:t>
            </a:r>
            <a:r>
              <a:rPr lang="en-US" sz="4400" dirty="0">
                <a:solidFill>
                  <a:schemeClr val="accent2"/>
                </a:solidFill>
              </a:rPr>
              <a:t>++ 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marL="1085850" indent="-1085850">
              <a:lnSpc>
                <a:spcPct val="125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(&amp; C++ Review)</a:t>
            </a:r>
            <a:endParaRPr lang="en-US" sz="2400" dirty="0">
              <a:solidFill>
                <a:schemeClr val="accent2"/>
              </a:solidFill>
            </a:endParaRPr>
          </a:p>
          <a:p>
            <a:pPr marL="1085850" indent="-1085850">
              <a:lnSpc>
                <a:spcPct val="125000"/>
              </a:lnSpc>
              <a:spcBef>
                <a:spcPct val="0"/>
              </a:spcBef>
            </a:pPr>
            <a:endParaRPr lang="en-US" sz="2800" dirty="0">
              <a:solidFill>
                <a:schemeClr val="accent2"/>
              </a:solidFill>
            </a:endParaRPr>
          </a:p>
          <a:p>
            <a:pPr marL="1085850" indent="-1085850">
              <a:lnSpc>
                <a:spcPct val="125000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Including a review </a:t>
            </a:r>
            <a:r>
              <a:rPr lang="en-US" sz="2800" dirty="0">
                <a:solidFill>
                  <a:schemeClr val="accent2"/>
                </a:solidFill>
              </a:rPr>
              <a:t>of 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1085850" indent="-1085850">
              <a:lnSpc>
                <a:spcPct val="125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accent2"/>
                </a:solidFill>
              </a:rPr>
              <a:t>	pointers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dereferencing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1085850" indent="-1085850">
              <a:lnSpc>
                <a:spcPct val="125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accent2"/>
                </a:solidFill>
              </a:rPr>
              <a:t>	new and </a:t>
            </a:r>
            <a:r>
              <a:rPr lang="en-US" sz="2800" dirty="0">
                <a:solidFill>
                  <a:schemeClr val="accent2"/>
                </a:solidFill>
              </a:rPr>
              <a:t>delete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8455025" y="3101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7" name="Line 16"/>
          <p:cNvSpPr>
            <a:spLocks noChangeShapeType="1"/>
          </p:cNvSpPr>
          <p:nvPr/>
        </p:nvSpPr>
        <p:spPr bwMode="auto">
          <a:xfrm>
            <a:off x="-7938" y="957263"/>
            <a:ext cx="9159876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and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    Animal cow;</a:t>
            </a:r>
            <a:br>
              <a:rPr lang="en-US" dirty="0" smtClean="0"/>
            </a:br>
            <a:r>
              <a:rPr lang="en-US" dirty="0" smtClean="0"/>
              <a:t>    Animal* cowPtr1 = &amp;cow;</a:t>
            </a:r>
            <a:br>
              <a:rPr lang="en-US" dirty="0" smtClean="0"/>
            </a:br>
            <a:r>
              <a:rPr lang="en-US" dirty="0" smtClean="0"/>
              <a:t>    Animal** cowPtr2(&amp;cowPtr1);</a:t>
            </a:r>
            <a:br>
              <a:rPr lang="en-US" dirty="0" smtClean="0"/>
            </a:br>
            <a:r>
              <a:rPr lang="en-US" dirty="0" smtClean="0"/>
              <a:t>    Animal*** cowPtr3 = &amp;cowPtr2;</a:t>
            </a:r>
            <a:br>
              <a:rPr lang="en-US" dirty="0" smtClean="0"/>
            </a:br>
            <a:r>
              <a:rPr lang="en-US" dirty="0" smtClean="0"/>
              <a:t>}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98525" y="5365750"/>
            <a:ext cx="7716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>
                <a:solidFill>
                  <a:schemeClr val="accent2"/>
                </a:solidFill>
              </a:rPr>
              <a:t>What types are cow, cowPtr1, cowPtr2, cowPtr3?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graphicFrame>
        <p:nvGraphicFramePr>
          <p:cNvPr id="644144" name="Group 4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904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Variable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Type of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Mem.Addr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(made 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Value 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cowPtr1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Animal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cowPtr2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Animal 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cowPtr3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Animal ***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Can We Change cow’s Weight?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there is a setWeight(int weight) method</a:t>
            </a:r>
          </a:p>
          <a:p>
            <a:pPr eaLnBrk="1" hangingPunct="1"/>
            <a:r>
              <a:rPr lang="en-US" smtClean="0"/>
              <a:t>cow</a:t>
            </a:r>
          </a:p>
          <a:p>
            <a:pPr eaLnBrk="1" hangingPunct="1"/>
            <a:r>
              <a:rPr lang="en-US" smtClean="0"/>
              <a:t>cowPtr1</a:t>
            </a:r>
          </a:p>
          <a:p>
            <a:pPr eaLnBrk="1" hangingPunct="1"/>
            <a:r>
              <a:rPr lang="en-US" smtClean="0"/>
              <a:t>cowPtr2</a:t>
            </a:r>
          </a:p>
          <a:p>
            <a:pPr eaLnBrk="1" hangingPunct="1"/>
            <a:r>
              <a:rPr lang="en-US" smtClean="0"/>
              <a:t>cowPtr3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Tree code in Weiss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void insert (const Comparable &amp;x, BinaryNode </a:t>
            </a:r>
            <a:r>
              <a:rPr lang="en-US" sz="2400" smtClean="0">
                <a:solidFill>
                  <a:srgbClr val="D91905"/>
                </a:solidFill>
              </a:rPr>
              <a:t>* &amp;</a:t>
            </a:r>
            <a:r>
              <a:rPr lang="en-US" sz="2400" smtClean="0"/>
              <a:t> t)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BinaryNode has a left and a right pointer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What would happen if the second parameter was only a pointer</a:t>
            </a:r>
          </a:p>
          <a:p>
            <a:pPr lvl="1" eaLnBrk="1" hangingPunct="1"/>
            <a:r>
              <a:rPr lang="en-US" sz="2000" smtClean="0"/>
              <a:t>As opposed to a reference to a pointer?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Pointers, new, delete, </a:t>
            </a:r>
            <a:br>
              <a:rPr lang="en-US" smtClean="0"/>
            </a:br>
            <a:r>
              <a:rPr lang="en-US" smtClean="0"/>
              <a:t>and Memory Leaks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this code correct?</a:t>
            </a:r>
          </a:p>
          <a:p>
            <a:pPr eaLnBrk="1" hangingPunct="1"/>
            <a:r>
              <a:rPr lang="en-US" smtClean="0"/>
              <a:t>Identify the problems in these code examples, if any…</a:t>
            </a:r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void someFunc(int * somePointer)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en-US" sz="2000" noProof="1" smtClean="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int someNode(3);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somePointer = &amp;someNode;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}</a:t>
            </a: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noProof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int main()</a:t>
            </a:r>
            <a:r>
              <a:rPr lang="en-US" sz="2000" smtClean="0"/>
              <a:t> </a:t>
            </a:r>
            <a:r>
              <a:rPr lang="en-US" sz="2000" noProof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int * firstPointer;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// call someFunc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</a:t>
            </a:r>
            <a:r>
              <a:rPr lang="en-US" sz="2000" noProof="1" smtClean="0">
                <a:solidFill>
                  <a:srgbClr val="D4740A"/>
                </a:solidFill>
              </a:rPr>
              <a:t>someFunc(firstPointer);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cout &lt;&lt; *firstPointer</a:t>
            </a:r>
            <a:r>
              <a:rPr lang="en-US" sz="2000" smtClean="0"/>
              <a:t> &lt;&lt; endl</a:t>
            </a:r>
            <a:r>
              <a:rPr lang="en-US" sz="2000" noProof="1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void someFunc()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en-US" sz="2000" noProof="1" smtClean="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double *aliasPointer;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aliasPointer = new double(6.27);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cout &lt;&lt; *aliasPointer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noProof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int main()</a:t>
            </a:r>
            <a:r>
              <a:rPr lang="en-US" sz="2000" smtClean="0"/>
              <a:t> </a:t>
            </a:r>
            <a:r>
              <a:rPr lang="en-US" sz="2000" noProof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double *somePointer;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double someVal(3.14);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somePointer = &amp;someVal;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D4740A"/>
                </a:solidFill>
              </a:rPr>
              <a:t>	someFunc();</a:t>
            </a:r>
            <a:endParaRPr lang="en-US" sz="2000" noProof="1" smtClean="0">
              <a:solidFill>
                <a:srgbClr val="D4740A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cout &lt;&lt; *somePointer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int main()</a:t>
            </a:r>
            <a:r>
              <a:rPr lang="en-US" sz="2000" smtClean="0"/>
              <a:t> </a:t>
            </a:r>
            <a:r>
              <a:rPr lang="en-US" sz="2000" noProof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double duration = 3.14;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	double * somePtr;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		somePtr = &amp;duration;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</a:t>
            </a:r>
            <a:r>
              <a:rPr lang="en-US" sz="2000" noProof="1" smtClean="0">
                <a:solidFill>
                  <a:srgbClr val="D4740A"/>
                </a:solidFill>
              </a:rPr>
              <a:t>cout &lt;&lt; *somePtr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int main()</a:t>
            </a:r>
            <a:r>
              <a:rPr lang="en-US" sz="2000" smtClean="0"/>
              <a:t> </a:t>
            </a:r>
            <a:r>
              <a:rPr lang="en-US" sz="2000" noProof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	int * anotherPtr;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		int someVal(8);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		</a:t>
            </a:r>
            <a:r>
              <a:rPr lang="en-US" sz="2000" noProof="1" smtClean="0">
                <a:solidFill>
                  <a:srgbClr val="D4740A"/>
                </a:solidFill>
              </a:rPr>
              <a:t>cout &lt;&lt; *anotherPtr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		anotherPtr = &amp;someVal;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	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5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void someFunc(int *somePointer)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en-US" sz="2000" noProof="1" smtClean="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int someVal(12);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	int anotherVal(16);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	somePointer = &amp;anotherVal;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chemeClr val="accent2"/>
                </a:solidFill>
              </a:rPr>
              <a:t>}</a:t>
            </a: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noProof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int main()</a:t>
            </a:r>
            <a:r>
              <a:rPr lang="en-US" sz="2000" smtClean="0"/>
              <a:t> </a:t>
            </a:r>
            <a:r>
              <a:rPr lang="en-US" sz="2000" noProof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int * yetAnotherPtr;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</a:t>
            </a:r>
            <a:r>
              <a:rPr lang="en-US" sz="2000" noProof="1" smtClean="0">
                <a:solidFill>
                  <a:srgbClr val="D91905"/>
                </a:solidFill>
              </a:rPr>
              <a:t>someFunc(yetAnotherPtr);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D91905"/>
                </a:solidFill>
              </a:rPr>
              <a:t>	cout &lt;&lt; *yetAnotherPtr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new, delete, pointers, &amp;, * !!!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6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int main()</a:t>
            </a:r>
            <a:r>
              <a:rPr lang="en-US" sz="2400" smtClean="0"/>
              <a:t> </a:t>
            </a:r>
            <a:r>
              <a:rPr lang="en-US" sz="2400" noProof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	float * somePtr;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	</a:t>
            </a:r>
            <a:r>
              <a:rPr lang="en-US" sz="2400" noProof="1" smtClean="0">
                <a:solidFill>
                  <a:srgbClr val="D91905"/>
                </a:solidFill>
              </a:rPr>
              <a:t>somePtr = new float(3.14);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>
                <a:solidFill>
                  <a:srgbClr val="D91905"/>
                </a:solidFill>
              </a:rPr>
              <a:t>	cout &lt;&lt; *somePtr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>
                <a:solidFill>
                  <a:srgbClr val="D91905"/>
                </a:solidFill>
              </a:rPr>
              <a:t>	delete somePtr;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	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}</a:t>
            </a: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7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solidFill>
                  <a:schemeClr val="accent2"/>
                </a:solidFill>
              </a:rPr>
              <a:t>void someFunc()</a:t>
            </a:r>
            <a:r>
              <a:rPr lang="en-US" sz="1800" smtClean="0">
                <a:solidFill>
                  <a:schemeClr val="accent2"/>
                </a:solidFill>
              </a:rPr>
              <a:t> </a:t>
            </a:r>
            <a:r>
              <a:rPr lang="en-US" sz="1800" noProof="1" smtClean="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solidFill>
                  <a:schemeClr val="accent2"/>
                </a:solidFill>
              </a:rPr>
              <a:t>	int *aliasPtr;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solidFill>
                  <a:schemeClr val="accent2"/>
                </a:solidFill>
              </a:rPr>
              <a:t>	aliasPtr = new int(25);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solidFill>
                  <a:schemeClr val="accent2"/>
                </a:solidFill>
              </a:rPr>
              <a:t>	cout &lt;&lt; *aliasPtr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solidFill>
                  <a:schemeClr val="accent2"/>
                </a:solidFill>
              </a:rPr>
              <a:t>}</a:t>
            </a:r>
            <a:endParaRPr lang="en-US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int main()</a:t>
            </a:r>
            <a:r>
              <a:rPr lang="en-US" sz="1800" smtClean="0"/>
              <a:t> </a:t>
            </a:r>
            <a:r>
              <a:rPr lang="en-US" sz="1800" noProof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	int * somePtr;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	</a:t>
            </a:r>
            <a:r>
              <a:rPr lang="en-US" sz="1800" noProof="1" smtClean="0">
                <a:solidFill>
                  <a:srgbClr val="D91905"/>
                </a:solidFill>
              </a:rPr>
              <a:t>somePtr = new int(3);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solidFill>
                  <a:srgbClr val="D91905"/>
                </a:solidFill>
              </a:rPr>
              <a:t>	someFunc();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solidFill>
                  <a:srgbClr val="D91905"/>
                </a:solidFill>
              </a:rPr>
              <a:t>	cout &lt;&lt; *somePtr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}</a:t>
            </a:r>
            <a:endParaRPr lang="en-US" sz="18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Inheritance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Specifies hierarchical relationship between types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Inheritance Example (Name)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class Name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Name(void) : myName(“”) {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~Name(void) {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void </a:t>
            </a:r>
            <a:r>
              <a:rPr lang="en-US" sz="2000" smtClean="0">
                <a:solidFill>
                  <a:schemeClr val="accent2"/>
                </a:solidFill>
              </a:rPr>
              <a:t>SetName</a:t>
            </a:r>
            <a:r>
              <a:rPr lang="en-US" sz="2000" smtClean="0"/>
              <a:t>(string theName)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{ myName = theName;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void print(void)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{ cout &lt;&lt; myName &lt;&lt; endl;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string myName;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Inheritance Example (Contact)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class Contact</a:t>
            </a:r>
            <a:r>
              <a:rPr lang="en-US" sz="2000" smtClean="0">
                <a:solidFill>
                  <a:schemeClr val="accent2"/>
                </a:solidFill>
              </a:rPr>
              <a:t>: public Name </a:t>
            </a:r>
            <a:r>
              <a:rPr lang="en-US" sz="200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Contact(void)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{ myAddress = “”;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~Contact(void) {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void </a:t>
            </a:r>
            <a:r>
              <a:rPr lang="en-US" sz="2000" smtClean="0">
                <a:solidFill>
                  <a:schemeClr val="accent2"/>
                </a:solidFill>
              </a:rPr>
              <a:t>SetAddress</a:t>
            </a:r>
            <a:r>
              <a:rPr lang="en-US" sz="2000" smtClean="0"/>
              <a:t>(string theAddress)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{ myAddress = theAddress;}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void print(void)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</a:t>
            </a:r>
            <a:r>
              <a:rPr lang="en-US" sz="2000" smtClean="0">
                <a:solidFill>
                  <a:schemeClr val="accent2"/>
                </a:solidFill>
              </a:rPr>
              <a:t>Name::</a:t>
            </a:r>
            <a:r>
              <a:rPr lang="en-US" sz="2000" smtClean="0"/>
              <a:t>print();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cout &lt;&lt; myAddress &lt;&lt; endl; 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string myAddress;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}; </a:t>
            </a:r>
          </a:p>
        </p:txBody>
      </p:sp>
      <p:sp>
        <p:nvSpPr>
          <p:cNvPr id="688132" name="Oval 4"/>
          <p:cNvSpPr>
            <a:spLocks noChangeArrowheads="1"/>
          </p:cNvSpPr>
          <p:nvPr/>
        </p:nvSpPr>
        <p:spPr bwMode="auto">
          <a:xfrm>
            <a:off x="2362200" y="1600200"/>
            <a:ext cx="914400" cy="3810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Contact is the “child” class of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Inherits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Data members defined in the parent class 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Member functions of the parent class 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Same initial data layout as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add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New data members, member functions, constructors, destructors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parent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Name is the “parent” class of Contact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int main(void) { </a:t>
            </a:r>
          </a:p>
          <a:p>
            <a:pPr eaLnBrk="1" hangingPunct="1">
              <a:buFontTx/>
              <a:buNone/>
            </a:pPr>
            <a:r>
              <a:rPr lang="en-US" smtClean="0"/>
              <a:t>		Contact c; </a:t>
            </a:r>
          </a:p>
          <a:p>
            <a:pPr eaLnBrk="1" hangingPunct="1">
              <a:buFontTx/>
              <a:buNone/>
            </a:pPr>
            <a:r>
              <a:rPr lang="en-US" smtClean="0"/>
              <a:t>		c.SetName(“John Doe");</a:t>
            </a:r>
          </a:p>
          <a:p>
            <a:pPr eaLnBrk="1" hangingPunct="1">
              <a:buFontTx/>
              <a:buNone/>
            </a:pPr>
            <a:r>
              <a:rPr lang="en-US" smtClean="0"/>
              <a:t>		c.SetAddress(“009 Olsson Hall"); </a:t>
            </a:r>
          </a:p>
          <a:p>
            <a:pPr eaLnBrk="1" hangingPunct="1">
              <a:buFontTx/>
              <a:buNone/>
            </a:pPr>
            <a:r>
              <a:rPr lang="en-US" smtClean="0"/>
              <a:t>		c.Print(); </a:t>
            </a:r>
          </a:p>
          <a:p>
            <a:pPr eaLnBrk="1" hangingPunct="1">
              <a:buFontTx/>
              <a:buNone/>
            </a:pPr>
            <a:r>
              <a:rPr lang="en-US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Derived Class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Space is allocated</a:t>
            </a:r>
            <a:r>
              <a:rPr lang="en-US" sz="2400" smtClean="0"/>
              <a:t> (on the stack or the heap) for the full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Enough space to store the data members inherited from the base class plus the data members defined in the derived class itself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chemeClr val="accent2"/>
                </a:solidFill>
              </a:rPr>
              <a:t>base class's constructor</a:t>
            </a:r>
            <a:r>
              <a:rPr lang="en-US" sz="2400" smtClean="0"/>
              <a:t> is called to initialize the data members inherited from the base class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chemeClr val="accent2"/>
                </a:solidFill>
              </a:rPr>
              <a:t>derived class's constructor</a:t>
            </a:r>
            <a:r>
              <a:rPr lang="en-US" sz="2400" smtClean="0"/>
              <a:t> is then called to initialize the data members added in the derived class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Destructing a Derived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Derived class’s destructor</a:t>
            </a:r>
            <a:r>
              <a:rPr lang="en-US" smtClean="0"/>
              <a:t> called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Base class’s destructor</a:t>
            </a:r>
            <a:r>
              <a:rPr lang="en-US" smtClean="0"/>
              <a:t> called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(i.e. in the reverse order than the constructors were called)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*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pointer, when in a declaration statement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Rectangle *</a:t>
            </a:r>
            <a:r>
              <a:rPr lang="en-US" dirty="0" err="1" smtClean="0"/>
              <a:t>someRectangle</a:t>
            </a:r>
            <a:r>
              <a:rPr lang="en-US" dirty="0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dereferences all other times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Accesses the memory address held in the pointer variable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&amp;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“reference” in a declaration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List &amp; </a:t>
            </a:r>
            <a:r>
              <a:rPr lang="en-US" dirty="0" err="1" smtClean="0"/>
              <a:t>someList</a:t>
            </a:r>
            <a:r>
              <a:rPr lang="en-US" dirty="0" smtClean="0"/>
              <a:t> = </a:t>
            </a:r>
            <a:r>
              <a:rPr lang="en-US" dirty="0" err="1" smtClean="0"/>
              <a:t>someOtherList</a:t>
            </a:r>
            <a:r>
              <a:rPr lang="en-US" dirty="0" smtClean="0"/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void </a:t>
            </a:r>
            <a:r>
              <a:rPr lang="en-US" dirty="0" err="1" smtClean="0"/>
              <a:t>printList</a:t>
            </a:r>
            <a:r>
              <a:rPr lang="en-US" dirty="0" smtClean="0"/>
              <a:t>(const List &amp; </a:t>
            </a:r>
            <a:r>
              <a:rPr lang="en-US" dirty="0" err="1" smtClean="0"/>
              <a:t>theList</a:t>
            </a:r>
            <a:r>
              <a:rPr lang="en-US" dirty="0" smtClean="0"/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“address of”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Rectangle </a:t>
            </a:r>
            <a:r>
              <a:rPr lang="en-US" dirty="0" err="1" smtClean="0"/>
              <a:t>anotherRectangle</a:t>
            </a:r>
            <a:r>
              <a:rPr lang="en-US" dirty="0" smtClean="0"/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err="1" smtClean="0"/>
              <a:t>someRectangle</a:t>
            </a:r>
            <a:r>
              <a:rPr lang="en-US" dirty="0" smtClean="0"/>
              <a:t> = &amp;</a:t>
            </a:r>
            <a:r>
              <a:rPr lang="en-US" dirty="0" err="1" smtClean="0"/>
              <a:t>anotherRectangle</a:t>
            </a:r>
            <a:r>
              <a:rPr lang="en-US" dirty="0" smtClean="0"/>
              <a:t>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Problems with single inheritance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Single inheritance has problems: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void insert (const Comparable &amp;x, BinaryNode </a:t>
            </a:r>
            <a:r>
              <a:rPr lang="en-US" sz="2400" smtClean="0">
                <a:solidFill>
                  <a:srgbClr val="D91905"/>
                </a:solidFill>
              </a:rPr>
              <a:t>* &amp;</a:t>
            </a:r>
            <a:r>
              <a:rPr lang="en-US" sz="2400" smtClean="0"/>
              <a:t> t)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What if the </a:t>
            </a:r>
            <a:r>
              <a:rPr lang="en-US" sz="2400" i="1" smtClean="0"/>
              <a:t>x</a:t>
            </a:r>
            <a:r>
              <a:rPr lang="en-US" sz="2400" smtClean="0"/>
              <a:t>, the element to be inserted, is a non-primitive type:</a:t>
            </a:r>
          </a:p>
          <a:p>
            <a:pPr lvl="1" eaLnBrk="1" hangingPunct="1"/>
            <a:r>
              <a:rPr lang="en-US" sz="2000" smtClean="0"/>
              <a:t>Sphere (which should inherit from a Shape)</a:t>
            </a:r>
          </a:p>
          <a:p>
            <a:pPr lvl="1" eaLnBrk="1" hangingPunct="1"/>
            <a:r>
              <a:rPr lang="en-US" sz="2000" smtClean="0"/>
              <a:t>BigInteger (which could inherit from BigNumber)</a:t>
            </a:r>
          </a:p>
          <a:p>
            <a:pPr lvl="1" eaLnBrk="1" hangingPunct="1"/>
            <a:r>
              <a:rPr lang="en-US" sz="2000" smtClean="0"/>
              <a:t>Etc.</a:t>
            </a:r>
          </a:p>
          <a:p>
            <a:pPr eaLnBrk="1" hangingPunct="1"/>
            <a:r>
              <a:rPr lang="en-US" sz="2400" smtClean="0"/>
              <a:t>What if it also needs to be Serializable?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has </a:t>
            </a:r>
            <a:r>
              <a:rPr lang="en-US" i="1" smtClean="0"/>
              <a:t>multiple</a:t>
            </a:r>
            <a:r>
              <a:rPr lang="en-US" smtClean="0"/>
              <a:t> inheritance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public Sphere : public Shape, public Comparable, public Serializable {</a:t>
            </a:r>
          </a:p>
          <a:p>
            <a:pPr eaLnBrk="1" hangingPunct="1">
              <a:buFontTx/>
              <a:buNone/>
            </a:pPr>
            <a:r>
              <a:rPr lang="en-US" sz="2400" smtClean="0"/>
              <a:t>...</a:t>
            </a:r>
          </a:p>
          <a:p>
            <a:pPr eaLnBrk="1" hangingPunct="1"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Sphere now has all the methods and fields in Shape, Comparable </a:t>
            </a:r>
            <a:r>
              <a:rPr lang="en-US" i="1" smtClean="0"/>
              <a:t>and</a:t>
            </a:r>
            <a:r>
              <a:rPr lang="en-US" smtClean="0"/>
              <a:t> Serializable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vs. Java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But wait, you say – we’ve seen this before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public class Sphere extends Shape implements Comparable, Serializable {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Java can </a:t>
            </a:r>
            <a:r>
              <a:rPr lang="en-US" i="1" smtClean="0"/>
              <a:t>fake</a:t>
            </a:r>
            <a:r>
              <a:rPr lang="en-US" smtClean="0"/>
              <a:t> multiple inheritance through interfaces</a:t>
            </a:r>
          </a:p>
          <a:p>
            <a:pPr lvl="1" eaLnBrk="1" hangingPunct="1"/>
            <a:r>
              <a:rPr lang="en-US" smtClean="0"/>
              <a:t>It’s actually allowing type-substitution for multiple classes that implement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vs. Dynamic Dispatch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</a:t>
            </a:r>
          </a:p>
          <a:p>
            <a:pPr lvl="1" eaLnBrk="1" hangingPunct="1"/>
            <a:r>
              <a:rPr lang="en-US" smtClean="0"/>
              <a:t>Decision on which member function to invoke made using </a:t>
            </a:r>
            <a:r>
              <a:rPr lang="en-US" smtClean="0">
                <a:solidFill>
                  <a:schemeClr val="accent2"/>
                </a:solidFill>
              </a:rPr>
              <a:t>compile-time type</a:t>
            </a:r>
            <a:r>
              <a:rPr lang="en-US" smtClean="0"/>
              <a:t> of an object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Dynamic</a:t>
            </a:r>
          </a:p>
          <a:p>
            <a:pPr lvl="1" eaLnBrk="1" hangingPunct="1"/>
            <a:r>
              <a:rPr lang="en-US" smtClean="0"/>
              <a:t>Decision on which member function to invoke made using </a:t>
            </a:r>
            <a:r>
              <a:rPr lang="en-US" smtClean="0">
                <a:solidFill>
                  <a:schemeClr val="accent2"/>
                </a:solidFill>
              </a:rPr>
              <a:t>runtime type</a:t>
            </a:r>
            <a:r>
              <a:rPr lang="en-US" smtClean="0"/>
              <a:t> of an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class Person{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…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void print(ostream &amp;out = cout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class Student : public Person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…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void print(ostream &amp;out = cout);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Dispatch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Person *p;</a:t>
            </a:r>
          </a:p>
          <a:p>
            <a:pPr>
              <a:buNone/>
            </a:pPr>
            <a:r>
              <a:rPr lang="en-US" sz="2400" dirty="0" smtClean="0"/>
              <a:t>if ( </a:t>
            </a:r>
            <a:r>
              <a:rPr lang="en-US" sz="2400" dirty="0" err="1" smtClean="0"/>
              <a:t>user_input</a:t>
            </a:r>
            <a:r>
              <a:rPr lang="en-US" sz="2400" dirty="0" smtClean="0"/>
              <a:t> )</a:t>
            </a:r>
          </a:p>
          <a:p>
            <a:pPr>
              <a:buNone/>
            </a:pPr>
            <a:r>
              <a:rPr lang="en-US" sz="2400" dirty="0" smtClean="0"/>
              <a:t>	p = new Student();</a:t>
            </a:r>
          </a:p>
          <a:p>
            <a:pPr>
              <a:buNone/>
            </a:pPr>
            <a:r>
              <a:rPr lang="en-US" sz="2400" dirty="0" smtClean="0"/>
              <a:t>else</a:t>
            </a:r>
          </a:p>
          <a:p>
            <a:pPr>
              <a:buNone/>
            </a:pPr>
            <a:r>
              <a:rPr lang="en-US" sz="2400" dirty="0" smtClean="0"/>
              <a:t>	p = new Person();</a:t>
            </a:r>
          </a:p>
          <a:p>
            <a:pPr>
              <a:buNone/>
            </a:pPr>
            <a:r>
              <a:rPr lang="en-US" sz="2400" dirty="0" smtClean="0"/>
              <a:t>p-&gt;print(…);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Student s(123456789, “Jane”, 4.0);</a:t>
            </a:r>
          </a:p>
          <a:p>
            <a:pPr>
              <a:buNone/>
            </a:pPr>
            <a:r>
              <a:rPr lang="en-US" sz="2400" dirty="0" smtClean="0"/>
              <a:t>const Person &amp;p = s;</a:t>
            </a:r>
          </a:p>
          <a:p>
            <a:pPr>
              <a:buNone/>
            </a:pPr>
            <a:r>
              <a:rPr lang="en-US" sz="2400" dirty="0" err="1" smtClean="0"/>
              <a:t>s.print</a:t>
            </a:r>
            <a:r>
              <a:rPr lang="en-US" sz="2400" dirty="0" smtClean="0"/>
              <a:t>();	// Student::print()</a:t>
            </a:r>
          </a:p>
          <a:p>
            <a:pPr>
              <a:buNone/>
            </a:pPr>
            <a:r>
              <a:rPr lang="en-US" sz="2400" dirty="0" err="1" smtClean="0"/>
              <a:t>p.print</a:t>
            </a:r>
            <a:r>
              <a:rPr lang="en-US" sz="2400" dirty="0" smtClean="0"/>
              <a:t>();	// Person::print()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Dispatch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Incurs runtime overhead</a:t>
            </a:r>
          </a:p>
          <a:p>
            <a:pPr lvl="1" eaLnBrk="1" hangingPunct="1"/>
            <a:r>
              <a:rPr lang="en-US" smtClean="0"/>
              <a:t>Program must maintain extra information</a:t>
            </a:r>
          </a:p>
          <a:p>
            <a:pPr lvl="1" eaLnBrk="1" hangingPunct="1"/>
            <a:r>
              <a:rPr lang="en-US" smtClean="0"/>
              <a:t>Compiler must generate code to determine which member function to invoke</a:t>
            </a:r>
          </a:p>
          <a:p>
            <a:pPr eaLnBrk="1" hangingPunct="1"/>
            <a:r>
              <a:rPr lang="en-US" smtClean="0"/>
              <a:t>Syntax in C++</a:t>
            </a:r>
          </a:p>
          <a:p>
            <a:pPr lvl="1" eaLnBrk="1" hangingPunct="1"/>
            <a:r>
              <a:rPr lang="en-US" i="1" smtClean="0">
                <a:solidFill>
                  <a:schemeClr val="accent2"/>
                </a:solidFill>
              </a:rPr>
              <a:t>virtual</a:t>
            </a:r>
            <a:r>
              <a:rPr lang="en-US" smtClean="0"/>
              <a:t> keyword</a:t>
            </a:r>
          </a:p>
          <a:p>
            <a:pPr eaLnBrk="1" hangingPunct="1"/>
            <a:r>
              <a:rPr lang="en-US" smtClean="0"/>
              <a:t>Java does this by default, BTW</a:t>
            </a:r>
          </a:p>
          <a:p>
            <a:pPr lvl="1" eaLnBrk="1" hangingPunct="1"/>
            <a:r>
              <a:rPr lang="en-US" smtClean="0"/>
              <a:t>i.e. everything is 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Dispatch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class Person{</a:t>
            </a:r>
          </a:p>
          <a:p>
            <a:pPr eaLnBrk="1" hangingPunct="1">
              <a:buFontTx/>
              <a:buNone/>
            </a:pPr>
            <a:r>
              <a:rPr lang="en-US" smtClean="0"/>
              <a:t>	public:</a:t>
            </a:r>
          </a:p>
          <a:p>
            <a:pPr eaLnBrk="1" hangingPunct="1">
              <a:buFontTx/>
              <a:buNone/>
            </a:pPr>
            <a:r>
              <a:rPr lang="en-US" smtClean="0"/>
              <a:t>	…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chemeClr val="accent2"/>
                </a:solidFill>
              </a:rPr>
              <a:t>virtual</a:t>
            </a:r>
            <a:r>
              <a:rPr lang="en-US" b="1" smtClean="0"/>
              <a:t> </a:t>
            </a:r>
            <a:r>
              <a:rPr lang="en-US" smtClean="0"/>
              <a:t>void print(ostream &amp;out = cout );</a:t>
            </a:r>
          </a:p>
          <a:p>
            <a:pPr eaLnBrk="1" hangingPunct="1">
              <a:buFontTx/>
              <a:buNone/>
            </a:pPr>
            <a:r>
              <a:rPr lang="en-US" smtClean="0"/>
              <a:t>	…</a:t>
            </a:r>
          </a:p>
          <a:p>
            <a:pPr eaLnBrk="1" hangingPunct="1">
              <a:buFontTx/>
              <a:buNone/>
            </a:pPr>
            <a:r>
              <a:rPr lang="en-US" smtClean="0"/>
              <a:t>};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440113" y="5486400"/>
            <a:ext cx="5170487" cy="1098550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Should also be used for </a:t>
            </a:r>
          </a:p>
          <a:p>
            <a:pPr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</a:rPr>
              <a:t>base class 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39B5B8-55C8-4ACC-864F-06F758C231E1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Background: virtual method tables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191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class A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CC0000"/>
                </a:solidFill>
                <a:latin typeface="Lucida Console" pitchFamily="49" charset="0"/>
              </a:rPr>
              <a:t>virtual</a:t>
            </a:r>
            <a:r>
              <a:rPr lang="en-US" sz="2000" dirty="0" smtClean="0">
                <a:latin typeface="Lucida Console" pitchFamily="49" charset="0"/>
              </a:rPr>
              <a:t> void </a:t>
            </a:r>
            <a:r>
              <a:rPr lang="en-US" sz="2000" dirty="0" err="1" smtClean="0">
                <a:latin typeface="Lucida Console" pitchFamily="49" charset="0"/>
              </a:rPr>
              <a:t>foo</a:t>
            </a:r>
            <a:r>
              <a:rPr lang="en-US" sz="2000" dirty="0" smtClean="0">
                <a:latin typeface="Lucida Console" pitchFamily="49" charset="0"/>
              </a:rPr>
              <a:t>() { …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class B : public A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virtual</a:t>
            </a:r>
            <a:r>
              <a:rPr lang="en-US" sz="2000" dirty="0" smtClean="0">
                <a:latin typeface="Lucida Console" pitchFamily="49" charset="0"/>
              </a:rPr>
              <a:t> void </a:t>
            </a:r>
            <a:r>
              <a:rPr lang="en-US" sz="2000" dirty="0" err="1" smtClean="0">
                <a:latin typeface="Lucida Console" pitchFamily="49" charset="0"/>
              </a:rPr>
              <a:t>foo</a:t>
            </a:r>
            <a:r>
              <a:rPr lang="en-US" sz="2000" dirty="0" smtClean="0">
                <a:latin typeface="Lucida Console" pitchFamily="49" charset="0"/>
              </a:rPr>
              <a:t>() { …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void main 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which = rand() % 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A *bar;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if ( which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	bar = new A();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	bar = new B();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bar-&gt;</a:t>
            </a:r>
            <a:r>
              <a:rPr lang="en-US" sz="2000" dirty="0" err="1" smtClean="0">
                <a:latin typeface="Lucida Console" pitchFamily="49" charset="0"/>
              </a:rPr>
              <a:t>foo</a:t>
            </a:r>
            <a:r>
              <a:rPr lang="en-US" sz="2000" dirty="0" smtClean="0">
                <a:latin typeface="Lucida Console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257800" y="5392737"/>
            <a:ext cx="3276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</a:rPr>
              <a:t>Which </a:t>
            </a:r>
            <a:r>
              <a:rPr lang="en-US" dirty="0" err="1">
                <a:solidFill>
                  <a:srgbClr val="CC0000"/>
                </a:solidFill>
              </a:rPr>
              <a:t>foo</a:t>
            </a:r>
            <a:r>
              <a:rPr lang="en-US" dirty="0">
                <a:solidFill>
                  <a:srgbClr val="CC0000"/>
                </a:solidFill>
              </a:rPr>
              <a:t> is called?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</a:rPr>
              <a:t>Not known until run-time!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029200" y="4495800"/>
            <a:ext cx="1752600" cy="457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method tables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Each object contains a pointer to the virtual method table</a:t>
            </a:r>
          </a:p>
          <a:p>
            <a:pPr lvl="1" eaLnBrk="1" hangingPunct="1"/>
            <a:r>
              <a:rPr lang="en-US" sz="2000" dirty="0" smtClean="0"/>
              <a:t>In addition to any other fields</a:t>
            </a:r>
          </a:p>
          <a:p>
            <a:pPr eaLnBrk="1" hangingPunct="1"/>
            <a:r>
              <a:rPr lang="en-US" sz="2400" dirty="0" smtClean="0"/>
              <a:t>That table has the addresses of the methods</a:t>
            </a:r>
          </a:p>
          <a:p>
            <a:pPr eaLnBrk="1" hangingPunct="1"/>
            <a:r>
              <a:rPr lang="en-US" sz="2400" dirty="0" smtClean="0"/>
              <a:t>Any virtual method must follow the pointer to the object… (one pointer dereference)</a:t>
            </a:r>
          </a:p>
          <a:p>
            <a:pPr lvl="1" eaLnBrk="1" hangingPunct="1"/>
            <a:r>
              <a:rPr lang="en-US" sz="2000" dirty="0" smtClean="0"/>
              <a:t>Then follow the virtual method table pointer… (second pointer dereference)</a:t>
            </a:r>
          </a:p>
          <a:p>
            <a:pPr lvl="1" eaLnBrk="1" hangingPunct="1"/>
            <a:r>
              <a:rPr lang="en-US" sz="2000" dirty="0" smtClean="0"/>
              <a:t>Then lookup the method pointer</a:t>
            </a:r>
          </a:p>
          <a:p>
            <a:pPr lvl="1" eaLnBrk="1" hangingPunct="1"/>
            <a:r>
              <a:rPr lang="en-US" sz="2000" dirty="0" smtClean="0"/>
              <a:t>Then jump to that method (third pointer dereference)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A1C6BD-0E78-4953-B104-9086B563AC3F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Variables are Typed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double Z = 26.0;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int * someInt = &amp;Z;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000" smtClean="0"/>
              <a:t>cannot convert 'double*' to 'int*' in initialization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637956" name="AutoShape 4"/>
          <p:cNvSpPr>
            <a:spLocks noChangeArrowheads="1"/>
          </p:cNvSpPr>
          <p:nvPr/>
        </p:nvSpPr>
        <p:spPr bwMode="auto">
          <a:xfrm>
            <a:off x="1066800" y="3581400"/>
            <a:ext cx="1676400" cy="609600"/>
          </a:xfrm>
          <a:prstGeom prst="wedgeRectCallout">
            <a:avLst>
              <a:gd name="adj1" fmla="val -42991"/>
              <a:gd name="adj2" fmla="val -142190"/>
            </a:avLst>
          </a:prstGeom>
          <a:noFill/>
          <a:ln w="9525" algn="ctr">
            <a:solidFill>
              <a:srgbClr val="D91905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en-US"/>
              <a:t>pointer to int</a:t>
            </a:r>
          </a:p>
        </p:txBody>
      </p:sp>
      <p:sp>
        <p:nvSpPr>
          <p:cNvPr id="637957" name="AutoShape 5"/>
          <p:cNvSpPr>
            <a:spLocks noChangeArrowheads="1"/>
          </p:cNvSpPr>
          <p:nvPr/>
        </p:nvSpPr>
        <p:spPr bwMode="auto">
          <a:xfrm>
            <a:off x="5257800" y="3581400"/>
            <a:ext cx="2209800" cy="609600"/>
          </a:xfrm>
          <a:prstGeom prst="wedgeRectCallout">
            <a:avLst>
              <a:gd name="adj1" fmla="val -116449"/>
              <a:gd name="adj2" fmla="val -125000"/>
            </a:avLst>
          </a:prstGeom>
          <a:noFill/>
          <a:ln w="9525" algn="ctr">
            <a:solidFill>
              <a:srgbClr val="D91905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en-US"/>
              <a:t>Address of double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animBg="1"/>
      <p:bldP spid="6379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method table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In main():</a:t>
            </a:r>
          </a:p>
          <a:p>
            <a:pPr lvl="1"/>
            <a:r>
              <a:rPr lang="en-US" sz="2000" dirty="0" smtClean="0"/>
              <a:t>Person *p = new Student();</a:t>
            </a:r>
          </a:p>
          <a:p>
            <a:r>
              <a:rPr lang="en-US" sz="2400" dirty="0" smtClean="0"/>
              <a:t>First the Person constructor is called</a:t>
            </a:r>
          </a:p>
          <a:p>
            <a:pPr lvl="1"/>
            <a:r>
              <a:rPr lang="en-US" sz="2000" dirty="0" smtClean="0"/>
              <a:t>And creates a regular Person object</a:t>
            </a:r>
          </a:p>
          <a:p>
            <a:pPr lvl="1"/>
            <a:r>
              <a:rPr lang="en-US" sz="2000" dirty="0" smtClean="0"/>
              <a:t>And sets up the virtual method table (VMT)</a:t>
            </a:r>
          </a:p>
          <a:p>
            <a:r>
              <a:rPr lang="en-US" sz="2400" dirty="0" smtClean="0"/>
              <a:t>Then the Student constructor is called</a:t>
            </a:r>
          </a:p>
          <a:p>
            <a:pPr lvl="1"/>
            <a:r>
              <a:rPr lang="en-US" sz="2000" dirty="0" smtClean="0"/>
              <a:t>Updates the object…</a:t>
            </a:r>
          </a:p>
          <a:p>
            <a:pPr lvl="1"/>
            <a:r>
              <a:rPr lang="en-US" sz="2000" dirty="0" smtClean="0"/>
              <a:t>And updates the VMT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48400" y="1905000"/>
            <a:ext cx="1600200" cy="2438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8400" y="2362200"/>
            <a:ext cx="1600200" cy="1066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1905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1905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2647890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name=…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2952690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=…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234309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VMT=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48609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867090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SetAddr</a:t>
            </a:r>
            <a:r>
              <a:rPr lang="en-US" dirty="0" smtClean="0"/>
              <a:t>()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32390" y="4648200"/>
            <a:ext cx="2930610" cy="838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itchFamily="34" charset="0"/>
              </a:rPr>
              <a:t>VMT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832390" y="4648200"/>
            <a:ext cx="2930610" cy="381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7400" y="5029200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print() @ 0x3f2d82f0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5029200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print() @ </a:t>
            </a:r>
            <a:r>
              <a:rPr lang="en-US" dirty="0" smtClean="0">
                <a:solidFill>
                  <a:srgbClr val="FF0000"/>
                </a:solidFill>
              </a:rPr>
              <a:t>0xfa8d9124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81600" y="2209800"/>
            <a:ext cx="381000" cy="381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2209800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5410200" y="2057400"/>
            <a:ext cx="83820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239000" y="2438400"/>
            <a:ext cx="304800" cy="304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28" name="Arc 27"/>
          <p:cNvSpPr/>
          <p:nvPr/>
        </p:nvSpPr>
        <p:spPr bwMode="auto">
          <a:xfrm>
            <a:off x="6324600" y="2590800"/>
            <a:ext cx="2209800" cy="4114800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9" grpId="1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18" grpId="0" animBg="1"/>
      <p:bldP spid="20" grpId="0" build="allAtOnce"/>
      <p:bldP spid="22" grpId="0" animBg="1"/>
      <p:bldP spid="23" grpId="0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dirty="0" smtClean="0"/>
              <a:t>lecture on Fri, Mar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Donnie Newell lectured today</a:t>
            </a:r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virtual method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creating a subclass object, the constructor of each subclass overwrites the appropriate pointers in the virtual method table with the overridden method pointers</a:t>
            </a:r>
          </a:p>
          <a:p>
            <a:pPr eaLnBrk="1" hangingPunct="1"/>
            <a:r>
              <a:rPr lang="en-US" dirty="0" smtClean="0"/>
              <a:t>Hence why the run-time lookup will work properly</a:t>
            </a:r>
          </a:p>
          <a:p>
            <a:pPr eaLnBrk="1" hangingPunct="1"/>
            <a:r>
              <a:rPr lang="en-US" dirty="0" smtClean="0"/>
              <a:t>See </a:t>
            </a:r>
            <a:r>
              <a:rPr lang="en-US" sz="2000" dirty="0" smtClean="0">
                <a:hlinkClick r:id="rId2"/>
              </a:rPr>
              <a:t>http://en.wikipedia.org/wiki/Virtual_method_table</a:t>
            </a:r>
            <a:r>
              <a:rPr lang="en-US" sz="2000" dirty="0" smtClean="0"/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sort of problems can this cause?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public class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private: int bar;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public: void foo() { bar = 7;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public class B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	private: int bar;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public: void foo() { bar = 1;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public class C: public A, public B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// which foo() is inherited?  Which bar?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// if C sets bar to something, which one?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// Does B’s foo() and C’s foo() use the same bar?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// Difficulty in layout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Semantic Ambiguities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z="2400" dirty="0" smtClean="0"/>
              <a:t>What if the relationship below occurs?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sz="2400" dirty="0" smtClean="0"/>
              <a:t>This is </a:t>
            </a:r>
            <a:r>
              <a:rPr lang="en-US" sz="2400" i="1" dirty="0" smtClean="0"/>
              <a:t>replicated</a:t>
            </a:r>
            <a:r>
              <a:rPr lang="en-US" sz="2400" dirty="0" smtClean="0"/>
              <a:t> and </a:t>
            </a:r>
            <a:r>
              <a:rPr lang="en-US" sz="2400" i="1" dirty="0" smtClean="0"/>
              <a:t>shared</a:t>
            </a:r>
            <a:r>
              <a:rPr lang="en-US" sz="2400" dirty="0" smtClean="0"/>
              <a:t> multiple inheritance</a:t>
            </a:r>
          </a:p>
          <a:p>
            <a:pPr marL="692150" lvl="1" indent="-347663"/>
            <a:r>
              <a:rPr lang="en-US" sz="2000" dirty="0" smtClean="0"/>
              <a:t>As one of the ancestors (</a:t>
            </a:r>
            <a:r>
              <a:rPr lang="en-US" sz="2000" dirty="0" err="1" smtClean="0"/>
              <a:t>gp_list_node</a:t>
            </a:r>
            <a:r>
              <a:rPr lang="en-US" sz="2000" dirty="0" smtClean="0"/>
              <a:t>) is replicated and one is shared (person) in the parent classes of </a:t>
            </a:r>
            <a:r>
              <a:rPr lang="en-US" sz="2000" dirty="0" err="1" smtClean="0"/>
              <a:t>student_prof</a:t>
            </a:r>
            <a:endParaRPr lang="en-US" sz="2000" dirty="0" smtClean="0"/>
          </a:p>
          <a:p>
            <a:pPr marL="292100" indent="-347663"/>
            <a:r>
              <a:rPr lang="en-US" sz="2400" dirty="0" smtClean="0"/>
              <a:t>In C++, replicated is the default</a:t>
            </a:r>
          </a:p>
          <a:p>
            <a:pPr marL="692150" lvl="1" indent="-347663"/>
            <a:r>
              <a:rPr lang="en-US" sz="2000" dirty="0" smtClean="0"/>
              <a:t>Shared can be done by specifying that a base class is virtual:</a:t>
            </a:r>
          </a:p>
          <a:p>
            <a:pPr marL="1092200" lvl="2" indent="-347663"/>
            <a:r>
              <a:rPr lang="en-US" sz="1600" dirty="0" smtClean="0"/>
              <a:t>class student: public virtual person, public </a:t>
            </a:r>
            <a:r>
              <a:rPr lang="en-US" sz="1600" dirty="0" err="1" smtClean="0"/>
              <a:t>gp_list_node</a:t>
            </a:r>
            <a:r>
              <a:rPr lang="en-US" sz="1600" dirty="0" smtClean="0"/>
              <a:t> {</a:t>
            </a:r>
          </a:p>
          <a:p>
            <a:pPr marL="1092200" lvl="2" indent="-347663"/>
            <a:r>
              <a:rPr lang="en-US" sz="1600" dirty="0" smtClean="0"/>
              <a:t>class professor: public virtual person, public </a:t>
            </a:r>
            <a:r>
              <a:rPr lang="en-US" sz="1600" dirty="0" err="1" smtClean="0"/>
              <a:t>gp_list_node</a:t>
            </a:r>
            <a:r>
              <a:rPr lang="en-US" sz="1600" dirty="0" smtClean="0"/>
              <a:t> {</a:t>
            </a:r>
            <a:endParaRPr lang="en-US" sz="2000" dirty="0" smtClean="0"/>
          </a:p>
          <a:p>
            <a:pPr marL="292100" indent="-347663"/>
            <a:endParaRPr lang="en-US" sz="2800" dirty="0" smtClean="0"/>
          </a:p>
        </p:txBody>
      </p:sp>
      <p:grpSp>
        <p:nvGrpSpPr>
          <p:cNvPr id="44036" name="Group 16"/>
          <p:cNvGrpSpPr>
            <a:grpSpLocks/>
          </p:cNvGrpSpPr>
          <p:nvPr/>
        </p:nvGrpSpPr>
        <p:grpSpPr bwMode="auto">
          <a:xfrm>
            <a:off x="1066800" y="2209800"/>
            <a:ext cx="6934200" cy="1828800"/>
            <a:chOff x="672" y="1728"/>
            <a:chExt cx="4368" cy="1152"/>
          </a:xfrm>
        </p:grpSpPr>
        <p:sp>
          <p:nvSpPr>
            <p:cNvPr id="44037" name="Text Box 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72" y="1728"/>
              <a:ext cx="1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gp_list_node</a:t>
              </a:r>
            </a:p>
          </p:txBody>
        </p:sp>
        <p:sp>
          <p:nvSpPr>
            <p:cNvPr id="44038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56" y="1728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person</a:t>
              </a:r>
            </a:p>
          </p:txBody>
        </p:sp>
        <p:sp>
          <p:nvSpPr>
            <p:cNvPr id="44039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88" y="2208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student</a:t>
              </a:r>
            </a:p>
          </p:txBody>
        </p:sp>
        <p:sp>
          <p:nvSpPr>
            <p:cNvPr id="44040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48" y="1728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ourier New" pitchFamily="49" charset="0"/>
                </a:rPr>
                <a:t>gp_list_node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44041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16" y="2649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student_prof</a:t>
              </a:r>
            </a:p>
          </p:txBody>
        </p:sp>
        <p:sp>
          <p:nvSpPr>
            <p:cNvPr id="44042" name="Text Box 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28" y="2217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professor</a:t>
              </a:r>
            </a:p>
          </p:txBody>
        </p:sp>
        <p:sp>
          <p:nvSpPr>
            <p:cNvPr id="44043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3648" y="196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16800000" flipV="1">
              <a:off x="1416" y="196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928" y="244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160" y="196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6800000" flipV="1">
              <a:off x="2808" y="19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16800000" flipV="1">
              <a:off x="1944" y="242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Shared</a:t>
            </a:r>
          </a:p>
          <a:p>
            <a:pPr marL="1314450" lvl="2" indent="-457200"/>
            <a:r>
              <a:rPr lang="en-US" dirty="0" smtClean="0"/>
              <a:t>What Person is in the diagram on the previous slide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Replicated (or repeated)</a:t>
            </a:r>
          </a:p>
          <a:p>
            <a:pPr marL="1314450" lvl="2" indent="-457200"/>
            <a:r>
              <a:rPr lang="en-US" dirty="0" smtClean="0"/>
              <a:t>What </a:t>
            </a:r>
            <a:r>
              <a:rPr lang="en-US" dirty="0" err="1" smtClean="0"/>
              <a:t>gp_list_node</a:t>
            </a:r>
            <a:r>
              <a:rPr lang="en-US" dirty="0" smtClean="0"/>
              <a:t> is in the diagram on the previous slide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Non-replicated (or non-repeated)</a:t>
            </a:r>
          </a:p>
          <a:p>
            <a:pPr marL="1314450" lvl="2" indent="-457200"/>
            <a:r>
              <a:rPr lang="en-US" dirty="0" smtClean="0"/>
              <a:t>A language that does not allow shared or replicated (i.e. no common ancestors allowed)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Mix-in</a:t>
            </a:r>
          </a:p>
          <a:p>
            <a:pPr marL="1314450" lvl="2" indent="-457200"/>
            <a:r>
              <a:rPr lang="en-US" dirty="0" smtClean="0"/>
              <a:t>What Java (and others) use to fake multiple inheritance through the use of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"/>
            <a:ext cx="8763000" cy="6629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class Fruit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static void </a:t>
            </a:r>
            <a:r>
              <a:rPr lang="en-US" sz="1800" dirty="0" err="1" smtClean="0"/>
              <a:t>addFruit</a:t>
            </a:r>
            <a:r>
              <a:rPr lang="en-US" sz="1800" dirty="0" smtClean="0"/>
              <a:t> (Fruit basket[])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	{ basket[0] = new Apple();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public String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	{ return "I am a Fruit";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class Apple extends Fruit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public String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() { return "I am an Apple";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class Orange extends Fruit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public String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() { return "I am an Orange";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public class Covariant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public static void main 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  Orange oranges[] = { new Orange(), new Orange(), new Orange()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  </a:t>
            </a:r>
            <a:r>
              <a:rPr lang="en-US" sz="1800" dirty="0" err="1" smtClean="0"/>
              <a:t>Fruit.addFruit</a:t>
            </a:r>
            <a:r>
              <a:rPr lang="en-US" sz="1800" dirty="0" smtClean="0"/>
              <a:t>(oranges);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  for (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3; </a:t>
            </a:r>
            <a:r>
              <a:rPr lang="en-US" sz="1800" dirty="0" err="1" smtClean="0"/>
              <a:t>i</a:t>
            </a:r>
            <a:r>
              <a:rPr lang="en-US" sz="1800" dirty="0" smtClean="0"/>
              <a:t>++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(oranges[</a:t>
            </a:r>
            <a:r>
              <a:rPr lang="en-US" sz="1800" dirty="0" err="1" smtClean="0"/>
              <a:t>i</a:t>
            </a:r>
            <a:r>
              <a:rPr lang="en-US" sz="1800" dirty="0" smtClean="0"/>
              <a:t>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152400"/>
            <a:ext cx="3886200" cy="1143000"/>
          </a:xfrm>
        </p:spPr>
        <p:txBody>
          <a:bodyPr/>
          <a:lstStyle/>
          <a:p>
            <a:r>
              <a:rPr lang="en-US" dirty="0" smtClean="0"/>
              <a:t>What will this Java code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Covariant arrays: a simpler version (from Wikipedia)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// from </a:t>
            </a:r>
            <a:r>
              <a:rPr lang="en-US" sz="2000" smtClean="0">
                <a:hlinkClick r:id="rId2"/>
              </a:rPr>
              <a:t>http://en.wikipedia.org/wiki/Covariance_and_ contravariance_(computer_science)</a:t>
            </a:r>
            <a:r>
              <a:rPr lang="en-US" sz="200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// a is a single-element array of String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String[] a = new String[1];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// b is an array of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Object[] b =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// Assign an Integer to b. This would be possible if b really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// were an array of Object, but since it really is an array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// String, we will get a java.lang.ArrayStoreException.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b[0] = new Integer (1);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Dereferencing: What’s printed?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int n = 26;</a:t>
            </a:r>
          </a:p>
          <a:p>
            <a:pPr eaLnBrk="1" hangingPunct="1">
              <a:buFontTx/>
              <a:buNone/>
            </a:pPr>
            <a:r>
              <a:rPr lang="en-US" smtClean="0"/>
              <a:t>int * somePointer = &amp;n;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cout &lt;&lt; somePointer &lt;&lt; endl;</a:t>
            </a:r>
          </a:p>
          <a:p>
            <a:pPr eaLnBrk="1" hangingPunct="1">
              <a:buFontTx/>
              <a:buNone/>
            </a:pPr>
            <a:r>
              <a:rPr lang="en-US" smtClean="0"/>
              <a:t>cout &lt;&lt; *somePointer &lt;&lt; endl;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trike="sngStrike" dirty="0" smtClean="0"/>
              <a:t>C++0x</a:t>
            </a:r>
            <a:r>
              <a:rPr lang="en-US" dirty="0" smtClean="0"/>
              <a:t>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standard, agreed to in August</a:t>
            </a:r>
          </a:p>
          <a:p>
            <a:pPr lvl="1"/>
            <a:r>
              <a:rPr lang="en-US" dirty="0" smtClean="0"/>
              <a:t>It was called C++0x because it was expected to be approved before 2010…</a:t>
            </a:r>
          </a:p>
          <a:p>
            <a:r>
              <a:rPr lang="en-US" dirty="0" smtClean="0"/>
              <a:t>It adds to the current C++ version (C++03), while not modifying the older version (much)</a:t>
            </a:r>
          </a:p>
          <a:p>
            <a:r>
              <a:rPr lang="en-US" dirty="0" smtClean="0"/>
              <a:t>We will review some of the changes…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assigning to a global vector x a local vector y</a:t>
            </a:r>
          </a:p>
          <a:p>
            <a:pPr lvl="1"/>
            <a:r>
              <a:rPr lang="en-US" dirty="0" smtClean="0"/>
              <a:t>And knowing that vector y is going out of scope</a:t>
            </a:r>
          </a:p>
          <a:p>
            <a:pPr lvl="1"/>
            <a:r>
              <a:rPr lang="en-US" dirty="0" smtClean="0"/>
              <a:t>Recall that both x and y point to an array holding the values</a:t>
            </a:r>
          </a:p>
          <a:p>
            <a:r>
              <a:rPr lang="en-US" dirty="0" smtClean="0"/>
              <a:t>You could perform a deep copy…</a:t>
            </a:r>
          </a:p>
          <a:p>
            <a:r>
              <a:rPr lang="en-US" dirty="0" smtClean="0"/>
              <a:t>… or just have </a:t>
            </a:r>
            <a:r>
              <a:rPr lang="en-US" dirty="0" err="1" smtClean="0"/>
              <a:t>x’s</a:t>
            </a:r>
            <a:r>
              <a:rPr lang="en-US" dirty="0" smtClean="0"/>
              <a:t> array pointer point to </a:t>
            </a:r>
            <a:r>
              <a:rPr lang="en-US" dirty="0" err="1" smtClean="0"/>
              <a:t>y’s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And don’t delete </a:t>
            </a:r>
            <a:r>
              <a:rPr lang="en-US" dirty="0" err="1" smtClean="0"/>
              <a:t>y’s</a:t>
            </a:r>
            <a:r>
              <a:rPr lang="en-US" dirty="0" smtClean="0"/>
              <a:t> array when it goes out of scope</a:t>
            </a:r>
          </a:p>
          <a:p>
            <a:pPr lvl="1"/>
            <a:r>
              <a:rPr lang="en-US" dirty="0" smtClean="0"/>
              <a:t>This prevents necessitating a deep copy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class Timer {</a:t>
            </a:r>
          </a:p>
          <a:p>
            <a:pPr>
              <a:buNone/>
            </a:pPr>
            <a:r>
              <a:rPr lang="en-US" sz="1800" dirty="0" smtClean="0"/>
              <a:t>  public:</a:t>
            </a:r>
          </a:p>
          <a:p>
            <a:pPr>
              <a:buNone/>
            </a:pPr>
            <a:r>
              <a:rPr lang="en-US" sz="1800" dirty="0" smtClean="0"/>
              <a:t>    Timer();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 class </a:t>
            </a:r>
            <a:r>
              <a:rPr lang="en-US" sz="1800" dirty="0" err="1" smtClean="0"/>
              <a:t>TimeKeeper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public: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TimeKeeper</a:t>
            </a:r>
            <a:r>
              <a:rPr lang="en-US" sz="1800" dirty="0" smtClean="0"/>
              <a:t>(const Timer&amp; t);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get_time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main() {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TimeKeeper</a:t>
            </a:r>
            <a:r>
              <a:rPr lang="en-US" sz="1800" dirty="0" smtClean="0"/>
              <a:t> </a:t>
            </a:r>
            <a:r>
              <a:rPr lang="en-US" sz="1800" dirty="0" err="1" smtClean="0"/>
              <a:t>time_keeper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Timer()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return </a:t>
            </a:r>
            <a:r>
              <a:rPr lang="en-US" sz="1800" dirty="0" err="1" smtClean="0"/>
              <a:t>time_keeper.get_time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Is the red part…</a:t>
            </a:r>
          </a:p>
          <a:p>
            <a:pPr lvl="1"/>
            <a:r>
              <a:rPr lang="en-US" sz="2000" dirty="0" smtClean="0"/>
              <a:t>A variable definition for </a:t>
            </a:r>
            <a:r>
              <a:rPr lang="en-US" sz="2000" dirty="0" err="1" smtClean="0"/>
              <a:t>time_keeper</a:t>
            </a:r>
            <a:r>
              <a:rPr lang="en-US" sz="2000" dirty="0" smtClean="0"/>
              <a:t> that takes in a constructed Timer object</a:t>
            </a:r>
          </a:p>
          <a:p>
            <a:pPr lvl="1"/>
            <a:r>
              <a:rPr lang="en-US" sz="2000" dirty="0" smtClean="0"/>
              <a:t>Or a </a:t>
            </a:r>
            <a:r>
              <a:rPr lang="en-US" sz="2000" dirty="0" err="1" smtClean="0"/>
              <a:t>time_keeper</a:t>
            </a:r>
            <a:r>
              <a:rPr lang="en-US" sz="2000" dirty="0" smtClean="0"/>
              <a:t> function that takes in a function as a parameter?</a:t>
            </a:r>
          </a:p>
          <a:p>
            <a:r>
              <a:rPr lang="en-US" sz="2400" dirty="0" smtClean="0"/>
              <a:t>Most people want the first; the compiler insists on the second</a:t>
            </a:r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class Timer {</a:t>
            </a:r>
          </a:p>
          <a:p>
            <a:pPr>
              <a:buNone/>
            </a:pPr>
            <a:r>
              <a:rPr lang="en-US" sz="1800" dirty="0" smtClean="0"/>
              <a:t>  public:</a:t>
            </a:r>
          </a:p>
          <a:p>
            <a:pPr>
              <a:buNone/>
            </a:pPr>
            <a:r>
              <a:rPr lang="en-US" sz="1800" dirty="0" smtClean="0"/>
              <a:t>    Timer();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 class </a:t>
            </a:r>
            <a:r>
              <a:rPr lang="en-US" sz="1800" dirty="0" err="1" smtClean="0"/>
              <a:t>TimeKeeper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public: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TimeKeeper</a:t>
            </a:r>
            <a:r>
              <a:rPr lang="en-US" sz="1800" dirty="0" smtClean="0"/>
              <a:t>(const Timer&amp; t);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get_time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main() {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TimeKeeper</a:t>
            </a:r>
            <a:r>
              <a:rPr lang="en-US" sz="1800" dirty="0" smtClean="0"/>
              <a:t> </a:t>
            </a:r>
            <a:r>
              <a:rPr lang="en-US" sz="1800" dirty="0" err="1" smtClean="0"/>
              <a:t>time_keeper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Timer()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return </a:t>
            </a:r>
            <a:r>
              <a:rPr lang="en-US" sz="1800" dirty="0" err="1" smtClean="0"/>
              <a:t>time_keeper.get_time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The new standard will use curly-brackets for both constructor calls and initialization lists (e.g., arrays)</a:t>
            </a:r>
          </a:p>
          <a:p>
            <a:r>
              <a:rPr lang="en-US" sz="2400" dirty="0" smtClean="0"/>
              <a:t>So we use the following: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TimeKeeper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time_keeper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  <a:r>
              <a:rPr lang="en-US" sz="2400" dirty="0" smtClean="0">
                <a:solidFill>
                  <a:schemeClr val="tx1"/>
                </a:solidFill>
              </a:rPr>
              <a:t>Timer()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Range-based for loops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[5] = {1, 2, 3, 4, 5};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&amp;x : </a:t>
            </a:r>
            <a:r>
              <a:rPr lang="en-US" dirty="0" err="1" smtClean="0"/>
              <a:t>my_array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x *= 2;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Just like in Java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(but optional) function/method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SomeStruct</a:t>
            </a:r>
            <a:r>
              <a:rPr lang="en-US" sz="2400" dirty="0" smtClean="0"/>
              <a:t>  {</a:t>
            </a:r>
          </a:p>
          <a:p>
            <a:pPr>
              <a:buNone/>
            </a:pPr>
            <a:r>
              <a:rPr lang="en-US" sz="2400" dirty="0" smtClean="0"/>
              <a:t>    auto </a:t>
            </a:r>
            <a:r>
              <a:rPr lang="en-US" sz="2400" dirty="0" err="1" smtClean="0"/>
              <a:t>func_name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 -&gt; </a:t>
            </a:r>
            <a:r>
              <a:rPr lang="en-US" sz="2400" dirty="0" err="1" smtClean="0"/>
              <a:t>int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};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auto </a:t>
            </a:r>
            <a:r>
              <a:rPr lang="en-US" sz="2400" dirty="0" err="1" smtClean="0"/>
              <a:t>SomeStruct</a:t>
            </a:r>
            <a:r>
              <a:rPr lang="en-US" sz="2400" dirty="0" smtClean="0"/>
              <a:t>::</a:t>
            </a:r>
            <a:r>
              <a:rPr lang="en-US" sz="2400" dirty="0" err="1" smtClean="0"/>
              <a:t>func_name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 -&gt; </a:t>
            </a:r>
            <a:r>
              <a:rPr lang="en-US" sz="2400" dirty="0" err="1" smtClean="0"/>
              <a:t>int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 return x + y;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 lvl="6"/>
            <a:endParaRPr lang="en-US" sz="1400" dirty="0" smtClean="0"/>
          </a:p>
          <a:p>
            <a:r>
              <a:rPr lang="en-US" sz="2400" dirty="0" smtClean="0"/>
              <a:t>Note the </a:t>
            </a:r>
            <a:r>
              <a:rPr lang="en-US" sz="2400" i="1" dirty="0" smtClean="0"/>
              <a:t>trailing </a:t>
            </a:r>
            <a:r>
              <a:rPr lang="en-US" sz="2400" dirty="0" smtClean="0"/>
              <a:t>return type</a:t>
            </a:r>
          </a:p>
          <a:p>
            <a:r>
              <a:rPr lang="en-US" sz="2400" dirty="0" smtClean="0"/>
              <a:t>This resolves problems when you are adding lots of C++ qualifiers</a:t>
            </a:r>
            <a:endParaRPr 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NULL!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for pointers was really zero</a:t>
            </a:r>
          </a:p>
          <a:p>
            <a:pPr lvl="1"/>
            <a:r>
              <a:rPr lang="en-US" dirty="0" smtClean="0"/>
              <a:t>And type-checking was hard, since you are type checking a pointer against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Now there is ‘</a:t>
            </a:r>
            <a:r>
              <a:rPr lang="en-US" dirty="0" err="1" smtClean="0"/>
              <a:t>nullptr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Which type checks better with pointers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They are different than regular points or references</a:t>
            </a:r>
          </a:p>
          <a:p>
            <a:r>
              <a:rPr lang="en-US" sz="2400" dirty="0" smtClean="0"/>
              <a:t>Like regular pointers, but they include memory management algorithms as well</a:t>
            </a:r>
          </a:p>
          <a:p>
            <a:pPr lvl="1"/>
            <a:r>
              <a:rPr lang="en-US" sz="2000" dirty="0" err="1" smtClean="0"/>
              <a:t>auto_ptr</a:t>
            </a:r>
            <a:r>
              <a:rPr lang="en-US" sz="2000" dirty="0" smtClean="0"/>
              <a:t> indicates that the caller must </a:t>
            </a:r>
            <a:r>
              <a:rPr lang="en-US" sz="2000" dirty="0" err="1" smtClean="0"/>
              <a:t>deallocate</a:t>
            </a:r>
            <a:r>
              <a:rPr lang="en-US" sz="2000" dirty="0" smtClean="0"/>
              <a:t> it</a:t>
            </a:r>
          </a:p>
          <a:p>
            <a:pPr lvl="1"/>
            <a:r>
              <a:rPr lang="en-US" sz="2000" dirty="0" err="1" smtClean="0"/>
              <a:t>unique_ptr</a:t>
            </a:r>
            <a:r>
              <a:rPr lang="en-US" sz="2000" dirty="0" smtClean="0"/>
              <a:t> forces only </a:t>
            </a:r>
            <a:r>
              <a:rPr lang="en-US" sz="2000" i="1" dirty="0" smtClean="0"/>
              <a:t>one</a:t>
            </a:r>
            <a:r>
              <a:rPr lang="en-US" sz="2000" dirty="0" smtClean="0"/>
              <a:t> pointer to point to that object (the “old” one points to </a:t>
            </a:r>
            <a:r>
              <a:rPr lang="en-US" sz="2000" dirty="0" err="1" smtClean="0"/>
              <a:t>nullptr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shared_ptr</a:t>
            </a:r>
            <a:r>
              <a:rPr lang="en-US" sz="2000" dirty="0" smtClean="0"/>
              <a:t> does reference counting, and will be </a:t>
            </a:r>
            <a:r>
              <a:rPr lang="en-US" sz="2000" dirty="0" err="1" smtClean="0"/>
              <a:t>deallocated</a:t>
            </a:r>
            <a:r>
              <a:rPr lang="en-US" sz="2000" dirty="0" smtClean="0"/>
              <a:t> (by the compiler) when nobody points to it anymore</a:t>
            </a:r>
          </a:p>
          <a:p>
            <a:pPr lvl="1"/>
            <a:r>
              <a:rPr lang="en-US" sz="2000" dirty="0" err="1" smtClean="0"/>
              <a:t>weak_ptr</a:t>
            </a:r>
            <a:r>
              <a:rPr lang="en-US" sz="2000" dirty="0" smtClean="0"/>
              <a:t> is like </a:t>
            </a:r>
            <a:r>
              <a:rPr lang="en-US" sz="2000" dirty="0" err="1" smtClean="0"/>
              <a:t>shared_ptr</a:t>
            </a:r>
            <a:r>
              <a:rPr lang="en-US" sz="2000" dirty="0" smtClean="0"/>
              <a:t>, but does not modify the reference count; used to handle circular references and reference counting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handling of multitasking and threads</a:t>
            </a:r>
          </a:p>
          <a:p>
            <a:r>
              <a:rPr lang="en-US" dirty="0" smtClean="0"/>
              <a:t>New type of ‘long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’ that is </a:t>
            </a:r>
            <a:r>
              <a:rPr lang="en-US" i="1" dirty="0" smtClean="0"/>
              <a:t>guaranteed </a:t>
            </a:r>
            <a:r>
              <a:rPr lang="en-US" dirty="0" smtClean="0"/>
              <a:t> to be at least 64 bits</a:t>
            </a:r>
          </a:p>
          <a:p>
            <a:pPr lvl="1"/>
            <a:r>
              <a:rPr lang="en-US" dirty="0" smtClean="0"/>
              <a:t>Most compilers support this already</a:t>
            </a:r>
          </a:p>
          <a:p>
            <a:r>
              <a:rPr lang="en-US" dirty="0" smtClean="0"/>
              <a:t>Static assertions for debugging</a:t>
            </a:r>
          </a:p>
          <a:p>
            <a:r>
              <a:rPr lang="en-US" dirty="0" smtClean="0"/>
              <a:t>Better hash tables in STL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Dereferencing: What’s printed?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int n = 26;</a:t>
            </a:r>
          </a:p>
          <a:p>
            <a:pPr eaLnBrk="1" hangingPunct="1">
              <a:buFontTx/>
              <a:buNone/>
            </a:pPr>
            <a:r>
              <a:rPr lang="en-US" smtClean="0"/>
              <a:t>int * somePointer = &amp;n;</a:t>
            </a:r>
          </a:p>
          <a:p>
            <a:pPr eaLnBrk="1" hangingPunct="1">
              <a:buFontTx/>
              <a:buNone/>
            </a:pPr>
            <a:r>
              <a:rPr lang="en-US" smtClean="0"/>
              <a:t>*somePointer = 45;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cout &lt;&lt; *somePointer &lt;&lt; endl;</a:t>
            </a:r>
          </a:p>
          <a:p>
            <a:pPr eaLnBrk="1" hangingPunct="1">
              <a:buFontTx/>
              <a:buNone/>
            </a:pPr>
            <a:r>
              <a:rPr lang="en-US" smtClean="0"/>
              <a:t>cout &lt;&lt; n &lt;&lt; endl;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all this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C++ code is </a:t>
            </a:r>
            <a:r>
              <a:rPr lang="en-US" i="1" dirty="0" smtClean="0"/>
              <a:t>very</a:t>
            </a:r>
            <a:r>
              <a:rPr lang="en-US" dirty="0" smtClean="0"/>
              <a:t> complicated, and very difficult for us anybody to understand easily</a:t>
            </a:r>
          </a:p>
          <a:p>
            <a:r>
              <a:rPr lang="en-US" dirty="0" smtClean="0"/>
              <a:t>And it makes a single C++ course insufficient to understand the level of C++ used in the industry…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Apr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first 6 slides of 11-heaps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What’s the Difference Between These?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ListNode * ptr1, * ptr2;</a:t>
            </a:r>
          </a:p>
          <a:p>
            <a:pPr eaLnBrk="1" hangingPunct="1">
              <a:buFontTx/>
              <a:buNone/>
            </a:pPr>
            <a:r>
              <a:rPr lang="en-US" smtClean="0"/>
              <a:t>ptr1 = new ListNode;</a:t>
            </a:r>
          </a:p>
          <a:p>
            <a:pPr eaLnBrk="1" hangingPunct="1">
              <a:buFontTx/>
              <a:buNone/>
            </a:pPr>
            <a:r>
              <a:rPr lang="en-US" smtClean="0"/>
              <a:t>ptr2 = new ListNode;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bool result1 = (ptr1 == ptr2);</a:t>
            </a:r>
          </a:p>
          <a:p>
            <a:pPr eaLnBrk="1" hangingPunct="1">
              <a:buFontTx/>
              <a:buNone/>
            </a:pPr>
            <a:r>
              <a:rPr lang="en-US" smtClean="0"/>
              <a:t>bool result2 = (*ptr1 == *ptr2);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int y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int &amp;x =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can print the value 5 easily: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cout &lt;&lt; x &lt;&lt; endl;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C++ automatically dereferences the reference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 do we print the address in x?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cout &lt;&lt; &amp;x &lt;&lt; endl;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That’s getting the address for a automatic dereference!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 do we change the address of 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 and Memory Allocation Pitfalls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Uninitialized pointers</a:t>
            </a:r>
          </a:p>
          <a:p>
            <a:r>
              <a:rPr lang="en-US" smtClean="0"/>
              <a:t>Dereferencing NULL pointers</a:t>
            </a:r>
          </a:p>
          <a:p>
            <a:r>
              <a:rPr lang="en-US" smtClean="0"/>
              <a:t>Dangling pointer</a:t>
            </a:r>
          </a:p>
          <a:p>
            <a:r>
              <a:rPr lang="en-US" smtClean="0"/>
              <a:t>Losing address of dynamically allocated memory</a:t>
            </a:r>
          </a:p>
          <a:p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1_cs150">
  <a:themeElements>
    <a:clrScheme name="1_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cs216</Template>
  <TotalTime>9822</TotalTime>
  <Words>1989</Words>
  <Application>Microsoft Office PowerPoint</Application>
  <PresentationFormat>On-screen Show (4:3)</PresentationFormat>
  <Paragraphs>592</Paragraphs>
  <Slides>61</Slides>
  <Notes>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1_cs150</vt:lpstr>
      <vt:lpstr>Slide 1</vt:lpstr>
      <vt:lpstr>C++</vt:lpstr>
      <vt:lpstr>Review</vt:lpstr>
      <vt:lpstr>Pointer Variables are Typed</vt:lpstr>
      <vt:lpstr>Dereferencing: What’s printed?</vt:lpstr>
      <vt:lpstr>Dereferencing: What’s printed?</vt:lpstr>
      <vt:lpstr>What’s the Difference Between These?</vt:lpstr>
      <vt:lpstr>References</vt:lpstr>
      <vt:lpstr>Pointer and Memory Allocation Pitfalls</vt:lpstr>
      <vt:lpstr>Pointers and Types</vt:lpstr>
      <vt:lpstr>Summary</vt:lpstr>
      <vt:lpstr>How Can We Change cow’s Weight?</vt:lpstr>
      <vt:lpstr>The Tree code in Weiss</vt:lpstr>
      <vt:lpstr>Pointers, new, delete,  and Memory Leaks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C++ Inheritance</vt:lpstr>
      <vt:lpstr>Inheritance</vt:lpstr>
      <vt:lpstr>Inheritance Example (Name)</vt:lpstr>
      <vt:lpstr>Inheritance Example (Contact)</vt:lpstr>
      <vt:lpstr>Terminology</vt:lpstr>
      <vt:lpstr>Inheritance</vt:lpstr>
      <vt:lpstr>Creating a Derived Class</vt:lpstr>
      <vt:lpstr>Destructing a Derived Class</vt:lpstr>
      <vt:lpstr>Problems with single inheritance</vt:lpstr>
      <vt:lpstr>C++ has multiple inheritance</vt:lpstr>
      <vt:lpstr>C++ vs. Java</vt:lpstr>
      <vt:lpstr>Static vs. Dynamic Dispatch</vt:lpstr>
      <vt:lpstr>Example</vt:lpstr>
      <vt:lpstr>Static Dispatch Example</vt:lpstr>
      <vt:lpstr>Dynamic Dispatch</vt:lpstr>
      <vt:lpstr>Dynamic Dispatch</vt:lpstr>
      <vt:lpstr>Background: virtual method tables</vt:lpstr>
      <vt:lpstr>Virtual method tables</vt:lpstr>
      <vt:lpstr>Virtual method table diagram</vt:lpstr>
      <vt:lpstr>End of lecture on Fri, Mar 30</vt:lpstr>
      <vt:lpstr>More on virtual method tables</vt:lpstr>
      <vt:lpstr>Problems with Inheritance</vt:lpstr>
      <vt:lpstr>What sort of problems can this cause?</vt:lpstr>
      <vt:lpstr>Semantic Ambiguities</vt:lpstr>
      <vt:lpstr>End of lecture…</vt:lpstr>
      <vt:lpstr>Types of multiple inheritance</vt:lpstr>
      <vt:lpstr>What will this Java code do?</vt:lpstr>
      <vt:lpstr>Covariant arrays: a simpler version (from Wikipedia)</vt:lpstr>
      <vt:lpstr>C++0x C++11</vt:lpstr>
      <vt:lpstr>C++11</vt:lpstr>
      <vt:lpstr>Move constructors</vt:lpstr>
      <vt:lpstr>Uniform initialization</vt:lpstr>
      <vt:lpstr>Uniform initialization</vt:lpstr>
      <vt:lpstr>Range-based for loops</vt:lpstr>
      <vt:lpstr>New (but optional) function/method syntax</vt:lpstr>
      <vt:lpstr>New NULL!</vt:lpstr>
      <vt:lpstr>Smart pointers</vt:lpstr>
      <vt:lpstr>Other improvements</vt:lpstr>
      <vt:lpstr>What all this means</vt:lpstr>
      <vt:lpstr>End of lecture on Wed, Apr 4 </vt:lpstr>
    </vt:vector>
  </TitlesOfParts>
  <Company>University of Virginia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cp:lastModifiedBy>aaron</cp:lastModifiedBy>
  <cp:revision>970</cp:revision>
  <dcterms:created xsi:type="dcterms:W3CDTF">2002-01-14T22:09:46Z</dcterms:created>
  <dcterms:modified xsi:type="dcterms:W3CDTF">2012-04-05T17:32:48Z</dcterms:modified>
  <cp:category>Computer Science</cp:category>
</cp:coreProperties>
</file>