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317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tags/tag32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19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308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notesSlides/notesSlide12.xml" ContentType="application/vnd.openxmlformats-officedocument.presentationml.notesSlide+xml"/>
  <Override PartName="/ppt/tags/tag32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notesSlides/notesSlide8.xml" ContentType="application/vnd.openxmlformats-officedocument.presentationml.notesSlide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slides/slide28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72" r:id="rId2"/>
    <p:sldId id="284" r:id="rId3"/>
    <p:sldId id="286" r:id="rId4"/>
    <p:sldId id="256" r:id="rId5"/>
    <p:sldId id="258" r:id="rId6"/>
    <p:sldId id="296" r:id="rId7"/>
    <p:sldId id="292" r:id="rId8"/>
    <p:sldId id="273" r:id="rId9"/>
    <p:sldId id="259" r:id="rId10"/>
    <p:sldId id="277" r:id="rId11"/>
    <p:sldId id="287" r:id="rId12"/>
    <p:sldId id="261" r:id="rId13"/>
    <p:sldId id="260" r:id="rId14"/>
    <p:sldId id="257" r:id="rId15"/>
    <p:sldId id="295" r:id="rId16"/>
    <p:sldId id="288" r:id="rId17"/>
    <p:sldId id="264" r:id="rId18"/>
    <p:sldId id="289" r:id="rId19"/>
    <p:sldId id="265" r:id="rId20"/>
    <p:sldId id="274" r:id="rId21"/>
    <p:sldId id="291" r:id="rId22"/>
    <p:sldId id="266" r:id="rId23"/>
    <p:sldId id="297" r:id="rId24"/>
    <p:sldId id="275" r:id="rId25"/>
    <p:sldId id="294" r:id="rId26"/>
    <p:sldId id="267" r:id="rId27"/>
    <p:sldId id="276" r:id="rId28"/>
    <p:sldId id="268" r:id="rId29"/>
    <p:sldId id="271" r:id="rId30"/>
    <p:sldId id="298" r:id="rId31"/>
  </p:sldIdLst>
  <p:sldSz cx="9144000" cy="6858000" type="screen4x3"/>
  <p:notesSz cx="6997700" cy="92837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 autoAdjust="0"/>
    <p:restoredTop sz="88292" autoAdjust="0"/>
  </p:normalViewPr>
  <p:slideViewPr>
    <p:cSldViewPr>
      <p:cViewPr varScale="1">
        <p:scale>
          <a:sx n="103" d="100"/>
          <a:sy n="103" d="100"/>
        </p:scale>
        <p:origin x="-102" y="-18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F1DA85F-3CF1-4A92-8799-44642C478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FBD3410-F077-44C7-8995-6FF49F65D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60DB3-8B71-4164-9DDC-ADB54FD0351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 are going to do an insert = O(log N) worst case, O(1) on average (on average 1.67 levels)</a:t>
            </a:r>
          </a:p>
          <a:p>
            <a:pPr eaLnBrk="1" hangingPunct="1"/>
            <a:r>
              <a:rPr lang="en-US" smtClean="0"/>
              <a:t>Deletemin O(log N) – worst and average case.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AF8CD-3317-4C3B-9F3F-4890A6FB536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Now insert 90. (no swaps, even though 99 is larger!)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Now insert 7.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96451-CE9D-48EA-B60B-765154E82DC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I &lt; = both children, then you are done.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long does step 1 take?</a:t>
            </a:r>
          </a:p>
          <a:p>
            <a:pPr eaLnBrk="1" hangingPunct="1"/>
            <a:r>
              <a:rPr lang="en-US" smtClean="0"/>
              <a:t>QUESTION: Max number of exchanges is ?  O(log N) – must percolate all the way to the bottom level.</a:t>
            </a:r>
          </a:p>
          <a:p>
            <a:pPr eaLnBrk="1" hangingPunct="1"/>
            <a:r>
              <a:rPr lang="en-US" smtClean="0"/>
              <a:t>In fact this is often the case, you just took the value from the bottom, there is a good chance it has to go down to the lowest level. O(log N)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Optimization in the book – bubble up an EMPTY space down, and then do a swap (reduces the # of swaps).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4F0B4-76F6-4541-85CA-789A13361CD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Deletemein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0DED5-4055-4EB6-A469-266D2A7A909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Deletemin - &gt; returns 2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Deletemin -&gt; returns 4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8AF17-C9FE-4466-830D-F0220D0E7FB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Need another structure that points to the processes.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findMax = O(N) – not easy to find, how long in BST?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Expand heap – need to allocate an array at start, if too small, double and copy. O(N)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0EE2A-A421-4A77-8B41-AAC078D2E41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Insert – can be O(1) on average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All use less memory, better locality?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Buildheap is discussed in the book – buildHeap: for N items, </a:t>
            </a:r>
            <a:r>
              <a:rPr lang="en-US" smtClean="0">
                <a:solidFill>
                  <a:srgbClr val="FF0000"/>
                </a:solidFill>
              </a:rPr>
              <a:t>O(N)</a:t>
            </a:r>
            <a:r>
              <a:rPr lang="en-US" smtClean="0"/>
              <a:t> time.</a:t>
            </a:r>
          </a:p>
          <a:p>
            <a:pPr eaLnBrk="1" hangingPunct="1"/>
            <a:r>
              <a:rPr lang="en-US" smtClean="0"/>
              <a:t>Throw values into the array in any order.</a:t>
            </a:r>
          </a:p>
          <a:p>
            <a:pPr eaLnBrk="1" hangingPunct="1"/>
            <a:r>
              <a:rPr lang="en-US" smtClean="0"/>
              <a:t>Start at location size/2 (the right-most node on level h-1)</a:t>
            </a:r>
          </a:p>
          <a:p>
            <a:pPr eaLnBrk="1" hangingPunct="1"/>
            <a:r>
              <a:rPr lang="en-US" smtClean="0"/>
              <a:t>Time is bounded by the sum of the heights of all the nodes.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Heapsort?</a:t>
            </a:r>
          </a:p>
          <a:p>
            <a:pPr lvl="1" eaLnBrk="1" hangingPunct="1"/>
            <a:r>
              <a:rPr lang="en-US" smtClean="0"/>
              <a:t>buildHeap on N items     </a:t>
            </a:r>
            <a:r>
              <a:rPr lang="en-US" smtClean="0">
                <a:solidFill>
                  <a:srgbClr val="FF0000"/>
                </a:solidFill>
              </a:rPr>
              <a:t>O(N) (or do N inserts)</a:t>
            </a:r>
          </a:p>
          <a:p>
            <a:pPr lvl="1" eaLnBrk="1" hangingPunct="1"/>
            <a:r>
              <a:rPr lang="en-US" smtClean="0"/>
              <a:t>N deleteMin ops          </a:t>
            </a:r>
            <a:r>
              <a:rPr lang="en-US" smtClean="0">
                <a:solidFill>
                  <a:srgbClr val="FF0000"/>
                </a:solidFill>
              </a:rPr>
              <a:t>O(N log N)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570A9-D952-4FE9-BF3A-74EAA2FFA49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Describe these for a binary search tree.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an AVL tree.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C9ADA-72E0-4D6B-8806-0F407F21CBB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This is NOT a heap! (but it has the heap structure property)</a:t>
            </a:r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4BB6B-DA5C-4F48-BBB2-85417FCEA4C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Since they have this regular structure property, we can take advantage of that to store them in a compact manner.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I asked to you store a plain old binary tree in an array, how would you do it?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311A-BF08-4B22-8F63-D6788446605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Binary tree that is completely filled except possibly the bottom row, and that is filled from left to right.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0DFB8-C20D-4BB9-811B-F64A7F026E9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Left child of node I = 2 * I</a:t>
            </a:r>
          </a:p>
          <a:p>
            <a:pPr eaLnBrk="1" hangingPunct="1"/>
            <a:r>
              <a:rPr lang="en-US" smtClean="0"/>
              <a:t>Right child  I = (2*1) +1</a:t>
            </a:r>
          </a:p>
          <a:p>
            <a:pPr eaLnBrk="1" hangingPunct="1"/>
            <a:r>
              <a:rPr lang="en-US" smtClean="0"/>
              <a:t>Parent of node I is at i/2 (floor)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ADFB2-1745-49F3-9B6C-23F3893C421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Tree is PARTIALLY ORDERED.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each node: its value is </a:t>
            </a:r>
            <a:r>
              <a:rPr lang="en-US" b="1" smtClean="0"/>
              <a:t>less than</a:t>
            </a:r>
            <a:r>
              <a:rPr lang="en-US" smtClean="0"/>
              <a:t> value of all of its descendants.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is the definition for a MIN heap – could do the same for a max heap.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1BE44-D967-4FC5-80B7-C33C7AA6510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Is the tree unique?  </a:t>
            </a:r>
          </a:p>
          <a:p>
            <a:pPr eaLnBrk="1" hangingPunct="1">
              <a:buFontTx/>
              <a:buChar char="-"/>
            </a:pPr>
            <a:r>
              <a:rPr lang="en-US" smtClean="0"/>
              <a:t>Swap 85 and 99.</a:t>
            </a:r>
          </a:p>
          <a:p>
            <a:pPr eaLnBrk="1" hangingPunct="1">
              <a:buFontTx/>
              <a:buChar char="-"/>
            </a:pPr>
            <a:r>
              <a:rPr lang="en-US" smtClean="0"/>
              <a:t>Swap 700 and 85?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19A47-72D9-47B2-9A28-9A3F69031A0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How long does step 1 take?</a:t>
            </a:r>
          </a:p>
          <a:p>
            <a:pPr eaLnBrk="1" hangingPunct="1"/>
            <a:r>
              <a:rPr lang="en-US" smtClean="0"/>
              <a:t>QUESTION: Max number of exchanges is ?  O(log N) – must percolate up to root.</a:t>
            </a:r>
          </a:p>
          <a:p>
            <a:pPr eaLnBrk="1" hangingPunct="1"/>
            <a:r>
              <a:rPr lang="en-US" smtClean="0"/>
              <a:t>On average, analysis shows that you tend to only need to move up 1.67 levels, so get O(1) on average.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Optimization in the book – bubble up an EMPTY space, and then do a swap (reduces the # of swaps).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8D9ECCC-5F9E-4199-8B6A-10AF88433C7A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9" Type="http://schemas.openxmlformats.org/officeDocument/2006/relationships/tags" Target="../tags/tag120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34" Type="http://schemas.openxmlformats.org/officeDocument/2006/relationships/tags" Target="../tags/tag115.xml"/><Relationship Id="rId42" Type="http://schemas.openxmlformats.org/officeDocument/2006/relationships/tags" Target="../tags/tag123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33" Type="http://schemas.openxmlformats.org/officeDocument/2006/relationships/tags" Target="../tags/tag114.xml"/><Relationship Id="rId38" Type="http://schemas.openxmlformats.org/officeDocument/2006/relationships/tags" Target="../tags/tag119.xml"/><Relationship Id="rId46" Type="http://schemas.openxmlformats.org/officeDocument/2006/relationships/notesSlide" Target="../notesSlides/notesSlide4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tags" Target="../tags/tag110.xml"/><Relationship Id="rId41" Type="http://schemas.openxmlformats.org/officeDocument/2006/relationships/tags" Target="../tags/tag122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32" Type="http://schemas.openxmlformats.org/officeDocument/2006/relationships/tags" Target="../tags/tag113.xml"/><Relationship Id="rId37" Type="http://schemas.openxmlformats.org/officeDocument/2006/relationships/tags" Target="../tags/tag118.xml"/><Relationship Id="rId40" Type="http://schemas.openxmlformats.org/officeDocument/2006/relationships/tags" Target="../tags/tag121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36" Type="http://schemas.openxmlformats.org/officeDocument/2006/relationships/tags" Target="../tags/tag117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31" Type="http://schemas.openxmlformats.org/officeDocument/2006/relationships/tags" Target="../tags/tag112.xml"/><Relationship Id="rId44" Type="http://schemas.openxmlformats.org/officeDocument/2006/relationships/tags" Target="../tags/tag125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tags" Target="../tags/tag111.xml"/><Relationship Id="rId35" Type="http://schemas.openxmlformats.org/officeDocument/2006/relationships/tags" Target="../tags/tag116.xml"/><Relationship Id="rId43" Type="http://schemas.openxmlformats.org/officeDocument/2006/relationships/tags" Target="../tags/tag1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tags" Target="../tags/tag163.xml"/><Relationship Id="rId39" Type="http://schemas.openxmlformats.org/officeDocument/2006/relationships/tags" Target="../tags/tag176.xml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34" Type="http://schemas.openxmlformats.org/officeDocument/2006/relationships/tags" Target="../tags/tag171.xml"/><Relationship Id="rId42" Type="http://schemas.openxmlformats.org/officeDocument/2006/relationships/tags" Target="../tags/tag179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tags" Target="../tags/tag162.xml"/><Relationship Id="rId33" Type="http://schemas.openxmlformats.org/officeDocument/2006/relationships/tags" Target="../tags/tag170.xml"/><Relationship Id="rId38" Type="http://schemas.openxmlformats.org/officeDocument/2006/relationships/tags" Target="../tags/tag175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tags" Target="../tags/tag166.xml"/><Relationship Id="rId41" Type="http://schemas.openxmlformats.org/officeDocument/2006/relationships/tags" Target="../tags/tag178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32" Type="http://schemas.openxmlformats.org/officeDocument/2006/relationships/tags" Target="../tags/tag169.xml"/><Relationship Id="rId37" Type="http://schemas.openxmlformats.org/officeDocument/2006/relationships/tags" Target="../tags/tag174.xml"/><Relationship Id="rId40" Type="http://schemas.openxmlformats.org/officeDocument/2006/relationships/tags" Target="../tags/tag177.xml"/><Relationship Id="rId45" Type="http://schemas.openxmlformats.org/officeDocument/2006/relationships/notesSlide" Target="../notesSlides/notesSlide6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tags" Target="../tags/tag165.xml"/><Relationship Id="rId36" Type="http://schemas.openxmlformats.org/officeDocument/2006/relationships/tags" Target="../tags/tag173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31" Type="http://schemas.openxmlformats.org/officeDocument/2006/relationships/tags" Target="../tags/tag168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tags" Target="../tags/tag164.xml"/><Relationship Id="rId30" Type="http://schemas.openxmlformats.org/officeDocument/2006/relationships/tags" Target="../tags/tag167.xml"/><Relationship Id="rId35" Type="http://schemas.openxmlformats.org/officeDocument/2006/relationships/tags" Target="../tags/tag172.xml"/><Relationship Id="rId43" Type="http://schemas.openxmlformats.org/officeDocument/2006/relationships/tags" Target="../tags/tag18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29" Type="http://schemas.openxmlformats.org/officeDocument/2006/relationships/tags" Target="../tags/tag209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notesSlide" Target="../notesSlides/notesSlide7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hyperlink" Target="http://people.ksp.sk/~kuko/bak/index.html" TargetMode="Externa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notesSlide" Target="../notesSlides/notesSlide8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tags" Target="../tags/tag258.xml"/><Relationship Id="rId39" Type="http://schemas.openxmlformats.org/officeDocument/2006/relationships/tags" Target="../tags/tag271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34" Type="http://schemas.openxmlformats.org/officeDocument/2006/relationships/tags" Target="../tags/tag266.xml"/><Relationship Id="rId42" Type="http://schemas.openxmlformats.org/officeDocument/2006/relationships/tags" Target="../tags/tag274.xml"/><Relationship Id="rId47" Type="http://schemas.openxmlformats.org/officeDocument/2006/relationships/notesSlide" Target="../notesSlides/notesSlide10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33" Type="http://schemas.openxmlformats.org/officeDocument/2006/relationships/tags" Target="../tags/tag265.xml"/><Relationship Id="rId38" Type="http://schemas.openxmlformats.org/officeDocument/2006/relationships/tags" Target="../tags/tag270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29" Type="http://schemas.openxmlformats.org/officeDocument/2006/relationships/tags" Target="../tags/tag261.xml"/><Relationship Id="rId41" Type="http://schemas.openxmlformats.org/officeDocument/2006/relationships/tags" Target="../tags/tag273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32" Type="http://schemas.openxmlformats.org/officeDocument/2006/relationships/tags" Target="../tags/tag264.xml"/><Relationship Id="rId37" Type="http://schemas.openxmlformats.org/officeDocument/2006/relationships/tags" Target="../tags/tag269.xml"/><Relationship Id="rId40" Type="http://schemas.openxmlformats.org/officeDocument/2006/relationships/tags" Target="../tags/tag272.xml"/><Relationship Id="rId45" Type="http://schemas.openxmlformats.org/officeDocument/2006/relationships/tags" Target="../tags/tag277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28" Type="http://schemas.openxmlformats.org/officeDocument/2006/relationships/tags" Target="../tags/tag260.xml"/><Relationship Id="rId36" Type="http://schemas.openxmlformats.org/officeDocument/2006/relationships/tags" Target="../tags/tag268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31" Type="http://schemas.openxmlformats.org/officeDocument/2006/relationships/tags" Target="../tags/tag263.xml"/><Relationship Id="rId44" Type="http://schemas.openxmlformats.org/officeDocument/2006/relationships/tags" Target="../tags/tag276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Relationship Id="rId27" Type="http://schemas.openxmlformats.org/officeDocument/2006/relationships/tags" Target="../tags/tag259.xml"/><Relationship Id="rId30" Type="http://schemas.openxmlformats.org/officeDocument/2006/relationships/tags" Target="../tags/tag262.xml"/><Relationship Id="rId35" Type="http://schemas.openxmlformats.org/officeDocument/2006/relationships/tags" Target="../tags/tag267.xml"/><Relationship Id="rId43" Type="http://schemas.openxmlformats.org/officeDocument/2006/relationships/tags" Target="../tags/tag27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tags" Target="../tags/tag292.xml"/><Relationship Id="rId18" Type="http://schemas.openxmlformats.org/officeDocument/2006/relationships/tags" Target="../tags/tag297.xml"/><Relationship Id="rId26" Type="http://schemas.openxmlformats.org/officeDocument/2006/relationships/tags" Target="../tags/tag305.xml"/><Relationship Id="rId39" Type="http://schemas.openxmlformats.org/officeDocument/2006/relationships/tags" Target="../tags/tag318.xml"/><Relationship Id="rId3" Type="http://schemas.openxmlformats.org/officeDocument/2006/relationships/tags" Target="../tags/tag282.xml"/><Relationship Id="rId21" Type="http://schemas.openxmlformats.org/officeDocument/2006/relationships/tags" Target="../tags/tag300.xml"/><Relationship Id="rId34" Type="http://schemas.openxmlformats.org/officeDocument/2006/relationships/tags" Target="../tags/tag313.xml"/><Relationship Id="rId7" Type="http://schemas.openxmlformats.org/officeDocument/2006/relationships/tags" Target="../tags/tag286.xml"/><Relationship Id="rId12" Type="http://schemas.openxmlformats.org/officeDocument/2006/relationships/tags" Target="../tags/tag291.xml"/><Relationship Id="rId17" Type="http://schemas.openxmlformats.org/officeDocument/2006/relationships/tags" Target="../tags/tag296.xml"/><Relationship Id="rId25" Type="http://schemas.openxmlformats.org/officeDocument/2006/relationships/tags" Target="../tags/tag304.xml"/><Relationship Id="rId33" Type="http://schemas.openxmlformats.org/officeDocument/2006/relationships/tags" Target="../tags/tag312.xml"/><Relationship Id="rId38" Type="http://schemas.openxmlformats.org/officeDocument/2006/relationships/tags" Target="../tags/tag317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20" Type="http://schemas.openxmlformats.org/officeDocument/2006/relationships/tags" Target="../tags/tag299.xml"/><Relationship Id="rId29" Type="http://schemas.openxmlformats.org/officeDocument/2006/relationships/tags" Target="../tags/tag308.xml"/><Relationship Id="rId41" Type="http://schemas.openxmlformats.org/officeDocument/2006/relationships/notesSlide" Target="../notesSlides/notesSlide12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24" Type="http://schemas.openxmlformats.org/officeDocument/2006/relationships/tags" Target="../tags/tag303.xml"/><Relationship Id="rId32" Type="http://schemas.openxmlformats.org/officeDocument/2006/relationships/tags" Target="../tags/tag311.xml"/><Relationship Id="rId37" Type="http://schemas.openxmlformats.org/officeDocument/2006/relationships/tags" Target="../tags/tag316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284.xml"/><Relationship Id="rId15" Type="http://schemas.openxmlformats.org/officeDocument/2006/relationships/tags" Target="../tags/tag294.xml"/><Relationship Id="rId23" Type="http://schemas.openxmlformats.org/officeDocument/2006/relationships/tags" Target="../tags/tag302.xml"/><Relationship Id="rId28" Type="http://schemas.openxmlformats.org/officeDocument/2006/relationships/tags" Target="../tags/tag307.xml"/><Relationship Id="rId36" Type="http://schemas.openxmlformats.org/officeDocument/2006/relationships/tags" Target="../tags/tag315.xml"/><Relationship Id="rId10" Type="http://schemas.openxmlformats.org/officeDocument/2006/relationships/tags" Target="../tags/tag289.xml"/><Relationship Id="rId19" Type="http://schemas.openxmlformats.org/officeDocument/2006/relationships/tags" Target="../tags/tag298.xml"/><Relationship Id="rId31" Type="http://schemas.openxmlformats.org/officeDocument/2006/relationships/tags" Target="../tags/tag310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tags" Target="../tags/tag293.xml"/><Relationship Id="rId22" Type="http://schemas.openxmlformats.org/officeDocument/2006/relationships/tags" Target="../tags/tag301.xml"/><Relationship Id="rId27" Type="http://schemas.openxmlformats.org/officeDocument/2006/relationships/tags" Target="../tags/tag306.xml"/><Relationship Id="rId30" Type="http://schemas.openxmlformats.org/officeDocument/2006/relationships/tags" Target="../tags/tag309.xml"/><Relationship Id="rId35" Type="http://schemas.openxmlformats.org/officeDocument/2006/relationships/tags" Target="../tags/tag3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4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4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4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notesSlide" Target="../notesSlides/notesSlide3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743200"/>
            <a:ext cx="4876800" cy="1470025"/>
          </a:xfrm>
        </p:spPr>
        <p:txBody>
          <a:bodyPr/>
          <a:lstStyle/>
          <a:p>
            <a:pPr eaLnBrk="1" hangingPunct="1"/>
            <a:r>
              <a:rPr lang="en-US" smtClean="0"/>
              <a:t>Priority Queues </a:t>
            </a:r>
            <a:br>
              <a:rPr lang="en-US" smtClean="0"/>
            </a:br>
            <a:r>
              <a:rPr lang="en-US" smtClean="0"/>
              <a:t>(Heaps)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/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algn="ctr" eaLnBrk="0" hangingPunct="0"/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563" y="1905000"/>
            <a:ext cx="3233737" cy="32766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i="1" u="sng" smtClean="0">
                <a:solidFill>
                  <a:srgbClr val="FF0000"/>
                </a:solidFill>
              </a:rPr>
              <a:t>Full</a:t>
            </a:r>
            <a:r>
              <a:rPr lang="en-US" smtClean="0"/>
              <a:t> Binary Tree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binary tree in which each node has </a:t>
            </a:r>
            <a:r>
              <a:rPr lang="en-US" b="1" i="1" u="sng" smtClean="0">
                <a:solidFill>
                  <a:srgbClr val="FF0000"/>
                </a:solidFill>
              </a:rPr>
              <a:t>exactly zero or two children</a:t>
            </a:r>
            <a:r>
              <a:rPr lang="en-US" smtClean="0"/>
              <a:t>. </a:t>
            </a:r>
          </a:p>
          <a:p>
            <a:pPr lvl="1" eaLnBrk="1" hangingPunct="1"/>
            <a:r>
              <a:rPr lang="en-US" smtClean="0"/>
              <a:t>Also known as a </a:t>
            </a:r>
            <a:r>
              <a:rPr lang="en-US" smtClean="0">
                <a:solidFill>
                  <a:schemeClr val="accent2"/>
                </a:solidFill>
              </a:rPr>
              <a:t>proper binary tree</a:t>
            </a:r>
            <a:endParaRPr lang="en-US" smtClean="0"/>
          </a:p>
          <a:p>
            <a:pPr lvl="1" eaLnBrk="1" hangingPunct="1"/>
            <a:r>
              <a:rPr lang="en-US" smtClean="0"/>
              <a:t>We will use this later for Huffman trees</a:t>
            </a:r>
          </a:p>
          <a:p>
            <a:pPr eaLnBrk="1" hangingPunct="1"/>
            <a:endParaRPr lang="en-US" smtClean="0"/>
          </a:p>
        </p:txBody>
      </p:sp>
      <p:sp>
        <p:nvSpPr>
          <p:cNvPr id="5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249612" y="5019675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6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827212" y="5019675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7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230812" y="4537075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21</a:t>
            </a:r>
          </a:p>
        </p:txBody>
      </p:sp>
      <p:sp>
        <p:nvSpPr>
          <p:cNvPr id="8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589212" y="4537075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9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910012" y="3851275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11</a:t>
            </a:r>
          </a:p>
        </p:txBody>
      </p:sp>
      <p:cxnSp>
        <p:nvCxnSpPr>
          <p:cNvPr id="10" name="AutoShape 10"/>
          <p:cNvCxnSpPr>
            <a:cxnSpLocks noChangeShapeType="1"/>
            <a:stCxn id="9" idx="3"/>
            <a:endCxn id="8" idx="0"/>
          </p:cNvCxnSpPr>
          <p:nvPr>
            <p:custDataLst>
              <p:tags r:id="rId8"/>
            </p:custDataLst>
          </p:nvPr>
        </p:nvCxnSpPr>
        <p:spPr bwMode="auto">
          <a:xfrm flipH="1">
            <a:off x="2843212" y="4114800"/>
            <a:ext cx="1141413" cy="4032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1" name="AutoShape 11"/>
          <p:cNvCxnSpPr>
            <a:cxnSpLocks noChangeShapeType="1"/>
            <a:stCxn id="9" idx="5"/>
            <a:endCxn id="7" idx="0"/>
          </p:cNvCxnSpPr>
          <p:nvPr>
            <p:custDataLst>
              <p:tags r:id="rId9"/>
            </p:custDataLst>
          </p:nvPr>
        </p:nvCxnSpPr>
        <p:spPr bwMode="auto">
          <a:xfrm>
            <a:off x="4343400" y="4114800"/>
            <a:ext cx="1141412" cy="4032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3" name="AutoShape 13"/>
          <p:cNvCxnSpPr>
            <a:cxnSpLocks noChangeShapeType="1"/>
            <a:stCxn id="8" idx="3"/>
            <a:endCxn id="6" idx="0"/>
          </p:cNvCxnSpPr>
          <p:nvPr>
            <p:custDataLst>
              <p:tags r:id="rId10"/>
            </p:custDataLst>
          </p:nvPr>
        </p:nvCxnSpPr>
        <p:spPr bwMode="auto">
          <a:xfrm flipH="1">
            <a:off x="2081212" y="4800600"/>
            <a:ext cx="582613" cy="2000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4" name="AutoShape 14"/>
          <p:cNvCxnSpPr>
            <a:cxnSpLocks noChangeShapeType="1"/>
            <a:stCxn id="8" idx="5"/>
            <a:endCxn id="5" idx="0"/>
          </p:cNvCxnSpPr>
          <p:nvPr>
            <p:custDataLst>
              <p:tags r:id="rId11"/>
            </p:custDataLst>
          </p:nvPr>
        </p:nvCxnSpPr>
        <p:spPr bwMode="auto">
          <a:xfrm>
            <a:off x="3022600" y="4800600"/>
            <a:ext cx="481012" cy="2000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1" name="Oval 21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471612" y="5508625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cxnSp>
        <p:nvCxnSpPr>
          <p:cNvPr id="22" name="AutoShape 22"/>
          <p:cNvCxnSpPr>
            <a:cxnSpLocks noChangeShapeType="1"/>
            <a:stCxn id="6" idx="3"/>
            <a:endCxn id="21" idx="0"/>
          </p:cNvCxnSpPr>
          <p:nvPr>
            <p:custDataLst>
              <p:tags r:id="rId13"/>
            </p:custDataLst>
          </p:nvPr>
        </p:nvCxnSpPr>
        <p:spPr bwMode="auto">
          <a:xfrm flipH="1">
            <a:off x="1725612" y="5283200"/>
            <a:ext cx="176213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3" name="Oval 23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2182812" y="5508625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24" name="AutoShape 24"/>
          <p:cNvCxnSpPr>
            <a:cxnSpLocks noChangeShapeType="1"/>
            <a:stCxn id="6" idx="5"/>
            <a:endCxn id="23" idx="0"/>
          </p:cNvCxnSpPr>
          <p:nvPr>
            <p:custDataLst>
              <p:tags r:id="rId15"/>
            </p:custDataLst>
          </p:nvPr>
        </p:nvCxnSpPr>
        <p:spPr bwMode="auto">
          <a:xfrm>
            <a:off x="2260600" y="5283200"/>
            <a:ext cx="176212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 Structure Property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Heap </a:t>
            </a:r>
            <a:r>
              <a:rPr lang="en-US" b="1" u="sng" smtClean="0">
                <a:solidFill>
                  <a:srgbClr val="FF0000"/>
                </a:solidFill>
              </a:rPr>
              <a:t>Structure</a:t>
            </a:r>
            <a:r>
              <a:rPr lang="en-US" smtClean="0">
                <a:solidFill>
                  <a:srgbClr val="FF0000"/>
                </a:solidFill>
              </a:rPr>
              <a:t> Property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1200" y="1085850"/>
            <a:ext cx="7772400" cy="2038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A binary heap is an </a:t>
            </a:r>
            <a:r>
              <a:rPr lang="en-US" sz="2000" b="1" i="1" u="sng" smtClean="0">
                <a:solidFill>
                  <a:srgbClr val="FF0000"/>
                </a:solidFill>
              </a:rPr>
              <a:t>almost complete</a:t>
            </a:r>
            <a:r>
              <a:rPr lang="en-US" sz="2000" smtClean="0"/>
              <a:t> binary tree.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u="sng" smtClean="0">
                <a:solidFill>
                  <a:srgbClr val="FF0000"/>
                </a:solidFill>
              </a:rPr>
              <a:t>Almost complete binary tree</a:t>
            </a:r>
            <a:r>
              <a:rPr lang="en-US" sz="2000" smtClean="0"/>
              <a:t> – binary tree that is completely filled, with the possible exception of the bottom level, which is filled left to right.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Examples</a:t>
            </a:r>
            <a:r>
              <a:rPr lang="en-US" sz="2400" smtClean="0"/>
              <a:t>:</a:t>
            </a:r>
          </a:p>
        </p:txBody>
      </p:sp>
      <p:sp>
        <p:nvSpPr>
          <p:cNvPr id="14340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30289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6800" y="33718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60800" y="33718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43" name="AutoShape 7"/>
          <p:cNvCxnSpPr>
            <a:cxnSpLocks noChangeShapeType="1"/>
            <a:stCxn id="14340" idx="4"/>
            <a:endCxn id="14341" idx="0"/>
          </p:cNvCxnSpPr>
          <p:nvPr>
            <p:custDataLst>
              <p:tags r:id="rId6"/>
            </p:custDataLst>
          </p:nvPr>
        </p:nvCxnSpPr>
        <p:spPr bwMode="auto">
          <a:xfrm flipH="1">
            <a:off x="2438400" y="3143250"/>
            <a:ext cx="711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4" name="AutoShape 8"/>
          <p:cNvCxnSpPr>
            <a:cxnSpLocks noChangeShapeType="1"/>
            <a:stCxn id="14340" idx="4"/>
            <a:endCxn id="14342" idx="0"/>
          </p:cNvCxnSpPr>
          <p:nvPr>
            <p:custDataLst>
              <p:tags r:id="rId7"/>
            </p:custDataLst>
          </p:nvPr>
        </p:nvCxnSpPr>
        <p:spPr bwMode="auto">
          <a:xfrm>
            <a:off x="3149600" y="3143250"/>
            <a:ext cx="812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5" name="Oval 2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8800" y="37719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Oval 3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25600" y="40576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3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2000" y="40576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48" name="AutoShape 32"/>
          <p:cNvCxnSpPr>
            <a:cxnSpLocks noChangeShapeType="1"/>
            <a:stCxn id="14345" idx="4"/>
            <a:endCxn id="14346" idx="0"/>
          </p:cNvCxnSpPr>
          <p:nvPr>
            <p:custDataLst>
              <p:tags r:id="rId11"/>
            </p:custDataLst>
          </p:nvPr>
        </p:nvCxnSpPr>
        <p:spPr bwMode="auto">
          <a:xfrm flipH="1">
            <a:off x="1727200" y="388620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9" name="AutoShape 33"/>
          <p:cNvCxnSpPr>
            <a:cxnSpLocks noChangeShapeType="1"/>
            <a:stCxn id="14345" idx="4"/>
            <a:endCxn id="14347" idx="0"/>
          </p:cNvCxnSpPr>
          <p:nvPr>
            <p:custDataLst>
              <p:tags r:id="rId12"/>
            </p:custDataLst>
          </p:nvPr>
        </p:nvCxnSpPr>
        <p:spPr bwMode="auto">
          <a:xfrm>
            <a:off x="1930400" y="388620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0" name="Oval 3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41600" y="37719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3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38400" y="40576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Oval 3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844800" y="40576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3" name="AutoShape 37"/>
          <p:cNvCxnSpPr>
            <a:cxnSpLocks noChangeShapeType="1"/>
            <a:stCxn id="14350" idx="4"/>
            <a:endCxn id="14351" idx="0"/>
          </p:cNvCxnSpPr>
          <p:nvPr>
            <p:custDataLst>
              <p:tags r:id="rId16"/>
            </p:custDataLst>
          </p:nvPr>
        </p:nvCxnSpPr>
        <p:spPr bwMode="auto">
          <a:xfrm flipH="1">
            <a:off x="2540000" y="388620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4" name="AutoShape 38"/>
          <p:cNvCxnSpPr>
            <a:cxnSpLocks noChangeShapeType="1"/>
            <a:stCxn id="14350" idx="4"/>
            <a:endCxn id="14352" idx="0"/>
          </p:cNvCxnSpPr>
          <p:nvPr>
            <p:custDataLst>
              <p:tags r:id="rId17"/>
            </p:custDataLst>
          </p:nvPr>
        </p:nvCxnSpPr>
        <p:spPr bwMode="auto">
          <a:xfrm>
            <a:off x="2743200" y="388620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5" name="AutoShape 39"/>
          <p:cNvCxnSpPr>
            <a:cxnSpLocks noChangeShapeType="1"/>
            <a:stCxn id="14341" idx="3"/>
            <a:endCxn id="14345" idx="0"/>
          </p:cNvCxnSpPr>
          <p:nvPr>
            <p:custDataLst>
              <p:tags r:id="rId18"/>
            </p:custDataLst>
          </p:nvPr>
        </p:nvCxnSpPr>
        <p:spPr bwMode="auto">
          <a:xfrm flipH="1">
            <a:off x="1930400" y="3468688"/>
            <a:ext cx="436563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6" name="AutoShape 40"/>
          <p:cNvCxnSpPr>
            <a:cxnSpLocks noChangeShapeType="1"/>
            <a:stCxn id="14341" idx="5"/>
            <a:endCxn id="14350" idx="1"/>
          </p:cNvCxnSpPr>
          <p:nvPr>
            <p:custDataLst>
              <p:tags r:id="rId19"/>
            </p:custDataLst>
          </p:nvPr>
        </p:nvCxnSpPr>
        <p:spPr bwMode="auto">
          <a:xfrm>
            <a:off x="2509838" y="3468688"/>
            <a:ext cx="1619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7" name="Oval 4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56000" y="37719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Oval 4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352800" y="40576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Oval 4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759200" y="40576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0" name="AutoShape 44"/>
          <p:cNvCxnSpPr>
            <a:cxnSpLocks noChangeShapeType="1"/>
            <a:stCxn id="14357" idx="4"/>
            <a:endCxn id="14358" idx="0"/>
          </p:cNvCxnSpPr>
          <p:nvPr>
            <p:custDataLst>
              <p:tags r:id="rId23"/>
            </p:custDataLst>
          </p:nvPr>
        </p:nvCxnSpPr>
        <p:spPr bwMode="auto">
          <a:xfrm flipH="1">
            <a:off x="3454400" y="388620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1" name="AutoShape 45"/>
          <p:cNvCxnSpPr>
            <a:cxnSpLocks noChangeShapeType="1"/>
            <a:stCxn id="14357" idx="4"/>
            <a:endCxn id="14359" idx="0"/>
          </p:cNvCxnSpPr>
          <p:nvPr>
            <p:custDataLst>
              <p:tags r:id="rId24"/>
            </p:custDataLst>
          </p:nvPr>
        </p:nvCxnSpPr>
        <p:spPr bwMode="auto">
          <a:xfrm>
            <a:off x="3657600" y="388620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2" name="Oval 4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267200" y="37719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3" name="AutoShape 51"/>
          <p:cNvCxnSpPr>
            <a:cxnSpLocks noChangeShapeType="1"/>
            <a:stCxn id="14342" idx="4"/>
            <a:endCxn id="14357" idx="0"/>
          </p:cNvCxnSpPr>
          <p:nvPr>
            <p:custDataLst>
              <p:tags r:id="rId26"/>
            </p:custDataLst>
          </p:nvPr>
        </p:nvCxnSpPr>
        <p:spPr bwMode="auto">
          <a:xfrm flipH="1">
            <a:off x="3657600" y="3486150"/>
            <a:ext cx="3048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4" name="AutoShape 52"/>
          <p:cNvCxnSpPr>
            <a:cxnSpLocks noChangeShapeType="1"/>
            <a:stCxn id="14342" idx="5"/>
            <a:endCxn id="14362" idx="0"/>
          </p:cNvCxnSpPr>
          <p:nvPr>
            <p:custDataLst>
              <p:tags r:id="rId27"/>
            </p:custDataLst>
          </p:nvPr>
        </p:nvCxnSpPr>
        <p:spPr bwMode="auto">
          <a:xfrm>
            <a:off x="4033838" y="3468688"/>
            <a:ext cx="334962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5" name="Oval 5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49600" y="45720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5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438400" y="49149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Oval 5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962400" y="49149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8" name="AutoShape 56"/>
          <p:cNvCxnSpPr>
            <a:cxnSpLocks noChangeShapeType="1"/>
            <a:stCxn id="14365" idx="4"/>
            <a:endCxn id="14366" idx="0"/>
          </p:cNvCxnSpPr>
          <p:nvPr>
            <p:custDataLst>
              <p:tags r:id="rId31"/>
            </p:custDataLst>
          </p:nvPr>
        </p:nvCxnSpPr>
        <p:spPr bwMode="auto">
          <a:xfrm flipH="1">
            <a:off x="2540000" y="4686300"/>
            <a:ext cx="711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9" name="AutoShape 57"/>
          <p:cNvCxnSpPr>
            <a:cxnSpLocks noChangeShapeType="1"/>
            <a:stCxn id="14365" idx="4"/>
            <a:endCxn id="14367" idx="0"/>
          </p:cNvCxnSpPr>
          <p:nvPr>
            <p:custDataLst>
              <p:tags r:id="rId32"/>
            </p:custDataLst>
          </p:nvPr>
        </p:nvCxnSpPr>
        <p:spPr bwMode="auto">
          <a:xfrm>
            <a:off x="3251200" y="4686300"/>
            <a:ext cx="812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70" name="Oval 58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930400" y="53149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59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727200" y="56007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60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133600" y="56007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73" name="AutoShape 61"/>
          <p:cNvCxnSpPr>
            <a:cxnSpLocks noChangeShapeType="1"/>
            <a:stCxn id="14370" idx="4"/>
            <a:endCxn id="14371" idx="0"/>
          </p:cNvCxnSpPr>
          <p:nvPr>
            <p:custDataLst>
              <p:tags r:id="rId36"/>
            </p:custDataLst>
          </p:nvPr>
        </p:nvCxnSpPr>
        <p:spPr bwMode="auto">
          <a:xfrm flipH="1">
            <a:off x="1828800" y="542925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4" name="AutoShape 62"/>
          <p:cNvCxnSpPr>
            <a:cxnSpLocks noChangeShapeType="1"/>
            <a:stCxn id="14370" idx="4"/>
            <a:endCxn id="14372" idx="0"/>
          </p:cNvCxnSpPr>
          <p:nvPr>
            <p:custDataLst>
              <p:tags r:id="rId37"/>
            </p:custDataLst>
          </p:nvPr>
        </p:nvCxnSpPr>
        <p:spPr bwMode="auto">
          <a:xfrm>
            <a:off x="2032000" y="5429250"/>
            <a:ext cx="2032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75" name="Oval 63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743200" y="53149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76" name="AutoShape 68"/>
          <p:cNvCxnSpPr>
            <a:cxnSpLocks noChangeShapeType="1"/>
            <a:stCxn id="14366" idx="3"/>
            <a:endCxn id="14370" idx="0"/>
          </p:cNvCxnSpPr>
          <p:nvPr>
            <p:custDataLst>
              <p:tags r:id="rId39"/>
            </p:custDataLst>
          </p:nvPr>
        </p:nvCxnSpPr>
        <p:spPr bwMode="auto">
          <a:xfrm flipH="1">
            <a:off x="2032000" y="5011738"/>
            <a:ext cx="436563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7" name="AutoShape 69"/>
          <p:cNvCxnSpPr>
            <a:cxnSpLocks noChangeShapeType="1"/>
            <a:stCxn id="14366" idx="5"/>
            <a:endCxn id="14375" idx="1"/>
          </p:cNvCxnSpPr>
          <p:nvPr>
            <p:custDataLst>
              <p:tags r:id="rId40"/>
            </p:custDataLst>
          </p:nvPr>
        </p:nvCxnSpPr>
        <p:spPr bwMode="auto">
          <a:xfrm>
            <a:off x="2611438" y="5011738"/>
            <a:ext cx="161925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78" name="Oval 70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657600" y="53149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Oval 75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368800" y="53149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80" name="AutoShape 76"/>
          <p:cNvCxnSpPr>
            <a:cxnSpLocks noChangeShapeType="1"/>
            <a:stCxn id="14367" idx="4"/>
            <a:endCxn id="14378" idx="0"/>
          </p:cNvCxnSpPr>
          <p:nvPr>
            <p:custDataLst>
              <p:tags r:id="rId43"/>
            </p:custDataLst>
          </p:nvPr>
        </p:nvCxnSpPr>
        <p:spPr bwMode="auto">
          <a:xfrm flipH="1">
            <a:off x="3759200" y="5029200"/>
            <a:ext cx="3048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81" name="AutoShape 77"/>
          <p:cNvCxnSpPr>
            <a:cxnSpLocks noChangeShapeType="1"/>
            <a:stCxn id="14367" idx="5"/>
            <a:endCxn id="14379" idx="0"/>
          </p:cNvCxnSpPr>
          <p:nvPr>
            <p:custDataLst>
              <p:tags r:id="rId44"/>
            </p:custDataLst>
          </p:nvPr>
        </p:nvCxnSpPr>
        <p:spPr bwMode="auto">
          <a:xfrm>
            <a:off x="4135438" y="5011738"/>
            <a:ext cx="334962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1085850"/>
          </a:xfrm>
        </p:spPr>
        <p:txBody>
          <a:bodyPr/>
          <a:lstStyle/>
          <a:p>
            <a:pPr eaLnBrk="1" hangingPunct="1"/>
            <a:r>
              <a:rPr lang="en-US" sz="2800" b="1" smtClean="0"/>
              <a:t>Almost complete</a:t>
            </a:r>
            <a:r>
              <a:rPr lang="en-US" sz="2800" smtClean="0"/>
              <a:t> binary tree of height 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1200" y="1428750"/>
            <a:ext cx="8051800" cy="4800600"/>
          </a:xfrm>
        </p:spPr>
        <p:txBody>
          <a:bodyPr/>
          <a:lstStyle/>
          <a:p>
            <a:pPr eaLnBrk="1" hangingPunct="1"/>
            <a:r>
              <a:rPr lang="en-US" smtClean="0"/>
              <a:t>For h = 0, just a single node.</a:t>
            </a:r>
          </a:p>
          <a:p>
            <a:pPr algn="l" eaLnBrk="1" hangingPunct="1"/>
            <a:r>
              <a:rPr lang="en-US" smtClean="0"/>
              <a:t>For h = 1, left child or</a:t>
            </a:r>
            <a:br>
              <a:rPr lang="en-US" smtClean="0"/>
            </a:br>
            <a:r>
              <a:rPr lang="en-US" smtClean="0"/>
              <a:t> two children.</a:t>
            </a:r>
          </a:p>
          <a:p>
            <a:pPr eaLnBrk="1" hangingPunct="1"/>
            <a:r>
              <a:rPr lang="en-US" sz="2400" smtClean="0"/>
              <a:t>For h </a:t>
            </a:r>
            <a:r>
              <a:rPr lang="en-US" sz="2400" smtClean="0">
                <a:sym typeface="Symbol" pitchFamily="18" charset="2"/>
              </a:rPr>
              <a:t></a:t>
            </a:r>
            <a:r>
              <a:rPr lang="en-US" sz="2400" smtClean="0"/>
              <a:t> 2, </a:t>
            </a:r>
            <a:r>
              <a:rPr lang="en-US" sz="2400" smtClean="0">
                <a:solidFill>
                  <a:srgbClr val="FF0000"/>
                </a:solidFill>
              </a:rPr>
              <a:t>either</a:t>
            </a:r>
          </a:p>
          <a:p>
            <a:pPr lvl="1" eaLnBrk="1" hangingPunct="1"/>
            <a:r>
              <a:rPr lang="en-US" smtClean="0"/>
              <a:t>the left subtree of the root is full with height h-1 and the right is complete with height h-1, </a:t>
            </a:r>
            <a:r>
              <a:rPr lang="en-US" smtClean="0">
                <a:solidFill>
                  <a:srgbClr val="FF0000"/>
                </a:solidFill>
              </a:rPr>
              <a:t>OR</a:t>
            </a:r>
          </a:p>
          <a:p>
            <a:pPr lvl="1" eaLnBrk="1" hangingPunct="1"/>
            <a:r>
              <a:rPr lang="en-US" smtClean="0"/>
              <a:t>the left is complete with height h-1 and the right is full with height h-2.</a:t>
            </a:r>
          </a:p>
        </p:txBody>
      </p:sp>
      <p:sp>
        <p:nvSpPr>
          <p:cNvPr id="15364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26400" y="16002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10400" y="228600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05600" y="25717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15200" y="25717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8" name="Group 1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892800" y="2057400"/>
            <a:ext cx="508000" cy="400050"/>
            <a:chOff x="3392" y="1440"/>
            <a:chExt cx="320" cy="252"/>
          </a:xfrm>
        </p:grpSpPr>
        <p:sp>
          <p:nvSpPr>
            <p:cNvPr id="15371" name="Oval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92" y="1620"/>
              <a:ext cx="128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2" name="Group 13"/>
            <p:cNvGrpSpPr>
              <a:grpSpLocks/>
            </p:cNvGrpSpPr>
            <p:nvPr/>
          </p:nvGrpSpPr>
          <p:grpSpPr bwMode="auto">
            <a:xfrm>
              <a:off x="3456" y="1440"/>
              <a:ext cx="256" cy="180"/>
              <a:chOff x="3456" y="1440"/>
              <a:chExt cx="256" cy="180"/>
            </a:xfrm>
          </p:grpSpPr>
          <p:sp>
            <p:nvSpPr>
              <p:cNvPr id="15373" name="Oval 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84" y="1440"/>
                <a:ext cx="128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374" name="AutoShape 10"/>
              <p:cNvCxnSpPr>
                <a:cxnSpLocks noChangeShapeType="1"/>
                <a:stCxn id="15373" idx="3"/>
                <a:endCxn id="15371" idx="0"/>
              </p:cNvCxnSpPr>
              <p:nvPr>
                <p:custDataLst>
                  <p:tags r:id="rId12"/>
                </p:custDataLst>
              </p:nvPr>
            </p:nvCxnSpPr>
            <p:spPr bwMode="auto">
              <a:xfrm flipH="1">
                <a:off x="3456" y="1501"/>
                <a:ext cx="147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cxnSp>
        <p:nvCxnSpPr>
          <p:cNvPr id="15369" name="AutoShape 11"/>
          <p:cNvCxnSpPr>
            <a:cxnSpLocks noChangeShapeType="1"/>
            <a:stCxn id="15365" idx="4"/>
            <a:endCxn id="15366" idx="0"/>
          </p:cNvCxnSpPr>
          <p:nvPr>
            <p:custDataLst>
              <p:tags r:id="rId8"/>
            </p:custDataLst>
          </p:nvPr>
        </p:nvCxnSpPr>
        <p:spPr bwMode="auto">
          <a:xfrm flipH="1">
            <a:off x="6807200" y="2400300"/>
            <a:ext cx="3048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0" name="AutoShape 12"/>
          <p:cNvCxnSpPr>
            <a:cxnSpLocks noChangeShapeType="1"/>
            <a:stCxn id="15365" idx="4"/>
            <a:endCxn id="15367" idx="0"/>
          </p:cNvCxnSpPr>
          <p:nvPr>
            <p:custDataLst>
              <p:tags r:id="rId9"/>
            </p:custDataLst>
          </p:nvPr>
        </p:nvCxnSpPr>
        <p:spPr bwMode="auto">
          <a:xfrm>
            <a:off x="7112000" y="2400300"/>
            <a:ext cx="304800" cy="17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1085850"/>
          </a:xfrm>
        </p:spPr>
        <p:txBody>
          <a:bodyPr/>
          <a:lstStyle/>
          <a:p>
            <a:pPr eaLnBrk="1" hangingPunct="1"/>
            <a:r>
              <a:rPr lang="en-US" smtClean="0"/>
              <a:t>Representing Complete </a:t>
            </a:r>
            <a:br>
              <a:rPr lang="en-US" smtClean="0"/>
            </a:br>
            <a:r>
              <a:rPr lang="en-US" smtClean="0"/>
              <a:t>Binary Trees in an Array</a:t>
            </a:r>
          </a:p>
        </p:txBody>
      </p:sp>
      <p:sp>
        <p:nvSpPr>
          <p:cNvPr id="16387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080000" y="31432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16388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489200" y="31686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6389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31686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6390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470400" y="26860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6391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26860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6392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149600" y="20002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6393" name="AutoShape 10"/>
          <p:cNvCxnSpPr>
            <a:cxnSpLocks noChangeShapeType="1"/>
            <a:stCxn id="16392" idx="3"/>
            <a:endCxn id="16391" idx="0"/>
          </p:cNvCxnSpPr>
          <p:nvPr>
            <p:custDataLst>
              <p:tags r:id="rId8"/>
            </p:custDataLst>
          </p:nvPr>
        </p:nvCxnSpPr>
        <p:spPr bwMode="auto">
          <a:xfrm flipH="1">
            <a:off x="2082800" y="2263775"/>
            <a:ext cx="1141413" cy="4032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6394" name="AutoShape 11"/>
          <p:cNvCxnSpPr>
            <a:cxnSpLocks noChangeShapeType="1"/>
            <a:stCxn id="16392" idx="5"/>
            <a:endCxn id="16390" idx="0"/>
          </p:cNvCxnSpPr>
          <p:nvPr>
            <p:custDataLst>
              <p:tags r:id="rId9"/>
            </p:custDataLst>
          </p:nvPr>
        </p:nvCxnSpPr>
        <p:spPr bwMode="auto">
          <a:xfrm>
            <a:off x="3582988" y="2263775"/>
            <a:ext cx="1141412" cy="4032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6395" name="AutoShape 12"/>
          <p:cNvCxnSpPr>
            <a:cxnSpLocks noChangeShapeType="1"/>
            <a:stCxn id="16390" idx="5"/>
            <a:endCxn id="16387" idx="0"/>
          </p:cNvCxnSpPr>
          <p:nvPr>
            <p:custDataLst>
              <p:tags r:id="rId10"/>
            </p:custDataLst>
          </p:nvPr>
        </p:nvCxnSpPr>
        <p:spPr bwMode="auto">
          <a:xfrm>
            <a:off x="4903788" y="2949575"/>
            <a:ext cx="430212" cy="1746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6396" name="AutoShape 13"/>
          <p:cNvCxnSpPr>
            <a:cxnSpLocks noChangeShapeType="1"/>
            <a:stCxn id="16391" idx="3"/>
            <a:endCxn id="16389" idx="0"/>
          </p:cNvCxnSpPr>
          <p:nvPr>
            <p:custDataLst>
              <p:tags r:id="rId11"/>
            </p:custDataLst>
          </p:nvPr>
        </p:nvCxnSpPr>
        <p:spPr bwMode="auto">
          <a:xfrm flipH="1">
            <a:off x="1320800" y="2949575"/>
            <a:ext cx="582613" cy="2000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6397" name="AutoShape 14"/>
          <p:cNvCxnSpPr>
            <a:cxnSpLocks noChangeShapeType="1"/>
            <a:stCxn id="16391" idx="5"/>
            <a:endCxn id="16388" idx="0"/>
          </p:cNvCxnSpPr>
          <p:nvPr>
            <p:custDataLst>
              <p:tags r:id="rId12"/>
            </p:custDataLst>
          </p:nvPr>
        </p:nvCxnSpPr>
        <p:spPr bwMode="auto">
          <a:xfrm>
            <a:off x="2262188" y="2949575"/>
            <a:ext cx="481012" cy="2000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6398" name="Oval 17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133600" y="36576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J</a:t>
            </a:r>
          </a:p>
        </p:txBody>
      </p:sp>
      <p:cxnSp>
        <p:nvCxnSpPr>
          <p:cNvPr id="16399" name="AutoShape 18"/>
          <p:cNvCxnSpPr>
            <a:cxnSpLocks noChangeShapeType="1"/>
            <a:stCxn id="16388" idx="3"/>
            <a:endCxn id="16398" idx="0"/>
          </p:cNvCxnSpPr>
          <p:nvPr>
            <p:custDataLst>
              <p:tags r:id="rId14"/>
            </p:custDataLst>
          </p:nvPr>
        </p:nvCxnSpPr>
        <p:spPr bwMode="auto">
          <a:xfrm flipH="1">
            <a:off x="2387600" y="3432175"/>
            <a:ext cx="176213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6400" name="Oval 19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2844800" y="36576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6401" name="AutoShape 20"/>
          <p:cNvCxnSpPr>
            <a:cxnSpLocks noChangeShapeType="1"/>
            <a:stCxn id="16388" idx="5"/>
            <a:endCxn id="16400" idx="0"/>
          </p:cNvCxnSpPr>
          <p:nvPr>
            <p:custDataLst>
              <p:tags r:id="rId16"/>
            </p:custDataLst>
          </p:nvPr>
        </p:nvCxnSpPr>
        <p:spPr bwMode="auto">
          <a:xfrm>
            <a:off x="2922588" y="3432175"/>
            <a:ext cx="176212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6402" name="Oval 21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711200" y="36576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6403" name="AutoShape 22"/>
          <p:cNvCxnSpPr>
            <a:cxnSpLocks noChangeShapeType="1"/>
            <a:stCxn id="16389" idx="3"/>
            <a:endCxn id="16402" idx="0"/>
          </p:cNvCxnSpPr>
          <p:nvPr>
            <p:custDataLst>
              <p:tags r:id="rId18"/>
            </p:custDataLst>
          </p:nvPr>
        </p:nvCxnSpPr>
        <p:spPr bwMode="auto">
          <a:xfrm flipH="1">
            <a:off x="965200" y="3432175"/>
            <a:ext cx="176213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6404" name="Oval 23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1422400" y="36576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6405" name="AutoShape 24"/>
          <p:cNvCxnSpPr>
            <a:cxnSpLocks noChangeShapeType="1"/>
            <a:stCxn id="16389" idx="5"/>
            <a:endCxn id="16404" idx="0"/>
          </p:cNvCxnSpPr>
          <p:nvPr>
            <p:custDataLst>
              <p:tags r:id="rId20"/>
            </p:custDataLst>
          </p:nvPr>
        </p:nvCxnSpPr>
        <p:spPr bwMode="auto">
          <a:xfrm>
            <a:off x="1500188" y="3432175"/>
            <a:ext cx="176212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6406" name="Oval 25"/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3962400" y="31432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6407" name="AutoShape 26"/>
          <p:cNvCxnSpPr>
            <a:cxnSpLocks noChangeShapeType="1"/>
            <a:stCxn id="16390" idx="3"/>
            <a:endCxn id="16406" idx="0"/>
          </p:cNvCxnSpPr>
          <p:nvPr>
            <p:custDataLst>
              <p:tags r:id="rId22"/>
            </p:custDataLst>
          </p:nvPr>
        </p:nvCxnSpPr>
        <p:spPr bwMode="auto">
          <a:xfrm flipH="1">
            <a:off x="4216400" y="2949575"/>
            <a:ext cx="328613" cy="1746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6408" name="Oval 27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3657600" y="36576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L</a:t>
            </a:r>
          </a:p>
        </p:txBody>
      </p:sp>
      <p:cxnSp>
        <p:nvCxnSpPr>
          <p:cNvPr id="16409" name="AutoShape 28"/>
          <p:cNvCxnSpPr>
            <a:cxnSpLocks noChangeShapeType="1"/>
            <a:stCxn id="16406" idx="3"/>
            <a:endCxn id="16408" idx="0"/>
          </p:cNvCxnSpPr>
          <p:nvPr>
            <p:custDataLst>
              <p:tags r:id="rId24"/>
            </p:custDataLst>
          </p:nvPr>
        </p:nvCxnSpPr>
        <p:spPr bwMode="auto">
          <a:xfrm flipH="1">
            <a:off x="3911600" y="3406775"/>
            <a:ext cx="125413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6410" name="Text Box 3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92800" y="2000250"/>
            <a:ext cx="2459038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From node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800">
                <a:latin typeface="Times New Roman" pitchFamily="18" charset="0"/>
              </a:rPr>
              <a:t>:</a:t>
            </a:r>
            <a:br>
              <a:rPr lang="en-US" sz="2800">
                <a:latin typeface="Times New Roman" pitchFamily="18" charset="0"/>
              </a:rPr>
            </a:br>
            <a:endParaRPr lang="en-US" sz="2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left child:</a:t>
            </a:r>
          </a:p>
          <a:p>
            <a:r>
              <a:rPr lang="en-US" sz="2800">
                <a:latin typeface="Times New Roman" pitchFamily="18" charset="0"/>
              </a:rPr>
              <a:t>right child:</a:t>
            </a:r>
          </a:p>
          <a:p>
            <a:r>
              <a:rPr lang="en-US" sz="2800">
                <a:latin typeface="Times New Roman" pitchFamily="18" charset="0"/>
              </a:rPr>
              <a:t>parent:</a:t>
            </a:r>
          </a:p>
        </p:txBody>
      </p:sp>
      <p:sp>
        <p:nvSpPr>
          <p:cNvPr id="4136" name="Text Box 40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775200" y="2898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2" name="Group 194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508000" y="1885950"/>
            <a:ext cx="3956050" cy="1909763"/>
            <a:chOff x="320" y="1188"/>
            <a:chExt cx="2492" cy="1203"/>
          </a:xfrm>
        </p:grpSpPr>
        <p:sp>
          <p:nvSpPr>
            <p:cNvPr id="16466" name="Text Box 3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728" y="11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67" name="Text Box 3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60" y="15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68" name="Text Box 3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624" y="15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69" name="Text Box 3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48" y="190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70" name="Text Box 3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344" y="190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471" name="Text Box 3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304" y="18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472" name="Text Box 41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68" y="21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473" name="Text Box 42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20" y="21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6474" name="Text Box 43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52" y="216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6475" name="Text Box 44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600" y="216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6476" name="Text Box 45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176" y="216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Times New Roman" pitchFamily="18" charset="0"/>
                </a:rPr>
                <a:t>12</a:t>
              </a:r>
            </a:p>
          </p:txBody>
        </p:sp>
      </p:grpSp>
      <p:graphicFrame>
        <p:nvGraphicFramePr>
          <p:cNvPr id="4289" name="Group 193"/>
          <p:cNvGraphicFramePr>
            <a:graphicFrameLocks noGrp="1"/>
          </p:cNvGraphicFramePr>
          <p:nvPr>
            <p:custDataLst>
              <p:tags r:id="rId28"/>
            </p:custDataLst>
          </p:nvPr>
        </p:nvGraphicFramePr>
        <p:xfrm>
          <a:off x="304800" y="5143500"/>
          <a:ext cx="8534400" cy="7315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9" name="Text Box 19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219200" y="4629150"/>
            <a:ext cx="54689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implicit (array) implementation:</a:t>
            </a:r>
          </a:p>
        </p:txBody>
      </p:sp>
      <p:sp>
        <p:nvSpPr>
          <p:cNvPr id="16460" name="Text Box 195" hidden="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467600" y="2819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2 * i</a:t>
            </a:r>
          </a:p>
        </p:txBody>
      </p:sp>
      <p:sp>
        <p:nvSpPr>
          <p:cNvPr id="16461" name="Text Box 196" hidden="1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543800" y="3429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(2 * i)+1</a:t>
            </a:r>
          </a:p>
        </p:txBody>
      </p:sp>
      <p:sp>
        <p:nvSpPr>
          <p:cNvPr id="16462" name="Text Box 197" hidden="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010400" y="3886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└ i / 2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┘</a:t>
            </a:r>
          </a:p>
        </p:txBody>
      </p:sp>
      <p:sp>
        <p:nvSpPr>
          <p:cNvPr id="4294" name="Text Box 198"/>
          <p:cNvSpPr txBox="1">
            <a:spLocks noChangeArrowheads="1"/>
          </p:cNvSpPr>
          <p:nvPr/>
        </p:nvSpPr>
        <p:spPr bwMode="auto">
          <a:xfrm>
            <a:off x="7451725" y="2768600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2*i</a:t>
            </a:r>
          </a:p>
        </p:txBody>
      </p:sp>
      <p:sp>
        <p:nvSpPr>
          <p:cNvPr id="4296" name="Text Box 200"/>
          <p:cNvSpPr txBox="1">
            <a:spLocks noChangeArrowheads="1"/>
          </p:cNvSpPr>
          <p:nvPr/>
        </p:nvSpPr>
        <p:spPr bwMode="auto">
          <a:xfrm>
            <a:off x="7604125" y="3276600"/>
            <a:ext cx="1435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(2*i) + 1</a:t>
            </a:r>
          </a:p>
        </p:txBody>
      </p:sp>
      <p:sp>
        <p:nvSpPr>
          <p:cNvPr id="4297" name="Text Box 201"/>
          <p:cNvSpPr txBox="1">
            <a:spLocks noChangeArrowheads="1"/>
          </p:cNvSpPr>
          <p:nvPr/>
        </p:nvSpPr>
        <p:spPr bwMode="auto">
          <a:xfrm>
            <a:off x="7239000" y="3657600"/>
            <a:ext cx="152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floor(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i/2)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better than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pointers – saves space</a:t>
            </a:r>
          </a:p>
          <a:p>
            <a:r>
              <a:rPr lang="en-US" smtClean="0"/>
              <a:t>*2, /2, + operations are faster than dereferencing pointer</a:t>
            </a:r>
          </a:p>
          <a:p>
            <a:r>
              <a:rPr lang="en-US" smtClean="0"/>
              <a:t>Parent easy to locate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 Order Property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Heap </a:t>
            </a:r>
            <a:r>
              <a:rPr lang="en-US" b="1" u="sng" smtClean="0"/>
              <a:t>Order</a:t>
            </a:r>
            <a:r>
              <a:rPr lang="en-US" smtClean="0"/>
              <a:t> Property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1200" y="1085850"/>
            <a:ext cx="7772400" cy="1714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u="sng" smtClean="0">
                <a:solidFill>
                  <a:srgbClr val="FF0000"/>
                </a:solidFill>
              </a:rPr>
              <a:t>Heap order property</a:t>
            </a:r>
            <a:r>
              <a:rPr lang="en-US" smtClean="0">
                <a:solidFill>
                  <a:srgbClr val="FF0000"/>
                </a:solidFill>
              </a:rPr>
              <a:t>:</a:t>
            </a:r>
            <a:r>
              <a:rPr lang="en-US" smtClean="0"/>
              <a:t> For every non-root node X, the key in the parent of X is less than (or equal to) the key in X.</a:t>
            </a:r>
          </a:p>
        </p:txBody>
      </p:sp>
      <p:sp>
        <p:nvSpPr>
          <p:cNvPr id="1946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133600" y="4686300"/>
            <a:ext cx="508000" cy="285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946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6863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946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41148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80</a:t>
            </a:r>
          </a:p>
        </p:txBody>
      </p:sp>
      <p:sp>
        <p:nvSpPr>
          <p:cNvPr id="1946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625600" y="4114800"/>
            <a:ext cx="508000" cy="285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9464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235200" y="35433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cxnSp>
        <p:nvCxnSpPr>
          <p:cNvPr id="19465" name="AutoShape 9"/>
          <p:cNvCxnSpPr>
            <a:cxnSpLocks noChangeShapeType="1"/>
            <a:stCxn id="19464" idx="3"/>
            <a:endCxn id="19463" idx="0"/>
          </p:cNvCxnSpPr>
          <p:nvPr>
            <p:custDataLst>
              <p:tags r:id="rId8"/>
            </p:custDataLst>
          </p:nvPr>
        </p:nvCxnSpPr>
        <p:spPr bwMode="auto">
          <a:xfrm flipH="1">
            <a:off x="1879600" y="3806825"/>
            <a:ext cx="430213" cy="288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466" name="AutoShape 10"/>
          <p:cNvCxnSpPr>
            <a:cxnSpLocks noChangeShapeType="1"/>
            <a:stCxn id="19464" idx="5"/>
            <a:endCxn id="19462" idx="0"/>
          </p:cNvCxnSpPr>
          <p:nvPr>
            <p:custDataLst>
              <p:tags r:id="rId9"/>
            </p:custDataLst>
          </p:nvPr>
        </p:nvCxnSpPr>
        <p:spPr bwMode="auto">
          <a:xfrm>
            <a:off x="2668588" y="3806825"/>
            <a:ext cx="328612" cy="288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467" name="AutoShape 11"/>
          <p:cNvCxnSpPr>
            <a:cxnSpLocks noChangeShapeType="1"/>
            <a:stCxn id="19463" idx="3"/>
            <a:endCxn id="19461" idx="0"/>
          </p:cNvCxnSpPr>
          <p:nvPr>
            <p:custDataLst>
              <p:tags r:id="rId10"/>
            </p:custDataLst>
          </p:nvPr>
        </p:nvCxnSpPr>
        <p:spPr bwMode="auto">
          <a:xfrm flipH="1">
            <a:off x="1473200" y="4378325"/>
            <a:ext cx="227013" cy="288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468" name="AutoShape 12"/>
          <p:cNvCxnSpPr>
            <a:cxnSpLocks noChangeShapeType="1"/>
            <a:stCxn id="19463" idx="5"/>
            <a:endCxn id="19460" idx="0"/>
          </p:cNvCxnSpPr>
          <p:nvPr>
            <p:custDataLst>
              <p:tags r:id="rId11"/>
            </p:custDataLst>
          </p:nvPr>
        </p:nvCxnSpPr>
        <p:spPr bwMode="auto">
          <a:xfrm>
            <a:off x="2058988" y="4378325"/>
            <a:ext cx="328612" cy="288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9469" name="Oval 13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7620000" y="44005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99</a:t>
            </a:r>
          </a:p>
        </p:txBody>
      </p:sp>
      <p:sp>
        <p:nvSpPr>
          <p:cNvPr id="1947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791200" y="44005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19471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4775200" y="44005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9472" name="Oval 16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6908800" y="38862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80</a:t>
            </a:r>
          </a:p>
        </p:txBody>
      </p:sp>
      <p:sp>
        <p:nvSpPr>
          <p:cNvPr id="19473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384800" y="38862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19474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6096000" y="33147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cxnSp>
        <p:nvCxnSpPr>
          <p:cNvPr id="19475" name="AutoShape 19"/>
          <p:cNvCxnSpPr>
            <a:cxnSpLocks noChangeShapeType="1"/>
            <a:stCxn id="19474" idx="3"/>
            <a:endCxn id="19473" idx="0"/>
          </p:cNvCxnSpPr>
          <p:nvPr>
            <p:custDataLst>
              <p:tags r:id="rId18"/>
            </p:custDataLst>
          </p:nvPr>
        </p:nvCxnSpPr>
        <p:spPr bwMode="auto">
          <a:xfrm flipH="1">
            <a:off x="5638800" y="3578225"/>
            <a:ext cx="531813" cy="288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476" name="AutoShape 20"/>
          <p:cNvCxnSpPr>
            <a:cxnSpLocks noChangeShapeType="1"/>
            <a:stCxn id="19474" idx="5"/>
            <a:endCxn id="19472" idx="0"/>
          </p:cNvCxnSpPr>
          <p:nvPr>
            <p:custDataLst>
              <p:tags r:id="rId19"/>
            </p:custDataLst>
          </p:nvPr>
        </p:nvCxnSpPr>
        <p:spPr bwMode="auto">
          <a:xfrm>
            <a:off x="6529388" y="3578225"/>
            <a:ext cx="633412" cy="288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477" name="AutoShape 21"/>
          <p:cNvCxnSpPr>
            <a:cxnSpLocks noChangeShapeType="1"/>
            <a:stCxn id="19472" idx="5"/>
            <a:endCxn id="19469" idx="0"/>
          </p:cNvCxnSpPr>
          <p:nvPr>
            <p:custDataLst>
              <p:tags r:id="rId20"/>
            </p:custDataLst>
          </p:nvPr>
        </p:nvCxnSpPr>
        <p:spPr bwMode="auto">
          <a:xfrm>
            <a:off x="7342188" y="4149725"/>
            <a:ext cx="531812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478" name="AutoShape 22"/>
          <p:cNvCxnSpPr>
            <a:cxnSpLocks noChangeShapeType="1"/>
            <a:stCxn id="19473" idx="3"/>
            <a:endCxn id="19471" idx="0"/>
          </p:cNvCxnSpPr>
          <p:nvPr>
            <p:custDataLst>
              <p:tags r:id="rId21"/>
            </p:custDataLst>
          </p:nvPr>
        </p:nvCxnSpPr>
        <p:spPr bwMode="auto">
          <a:xfrm flipH="1">
            <a:off x="5029200" y="4149725"/>
            <a:ext cx="430213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479" name="AutoShape 23"/>
          <p:cNvCxnSpPr>
            <a:cxnSpLocks noChangeShapeType="1"/>
            <a:stCxn id="19473" idx="5"/>
            <a:endCxn id="19470" idx="0"/>
          </p:cNvCxnSpPr>
          <p:nvPr>
            <p:custDataLst>
              <p:tags r:id="rId22"/>
            </p:custDataLst>
          </p:nvPr>
        </p:nvCxnSpPr>
        <p:spPr bwMode="auto">
          <a:xfrm>
            <a:off x="5818188" y="4149725"/>
            <a:ext cx="227012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9480" name="Oval 24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4267200" y="48895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cxnSp>
        <p:nvCxnSpPr>
          <p:cNvPr id="19481" name="AutoShape 25"/>
          <p:cNvCxnSpPr>
            <a:cxnSpLocks noChangeShapeType="1"/>
            <a:stCxn id="19471" idx="3"/>
            <a:endCxn id="19480" idx="0"/>
          </p:cNvCxnSpPr>
          <p:nvPr>
            <p:custDataLst>
              <p:tags r:id="rId24"/>
            </p:custDataLst>
          </p:nvPr>
        </p:nvCxnSpPr>
        <p:spPr bwMode="auto">
          <a:xfrm flipH="1">
            <a:off x="4597400" y="4664075"/>
            <a:ext cx="252413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9482" name="Oval 26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5130800" y="48895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700</a:t>
            </a:r>
          </a:p>
        </p:txBody>
      </p:sp>
      <p:cxnSp>
        <p:nvCxnSpPr>
          <p:cNvPr id="19483" name="AutoShape 27"/>
          <p:cNvCxnSpPr>
            <a:cxnSpLocks noChangeShapeType="1"/>
            <a:stCxn id="19471" idx="5"/>
            <a:endCxn id="19482" idx="0"/>
          </p:cNvCxnSpPr>
          <p:nvPr>
            <p:custDataLst>
              <p:tags r:id="rId26"/>
            </p:custDataLst>
          </p:nvPr>
        </p:nvCxnSpPr>
        <p:spPr bwMode="auto">
          <a:xfrm>
            <a:off x="5208588" y="4664075"/>
            <a:ext cx="252412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9484" name="Oval 28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6705600" y="44005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85</a:t>
            </a:r>
          </a:p>
        </p:txBody>
      </p:sp>
      <p:cxnSp>
        <p:nvCxnSpPr>
          <p:cNvPr id="19485" name="AutoShape 29"/>
          <p:cNvCxnSpPr>
            <a:cxnSpLocks noChangeShapeType="1"/>
            <a:stCxn id="19472" idx="3"/>
            <a:endCxn id="19484" idx="0"/>
          </p:cNvCxnSpPr>
          <p:nvPr>
            <p:custDataLst>
              <p:tags r:id="rId28"/>
            </p:custDataLst>
          </p:nvPr>
        </p:nvCxnSpPr>
        <p:spPr bwMode="auto">
          <a:xfrm flipH="1">
            <a:off x="6959600" y="4149725"/>
            <a:ext cx="23813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9486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17600" y="531495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not a heap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4324350" y="5984875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Tree is partially ordered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791325" y="2819400"/>
            <a:ext cx="151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MIN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 Operations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Heap Operations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1200" y="1085850"/>
            <a:ext cx="7772400" cy="257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findMin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insert(</a:t>
            </a:r>
            <a:r>
              <a:rPr lang="en-US" sz="2400" dirty="0" err="1" smtClean="0"/>
              <a:t>val</a:t>
            </a:r>
            <a:r>
              <a:rPr lang="en-US" sz="2400" dirty="0" smtClean="0"/>
              <a:t>): percolate up.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deleteMin</a:t>
            </a:r>
            <a:r>
              <a:rPr lang="en-US" sz="2400" dirty="0" smtClean="0"/>
              <a:t>: percolate down.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See </a:t>
            </a:r>
            <a:r>
              <a:rPr lang="en-US" sz="2400" dirty="0" smtClean="0">
                <a:hlinkClick r:id="rId24"/>
              </a:rPr>
              <a:t>http://people.ksp.sk/~kuko/bak/index.html</a:t>
            </a:r>
            <a:endParaRPr lang="en-US" sz="2400" dirty="0" smtClean="0"/>
          </a:p>
        </p:txBody>
      </p:sp>
      <p:grpSp>
        <p:nvGrpSpPr>
          <p:cNvPr id="21508" name="Group 23"/>
          <p:cNvGrpSpPr>
            <a:grpSpLocks/>
          </p:cNvGrpSpPr>
          <p:nvPr/>
        </p:nvGrpSpPr>
        <p:grpSpPr bwMode="auto">
          <a:xfrm>
            <a:off x="1219200" y="4191000"/>
            <a:ext cx="5283200" cy="2257425"/>
            <a:chOff x="832" y="1944"/>
            <a:chExt cx="3328" cy="1422"/>
          </a:xfrm>
        </p:grpSpPr>
        <p:sp>
          <p:nvSpPr>
            <p:cNvPr id="21509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712" y="2736"/>
              <a:ext cx="448" cy="25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21510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04" y="2736"/>
              <a:ext cx="448" cy="25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21511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44" y="2736"/>
              <a:ext cx="448" cy="25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21512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264" y="2340"/>
              <a:ext cx="448" cy="25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21513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84" y="2340"/>
              <a:ext cx="448" cy="25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1514" name="Oval 9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60" y="1944"/>
              <a:ext cx="448" cy="25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cxnSp>
          <p:nvCxnSpPr>
            <p:cNvPr id="21515" name="AutoShape 10"/>
            <p:cNvCxnSpPr>
              <a:cxnSpLocks noChangeShapeType="1"/>
              <a:stCxn id="21514" idx="3"/>
              <a:endCxn id="21513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2208" y="2171"/>
              <a:ext cx="418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21516" name="AutoShape 11"/>
            <p:cNvCxnSpPr>
              <a:cxnSpLocks noChangeShapeType="1"/>
              <a:stCxn id="21514" idx="5"/>
              <a:endCxn id="21512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2942" y="2171"/>
              <a:ext cx="546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21517" name="AutoShape 12"/>
            <p:cNvCxnSpPr>
              <a:cxnSpLocks noChangeShapeType="1"/>
              <a:stCxn id="21512" idx="5"/>
              <a:endCxn id="21509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646" y="2567"/>
              <a:ext cx="290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21518" name="AutoShape 13"/>
            <p:cNvCxnSpPr>
              <a:cxnSpLocks noChangeShapeType="1"/>
              <a:stCxn id="21513" idx="3"/>
              <a:endCxn id="21511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1568" y="2567"/>
              <a:ext cx="482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21519" name="AutoShape 14"/>
            <p:cNvCxnSpPr>
              <a:cxnSpLocks noChangeShapeType="1"/>
              <a:stCxn id="21513" idx="5"/>
              <a:endCxn id="21510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2366" y="2567"/>
              <a:ext cx="162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sp>
          <p:nvSpPr>
            <p:cNvPr id="21520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32" y="3132"/>
              <a:ext cx="416" cy="23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50</a:t>
              </a:r>
            </a:p>
          </p:txBody>
        </p:sp>
        <p:cxnSp>
          <p:nvCxnSpPr>
            <p:cNvPr id="21521" name="AutoShape 16"/>
            <p:cNvCxnSpPr>
              <a:cxnSpLocks noChangeShapeType="1"/>
              <a:stCxn id="21511" idx="3"/>
              <a:endCxn id="21520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1040" y="2963"/>
              <a:ext cx="370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sp>
          <p:nvSpPr>
            <p:cNvPr id="21522" name="Oval 17"/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36" y="3132"/>
              <a:ext cx="416" cy="23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700</a:t>
              </a:r>
            </a:p>
          </p:txBody>
        </p:sp>
        <p:cxnSp>
          <p:nvCxnSpPr>
            <p:cNvPr id="21523" name="AutoShape 18"/>
            <p:cNvCxnSpPr>
              <a:cxnSpLocks noChangeShapeType="1"/>
              <a:stCxn id="21511" idx="5"/>
              <a:endCxn id="21522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1726" y="2963"/>
              <a:ext cx="18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sp>
          <p:nvSpPr>
            <p:cNvPr id="21524" name="Oval 19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072" y="2736"/>
              <a:ext cx="448" cy="25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85</a:t>
              </a:r>
            </a:p>
          </p:txBody>
        </p:sp>
        <p:cxnSp>
          <p:nvCxnSpPr>
            <p:cNvPr id="21525" name="AutoShape 20"/>
            <p:cNvCxnSpPr>
              <a:cxnSpLocks noChangeShapeType="1"/>
              <a:stCxn id="21512" idx="3"/>
              <a:endCxn id="2152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296" y="2567"/>
              <a:ext cx="34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sp>
          <p:nvSpPr>
            <p:cNvPr id="21526" name="Oval 21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112" y="3132"/>
              <a:ext cx="416" cy="23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65</a:t>
              </a:r>
            </a:p>
          </p:txBody>
        </p:sp>
        <p:cxnSp>
          <p:nvCxnSpPr>
            <p:cNvPr id="21527" name="AutoShape 22"/>
            <p:cNvCxnSpPr>
              <a:cxnSpLocks noChangeShapeType="1"/>
              <a:stCxn id="21510" idx="3"/>
              <a:endCxn id="21526" idx="0"/>
            </p:cNvCxnSpPr>
            <p:nvPr>
              <p:custDataLst>
                <p:tags r:id="rId21"/>
              </p:custDataLst>
            </p:nvPr>
          </p:nvCxnSpPr>
          <p:spPr bwMode="auto">
            <a:xfrm flipH="1">
              <a:off x="2320" y="2963"/>
              <a:ext cx="50" cy="15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 ADT</a:t>
            </a:r>
          </a:p>
          <a:p>
            <a:pPr lvl="1" eaLnBrk="1" hangingPunct="1"/>
            <a:r>
              <a:rPr lang="en-US" smtClean="0"/>
              <a:t>Motivation</a:t>
            </a:r>
          </a:p>
          <a:p>
            <a:pPr lvl="1" eaLnBrk="1" hangingPunct="1"/>
            <a:r>
              <a:rPr lang="en-US" smtClean="0"/>
              <a:t>Model</a:t>
            </a:r>
          </a:p>
          <a:p>
            <a:pPr lvl="1" eaLnBrk="1" hangingPunct="1"/>
            <a:r>
              <a:rPr lang="en-US" smtClean="0"/>
              <a:t>Simple Implementations</a:t>
            </a:r>
          </a:p>
          <a:p>
            <a:pPr lvl="1" eaLnBrk="1" hangingPunct="1"/>
            <a:r>
              <a:rPr lang="en-US" smtClean="0"/>
              <a:t>Binary Heap</a:t>
            </a:r>
          </a:p>
          <a:p>
            <a:pPr eaLnBrk="1" hangingPunct="1"/>
            <a:r>
              <a:rPr lang="en-US" smtClean="0"/>
              <a:t>Applications of priority queues</a:t>
            </a:r>
          </a:p>
          <a:p>
            <a:pPr lvl="1" eaLnBrk="1" hangingPunct="1"/>
            <a:r>
              <a:rPr lang="en-US" smtClean="0"/>
              <a:t>Huffman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 – Insert(val)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Basic Idea: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Put val at “next” leaf position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Repeatedly exchange node with its parent if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insert(int x) (Fig. 6.8)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void insert (int 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if(currentSize == array.size()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array.resize(array.size() * 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// Percolate up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int hole = ++currentSize;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for( ; hole &gt; 1 &amp;&amp; x &lt; array[hole /2];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    					hole /= 2)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// if x &lt; array[hole/2] move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			// item in array[hole] “down”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array[hole] = array[hole/2];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array[hole] =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mtClean="0"/>
              <a:t>Insert: percolate up</a:t>
            </a:r>
          </a:p>
        </p:txBody>
      </p:sp>
      <p:sp>
        <p:nvSpPr>
          <p:cNvPr id="2457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994400" y="20574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99</a:t>
            </a:r>
          </a:p>
        </p:txBody>
      </p:sp>
      <p:sp>
        <p:nvSpPr>
          <p:cNvPr id="2458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759200" y="20574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2458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235200" y="20574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458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283200" y="14287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80</a:t>
            </a:r>
          </a:p>
        </p:txBody>
      </p:sp>
      <p:sp>
        <p:nvSpPr>
          <p:cNvPr id="2458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251200" y="14287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4584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165600" y="8001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cxnSp>
        <p:nvCxnSpPr>
          <p:cNvPr id="24585" name="AutoShape 9"/>
          <p:cNvCxnSpPr>
            <a:cxnSpLocks noChangeShapeType="1"/>
            <a:stCxn id="24584" idx="3"/>
            <a:endCxn id="24583" idx="0"/>
          </p:cNvCxnSpPr>
          <p:nvPr>
            <p:custDataLst>
              <p:tags r:id="rId8"/>
            </p:custDataLst>
          </p:nvPr>
        </p:nvCxnSpPr>
        <p:spPr bwMode="auto">
          <a:xfrm flipH="1">
            <a:off x="3606800" y="1160463"/>
            <a:ext cx="6635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586" name="AutoShape 10"/>
          <p:cNvCxnSpPr>
            <a:cxnSpLocks noChangeShapeType="1"/>
            <a:stCxn id="24584" idx="5"/>
            <a:endCxn id="24582" idx="0"/>
          </p:cNvCxnSpPr>
          <p:nvPr>
            <p:custDataLst>
              <p:tags r:id="rId9"/>
            </p:custDataLst>
          </p:nvPr>
        </p:nvCxnSpPr>
        <p:spPr bwMode="auto">
          <a:xfrm>
            <a:off x="4772025" y="1160463"/>
            <a:ext cx="8667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587" name="AutoShape 11"/>
          <p:cNvCxnSpPr>
            <a:cxnSpLocks noChangeShapeType="1"/>
            <a:stCxn id="24582" idx="5"/>
            <a:endCxn id="24579" idx="0"/>
          </p:cNvCxnSpPr>
          <p:nvPr>
            <p:custDataLst>
              <p:tags r:id="rId10"/>
            </p:custDataLst>
          </p:nvPr>
        </p:nvCxnSpPr>
        <p:spPr bwMode="auto">
          <a:xfrm>
            <a:off x="5889625" y="1789113"/>
            <a:ext cx="460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588" name="AutoShape 12"/>
          <p:cNvCxnSpPr>
            <a:cxnSpLocks noChangeShapeType="1"/>
            <a:stCxn id="24583" idx="3"/>
            <a:endCxn id="24581" idx="0"/>
          </p:cNvCxnSpPr>
          <p:nvPr>
            <p:custDataLst>
              <p:tags r:id="rId11"/>
            </p:custDataLst>
          </p:nvPr>
        </p:nvCxnSpPr>
        <p:spPr bwMode="auto">
          <a:xfrm flipH="1">
            <a:off x="2590800" y="1789113"/>
            <a:ext cx="765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589" name="AutoShape 13"/>
          <p:cNvCxnSpPr>
            <a:cxnSpLocks noChangeShapeType="1"/>
            <a:stCxn id="24583" idx="5"/>
            <a:endCxn id="24580" idx="0"/>
          </p:cNvCxnSpPr>
          <p:nvPr>
            <p:custDataLst>
              <p:tags r:id="rId12"/>
            </p:custDataLst>
          </p:nvPr>
        </p:nvCxnSpPr>
        <p:spPr bwMode="auto">
          <a:xfrm>
            <a:off x="3857625" y="1789113"/>
            <a:ext cx="257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59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422400" y="268605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cxnSp>
        <p:nvCxnSpPr>
          <p:cNvPr id="24591" name="AutoShape 15"/>
          <p:cNvCxnSpPr>
            <a:cxnSpLocks noChangeShapeType="1"/>
            <a:stCxn id="24581" idx="3"/>
            <a:endCxn id="24590" idx="0"/>
          </p:cNvCxnSpPr>
          <p:nvPr>
            <p:custDataLst>
              <p:tags r:id="rId14"/>
            </p:custDataLst>
          </p:nvPr>
        </p:nvCxnSpPr>
        <p:spPr bwMode="auto">
          <a:xfrm flipH="1">
            <a:off x="1752600" y="2417763"/>
            <a:ext cx="587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592" name="Oval 16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2540000" y="268605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700</a:t>
            </a:r>
          </a:p>
        </p:txBody>
      </p:sp>
      <p:cxnSp>
        <p:nvCxnSpPr>
          <p:cNvPr id="24593" name="AutoShape 17"/>
          <p:cNvCxnSpPr>
            <a:cxnSpLocks noChangeShapeType="1"/>
            <a:stCxn id="24581" idx="5"/>
            <a:endCxn id="24592" idx="0"/>
          </p:cNvCxnSpPr>
          <p:nvPr>
            <p:custDataLst>
              <p:tags r:id="rId16"/>
            </p:custDataLst>
          </p:nvPr>
        </p:nvCxnSpPr>
        <p:spPr bwMode="auto">
          <a:xfrm>
            <a:off x="2841625" y="2417763"/>
            <a:ext cx="285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594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4978400" y="20574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85</a:t>
            </a:r>
          </a:p>
        </p:txBody>
      </p:sp>
      <p:cxnSp>
        <p:nvCxnSpPr>
          <p:cNvPr id="24595" name="AutoShape 19"/>
          <p:cNvCxnSpPr>
            <a:cxnSpLocks noChangeShapeType="1"/>
            <a:stCxn id="24582" idx="3"/>
            <a:endCxn id="24594" idx="0"/>
          </p:cNvCxnSpPr>
          <p:nvPr>
            <p:custDataLst>
              <p:tags r:id="rId18"/>
            </p:custDataLst>
          </p:nvPr>
        </p:nvCxnSpPr>
        <p:spPr bwMode="auto">
          <a:xfrm flipH="1">
            <a:off x="5334000" y="1789113"/>
            <a:ext cx="539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596" name="Oval 20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3454400" y="268605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cxnSp>
        <p:nvCxnSpPr>
          <p:cNvPr id="24597" name="AutoShape 21"/>
          <p:cNvCxnSpPr>
            <a:cxnSpLocks noChangeShapeType="1"/>
            <a:stCxn id="24580" idx="3"/>
            <a:endCxn id="24596" idx="0"/>
          </p:cNvCxnSpPr>
          <p:nvPr>
            <p:custDataLst>
              <p:tags r:id="rId20"/>
            </p:custDataLst>
          </p:nvPr>
        </p:nvCxnSpPr>
        <p:spPr bwMode="auto">
          <a:xfrm flipH="1">
            <a:off x="3784600" y="2417763"/>
            <a:ext cx="79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598" name="Oval 22"/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4368800" y="2686050"/>
            <a:ext cx="711200" cy="40005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cxnSp>
        <p:nvCxnSpPr>
          <p:cNvPr id="24599" name="AutoShape 23"/>
          <p:cNvCxnSpPr>
            <a:cxnSpLocks noChangeShapeType="1"/>
            <a:stCxn id="24580" idx="5"/>
            <a:endCxn id="24598" idx="0"/>
          </p:cNvCxnSpPr>
          <p:nvPr>
            <p:custDataLst>
              <p:tags r:id="rId22"/>
            </p:custDataLst>
          </p:nvPr>
        </p:nvCxnSpPr>
        <p:spPr bwMode="auto">
          <a:xfrm>
            <a:off x="4365625" y="2417763"/>
            <a:ext cx="358775" cy="2460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600" name="Oval 24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7289800" y="48768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99</a:t>
            </a:r>
          </a:p>
        </p:txBody>
      </p:sp>
      <p:sp>
        <p:nvSpPr>
          <p:cNvPr id="24601" name="Oval 25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48577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4602" name="Oval 26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2438400" y="48577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4603" name="Oval 27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6527800" y="42291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80</a:t>
            </a:r>
          </a:p>
        </p:txBody>
      </p:sp>
      <p:sp>
        <p:nvSpPr>
          <p:cNvPr id="24604" name="Oval 28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3454400" y="42291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24605" name="Oval 29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>
            <a:off x="4622800" y="36004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cxnSp>
        <p:nvCxnSpPr>
          <p:cNvPr id="24606" name="AutoShape 30"/>
          <p:cNvCxnSpPr>
            <a:cxnSpLocks noChangeShapeType="1"/>
            <a:stCxn id="24605" idx="3"/>
            <a:endCxn id="24604" idx="0"/>
          </p:cNvCxnSpPr>
          <p:nvPr>
            <p:custDataLst>
              <p:tags r:id="rId29"/>
            </p:custDataLst>
          </p:nvPr>
        </p:nvCxnSpPr>
        <p:spPr bwMode="auto">
          <a:xfrm flipH="1">
            <a:off x="3810000" y="3960813"/>
            <a:ext cx="9175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607" name="AutoShape 31"/>
          <p:cNvCxnSpPr>
            <a:cxnSpLocks noChangeShapeType="1"/>
            <a:stCxn id="24605" idx="5"/>
            <a:endCxn id="24603" idx="0"/>
          </p:cNvCxnSpPr>
          <p:nvPr>
            <p:custDataLst>
              <p:tags r:id="rId30"/>
            </p:custDataLst>
          </p:nvPr>
        </p:nvCxnSpPr>
        <p:spPr bwMode="auto">
          <a:xfrm>
            <a:off x="5229225" y="3960813"/>
            <a:ext cx="1654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608" name="AutoShape 32"/>
          <p:cNvCxnSpPr>
            <a:cxnSpLocks noChangeShapeType="1"/>
            <a:stCxn id="24603" idx="5"/>
            <a:endCxn id="24600" idx="0"/>
          </p:cNvCxnSpPr>
          <p:nvPr>
            <p:custDataLst>
              <p:tags r:id="rId31"/>
            </p:custDataLst>
          </p:nvPr>
        </p:nvCxnSpPr>
        <p:spPr bwMode="auto">
          <a:xfrm>
            <a:off x="7134225" y="4589463"/>
            <a:ext cx="511175" cy="2682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609" name="AutoShape 33"/>
          <p:cNvCxnSpPr>
            <a:cxnSpLocks noChangeShapeType="1"/>
            <a:stCxn id="24604" idx="3"/>
            <a:endCxn id="24602" idx="0"/>
          </p:cNvCxnSpPr>
          <p:nvPr>
            <p:custDataLst>
              <p:tags r:id="rId32"/>
            </p:custDataLst>
          </p:nvPr>
        </p:nvCxnSpPr>
        <p:spPr bwMode="auto">
          <a:xfrm flipH="1">
            <a:off x="2794000" y="4589463"/>
            <a:ext cx="765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4610" name="AutoShape 34"/>
          <p:cNvCxnSpPr>
            <a:cxnSpLocks noChangeShapeType="1"/>
            <a:stCxn id="24604" idx="5"/>
            <a:endCxn id="24601" idx="0"/>
          </p:cNvCxnSpPr>
          <p:nvPr>
            <p:custDataLst>
              <p:tags r:id="rId33"/>
            </p:custDataLst>
          </p:nvPr>
        </p:nvCxnSpPr>
        <p:spPr bwMode="auto">
          <a:xfrm>
            <a:off x="4060825" y="4589463"/>
            <a:ext cx="257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611" name="Oval 35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1625600" y="54864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cxnSp>
        <p:nvCxnSpPr>
          <p:cNvPr id="24612" name="AutoShape 36"/>
          <p:cNvCxnSpPr>
            <a:cxnSpLocks noChangeShapeType="1"/>
            <a:stCxn id="24602" idx="3"/>
            <a:endCxn id="24611" idx="0"/>
          </p:cNvCxnSpPr>
          <p:nvPr>
            <p:custDataLst>
              <p:tags r:id="rId35"/>
            </p:custDataLst>
          </p:nvPr>
        </p:nvCxnSpPr>
        <p:spPr bwMode="auto">
          <a:xfrm flipH="1">
            <a:off x="1955800" y="5218113"/>
            <a:ext cx="587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613" name="Oval 37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2743200" y="54864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700</a:t>
            </a:r>
          </a:p>
        </p:txBody>
      </p:sp>
      <p:cxnSp>
        <p:nvCxnSpPr>
          <p:cNvPr id="24614" name="AutoShape 38"/>
          <p:cNvCxnSpPr>
            <a:cxnSpLocks noChangeShapeType="1"/>
            <a:stCxn id="24602" idx="5"/>
            <a:endCxn id="24613" idx="0"/>
          </p:cNvCxnSpPr>
          <p:nvPr>
            <p:custDataLst>
              <p:tags r:id="rId37"/>
            </p:custDataLst>
          </p:nvPr>
        </p:nvCxnSpPr>
        <p:spPr bwMode="auto">
          <a:xfrm>
            <a:off x="3044825" y="5218113"/>
            <a:ext cx="285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615" name="Oval 39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6070600" y="48577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85</a:t>
            </a:r>
          </a:p>
        </p:txBody>
      </p:sp>
      <p:cxnSp>
        <p:nvCxnSpPr>
          <p:cNvPr id="24616" name="AutoShape 40"/>
          <p:cNvCxnSpPr>
            <a:cxnSpLocks noChangeShapeType="1"/>
            <a:stCxn id="24603" idx="3"/>
            <a:endCxn id="24615" idx="0"/>
          </p:cNvCxnSpPr>
          <p:nvPr>
            <p:custDataLst>
              <p:tags r:id="rId39"/>
            </p:custDataLst>
          </p:nvPr>
        </p:nvCxnSpPr>
        <p:spPr bwMode="auto">
          <a:xfrm flipH="1">
            <a:off x="6426200" y="4589463"/>
            <a:ext cx="206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617" name="Oval 41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3657600" y="54864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cxnSp>
        <p:nvCxnSpPr>
          <p:cNvPr id="24618" name="AutoShape 42"/>
          <p:cNvCxnSpPr>
            <a:cxnSpLocks noChangeShapeType="1"/>
            <a:stCxn id="24601" idx="3"/>
            <a:endCxn id="24617" idx="0"/>
          </p:cNvCxnSpPr>
          <p:nvPr>
            <p:custDataLst>
              <p:tags r:id="rId41"/>
            </p:custDataLst>
          </p:nvPr>
        </p:nvCxnSpPr>
        <p:spPr bwMode="auto">
          <a:xfrm flipH="1">
            <a:off x="3987800" y="5218113"/>
            <a:ext cx="79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619" name="Oval 43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4572000" y="5486400"/>
            <a:ext cx="609600" cy="3429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cxnSp>
        <p:nvCxnSpPr>
          <p:cNvPr id="24620" name="AutoShape 44"/>
          <p:cNvCxnSpPr>
            <a:cxnSpLocks noChangeShapeType="1"/>
            <a:stCxn id="24601" idx="5"/>
            <a:endCxn id="24619" idx="0"/>
          </p:cNvCxnSpPr>
          <p:nvPr>
            <p:custDataLst>
              <p:tags r:id="rId43"/>
            </p:custDataLst>
          </p:nvPr>
        </p:nvCxnSpPr>
        <p:spPr bwMode="auto">
          <a:xfrm>
            <a:off x="4568825" y="5218113"/>
            <a:ext cx="3079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4621" name="AutoShape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 flipH="1">
            <a:off x="4470400" y="2114550"/>
            <a:ext cx="508000" cy="5365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AutoShape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 flipH="1">
            <a:off x="4064000" y="1485900"/>
            <a:ext cx="508000" cy="5365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Apr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 – DeleteMin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Basic Idea: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Remove root (that is always the min!)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Put “last” leaf node at root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Find smallest child (why?)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Swap node with smallest child if needed.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Repeat steps 3 &amp; 4 until no swaps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child to swap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min-heap:</a:t>
            </a:r>
          </a:p>
          <a:p>
            <a:pPr lvl="1"/>
            <a:r>
              <a:rPr lang="en-US" dirty="0" smtClean="0"/>
              <a:t>25 needs percolating!</a:t>
            </a:r>
          </a:p>
          <a:p>
            <a:pPr lvl="1"/>
            <a:r>
              <a:rPr lang="en-US" dirty="0" smtClean="0"/>
              <a:t>But which way?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If we swap 25 with </a:t>
            </a:r>
            <a:br>
              <a:rPr lang="en-US" dirty="0" smtClean="0"/>
            </a:br>
            <a:r>
              <a:rPr lang="en-US" dirty="0" smtClean="0"/>
              <a:t>the smallest child:</a:t>
            </a:r>
          </a:p>
          <a:p>
            <a:pPr lvl="1" algn="l"/>
            <a:r>
              <a:rPr lang="en-US" dirty="0" smtClean="0"/>
              <a:t>All’s good!</a:t>
            </a:r>
          </a:p>
          <a:p>
            <a:pPr lvl="4" algn="l"/>
            <a:endParaRPr lang="en-US" dirty="0" smtClean="0"/>
          </a:p>
          <a:p>
            <a:pPr algn="l"/>
            <a:r>
              <a:rPr lang="en-US" dirty="0" smtClean="0"/>
              <a:t>If we swap 25 with </a:t>
            </a:r>
            <a:br>
              <a:rPr lang="en-US" dirty="0" smtClean="0"/>
            </a:br>
            <a:r>
              <a:rPr lang="en-US" dirty="0" smtClean="0"/>
              <a:t>the largest child:</a:t>
            </a:r>
          </a:p>
          <a:p>
            <a:pPr lvl="1" algn="l"/>
            <a:r>
              <a:rPr lang="en-US" dirty="0" smtClean="0"/>
              <a:t>No longer a min-heap!</a:t>
            </a:r>
          </a:p>
        </p:txBody>
      </p:sp>
      <p:grpSp>
        <p:nvGrpSpPr>
          <p:cNvPr id="26628" name="Group 13"/>
          <p:cNvGrpSpPr>
            <a:grpSpLocks/>
          </p:cNvGrpSpPr>
          <p:nvPr/>
        </p:nvGrpSpPr>
        <p:grpSpPr bwMode="auto">
          <a:xfrm>
            <a:off x="5181600" y="1676400"/>
            <a:ext cx="2090738" cy="1323975"/>
            <a:chOff x="2057400" y="3048000"/>
            <a:chExt cx="2091117" cy="1324630"/>
          </a:xfrm>
        </p:grpSpPr>
        <p:sp>
          <p:nvSpPr>
            <p:cNvPr id="4" name="Oval 3"/>
            <p:cNvSpPr/>
            <p:nvPr/>
          </p:nvSpPr>
          <p:spPr bwMode="auto">
            <a:xfrm>
              <a:off x="2743324" y="3048000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057400" y="3810377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429249" y="3810377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 bwMode="auto">
            <a:xfrm rot="5400000">
              <a:off x="2577343" y="3622194"/>
              <a:ext cx="365306" cy="176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5"/>
              <a:endCxn id="6" idx="1"/>
            </p:cNvCxnSpPr>
            <p:nvPr/>
          </p:nvCxnSpPr>
          <p:spPr bwMode="auto">
            <a:xfrm rot="16200000" flipH="1">
              <a:off x="3263267" y="3622194"/>
              <a:ext cx="365306" cy="176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257800" y="3352800"/>
            <a:ext cx="2090738" cy="1323975"/>
            <a:chOff x="2057400" y="3048000"/>
            <a:chExt cx="2091117" cy="1324630"/>
          </a:xfrm>
        </p:grpSpPr>
        <p:sp>
          <p:nvSpPr>
            <p:cNvPr id="18" name="Oval 17"/>
            <p:cNvSpPr/>
            <p:nvPr/>
          </p:nvSpPr>
          <p:spPr bwMode="auto">
            <a:xfrm>
              <a:off x="2743324" y="3048000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057400" y="3810377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429249" y="3810377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21" name="Straight Connector 20"/>
            <p:cNvCxnSpPr>
              <a:stCxn id="18" idx="3"/>
              <a:endCxn id="19" idx="7"/>
            </p:cNvCxnSpPr>
            <p:nvPr/>
          </p:nvCxnSpPr>
          <p:spPr bwMode="auto">
            <a:xfrm rot="5400000">
              <a:off x="2577343" y="3622194"/>
              <a:ext cx="365306" cy="176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5"/>
              <a:endCxn id="20" idx="1"/>
            </p:cNvCxnSpPr>
            <p:nvPr/>
          </p:nvCxnSpPr>
          <p:spPr bwMode="auto">
            <a:xfrm rot="16200000" flipH="1">
              <a:off x="3263267" y="3622194"/>
              <a:ext cx="365306" cy="176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257800" y="5181600"/>
            <a:ext cx="2090738" cy="1323975"/>
            <a:chOff x="2057400" y="3048000"/>
            <a:chExt cx="2091117" cy="1324630"/>
          </a:xfrm>
        </p:grpSpPr>
        <p:sp>
          <p:nvSpPr>
            <p:cNvPr id="24" name="Oval 23"/>
            <p:cNvSpPr/>
            <p:nvPr/>
          </p:nvSpPr>
          <p:spPr bwMode="auto">
            <a:xfrm>
              <a:off x="2743324" y="3048000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057400" y="3810377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429249" y="3810377"/>
              <a:ext cx="719268" cy="56225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7" name="Straight Connector 26"/>
            <p:cNvCxnSpPr>
              <a:stCxn id="24" idx="3"/>
              <a:endCxn id="25" idx="7"/>
            </p:cNvCxnSpPr>
            <p:nvPr/>
          </p:nvCxnSpPr>
          <p:spPr bwMode="auto">
            <a:xfrm rot="5400000">
              <a:off x="2577343" y="3622194"/>
              <a:ext cx="365306" cy="176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5"/>
              <a:endCxn id="26" idx="1"/>
            </p:cNvCxnSpPr>
            <p:nvPr/>
          </p:nvCxnSpPr>
          <p:spPr bwMode="auto">
            <a:xfrm rot="16200000" flipH="1">
              <a:off x="3263267" y="3622194"/>
              <a:ext cx="365306" cy="176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Arc 28"/>
          <p:cNvSpPr/>
          <p:nvPr/>
        </p:nvSpPr>
        <p:spPr bwMode="auto">
          <a:xfrm rot="16897515">
            <a:off x="5151437" y="3795713"/>
            <a:ext cx="1241425" cy="793750"/>
          </a:xfrm>
          <a:prstGeom prst="arc">
            <a:avLst/>
          </a:prstGeom>
          <a:noFill/>
          <a:ln w="31750" cap="flat" cmpd="sng" algn="ctr">
            <a:solidFill>
              <a:srgbClr val="DD33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" name="Arc 29"/>
          <p:cNvSpPr/>
          <p:nvPr/>
        </p:nvSpPr>
        <p:spPr bwMode="auto">
          <a:xfrm rot="997790">
            <a:off x="5954713" y="5341938"/>
            <a:ext cx="1241425" cy="795337"/>
          </a:xfrm>
          <a:prstGeom prst="arc">
            <a:avLst/>
          </a:prstGeom>
          <a:noFill/>
          <a:ln w="31750" cap="flat" cmpd="sng" algn="ctr">
            <a:solidFill>
              <a:srgbClr val="DD33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06400" y="171450"/>
            <a:ext cx="8432800" cy="685800"/>
          </a:xfrm>
        </p:spPr>
        <p:txBody>
          <a:bodyPr/>
          <a:lstStyle/>
          <a:p>
            <a:pPr algn="l" eaLnBrk="1" hangingPunct="1"/>
            <a:r>
              <a:rPr lang="en-US" smtClean="0"/>
              <a:t>DeleteMin: percolate down</a:t>
            </a:r>
          </a:p>
        </p:txBody>
      </p:sp>
      <p:sp>
        <p:nvSpPr>
          <p:cNvPr id="27651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24574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99</a:t>
            </a:r>
          </a:p>
        </p:txBody>
      </p:sp>
      <p:sp>
        <p:nvSpPr>
          <p:cNvPr id="27652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60800" y="24574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27653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336800" y="24574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7654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384800" y="18288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27655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18288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7656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1200150"/>
            <a:ext cx="711200" cy="40005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cxnSp>
        <p:nvCxnSpPr>
          <p:cNvPr id="27657" name="AutoShape 9"/>
          <p:cNvCxnSpPr>
            <a:cxnSpLocks noChangeShapeType="1"/>
            <a:stCxn id="27656" idx="3"/>
            <a:endCxn id="27655" idx="0"/>
          </p:cNvCxnSpPr>
          <p:nvPr>
            <p:custDataLst>
              <p:tags r:id="rId8"/>
            </p:custDataLst>
          </p:nvPr>
        </p:nvCxnSpPr>
        <p:spPr bwMode="auto">
          <a:xfrm flipH="1">
            <a:off x="3708400" y="1563688"/>
            <a:ext cx="663575" cy="2460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58" name="AutoShape 10"/>
          <p:cNvCxnSpPr>
            <a:cxnSpLocks noChangeShapeType="1"/>
            <a:stCxn id="27656" idx="5"/>
            <a:endCxn id="27654" idx="0"/>
          </p:cNvCxnSpPr>
          <p:nvPr>
            <p:custDataLst>
              <p:tags r:id="rId9"/>
            </p:custDataLst>
          </p:nvPr>
        </p:nvCxnSpPr>
        <p:spPr bwMode="auto">
          <a:xfrm>
            <a:off x="4873625" y="1563688"/>
            <a:ext cx="866775" cy="2460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59" name="AutoShape 11"/>
          <p:cNvCxnSpPr>
            <a:cxnSpLocks noChangeShapeType="1"/>
            <a:stCxn id="27654" idx="5"/>
            <a:endCxn id="27651" idx="0"/>
          </p:cNvCxnSpPr>
          <p:nvPr>
            <p:custDataLst>
              <p:tags r:id="rId10"/>
            </p:custDataLst>
          </p:nvPr>
        </p:nvCxnSpPr>
        <p:spPr bwMode="auto">
          <a:xfrm>
            <a:off x="5991225" y="2189163"/>
            <a:ext cx="460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60" name="AutoShape 12"/>
          <p:cNvCxnSpPr>
            <a:cxnSpLocks noChangeShapeType="1"/>
            <a:stCxn id="27655" idx="3"/>
            <a:endCxn id="27653" idx="0"/>
          </p:cNvCxnSpPr>
          <p:nvPr>
            <p:custDataLst>
              <p:tags r:id="rId11"/>
            </p:custDataLst>
          </p:nvPr>
        </p:nvCxnSpPr>
        <p:spPr bwMode="auto">
          <a:xfrm flipH="1">
            <a:off x="2692400" y="2189163"/>
            <a:ext cx="765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61" name="AutoShape 13"/>
          <p:cNvCxnSpPr>
            <a:cxnSpLocks noChangeShapeType="1"/>
            <a:stCxn id="27655" idx="5"/>
            <a:endCxn id="27652" idx="0"/>
          </p:cNvCxnSpPr>
          <p:nvPr>
            <p:custDataLst>
              <p:tags r:id="rId12"/>
            </p:custDataLst>
          </p:nvPr>
        </p:nvCxnSpPr>
        <p:spPr bwMode="auto">
          <a:xfrm>
            <a:off x="3959225" y="2189163"/>
            <a:ext cx="257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62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524000" y="30861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cxnSp>
        <p:nvCxnSpPr>
          <p:cNvPr id="27663" name="AutoShape 15"/>
          <p:cNvCxnSpPr>
            <a:cxnSpLocks noChangeShapeType="1"/>
            <a:stCxn id="27653" idx="3"/>
            <a:endCxn id="27662" idx="0"/>
          </p:cNvCxnSpPr>
          <p:nvPr>
            <p:custDataLst>
              <p:tags r:id="rId14"/>
            </p:custDataLst>
          </p:nvPr>
        </p:nvCxnSpPr>
        <p:spPr bwMode="auto">
          <a:xfrm flipH="1">
            <a:off x="1854200" y="2817813"/>
            <a:ext cx="587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64" name="Oval 16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2641600" y="30861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700</a:t>
            </a:r>
          </a:p>
        </p:txBody>
      </p:sp>
      <p:cxnSp>
        <p:nvCxnSpPr>
          <p:cNvPr id="27665" name="AutoShape 17"/>
          <p:cNvCxnSpPr>
            <a:cxnSpLocks noChangeShapeType="1"/>
            <a:stCxn id="27653" idx="5"/>
            <a:endCxn id="27664" idx="0"/>
          </p:cNvCxnSpPr>
          <p:nvPr>
            <p:custDataLst>
              <p:tags r:id="rId16"/>
            </p:custDataLst>
          </p:nvPr>
        </p:nvCxnSpPr>
        <p:spPr bwMode="auto">
          <a:xfrm>
            <a:off x="2943225" y="2817813"/>
            <a:ext cx="285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66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5080000" y="24574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85</a:t>
            </a:r>
          </a:p>
        </p:txBody>
      </p:sp>
      <p:cxnSp>
        <p:nvCxnSpPr>
          <p:cNvPr id="27667" name="AutoShape 19"/>
          <p:cNvCxnSpPr>
            <a:cxnSpLocks noChangeShapeType="1"/>
            <a:stCxn id="27654" idx="3"/>
            <a:endCxn id="27666" idx="0"/>
          </p:cNvCxnSpPr>
          <p:nvPr>
            <p:custDataLst>
              <p:tags r:id="rId18"/>
            </p:custDataLst>
          </p:nvPr>
        </p:nvCxnSpPr>
        <p:spPr bwMode="auto">
          <a:xfrm flipH="1">
            <a:off x="5435600" y="2189163"/>
            <a:ext cx="539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68" name="Oval 20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3556000" y="308610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cxnSp>
        <p:nvCxnSpPr>
          <p:cNvPr id="27669" name="AutoShape 21"/>
          <p:cNvCxnSpPr>
            <a:cxnSpLocks noChangeShapeType="1"/>
            <a:stCxn id="27652" idx="3"/>
            <a:endCxn id="27668" idx="0"/>
          </p:cNvCxnSpPr>
          <p:nvPr>
            <p:custDataLst>
              <p:tags r:id="rId20"/>
            </p:custDataLst>
          </p:nvPr>
        </p:nvCxnSpPr>
        <p:spPr bwMode="auto">
          <a:xfrm flipH="1">
            <a:off x="3886200" y="2817813"/>
            <a:ext cx="79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0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962400" y="108585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4064000" y="108585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Oval 24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6299200" y="50292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99</a:t>
            </a:r>
          </a:p>
        </p:txBody>
      </p:sp>
      <p:sp>
        <p:nvSpPr>
          <p:cNvPr id="27673" name="Oval 25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4064000" y="50292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27674" name="Oval 26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2540000" y="50292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7675" name="Oval 27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5588000" y="44005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sp>
        <p:nvSpPr>
          <p:cNvPr id="27676" name="Oval 28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3556000" y="440055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7677" name="Oval 29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>
            <a:off x="4470400" y="37719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cxnSp>
        <p:nvCxnSpPr>
          <p:cNvPr id="27678" name="AutoShape 30"/>
          <p:cNvCxnSpPr>
            <a:cxnSpLocks noChangeShapeType="1"/>
            <a:stCxn id="27677" idx="3"/>
            <a:endCxn id="27676" idx="0"/>
          </p:cNvCxnSpPr>
          <p:nvPr>
            <p:custDataLst>
              <p:tags r:id="rId29"/>
            </p:custDataLst>
          </p:nvPr>
        </p:nvCxnSpPr>
        <p:spPr bwMode="auto">
          <a:xfrm flipH="1">
            <a:off x="3911600" y="4132263"/>
            <a:ext cx="6635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79" name="AutoShape 31"/>
          <p:cNvCxnSpPr>
            <a:cxnSpLocks noChangeShapeType="1"/>
            <a:stCxn id="27677" idx="5"/>
            <a:endCxn id="27675" idx="0"/>
          </p:cNvCxnSpPr>
          <p:nvPr>
            <p:custDataLst>
              <p:tags r:id="rId30"/>
            </p:custDataLst>
          </p:nvPr>
        </p:nvCxnSpPr>
        <p:spPr bwMode="auto">
          <a:xfrm>
            <a:off x="5076825" y="4132263"/>
            <a:ext cx="8667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80" name="AutoShape 32"/>
          <p:cNvCxnSpPr>
            <a:cxnSpLocks noChangeShapeType="1"/>
            <a:stCxn id="27675" idx="5"/>
            <a:endCxn id="27672" idx="0"/>
          </p:cNvCxnSpPr>
          <p:nvPr>
            <p:custDataLst>
              <p:tags r:id="rId31"/>
            </p:custDataLst>
          </p:nvPr>
        </p:nvCxnSpPr>
        <p:spPr bwMode="auto">
          <a:xfrm>
            <a:off x="6194425" y="4760913"/>
            <a:ext cx="460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81" name="AutoShape 33"/>
          <p:cNvCxnSpPr>
            <a:cxnSpLocks noChangeShapeType="1"/>
            <a:stCxn id="27676" idx="3"/>
            <a:endCxn id="27674" idx="0"/>
          </p:cNvCxnSpPr>
          <p:nvPr>
            <p:custDataLst>
              <p:tags r:id="rId32"/>
            </p:custDataLst>
          </p:nvPr>
        </p:nvCxnSpPr>
        <p:spPr bwMode="auto">
          <a:xfrm flipH="1">
            <a:off x="2895600" y="4760913"/>
            <a:ext cx="765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7682" name="AutoShape 34"/>
          <p:cNvCxnSpPr>
            <a:cxnSpLocks noChangeShapeType="1"/>
            <a:stCxn id="27676" idx="5"/>
            <a:endCxn id="27673" idx="0"/>
          </p:cNvCxnSpPr>
          <p:nvPr>
            <p:custDataLst>
              <p:tags r:id="rId33"/>
            </p:custDataLst>
          </p:nvPr>
        </p:nvCxnSpPr>
        <p:spPr bwMode="auto">
          <a:xfrm>
            <a:off x="4162425" y="4760913"/>
            <a:ext cx="2571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83" name="Oval 35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1727200" y="565785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cxnSp>
        <p:nvCxnSpPr>
          <p:cNvPr id="27684" name="AutoShape 36"/>
          <p:cNvCxnSpPr>
            <a:cxnSpLocks noChangeShapeType="1"/>
            <a:stCxn id="27674" idx="3"/>
            <a:endCxn id="27683" idx="0"/>
          </p:cNvCxnSpPr>
          <p:nvPr>
            <p:custDataLst>
              <p:tags r:id="rId35"/>
            </p:custDataLst>
          </p:nvPr>
        </p:nvCxnSpPr>
        <p:spPr bwMode="auto">
          <a:xfrm flipH="1">
            <a:off x="2057400" y="5389563"/>
            <a:ext cx="5873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85" name="Oval 37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2844800" y="5657850"/>
            <a:ext cx="660400" cy="3714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700</a:t>
            </a:r>
          </a:p>
        </p:txBody>
      </p:sp>
      <p:cxnSp>
        <p:nvCxnSpPr>
          <p:cNvPr id="27686" name="AutoShape 38"/>
          <p:cNvCxnSpPr>
            <a:cxnSpLocks noChangeShapeType="1"/>
            <a:stCxn id="27674" idx="5"/>
            <a:endCxn id="27685" idx="0"/>
          </p:cNvCxnSpPr>
          <p:nvPr>
            <p:custDataLst>
              <p:tags r:id="rId37"/>
            </p:custDataLst>
          </p:nvPr>
        </p:nvCxnSpPr>
        <p:spPr bwMode="auto">
          <a:xfrm>
            <a:off x="3146425" y="5389563"/>
            <a:ext cx="285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87" name="Oval 39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283200" y="5029200"/>
            <a:ext cx="711200" cy="4000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85</a:t>
            </a:r>
          </a:p>
        </p:txBody>
      </p:sp>
      <p:cxnSp>
        <p:nvCxnSpPr>
          <p:cNvPr id="27688" name="AutoShape 40"/>
          <p:cNvCxnSpPr>
            <a:cxnSpLocks noChangeShapeType="1"/>
            <a:stCxn id="27675" idx="3"/>
            <a:endCxn id="27687" idx="0"/>
          </p:cNvCxnSpPr>
          <p:nvPr>
            <p:custDataLst>
              <p:tags r:id="rId39"/>
            </p:custDataLst>
          </p:nvPr>
        </p:nvCxnSpPr>
        <p:spPr bwMode="auto">
          <a:xfrm flipH="1">
            <a:off x="5638800" y="4760913"/>
            <a:ext cx="53975" cy="249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64" name="Group 20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00200" y="914400"/>
          <a:ext cx="6934200" cy="1143000"/>
        </p:xfrm>
        <a:graphic>
          <a:graphicData uri="http://schemas.openxmlformats.org/drawingml/2006/table">
            <a:tbl>
              <a:tblPr/>
              <a:tblGrid>
                <a:gridCol w="771525"/>
                <a:gridCol w="768350"/>
                <a:gridCol w="771525"/>
                <a:gridCol w="771525"/>
                <a:gridCol w="771525"/>
                <a:gridCol w="768350"/>
                <a:gridCol w="771525"/>
                <a:gridCol w="771525"/>
                <a:gridCol w="76835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5" name="Text Box 19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228600"/>
            <a:ext cx="393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Insert: 16, 32, 4, 69, 105, 43,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Other Heap 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8000" y="1085850"/>
            <a:ext cx="8331200" cy="5143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err="1" smtClean="0"/>
              <a:t>decreaseKey</a:t>
            </a:r>
            <a:r>
              <a:rPr lang="en-US" sz="2000" b="1" dirty="0" smtClean="0"/>
              <a:t>(process, </a:t>
            </a:r>
            <a:r>
              <a:rPr lang="en-US" sz="2000" b="1" dirty="0" smtClean="0">
                <a:sym typeface="Symbol" pitchFamily="18" charset="2"/>
              </a:rPr>
              <a:t>amount):</a:t>
            </a:r>
            <a:r>
              <a:rPr lang="en-US" sz="2000" dirty="0" smtClean="0">
                <a:sym typeface="Symbol" pitchFamily="18" charset="2"/>
              </a:rPr>
              <a:t> “raise” the priority of a process, percolate up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sym typeface="Symbol" pitchFamily="18" charset="2"/>
              </a:rPr>
              <a:t>increaseKey</a:t>
            </a:r>
            <a:r>
              <a:rPr lang="en-US" sz="2000" b="1" dirty="0" smtClean="0">
                <a:sym typeface="Symbol" pitchFamily="18" charset="2"/>
              </a:rPr>
              <a:t>(</a:t>
            </a:r>
            <a:r>
              <a:rPr lang="en-US" sz="2000" b="1" dirty="0" err="1" smtClean="0">
                <a:sym typeface="Symbol" pitchFamily="18" charset="2"/>
              </a:rPr>
              <a:t>processID</a:t>
            </a:r>
            <a:r>
              <a:rPr lang="en-US" sz="2000" b="1" dirty="0" smtClean="0">
                <a:sym typeface="Symbol" pitchFamily="18" charset="2"/>
              </a:rPr>
              <a:t>, amount):</a:t>
            </a:r>
            <a:r>
              <a:rPr lang="en-US" sz="2000" dirty="0" smtClean="0">
                <a:sym typeface="Symbol" pitchFamily="18" charset="2"/>
              </a:rPr>
              <a:t> “lower” the priority of a process, percolate down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ym typeface="Symbol" pitchFamily="18" charset="2"/>
              </a:rPr>
              <a:t>remove(</a:t>
            </a:r>
            <a:r>
              <a:rPr lang="en-US" sz="2000" b="1" dirty="0" err="1" smtClean="0">
                <a:sym typeface="Symbol" pitchFamily="18" charset="2"/>
              </a:rPr>
              <a:t>processID</a:t>
            </a:r>
            <a:r>
              <a:rPr lang="en-US" sz="2000" b="1" dirty="0" smtClean="0">
                <a:sym typeface="Symbol" pitchFamily="18" charset="2"/>
              </a:rPr>
              <a:t>):</a:t>
            </a:r>
            <a:r>
              <a:rPr lang="en-US" sz="2000" dirty="0" smtClean="0">
                <a:sym typeface="Symbol" pitchFamily="18" charset="2"/>
              </a:rPr>
              <a:t> remove a process, move to top, then delete.  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1) </a:t>
            </a:r>
            <a:r>
              <a:rPr lang="en-US" sz="2000" dirty="0" err="1" smtClean="0">
                <a:sym typeface="Symbol" pitchFamily="18" charset="2"/>
              </a:rPr>
              <a:t>decreaseKey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err="1" smtClean="0">
                <a:sym typeface="Symbol" pitchFamily="18" charset="2"/>
              </a:rPr>
              <a:t>processID</a:t>
            </a:r>
            <a:r>
              <a:rPr lang="en-US" sz="2000" dirty="0" smtClean="0">
                <a:sym typeface="Symbol" pitchFamily="18" charset="2"/>
              </a:rPr>
              <a:t>, -)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			2) </a:t>
            </a:r>
            <a:r>
              <a:rPr lang="en-US" sz="2000" dirty="0" err="1" smtClean="0">
                <a:sym typeface="Symbol" pitchFamily="18" charset="2"/>
              </a:rPr>
              <a:t>deleteMin</a:t>
            </a:r>
            <a:r>
              <a:rPr lang="en-US" sz="2000" dirty="0" smtClean="0">
                <a:sym typeface="Symbol" pitchFamily="18" charset="2"/>
              </a:rPr>
              <a:t>()</a:t>
            </a:r>
          </a:p>
          <a:p>
            <a:pPr eaLnBrk="1" hangingPunct="1"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Worst case Running time for all of these: 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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sz="2000" dirty="0" smtClean="0">
                <a:sym typeface="Symbol" pitchFamily="18" charset="2"/>
              </a:rPr>
              <a:t>, because of the find() required; without the find(), it’s </a:t>
            </a:r>
            <a:r>
              <a:rPr lang="en-US" sz="2000" dirty="0" smtClean="0">
                <a:sym typeface="Symbol"/>
              </a:rPr>
              <a:t></a:t>
            </a:r>
            <a:r>
              <a:rPr lang="en-US" sz="2000" dirty="0" smtClean="0">
                <a:sym typeface="Symbol" pitchFamily="18" charset="2"/>
              </a:rPr>
              <a:t>(log </a:t>
            </a:r>
            <a:r>
              <a:rPr lang="en-US" sz="2000" i="1" dirty="0" smtClean="0">
                <a:sym typeface="Symbol" pitchFamily="18" charset="2"/>
              </a:rPr>
              <a:t>n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000" dirty="0" err="1" smtClean="0"/>
              <a:t>FindMax</a:t>
            </a:r>
            <a:r>
              <a:rPr lang="en-US" sz="2000" dirty="0" smtClean="0"/>
              <a:t>?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sym typeface="Symbol" pitchFamily="18" charset="2"/>
              </a:rPr>
              <a:t>ExpandHeap</a:t>
            </a:r>
            <a:r>
              <a:rPr lang="en-US" sz="2000" dirty="0" smtClean="0">
                <a:sym typeface="Symbol" pitchFamily="18" charset="2"/>
              </a:rPr>
              <a:t> – when heap fills, copy into new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Heaps (Summary)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insert: percolate up. 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</a:t>
            </a:r>
            <a:r>
              <a:rPr lang="en-US" dirty="0" smtClean="0">
                <a:solidFill>
                  <a:srgbClr val="FF0000"/>
                </a:solidFill>
              </a:rPr>
              <a:t>(log N)</a:t>
            </a:r>
            <a:r>
              <a:rPr lang="en-US" dirty="0" smtClean="0"/>
              <a:t> time.</a:t>
            </a:r>
          </a:p>
          <a:p>
            <a:pPr eaLnBrk="1" hangingPunct="1"/>
            <a:r>
              <a:rPr lang="en-US" dirty="0" err="1" smtClean="0"/>
              <a:t>deleteMin</a:t>
            </a:r>
            <a:r>
              <a:rPr lang="en-US" dirty="0" smtClean="0"/>
              <a:t>: percolate down. 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</a:t>
            </a:r>
            <a:r>
              <a:rPr lang="en-US" dirty="0" smtClean="0">
                <a:solidFill>
                  <a:srgbClr val="FF0000"/>
                </a:solidFill>
              </a:rPr>
              <a:t>(log N)</a:t>
            </a:r>
            <a:r>
              <a:rPr lang="en-US" dirty="0" smtClean="0"/>
              <a:t> time.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Heapsort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en-US" dirty="0" smtClean="0"/>
              <a:t>Insert </a:t>
            </a:r>
            <a:r>
              <a:rPr lang="en-US" i="1" dirty="0" smtClean="0"/>
              <a:t>n</a:t>
            </a:r>
            <a:r>
              <a:rPr lang="en-US" dirty="0" smtClean="0"/>
              <a:t> elements, then remove </a:t>
            </a:r>
            <a:r>
              <a:rPr lang="en-US" i="1" dirty="0" smtClean="0"/>
              <a:t>n</a:t>
            </a:r>
            <a:r>
              <a:rPr lang="en-US" dirty="0" smtClean="0"/>
              <a:t> elements</a:t>
            </a:r>
          </a:p>
          <a:p>
            <a:pPr lvl="1" eaLnBrk="1" hangingPunct="1"/>
            <a:r>
              <a:rPr lang="en-US" dirty="0" smtClean="0"/>
              <a:t>Each one has an insertion time of log </a:t>
            </a:r>
            <a:r>
              <a:rPr lang="en-US" i="1" dirty="0" smtClean="0"/>
              <a:t>n</a:t>
            </a:r>
            <a:endParaRPr lang="en-US" dirty="0" smtClean="0"/>
          </a:p>
          <a:p>
            <a:pPr lvl="1" eaLnBrk="1" hangingPunct="1"/>
            <a:r>
              <a:rPr lang="en-US" dirty="0" smtClean="0"/>
              <a:t>And then a removal time of log </a:t>
            </a:r>
            <a:r>
              <a:rPr lang="en-US" i="1" dirty="0" smtClean="0"/>
              <a:t>n</a:t>
            </a:r>
          </a:p>
          <a:p>
            <a:pPr lvl="1" eaLnBrk="1" hangingPunct="1"/>
            <a:r>
              <a:rPr lang="en-US" dirty="0" smtClean="0"/>
              <a:t>Hence </a:t>
            </a:r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/>
              <a:t>Multiuser environment</a:t>
            </a:r>
          </a:p>
          <a:p>
            <a:pPr lvl="1" eaLnBrk="1" hangingPunct="1"/>
            <a:r>
              <a:rPr lang="en-US" smtClean="0"/>
              <a:t>Operating system must choose which process to run on CPU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Management of limited resources</a:t>
            </a:r>
          </a:p>
          <a:p>
            <a:pPr lvl="1" eaLnBrk="1" hangingPunct="1"/>
            <a:r>
              <a:rPr lang="en-US" smtClean="0"/>
              <a:t>Bandwidth on network router</a:t>
            </a:r>
          </a:p>
          <a:p>
            <a:pPr lvl="2" eaLnBrk="1" hangingPunct="1"/>
            <a:r>
              <a:rPr lang="en-US" smtClean="0"/>
              <a:t>Limited bandwidth, but want to give best possible performance</a:t>
            </a:r>
          </a:p>
          <a:p>
            <a:pPr lvl="2" eaLnBrk="1" hangingPunct="1"/>
            <a:r>
              <a:rPr lang="en-US" smtClean="0"/>
              <a:t>Send traffic from highest priority queue first</a:t>
            </a:r>
          </a:p>
          <a:p>
            <a:pPr lvl="3" eaLnBrk="1" hangingPunct="1"/>
            <a:r>
              <a:rPr lang="en-US" sz="1800" smtClean="0"/>
              <a:t>VoIP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</a:t>
            </a:r>
            <a:r>
              <a:rPr lang="en-US" dirty="0" smtClean="0"/>
              <a:t>Mon, </a:t>
            </a:r>
            <a:r>
              <a:rPr lang="en-US" dirty="0" smtClean="0"/>
              <a:t>Apr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went </a:t>
            </a:r>
            <a:r>
              <a:rPr lang="en-US" smtClean="0"/>
              <a:t>over the first 10 slides of 12-huffman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2800" smtClean="0"/>
              <a:t>Priority Queue ADT -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085850"/>
            <a:ext cx="7924800" cy="3200400"/>
          </a:xfrm>
        </p:spPr>
        <p:txBody>
          <a:bodyPr/>
          <a:lstStyle/>
          <a:p>
            <a:pPr eaLnBrk="1" hangingPunct="1"/>
            <a:r>
              <a:rPr lang="en-US" smtClean="0"/>
              <a:t>operations: </a:t>
            </a:r>
          </a:p>
          <a:p>
            <a:pPr lvl="1" eaLnBrk="1" hangingPunct="1"/>
            <a:r>
              <a:rPr lang="en-US" smtClean="0"/>
              <a:t>insert</a:t>
            </a:r>
          </a:p>
          <a:p>
            <a:pPr lvl="1" eaLnBrk="1" hangingPunct="1"/>
            <a:r>
              <a:rPr lang="en-US" smtClean="0"/>
              <a:t>deleteMin </a:t>
            </a:r>
          </a:p>
          <a:p>
            <a:pPr lvl="2" eaLnBrk="1" hangingPunct="1"/>
            <a:r>
              <a:rPr lang="en-US" smtClean="0"/>
              <a:t>finds, returns, and removes minimum element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148" name="Line 7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20800" y="5200650"/>
            <a:ext cx="172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914900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insert</a:t>
            </a:r>
          </a:p>
        </p:txBody>
      </p:sp>
      <p:sp>
        <p:nvSpPr>
          <p:cNvPr id="6150" name="Line 7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791200" y="5200650"/>
            <a:ext cx="2235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02400" y="4914900"/>
            <a:ext cx="1268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deleteMin</a:t>
            </a:r>
          </a:p>
        </p:txBody>
      </p:sp>
      <p:sp>
        <p:nvSpPr>
          <p:cNvPr id="6152" name="Freeform 80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003550" y="4038600"/>
            <a:ext cx="3135313" cy="1760538"/>
          </a:xfrm>
          <a:custGeom>
            <a:avLst/>
            <a:gdLst>
              <a:gd name="T0" fmla="*/ 2147483647 w 1481"/>
              <a:gd name="T1" fmla="*/ 2147483647 h 1479"/>
              <a:gd name="T2" fmla="*/ 2147483647 w 1481"/>
              <a:gd name="T3" fmla="*/ 2147483647 h 1479"/>
              <a:gd name="T4" fmla="*/ 2147483647 w 1481"/>
              <a:gd name="T5" fmla="*/ 2147483647 h 1479"/>
              <a:gd name="T6" fmla="*/ 2147483647 w 1481"/>
              <a:gd name="T7" fmla="*/ 2147483647 h 1479"/>
              <a:gd name="T8" fmla="*/ 2147483647 w 1481"/>
              <a:gd name="T9" fmla="*/ 2147483647 h 1479"/>
              <a:gd name="T10" fmla="*/ 2147483647 w 1481"/>
              <a:gd name="T11" fmla="*/ 2147483647 h 1479"/>
              <a:gd name="T12" fmla="*/ 2147483647 w 1481"/>
              <a:gd name="T13" fmla="*/ 2147483647 h 1479"/>
              <a:gd name="T14" fmla="*/ 0 w 1481"/>
              <a:gd name="T15" fmla="*/ 2147483647 h 1479"/>
              <a:gd name="T16" fmla="*/ 2147483647 w 1481"/>
              <a:gd name="T17" fmla="*/ 2147483647 h 1479"/>
              <a:gd name="T18" fmla="*/ 2147483647 w 1481"/>
              <a:gd name="T19" fmla="*/ 2147483647 h 1479"/>
              <a:gd name="T20" fmla="*/ 2147483647 w 1481"/>
              <a:gd name="T21" fmla="*/ 2147483647 h 1479"/>
              <a:gd name="T22" fmla="*/ 2147483647 w 1481"/>
              <a:gd name="T23" fmla="*/ 2147483647 h 1479"/>
              <a:gd name="T24" fmla="*/ 2147483647 w 1481"/>
              <a:gd name="T25" fmla="*/ 2147483647 h 1479"/>
              <a:gd name="T26" fmla="*/ 2147483647 w 1481"/>
              <a:gd name="T27" fmla="*/ 2147483647 h 1479"/>
              <a:gd name="T28" fmla="*/ 2147483647 w 1481"/>
              <a:gd name="T29" fmla="*/ 2147483647 h 1479"/>
              <a:gd name="T30" fmla="*/ 2147483647 w 1481"/>
              <a:gd name="T31" fmla="*/ 2147483647 h 1479"/>
              <a:gd name="T32" fmla="*/ 2147483647 w 1481"/>
              <a:gd name="T33" fmla="*/ 2147483647 h 1479"/>
              <a:gd name="T34" fmla="*/ 2147483647 w 1481"/>
              <a:gd name="T35" fmla="*/ 2147483647 h 1479"/>
              <a:gd name="T36" fmla="*/ 2147483647 w 1481"/>
              <a:gd name="T37" fmla="*/ 2147483647 h 1479"/>
              <a:gd name="T38" fmla="*/ 2147483647 w 1481"/>
              <a:gd name="T39" fmla="*/ 2147483647 h 1479"/>
              <a:gd name="T40" fmla="*/ 2147483647 w 1481"/>
              <a:gd name="T41" fmla="*/ 2147483647 h 1479"/>
              <a:gd name="T42" fmla="*/ 2147483647 w 1481"/>
              <a:gd name="T43" fmla="*/ 2147483647 h 1479"/>
              <a:gd name="T44" fmla="*/ 2147483647 w 1481"/>
              <a:gd name="T45" fmla="*/ 2147483647 h 1479"/>
              <a:gd name="T46" fmla="*/ 2147483647 w 1481"/>
              <a:gd name="T47" fmla="*/ 2147483647 h 1479"/>
              <a:gd name="T48" fmla="*/ 2147483647 w 1481"/>
              <a:gd name="T49" fmla="*/ 2147483647 h 1479"/>
              <a:gd name="T50" fmla="*/ 2147483647 w 1481"/>
              <a:gd name="T51" fmla="*/ 2147483647 h 1479"/>
              <a:gd name="T52" fmla="*/ 2147483647 w 1481"/>
              <a:gd name="T53" fmla="*/ 2147483647 h 1479"/>
              <a:gd name="T54" fmla="*/ 2147483647 w 1481"/>
              <a:gd name="T55" fmla="*/ 2147483647 h 1479"/>
              <a:gd name="T56" fmla="*/ 2147483647 w 1481"/>
              <a:gd name="T57" fmla="*/ 2147483647 h 1479"/>
              <a:gd name="T58" fmla="*/ 2147483647 w 1481"/>
              <a:gd name="T59" fmla="*/ 2147483647 h 1479"/>
              <a:gd name="T60" fmla="*/ 2147483647 w 1481"/>
              <a:gd name="T61" fmla="*/ 2147483647 h 1479"/>
              <a:gd name="T62" fmla="*/ 2147483647 w 1481"/>
              <a:gd name="T63" fmla="*/ 2147483647 h 1479"/>
              <a:gd name="T64" fmla="*/ 2147483647 w 1481"/>
              <a:gd name="T65" fmla="*/ 2147483647 h 1479"/>
              <a:gd name="T66" fmla="*/ 2147483647 w 1481"/>
              <a:gd name="T67" fmla="*/ 2147483647 h 1479"/>
              <a:gd name="T68" fmla="*/ 2147483647 w 1481"/>
              <a:gd name="T69" fmla="*/ 2147483647 h 1479"/>
              <a:gd name="T70" fmla="*/ 2147483647 w 1481"/>
              <a:gd name="T71" fmla="*/ 2147483647 h 1479"/>
              <a:gd name="T72" fmla="*/ 2147483647 w 1481"/>
              <a:gd name="T73" fmla="*/ 2147483647 h 1479"/>
              <a:gd name="T74" fmla="*/ 2147483647 w 1481"/>
              <a:gd name="T75" fmla="*/ 0 h 1479"/>
              <a:gd name="T76" fmla="*/ 2147483647 w 1481"/>
              <a:gd name="T77" fmla="*/ 2147483647 h 1479"/>
              <a:gd name="T78" fmla="*/ 2147483647 w 1481"/>
              <a:gd name="T79" fmla="*/ 2147483647 h 1479"/>
              <a:gd name="T80" fmla="*/ 2147483647 w 1481"/>
              <a:gd name="T81" fmla="*/ 2147483647 h 147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481"/>
              <a:gd name="T124" fmla="*/ 0 h 1479"/>
              <a:gd name="T125" fmla="*/ 1481 w 1481"/>
              <a:gd name="T126" fmla="*/ 1479 h 147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481" h="1479">
                <a:moveTo>
                  <a:pt x="381" y="157"/>
                </a:moveTo>
                <a:cubicBezTo>
                  <a:pt x="355" y="151"/>
                  <a:pt x="331" y="143"/>
                  <a:pt x="306" y="135"/>
                </a:cubicBezTo>
                <a:cubicBezTo>
                  <a:pt x="300" y="135"/>
                  <a:pt x="213" y="137"/>
                  <a:pt x="187" y="150"/>
                </a:cubicBezTo>
                <a:cubicBezTo>
                  <a:pt x="107" y="190"/>
                  <a:pt x="73" y="294"/>
                  <a:pt x="52" y="374"/>
                </a:cubicBezTo>
                <a:cubicBezTo>
                  <a:pt x="57" y="445"/>
                  <a:pt x="56" y="536"/>
                  <a:pt x="97" y="599"/>
                </a:cubicBezTo>
                <a:cubicBezTo>
                  <a:pt x="124" y="684"/>
                  <a:pt x="114" y="754"/>
                  <a:pt x="52" y="816"/>
                </a:cubicBezTo>
                <a:cubicBezTo>
                  <a:pt x="30" y="885"/>
                  <a:pt x="67" y="780"/>
                  <a:pt x="22" y="861"/>
                </a:cubicBezTo>
                <a:cubicBezTo>
                  <a:pt x="13" y="877"/>
                  <a:pt x="5" y="915"/>
                  <a:pt x="0" y="935"/>
                </a:cubicBezTo>
                <a:cubicBezTo>
                  <a:pt x="5" y="981"/>
                  <a:pt x="5" y="1010"/>
                  <a:pt x="30" y="1048"/>
                </a:cubicBezTo>
                <a:cubicBezTo>
                  <a:pt x="77" y="1190"/>
                  <a:pt x="27" y="1023"/>
                  <a:pt x="52" y="1369"/>
                </a:cubicBezTo>
                <a:cubicBezTo>
                  <a:pt x="57" y="1432"/>
                  <a:pt x="182" y="1465"/>
                  <a:pt x="232" y="1474"/>
                </a:cubicBezTo>
                <a:cubicBezTo>
                  <a:pt x="329" y="1469"/>
                  <a:pt x="337" y="1472"/>
                  <a:pt x="404" y="1452"/>
                </a:cubicBezTo>
                <a:cubicBezTo>
                  <a:pt x="509" y="1366"/>
                  <a:pt x="446" y="1409"/>
                  <a:pt x="516" y="1339"/>
                </a:cubicBezTo>
                <a:cubicBezTo>
                  <a:pt x="539" y="1268"/>
                  <a:pt x="606" y="1233"/>
                  <a:pt x="673" y="1220"/>
                </a:cubicBezTo>
                <a:cubicBezTo>
                  <a:pt x="711" y="1225"/>
                  <a:pt x="741" y="1233"/>
                  <a:pt x="778" y="1242"/>
                </a:cubicBezTo>
                <a:cubicBezTo>
                  <a:pt x="804" y="1260"/>
                  <a:pt x="817" y="1281"/>
                  <a:pt x="838" y="1302"/>
                </a:cubicBezTo>
                <a:cubicBezTo>
                  <a:pt x="872" y="1336"/>
                  <a:pt x="861" y="1310"/>
                  <a:pt x="890" y="1347"/>
                </a:cubicBezTo>
                <a:cubicBezTo>
                  <a:pt x="901" y="1361"/>
                  <a:pt x="906" y="1381"/>
                  <a:pt x="920" y="1392"/>
                </a:cubicBezTo>
                <a:cubicBezTo>
                  <a:pt x="960" y="1422"/>
                  <a:pt x="996" y="1452"/>
                  <a:pt x="1040" y="1474"/>
                </a:cubicBezTo>
                <a:cubicBezTo>
                  <a:pt x="1097" y="1469"/>
                  <a:pt x="1118" y="1479"/>
                  <a:pt x="1159" y="1452"/>
                </a:cubicBezTo>
                <a:cubicBezTo>
                  <a:pt x="1180" y="1438"/>
                  <a:pt x="1219" y="1407"/>
                  <a:pt x="1219" y="1407"/>
                </a:cubicBezTo>
                <a:cubicBezTo>
                  <a:pt x="1243" y="1371"/>
                  <a:pt x="1255" y="1334"/>
                  <a:pt x="1271" y="1294"/>
                </a:cubicBezTo>
                <a:cubicBezTo>
                  <a:pt x="1266" y="1239"/>
                  <a:pt x="1270" y="1204"/>
                  <a:pt x="1242" y="1160"/>
                </a:cubicBezTo>
                <a:cubicBezTo>
                  <a:pt x="1225" y="1098"/>
                  <a:pt x="1181" y="1046"/>
                  <a:pt x="1152" y="988"/>
                </a:cubicBezTo>
                <a:cubicBezTo>
                  <a:pt x="1133" y="899"/>
                  <a:pt x="1116" y="797"/>
                  <a:pt x="1167" y="718"/>
                </a:cubicBezTo>
                <a:cubicBezTo>
                  <a:pt x="1179" y="679"/>
                  <a:pt x="1204" y="655"/>
                  <a:pt x="1242" y="644"/>
                </a:cubicBezTo>
                <a:cubicBezTo>
                  <a:pt x="1272" y="624"/>
                  <a:pt x="1311" y="607"/>
                  <a:pt x="1346" y="599"/>
                </a:cubicBezTo>
                <a:cubicBezTo>
                  <a:pt x="1411" y="557"/>
                  <a:pt x="1461" y="503"/>
                  <a:pt x="1481" y="427"/>
                </a:cubicBezTo>
                <a:cubicBezTo>
                  <a:pt x="1465" y="308"/>
                  <a:pt x="1416" y="228"/>
                  <a:pt x="1294" y="202"/>
                </a:cubicBezTo>
                <a:cubicBezTo>
                  <a:pt x="1269" y="205"/>
                  <a:pt x="1243" y="202"/>
                  <a:pt x="1219" y="210"/>
                </a:cubicBezTo>
                <a:cubicBezTo>
                  <a:pt x="1187" y="221"/>
                  <a:pt x="1135" y="279"/>
                  <a:pt x="1114" y="300"/>
                </a:cubicBezTo>
                <a:cubicBezTo>
                  <a:pt x="1092" y="322"/>
                  <a:pt x="1080" y="364"/>
                  <a:pt x="1062" y="389"/>
                </a:cubicBezTo>
                <a:cubicBezTo>
                  <a:pt x="1035" y="428"/>
                  <a:pt x="1000" y="441"/>
                  <a:pt x="957" y="449"/>
                </a:cubicBezTo>
                <a:cubicBezTo>
                  <a:pt x="845" y="428"/>
                  <a:pt x="813" y="342"/>
                  <a:pt x="793" y="240"/>
                </a:cubicBezTo>
                <a:cubicBezTo>
                  <a:pt x="790" y="225"/>
                  <a:pt x="782" y="144"/>
                  <a:pt x="763" y="120"/>
                </a:cubicBezTo>
                <a:cubicBezTo>
                  <a:pt x="743" y="93"/>
                  <a:pt x="716" y="71"/>
                  <a:pt x="695" y="45"/>
                </a:cubicBezTo>
                <a:cubicBezTo>
                  <a:pt x="688" y="37"/>
                  <a:pt x="682" y="29"/>
                  <a:pt x="673" y="23"/>
                </a:cubicBezTo>
                <a:cubicBezTo>
                  <a:pt x="656" y="11"/>
                  <a:pt x="626" y="7"/>
                  <a:pt x="606" y="0"/>
                </a:cubicBezTo>
                <a:cubicBezTo>
                  <a:pt x="526" y="12"/>
                  <a:pt x="516" y="15"/>
                  <a:pt x="456" y="75"/>
                </a:cubicBezTo>
                <a:cubicBezTo>
                  <a:pt x="443" y="88"/>
                  <a:pt x="426" y="120"/>
                  <a:pt x="426" y="120"/>
                </a:cubicBezTo>
                <a:cubicBezTo>
                  <a:pt x="418" y="145"/>
                  <a:pt x="409" y="157"/>
                  <a:pt x="381" y="157"/>
                </a:cubicBez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Text Box 8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06800" y="4114800"/>
            <a:ext cx="1930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6   2</a:t>
            </a:r>
          </a:p>
          <a:p>
            <a:pPr marL="457200" indent="-457200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 15  23</a:t>
            </a:r>
          </a:p>
          <a:p>
            <a:pPr marL="457200" indent="-457200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12   18</a:t>
            </a:r>
          </a:p>
          <a:p>
            <a:pPr marL="457200" indent="-457200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45   3    7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-381000"/>
            <a:ext cx="9525000" cy="1485900"/>
          </a:xfrm>
        </p:spPr>
        <p:txBody>
          <a:bodyPr/>
          <a:lstStyle/>
          <a:p>
            <a:pPr algn="l" eaLnBrk="1" hangingPunct="1"/>
            <a:r>
              <a:rPr lang="en-US" sz="2800" smtClean="0"/>
              <a:t>Implementations of Priority Queue ADT</a:t>
            </a:r>
          </a:p>
        </p:txBody>
      </p:sp>
      <p:graphicFrame>
        <p:nvGraphicFramePr>
          <p:cNvPr id="5287" name="Group 16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0" y="685800"/>
          <a:ext cx="9144000" cy="5157789"/>
        </p:xfrm>
        <a:graphic>
          <a:graphicData uri="http://schemas.openxmlformats.org/drawingml/2006/table">
            <a:tbl>
              <a:tblPr/>
              <a:tblGrid>
                <a:gridCol w="4489450"/>
                <a:gridCol w="2327275"/>
                <a:gridCol w="2327275"/>
              </a:tblGrid>
              <a:tr h="592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insert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deleteMin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Unsorted list (Array)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Unsorted list (Linked-List)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list (Array)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Sorted list (Linked-List)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BST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AVL tree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Hash Table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5" name="Text Box 131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143000"/>
            <a:ext cx="2771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O(1)/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O(N)worst-array full, </a:t>
            </a:r>
          </a:p>
          <a:p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should say WHY, might</a:t>
            </a:r>
          </a:p>
          <a:p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reject on full instead.</a:t>
            </a:r>
          </a:p>
        </p:txBody>
      </p:sp>
      <p:sp>
        <p:nvSpPr>
          <p:cNvPr id="7206" name="Text Box 133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0" y="2133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207" name="Text Box 134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21336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O(1)</a:t>
            </a:r>
          </a:p>
        </p:txBody>
      </p:sp>
      <p:sp>
        <p:nvSpPr>
          <p:cNvPr id="7208" name="Text Box 135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6600" y="220662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O(N)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 – to find value</a:t>
            </a:r>
          </a:p>
        </p:txBody>
      </p:sp>
      <p:sp>
        <p:nvSpPr>
          <p:cNvPr id="7209" name="Text Box 136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92950" y="14478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O(N)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 – to find value</a:t>
            </a:r>
          </a:p>
        </p:txBody>
      </p:sp>
      <p:sp>
        <p:nvSpPr>
          <p:cNvPr id="7210" name="Text Box 137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9600" y="2513013"/>
            <a:ext cx="2400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O(log N) to find loc w. Bin search, but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O(N)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 to move vals</a:t>
            </a:r>
          </a:p>
        </p:txBody>
      </p:sp>
      <p:sp>
        <p:nvSpPr>
          <p:cNvPr id="7211" name="Text Box 138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29400" y="2514600"/>
            <a:ext cx="251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O(1) to find val, but O(N) to move vals, (or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O(1)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 if in reverse order)</a:t>
            </a:r>
          </a:p>
        </p:txBody>
      </p:sp>
      <p:sp>
        <p:nvSpPr>
          <p:cNvPr id="7212" name="Text Box 139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39000" y="35814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O(1)</a:t>
            </a:r>
          </a:p>
        </p:txBody>
      </p:sp>
      <p:sp>
        <p:nvSpPr>
          <p:cNvPr id="7213" name="Text Box 140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429000"/>
            <a:ext cx="2400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</a:rPr>
              <a:t>O(N)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 to find loc, O(1) to do the insert</a:t>
            </a:r>
          </a:p>
        </p:txBody>
      </p:sp>
      <p:sp>
        <p:nvSpPr>
          <p:cNvPr id="7214" name="Text Box 141" hidden="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05400" y="41910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O(N)</a:t>
            </a:r>
          </a:p>
        </p:txBody>
      </p:sp>
      <p:sp>
        <p:nvSpPr>
          <p:cNvPr id="7215" name="Text Box 142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6600" y="41910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O(N)</a:t>
            </a:r>
          </a:p>
        </p:txBody>
      </p:sp>
      <p:sp>
        <p:nvSpPr>
          <p:cNvPr id="7216" name="Text Box 143" hidden="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05400" y="4724400"/>
            <a:ext cx="130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O(log N)</a:t>
            </a:r>
          </a:p>
        </p:txBody>
      </p:sp>
      <p:sp>
        <p:nvSpPr>
          <p:cNvPr id="7217" name="Text Box 144" hidden="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34200" y="4724400"/>
            <a:ext cx="130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O(log N)</a:t>
            </a:r>
          </a:p>
        </p:txBody>
      </p:sp>
      <p:sp>
        <p:nvSpPr>
          <p:cNvPr id="7218" name="Text Box 145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86200" y="5181600"/>
            <a:ext cx="33607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Close to</a:t>
            </a:r>
            <a:r>
              <a:rPr lang="en-US" sz="2400" b="1">
                <a:latin typeface="Times New Roman" pitchFamily="18" charset="0"/>
              </a:rPr>
              <a:t> O(1), </a:t>
            </a:r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worst depends on</a:t>
            </a:r>
          </a:p>
          <a:p>
            <a:r>
              <a:rPr lang="en-US" sz="1800">
                <a:solidFill>
                  <a:srgbClr val="FF0000"/>
                </a:solidFill>
                <a:latin typeface="Times New Roman" pitchFamily="18" charset="0"/>
              </a:rPr>
              <a:t>implementation O(log N) or (N)</a:t>
            </a:r>
          </a:p>
        </p:txBody>
      </p:sp>
      <p:sp>
        <p:nvSpPr>
          <p:cNvPr id="7219" name="Text Box 146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62800" y="54102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O(N)</a:t>
            </a:r>
          </a:p>
        </p:txBody>
      </p:sp>
      <p:sp>
        <p:nvSpPr>
          <p:cNvPr id="7220" name="Text Box 147" hidden="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2400" y="4495800"/>
            <a:ext cx="152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Is AVL Overkill if only need insert and deletemin?</a:t>
            </a:r>
          </a:p>
        </p:txBody>
      </p:sp>
      <p:sp>
        <p:nvSpPr>
          <p:cNvPr id="7221" name="Text Box 148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66800" y="6019800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Binary Heap</a:t>
            </a:r>
          </a:p>
        </p:txBody>
      </p:sp>
      <p:sp>
        <p:nvSpPr>
          <p:cNvPr id="7222" name="Rectangle 149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38713" y="6019800"/>
            <a:ext cx="1309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O(log N)</a:t>
            </a:r>
          </a:p>
        </p:txBody>
      </p:sp>
      <p:sp>
        <p:nvSpPr>
          <p:cNvPr id="7223" name="Rectangle 150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10400" y="6019800"/>
            <a:ext cx="130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O(log N)</a:t>
            </a:r>
          </a:p>
        </p:txBody>
      </p:sp>
      <p:sp>
        <p:nvSpPr>
          <p:cNvPr id="7224" name="Text Box 151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52400" y="5667375"/>
            <a:ext cx="106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Plus – good memory usage</a:t>
            </a:r>
          </a:p>
        </p:txBody>
      </p:sp>
      <p:sp>
        <p:nvSpPr>
          <p:cNvPr id="5272" name="Text Box 152"/>
          <p:cNvSpPr txBox="1">
            <a:spLocks noChangeArrowheads="1"/>
          </p:cNvSpPr>
          <p:nvPr/>
        </p:nvSpPr>
        <p:spPr bwMode="auto">
          <a:xfrm>
            <a:off x="5105400" y="1371600"/>
            <a:ext cx="7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1)</a:t>
            </a:r>
          </a:p>
        </p:txBody>
      </p:sp>
      <p:sp>
        <p:nvSpPr>
          <p:cNvPr id="5273" name="Text Box 153"/>
          <p:cNvSpPr txBox="1">
            <a:spLocks noChangeArrowheads="1"/>
          </p:cNvSpPr>
          <p:nvPr/>
        </p:nvSpPr>
        <p:spPr bwMode="auto">
          <a:xfrm>
            <a:off x="7392988" y="13716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5274" name="Text Box 154"/>
          <p:cNvSpPr txBox="1">
            <a:spLocks noChangeArrowheads="1"/>
          </p:cNvSpPr>
          <p:nvPr/>
        </p:nvSpPr>
        <p:spPr bwMode="auto">
          <a:xfrm>
            <a:off x="5105400" y="1981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1)</a:t>
            </a:r>
          </a:p>
        </p:txBody>
      </p:sp>
      <p:sp>
        <p:nvSpPr>
          <p:cNvPr id="5275" name="Text Box 155"/>
          <p:cNvSpPr txBox="1">
            <a:spLocks noChangeArrowheads="1"/>
          </p:cNvSpPr>
          <p:nvPr/>
        </p:nvSpPr>
        <p:spPr bwMode="auto">
          <a:xfrm>
            <a:off x="7392988" y="2057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5276" name="Text Box 156"/>
          <p:cNvSpPr txBox="1">
            <a:spLocks noChangeArrowheads="1"/>
          </p:cNvSpPr>
          <p:nvPr/>
        </p:nvSpPr>
        <p:spPr bwMode="auto">
          <a:xfrm>
            <a:off x="5105400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5277" name="Text Box 157"/>
          <p:cNvSpPr txBox="1">
            <a:spLocks noChangeArrowheads="1"/>
          </p:cNvSpPr>
          <p:nvPr/>
        </p:nvSpPr>
        <p:spPr bwMode="auto">
          <a:xfrm>
            <a:off x="7392988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5278" name="Text Box 158"/>
          <p:cNvSpPr txBox="1">
            <a:spLocks noChangeArrowheads="1"/>
          </p:cNvSpPr>
          <p:nvPr/>
        </p:nvSpPr>
        <p:spPr bwMode="auto">
          <a:xfrm>
            <a:off x="5105400" y="3581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5279" name="Text Box 159"/>
          <p:cNvSpPr txBox="1">
            <a:spLocks noChangeArrowheads="1"/>
          </p:cNvSpPr>
          <p:nvPr/>
        </p:nvSpPr>
        <p:spPr bwMode="auto">
          <a:xfrm>
            <a:off x="7392988" y="3581400"/>
            <a:ext cx="776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1)</a:t>
            </a:r>
          </a:p>
        </p:txBody>
      </p:sp>
      <p:sp>
        <p:nvSpPr>
          <p:cNvPr id="5280" name="Text Box 160"/>
          <p:cNvSpPr txBox="1">
            <a:spLocks noChangeArrowheads="1"/>
          </p:cNvSpPr>
          <p:nvPr/>
        </p:nvSpPr>
        <p:spPr bwMode="auto">
          <a:xfrm>
            <a:off x="5029200" y="4191000"/>
            <a:ext cx="3081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worst: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linear; </a:t>
            </a:r>
            <a:r>
              <a:rPr lang="en-US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avg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: log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281" name="Text Box 161"/>
          <p:cNvSpPr txBox="1">
            <a:spLocks noChangeArrowheads="1"/>
          </p:cNvSpPr>
          <p:nvPr/>
        </p:nvSpPr>
        <p:spPr bwMode="auto">
          <a:xfrm>
            <a:off x="5103813" y="4800600"/>
            <a:ext cx="1309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log N)</a:t>
            </a:r>
          </a:p>
        </p:txBody>
      </p:sp>
      <p:sp>
        <p:nvSpPr>
          <p:cNvPr id="5282" name="Text Box 162"/>
          <p:cNvSpPr txBox="1">
            <a:spLocks noChangeArrowheads="1"/>
          </p:cNvSpPr>
          <p:nvPr/>
        </p:nvSpPr>
        <p:spPr bwMode="auto">
          <a:xfrm>
            <a:off x="7391400" y="4800600"/>
            <a:ext cx="130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log N)</a:t>
            </a:r>
          </a:p>
        </p:txBody>
      </p:sp>
      <p:sp>
        <p:nvSpPr>
          <p:cNvPr id="5283" name="Text Box 163"/>
          <p:cNvSpPr txBox="1">
            <a:spLocks noChangeArrowheads="1"/>
          </p:cNvSpPr>
          <p:nvPr/>
        </p:nvSpPr>
        <p:spPr bwMode="auto">
          <a:xfrm>
            <a:off x="4724400" y="5410200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often constant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284" name="Text Box 164"/>
          <p:cNvSpPr txBox="1">
            <a:spLocks noChangeArrowheads="1"/>
          </p:cNvSpPr>
          <p:nvPr/>
        </p:nvSpPr>
        <p:spPr bwMode="auto">
          <a:xfrm>
            <a:off x="7543800" y="5410200"/>
            <a:ext cx="850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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5285" name="Text Box 165"/>
          <p:cNvSpPr txBox="1">
            <a:spLocks noChangeArrowheads="1"/>
          </p:cNvSpPr>
          <p:nvPr/>
        </p:nvSpPr>
        <p:spPr bwMode="auto">
          <a:xfrm>
            <a:off x="676275" y="5943600"/>
            <a:ext cx="761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Would like: insert worst case O(log N), average case O(1)</a:t>
            </a:r>
          </a:p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		deleteMin worst and average case 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2" grpId="0"/>
      <p:bldP spid="5273" grpId="0"/>
      <p:bldP spid="5274" grpId="0"/>
      <p:bldP spid="5275" grpId="0"/>
      <p:bldP spid="5276" grpId="0"/>
      <p:bldP spid="5277" grpId="0"/>
      <p:bldP spid="5278" grpId="0"/>
      <p:bldP spid="5279" grpId="0"/>
      <p:bldP spid="5280" grpId="0"/>
      <p:bldP spid="5281" grpId="0"/>
      <p:bldP spid="5282" grpId="0"/>
      <p:bldP spid="5283" grpId="0"/>
      <p:bldP spid="5284" grpId="0"/>
      <p:bldP spid="52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Apr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last 15 slides of 10-more-cpp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Heap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implementation of priority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Heap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Structure Property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Ordering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71450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>Some Definitions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11200" y="1085850"/>
            <a:ext cx="7772400" cy="1428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 </a:t>
            </a:r>
            <a:r>
              <a:rPr lang="en-US" b="1" i="1" u="sng" smtClean="0">
                <a:solidFill>
                  <a:srgbClr val="FF0000"/>
                </a:solidFill>
              </a:rPr>
              <a:t>Perfect</a:t>
            </a:r>
            <a:r>
              <a:rPr lang="en-US" smtClean="0"/>
              <a:t> (or </a:t>
            </a:r>
            <a:r>
              <a:rPr lang="en-US" b="1" i="1" u="sng" smtClean="0">
                <a:solidFill>
                  <a:srgbClr val="FF0000"/>
                </a:solidFill>
              </a:rPr>
              <a:t>Complete</a:t>
            </a:r>
            <a:r>
              <a:rPr lang="en-US" smtClean="0"/>
              <a:t>) binary tree – A binary tree with all leaf nodes at the same depth. All internal nodes have 2 children. </a:t>
            </a:r>
          </a:p>
        </p:txBody>
      </p:sp>
      <p:sp>
        <p:nvSpPr>
          <p:cNvPr id="1126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43434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126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387600" y="43688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127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965200" y="43688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127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368800" y="38862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21</a:t>
            </a:r>
          </a:p>
        </p:txBody>
      </p:sp>
      <p:sp>
        <p:nvSpPr>
          <p:cNvPr id="11272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1727200" y="38862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1273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048000" y="32004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11</a:t>
            </a:r>
          </a:p>
        </p:txBody>
      </p:sp>
      <p:cxnSp>
        <p:nvCxnSpPr>
          <p:cNvPr id="11274" name="AutoShape 10"/>
          <p:cNvCxnSpPr>
            <a:cxnSpLocks noChangeShapeType="1"/>
            <a:stCxn id="11273" idx="3"/>
            <a:endCxn id="11272" idx="0"/>
          </p:cNvCxnSpPr>
          <p:nvPr>
            <p:custDataLst>
              <p:tags r:id="rId9"/>
            </p:custDataLst>
          </p:nvPr>
        </p:nvCxnSpPr>
        <p:spPr bwMode="auto">
          <a:xfrm flipH="1">
            <a:off x="1981200" y="3463925"/>
            <a:ext cx="1141413" cy="4032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1275" name="AutoShape 11"/>
          <p:cNvCxnSpPr>
            <a:cxnSpLocks noChangeShapeType="1"/>
            <a:stCxn id="11273" idx="5"/>
            <a:endCxn id="11271" idx="0"/>
          </p:cNvCxnSpPr>
          <p:nvPr>
            <p:custDataLst>
              <p:tags r:id="rId10"/>
            </p:custDataLst>
          </p:nvPr>
        </p:nvCxnSpPr>
        <p:spPr bwMode="auto">
          <a:xfrm>
            <a:off x="3481388" y="3463925"/>
            <a:ext cx="1141412" cy="4032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1276" name="AutoShape 12"/>
          <p:cNvCxnSpPr>
            <a:cxnSpLocks noChangeShapeType="1"/>
            <a:stCxn id="11271" idx="5"/>
            <a:endCxn id="11268" idx="0"/>
          </p:cNvCxnSpPr>
          <p:nvPr>
            <p:custDataLst>
              <p:tags r:id="rId11"/>
            </p:custDataLst>
          </p:nvPr>
        </p:nvCxnSpPr>
        <p:spPr bwMode="auto">
          <a:xfrm>
            <a:off x="4802188" y="4149725"/>
            <a:ext cx="633412" cy="1746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1277" name="AutoShape 13"/>
          <p:cNvCxnSpPr>
            <a:cxnSpLocks noChangeShapeType="1"/>
            <a:stCxn id="11272" idx="3"/>
            <a:endCxn id="11270" idx="0"/>
          </p:cNvCxnSpPr>
          <p:nvPr>
            <p:custDataLst>
              <p:tags r:id="rId12"/>
            </p:custDataLst>
          </p:nvPr>
        </p:nvCxnSpPr>
        <p:spPr bwMode="auto">
          <a:xfrm flipH="1">
            <a:off x="1219200" y="4149725"/>
            <a:ext cx="582613" cy="2000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1278" name="AutoShape 14"/>
          <p:cNvCxnSpPr>
            <a:cxnSpLocks noChangeShapeType="1"/>
            <a:stCxn id="11272" idx="5"/>
            <a:endCxn id="11269" idx="0"/>
          </p:cNvCxnSpPr>
          <p:nvPr>
            <p:custDataLst>
              <p:tags r:id="rId13"/>
            </p:custDataLst>
          </p:nvPr>
        </p:nvCxnSpPr>
        <p:spPr bwMode="auto">
          <a:xfrm>
            <a:off x="2160588" y="4149725"/>
            <a:ext cx="481012" cy="2000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79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55880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cxnSp>
        <p:nvCxnSpPr>
          <p:cNvPr id="11280" name="AutoShape 16"/>
          <p:cNvCxnSpPr>
            <a:cxnSpLocks noChangeShapeType="1"/>
            <a:stCxn id="11268" idx="5"/>
            <a:endCxn id="11279" idx="0"/>
          </p:cNvCxnSpPr>
          <p:nvPr>
            <p:custDataLst>
              <p:tags r:id="rId15"/>
            </p:custDataLst>
          </p:nvPr>
        </p:nvCxnSpPr>
        <p:spPr bwMode="auto">
          <a:xfrm>
            <a:off x="5614988" y="4606925"/>
            <a:ext cx="227012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81" name="Oval 17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20320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11282" name="AutoShape 18"/>
          <p:cNvCxnSpPr>
            <a:cxnSpLocks noChangeShapeType="1"/>
            <a:stCxn id="11269" idx="3"/>
            <a:endCxn id="11281" idx="0"/>
          </p:cNvCxnSpPr>
          <p:nvPr>
            <p:custDataLst>
              <p:tags r:id="rId17"/>
            </p:custDataLst>
          </p:nvPr>
        </p:nvCxnSpPr>
        <p:spPr bwMode="auto">
          <a:xfrm flipH="1">
            <a:off x="2286000" y="4632325"/>
            <a:ext cx="176213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8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7432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cxnSp>
        <p:nvCxnSpPr>
          <p:cNvPr id="11284" name="AutoShape 20"/>
          <p:cNvCxnSpPr>
            <a:cxnSpLocks noChangeShapeType="1"/>
            <a:stCxn id="11269" idx="5"/>
            <a:endCxn id="11283" idx="0"/>
          </p:cNvCxnSpPr>
          <p:nvPr>
            <p:custDataLst>
              <p:tags r:id="rId19"/>
            </p:custDataLst>
          </p:nvPr>
        </p:nvCxnSpPr>
        <p:spPr bwMode="auto">
          <a:xfrm>
            <a:off x="2820988" y="4632325"/>
            <a:ext cx="176212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85" name="Oval 21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6096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cxnSp>
        <p:nvCxnSpPr>
          <p:cNvPr id="11286" name="AutoShape 22"/>
          <p:cNvCxnSpPr>
            <a:cxnSpLocks noChangeShapeType="1"/>
            <a:stCxn id="11270" idx="3"/>
            <a:endCxn id="11285" idx="0"/>
          </p:cNvCxnSpPr>
          <p:nvPr>
            <p:custDataLst>
              <p:tags r:id="rId21"/>
            </p:custDataLst>
          </p:nvPr>
        </p:nvCxnSpPr>
        <p:spPr bwMode="auto">
          <a:xfrm flipH="1">
            <a:off x="863600" y="4632325"/>
            <a:ext cx="176213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87" name="Oval 23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13208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11288" name="AutoShape 24"/>
          <p:cNvCxnSpPr>
            <a:cxnSpLocks noChangeShapeType="1"/>
            <a:stCxn id="11270" idx="5"/>
            <a:endCxn id="11287" idx="0"/>
          </p:cNvCxnSpPr>
          <p:nvPr>
            <p:custDataLst>
              <p:tags r:id="rId23"/>
            </p:custDataLst>
          </p:nvPr>
        </p:nvCxnSpPr>
        <p:spPr bwMode="auto">
          <a:xfrm>
            <a:off x="1398588" y="4632325"/>
            <a:ext cx="176212" cy="2063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89" name="Oval 25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3860800" y="434340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16</a:t>
            </a:r>
          </a:p>
        </p:txBody>
      </p:sp>
      <p:cxnSp>
        <p:nvCxnSpPr>
          <p:cNvPr id="11290" name="AutoShape 26"/>
          <p:cNvCxnSpPr>
            <a:cxnSpLocks noChangeShapeType="1"/>
            <a:stCxn id="11271" idx="3"/>
            <a:endCxn id="11289" idx="0"/>
          </p:cNvCxnSpPr>
          <p:nvPr>
            <p:custDataLst>
              <p:tags r:id="rId25"/>
            </p:custDataLst>
          </p:nvPr>
        </p:nvCxnSpPr>
        <p:spPr bwMode="auto">
          <a:xfrm flipH="1">
            <a:off x="4114800" y="4149725"/>
            <a:ext cx="328613" cy="1746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91" name="Oval 27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35560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13</a:t>
            </a:r>
          </a:p>
        </p:txBody>
      </p:sp>
      <p:cxnSp>
        <p:nvCxnSpPr>
          <p:cNvPr id="11292" name="AutoShape 28"/>
          <p:cNvCxnSpPr>
            <a:cxnSpLocks noChangeShapeType="1"/>
            <a:stCxn id="11289" idx="3"/>
            <a:endCxn id="11291" idx="0"/>
          </p:cNvCxnSpPr>
          <p:nvPr>
            <p:custDataLst>
              <p:tags r:id="rId27"/>
            </p:custDataLst>
          </p:nvPr>
        </p:nvCxnSpPr>
        <p:spPr bwMode="auto">
          <a:xfrm flipH="1">
            <a:off x="3810000" y="4606925"/>
            <a:ext cx="125413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93" name="Oval 29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>
            <a:off x="42672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19</a:t>
            </a:r>
          </a:p>
        </p:txBody>
      </p:sp>
      <p:cxnSp>
        <p:nvCxnSpPr>
          <p:cNvPr id="11294" name="AutoShape 30"/>
          <p:cNvCxnSpPr>
            <a:cxnSpLocks noChangeShapeType="1"/>
            <a:stCxn id="11289" idx="5"/>
            <a:endCxn id="11293" idx="0"/>
          </p:cNvCxnSpPr>
          <p:nvPr>
            <p:custDataLst>
              <p:tags r:id="rId29"/>
            </p:custDataLst>
          </p:nvPr>
        </p:nvCxnSpPr>
        <p:spPr bwMode="auto">
          <a:xfrm>
            <a:off x="4294188" y="4606925"/>
            <a:ext cx="227012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95" name="Oval 31"/>
          <p:cNvSpPr>
            <a:spLocks noChangeAspect="1" noChangeArrowheads="1"/>
          </p:cNvSpPr>
          <p:nvPr>
            <p:custDataLst>
              <p:tags r:id="rId30"/>
            </p:custDataLst>
          </p:nvPr>
        </p:nvSpPr>
        <p:spPr bwMode="auto">
          <a:xfrm>
            <a:off x="4978400" y="4857750"/>
            <a:ext cx="508000" cy="285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22</a:t>
            </a:r>
          </a:p>
        </p:txBody>
      </p:sp>
      <p:cxnSp>
        <p:nvCxnSpPr>
          <p:cNvPr id="11296" name="AutoShape 32"/>
          <p:cNvCxnSpPr>
            <a:cxnSpLocks noChangeShapeType="1"/>
            <a:stCxn id="11268" idx="3"/>
            <a:endCxn id="11295" idx="0"/>
          </p:cNvCxnSpPr>
          <p:nvPr>
            <p:custDataLst>
              <p:tags r:id="rId31"/>
            </p:custDataLst>
          </p:nvPr>
        </p:nvCxnSpPr>
        <p:spPr bwMode="auto">
          <a:xfrm flipH="1">
            <a:off x="5232400" y="4606925"/>
            <a:ext cx="23813" cy="2317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1297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588000" y="2628900"/>
            <a:ext cx="3021013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height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 h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 baseline="30000">
                <a:solidFill>
                  <a:srgbClr val="FF0000"/>
                </a:solidFill>
                <a:latin typeface="Times New Roman" pitchFamily="18" charset="0"/>
              </a:rPr>
              <a:t>h+1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– 1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nodes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 baseline="30000">
                <a:solidFill>
                  <a:srgbClr val="FF0000"/>
                </a:solidFill>
                <a:latin typeface="Times New Roman" pitchFamily="18" charset="0"/>
              </a:rPr>
              <a:t>h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– 1 </a:t>
            </a:r>
            <a:r>
              <a:rPr lang="en-US" sz="2400">
                <a:latin typeface="Times New Roman" pitchFamily="18" charset="0"/>
              </a:rPr>
              <a:t>non-leaves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 baseline="30000">
                <a:solidFill>
                  <a:srgbClr val="FF0000"/>
                </a:solidFill>
                <a:latin typeface="Times New Roman" pitchFamily="18" charset="0"/>
              </a:rPr>
              <a:t>h  </a:t>
            </a:r>
            <a:r>
              <a:rPr lang="en-US" sz="2400">
                <a:latin typeface="Times New Roman" pitchFamily="18" charset="0"/>
              </a:rPr>
              <a:t>leaves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974725" y="5908675"/>
            <a:ext cx="7808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NOTE: This example is not a heap, but a complete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1626</Words>
  <Application>Microsoft Office PowerPoint</Application>
  <PresentationFormat>On-screen Show (4:3)</PresentationFormat>
  <Paragraphs>431</Paragraphs>
  <Slides>30</Slides>
  <Notes>15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cs150</vt:lpstr>
      <vt:lpstr>Priority Queues  (Heaps)</vt:lpstr>
      <vt:lpstr>Topics</vt:lpstr>
      <vt:lpstr>Motivation</vt:lpstr>
      <vt:lpstr>Priority Queue ADT - Model</vt:lpstr>
      <vt:lpstr>Implementations of Priority Queue ADT</vt:lpstr>
      <vt:lpstr>End of lecture on Wed, Apr 4 </vt:lpstr>
      <vt:lpstr>Binary Heap</vt:lpstr>
      <vt:lpstr>Binary Heap Properties</vt:lpstr>
      <vt:lpstr>Some Definitions</vt:lpstr>
      <vt:lpstr>Full Binary Tree</vt:lpstr>
      <vt:lpstr>Heap Structure Property</vt:lpstr>
      <vt:lpstr>Heap Structure Property</vt:lpstr>
      <vt:lpstr>Almost complete binary tree of height h</vt:lpstr>
      <vt:lpstr>Representing Complete  Binary Trees in an Array</vt:lpstr>
      <vt:lpstr>Why better than pointers?</vt:lpstr>
      <vt:lpstr>Heap Order Property</vt:lpstr>
      <vt:lpstr>Heap Order Property</vt:lpstr>
      <vt:lpstr>Heap Operations</vt:lpstr>
      <vt:lpstr>Heap Operations</vt:lpstr>
      <vt:lpstr>Heap – Insert(val)</vt:lpstr>
      <vt:lpstr>insert(int x) (Fig. 6.8)</vt:lpstr>
      <vt:lpstr>Insert: percolate up</vt:lpstr>
      <vt:lpstr>End of lecture on Fri, Apr 6</vt:lpstr>
      <vt:lpstr>Heap – DeleteMin</vt:lpstr>
      <vt:lpstr>Which child to swap with</vt:lpstr>
      <vt:lpstr>DeleteMin: percolate down</vt:lpstr>
      <vt:lpstr>Slide 27</vt:lpstr>
      <vt:lpstr>Other Heap Operations</vt:lpstr>
      <vt:lpstr>Heaps (Summary)</vt:lpstr>
      <vt:lpstr>End of lecture on Mon, Apr 9</vt:lpstr>
    </vt:vector>
  </TitlesOfParts>
  <Company>cse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</dc:creator>
  <cp:lastModifiedBy>aaron</cp:lastModifiedBy>
  <cp:revision>195</cp:revision>
  <dcterms:created xsi:type="dcterms:W3CDTF">2001-10-04T17:40:38Z</dcterms:created>
  <dcterms:modified xsi:type="dcterms:W3CDTF">2012-04-09T17:23:29Z</dcterms:modified>
</cp:coreProperties>
</file>