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8" r:id="rId3"/>
    <p:sldId id="269" r:id="rId4"/>
    <p:sldId id="257" r:id="rId5"/>
    <p:sldId id="270" r:id="rId6"/>
    <p:sldId id="299" r:id="rId7"/>
    <p:sldId id="271" r:id="rId8"/>
    <p:sldId id="272" r:id="rId9"/>
    <p:sldId id="273" r:id="rId10"/>
    <p:sldId id="314" r:id="rId11"/>
    <p:sldId id="274" r:id="rId12"/>
    <p:sldId id="275" r:id="rId13"/>
    <p:sldId id="276" r:id="rId14"/>
    <p:sldId id="277" r:id="rId15"/>
    <p:sldId id="278" r:id="rId16"/>
    <p:sldId id="282" r:id="rId17"/>
    <p:sldId id="306" r:id="rId18"/>
    <p:sldId id="307" r:id="rId19"/>
    <p:sldId id="308" r:id="rId20"/>
    <p:sldId id="301" r:id="rId21"/>
    <p:sldId id="302" r:id="rId22"/>
    <p:sldId id="303" r:id="rId23"/>
    <p:sldId id="305" r:id="rId24"/>
    <p:sldId id="313" r:id="rId25"/>
    <p:sldId id="309" r:id="rId26"/>
    <p:sldId id="310" r:id="rId27"/>
    <p:sldId id="283" r:id="rId28"/>
    <p:sldId id="280" r:id="rId29"/>
    <p:sldId id="297" r:id="rId30"/>
    <p:sldId id="298" r:id="rId31"/>
    <p:sldId id="311" r:id="rId32"/>
    <p:sldId id="284" r:id="rId33"/>
    <p:sldId id="315" r:id="rId34"/>
    <p:sldId id="285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316" r:id="rId48"/>
  </p:sldIdLst>
  <p:sldSz cx="9144000" cy="6858000" type="screen4x3"/>
  <p:notesSz cx="6997700" cy="9283700"/>
  <p:custDataLst>
    <p:tags r:id="rId5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55" autoAdjust="0"/>
  </p:normalViewPr>
  <p:slideViewPr>
    <p:cSldViewPr>
      <p:cViewPr varScale="1">
        <p:scale>
          <a:sx n="103" d="100"/>
          <a:sy n="103" d="100"/>
        </p:scale>
        <p:origin x="-102" y="-1728"/>
      </p:cViewPr>
      <p:guideLst>
        <p:guide orient="horz" pos="1632"/>
        <p:guide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3" tIns="46510" rIns="93023" bIns="46510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3" tIns="46510" rIns="93023" bIns="4651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3" tIns="46510" rIns="93023" bIns="4651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3" tIns="46510" rIns="93023" bIns="4651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DDD25D21-5C98-4B97-B7A4-55F995E79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3" tIns="46510" rIns="93023" bIns="46510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3" tIns="46510" rIns="93023" bIns="4651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3" tIns="46510" rIns="93023" bIns="46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3" tIns="46510" rIns="93023" bIns="4651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3" tIns="46510" rIns="93023" bIns="4651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49FD5F47-6712-4454-81DA-1D7FBED44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57B63-5055-4766-BE61-94D90061E3F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discussed the </a:t>
            </a:r>
            <a:r>
              <a:rPr lang="en-US" b="1" smtClean="0"/>
              <a:t>memory hierarchy</a:t>
            </a:r>
            <a:r>
              <a:rPr lang="en-US" smtClean="0"/>
              <a:t> before. 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Discussed </a:t>
            </a:r>
            <a:r>
              <a:rPr lang="en-US" b="1" smtClean="0"/>
              <a:t>locality</a:t>
            </a:r>
            <a:r>
              <a:rPr lang="en-US" smtClean="0"/>
              <a:t> and the cost of accessing data at lower levels of the hierarchy.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related problem is that of keeping </a:t>
            </a:r>
            <a:r>
              <a:rPr lang="en-US" b="1" smtClean="0"/>
              <a:t>file sizes small</a:t>
            </a:r>
            <a:r>
              <a:rPr lang="en-US" smtClean="0"/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7D4DC-6E03-4BDA-BA8B-788C7E354C5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the lowest cost tree, we want symbols with highest probability (probability sums to 1) to have the shortest length.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want a tree that minimizes the number of bits to code a message.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24962-9B10-47ED-89B4-3602AC3E9A8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Switch to handout….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9143E-72FF-41AF-B5D1-61A607EA07F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Why?</a:t>
            </a:r>
          </a:p>
          <a:p>
            <a:pPr eaLnBrk="1" hangingPunct="1">
              <a:buFontTx/>
              <a:buChar char="-"/>
            </a:pPr>
            <a:r>
              <a:rPr lang="en-US" smtClean="0"/>
              <a:t>For long term storage (disc space is limited)</a:t>
            </a:r>
          </a:p>
          <a:p>
            <a:pPr eaLnBrk="1" hangingPunct="1">
              <a:buFontTx/>
              <a:buChar char="-"/>
            </a:pPr>
            <a:r>
              <a:rPr lang="en-US" smtClean="0"/>
              <a:t>For transferring files over the internet (bigger files take longer)</a:t>
            </a:r>
          </a:p>
          <a:p>
            <a:pPr eaLnBrk="1" hangingPunct="1">
              <a:buFontTx/>
              <a:buChar char="-"/>
            </a:pPr>
            <a:r>
              <a:rPr lang="en-US" smtClean="0"/>
              <a:t>A smaller file is more likely to be able to fit in higher levels (e.g. cache) of the memory hierarchy</a:t>
            </a:r>
          </a:p>
          <a:p>
            <a:pPr eaLnBrk="1" hangingPunct="1">
              <a:buFontTx/>
              <a:buChar char="-"/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251573-870C-415D-B93A-F8B7F04E37E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smtClean="0"/>
              <a:t>QUESTION</a:t>
            </a:r>
            <a:r>
              <a:rPr lang="en-US" smtClean="0"/>
              <a:t>: What is a file?</a:t>
            </a:r>
          </a:p>
          <a:p>
            <a:pPr eaLnBrk="1" hangingPunct="1">
              <a:buFontTx/>
              <a:buChar char="-"/>
            </a:pPr>
            <a:r>
              <a:rPr lang="en-US" smtClean="0"/>
              <a:t>C++ program</a:t>
            </a:r>
          </a:p>
          <a:p>
            <a:pPr eaLnBrk="1" hangingPunct="1">
              <a:buFontTx/>
              <a:buChar char="-"/>
            </a:pPr>
            <a:r>
              <a:rPr lang="en-US" smtClean="0"/>
              <a:t>Executable</a:t>
            </a:r>
          </a:p>
          <a:p>
            <a:pPr eaLnBrk="1" hangingPunct="1">
              <a:buFontTx/>
              <a:buChar char="-"/>
            </a:pPr>
            <a:r>
              <a:rPr lang="en-US" smtClean="0"/>
              <a:t>Word document</a:t>
            </a:r>
          </a:p>
          <a:p>
            <a:pPr eaLnBrk="1" hangingPunct="1">
              <a:buFontTx/>
              <a:buChar char="-"/>
            </a:pPr>
            <a:r>
              <a:rPr lang="en-US" smtClean="0"/>
              <a:t>Email  - text</a:t>
            </a:r>
          </a:p>
          <a:p>
            <a:pPr eaLnBrk="1" hangingPunct="1">
              <a:buFontTx/>
              <a:buChar char="-"/>
            </a:pPr>
            <a:r>
              <a:rPr lang="en-US" smtClean="0"/>
              <a:t>Pictures (lossy)</a:t>
            </a:r>
          </a:p>
          <a:p>
            <a:pPr eaLnBrk="1" hangingPunct="1">
              <a:buFontTx/>
              <a:buChar char="-"/>
            </a:pPr>
            <a:r>
              <a:rPr lang="en-US" smtClean="0"/>
              <a:t>Audio (lossy)</a:t>
            </a:r>
          </a:p>
          <a:p>
            <a:pPr eaLnBrk="1" hangingPunct="1">
              <a:buFontTx/>
              <a:buChar char="-"/>
            </a:pPr>
            <a:r>
              <a:rPr lang="en-US" smtClean="0"/>
              <a:t>Video (lossy)</a:t>
            </a:r>
          </a:p>
          <a:p>
            <a:pPr eaLnBrk="1" hangingPunct="1">
              <a:buFontTx/>
              <a:buChar char="-"/>
            </a:pPr>
            <a:endParaRPr lang="en-US" smtClean="0"/>
          </a:p>
          <a:p>
            <a:pPr eaLnBrk="1" hangingPunct="1"/>
            <a:r>
              <a:rPr lang="en-US" smtClean="0"/>
              <a:t>All of these we might store, want to fit in cache, or want to move over internet.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QUESTION: Which</a:t>
            </a:r>
            <a:r>
              <a:rPr lang="en-US" smtClean="0"/>
              <a:t> of these do we require to in pristine shape when we see them? (loss-less?)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376D98-5EA4-4324-9BF2-7CAA7BFBFAA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Lossless is sometimes called entropy coding, or reversible coding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Losy is called irreversible coding.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66EFF-8F59-4067-BDA0-1FDEA1E2C42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What file types could we use this for? (audio, video, still images, photographs.)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 get compression ratios of </a:t>
            </a:r>
            <a:r>
              <a:rPr lang="en-US" b="1" smtClean="0"/>
              <a:t>10:1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 won’t talk about these techniques (wavelets, block transforms, vector quantization)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4710A7-3E45-4CC8-A95B-262D081C6CE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Must keep absolutely TRUE to the original (text files, executables – binaries)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 get compression ratios of </a:t>
            </a:r>
            <a:r>
              <a:rPr lang="en-US" b="1" smtClean="0"/>
              <a:t>4:1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Technique we will talk about – Huffman coding (arithmetic coding, golomb coding)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Also </a:t>
            </a:r>
            <a:r>
              <a:rPr lang="en-US" b="1" smtClean="0"/>
              <a:t>run-length encoding</a:t>
            </a:r>
            <a:r>
              <a:rPr lang="en-US" smtClean="0"/>
              <a:t>. (RLE) – part of several compression techniques (BMP, PCX, TIFF, PDF) [Loss-less]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run of characters is replaced by the number of characters of that type and a single character: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RTAAAAAADEEEE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RT*6AD*4E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52BED-9137-4DBF-8348-BCECBB6BCC2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(Really only need 7 bits for ASCII)</a:t>
            </a:r>
          </a:p>
          <a:p>
            <a:pPr eaLnBrk="1" hangingPunct="1"/>
            <a:r>
              <a:rPr lang="en-US" smtClean="0"/>
              <a:t>UNICODE = fixed 16 bits per character (or 8 or 32?)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could look JUST at the message, there are only 6 possible characters + one space.  = 7 things – needs 3 bits.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We could do even better.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89F66E-3E4A-4DC0-A45D-643FE5F5A4C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Huffman (1951)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Encode:  aabddcaa = could do as 16 bits (each character = 2 bits each)</a:t>
            </a:r>
          </a:p>
          <a:p>
            <a:pPr eaLnBrk="1" hangingPunct="1"/>
            <a:r>
              <a:rPr lang="en-US" smtClean="0"/>
              <a:t>Huffman can do as 14 bits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Note: codes are variable length – (0 to 3 bits per character)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Draw a TREE.  Show how to use the tree to figure out what the code is.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4C717-C2D3-4C63-9F88-50283F2A38E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dbacaada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DCDA2F5-F8C1-4A43-82B5-E5DDF1F24DF0}" type="slidenum">
              <a:rPr lang="en-US" sz="1400">
                <a:latin typeface="Tahoma" pitchFamily="34" charset="0"/>
              </a:rPr>
              <a:pPr algn="r">
                <a:defRPr/>
              </a:pPr>
              <a:t>‹#›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200" b="1">
              <a:solidFill>
                <a:srgbClr val="DD33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SCII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1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" y="1524000"/>
            <a:ext cx="5486400" cy="1470025"/>
          </a:xfrm>
        </p:spPr>
        <p:txBody>
          <a:bodyPr/>
          <a:lstStyle/>
          <a:p>
            <a:pPr algn="l" eaLnBrk="1" hangingPunct="1"/>
            <a:r>
              <a:rPr lang="en-US" sz="3600" smtClean="0"/>
              <a:t>Data Compression:  </a:t>
            </a:r>
            <a:br>
              <a:rPr lang="en-US" sz="3600" smtClean="0"/>
            </a:br>
            <a:r>
              <a:rPr lang="en-US" sz="3600" smtClean="0"/>
              <a:t>Huffman Coding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81000" y="3276600"/>
            <a:ext cx="6400800" cy="1752600"/>
          </a:xfrm>
        </p:spPr>
        <p:txBody>
          <a:bodyPr/>
          <a:lstStyle/>
          <a:p>
            <a:pPr algn="l" eaLnBrk="1" hangingPunct="1"/>
            <a:r>
              <a:rPr lang="en-US" smtClean="0"/>
              <a:t>10.1.2 in Weiss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FFFF00"/>
                </a:solidFill>
              </a:rPr>
              <a:t>CS2150: </a:t>
            </a:r>
            <a:r>
              <a:rPr lang="en-US" b="1" dirty="0">
                <a:solidFill>
                  <a:srgbClr val="FFFF00"/>
                </a:solidFill>
              </a:rPr>
              <a:t>Program and Data Representation</a:t>
            </a:r>
          </a:p>
          <a:p>
            <a:pPr algn="ctr" eaLnBrk="0" hangingPunct="0"/>
            <a:r>
              <a:rPr lang="en-US" dirty="0">
                <a:solidFill>
                  <a:srgbClr val="FFFF00"/>
                </a:solidFill>
              </a:rPr>
              <a:t>University of Virginia Computer Science</a:t>
            </a:r>
          </a:p>
          <a:p>
            <a:pPr algn="ctr" eaLnBrk="0" hangingPunct="0"/>
            <a:r>
              <a:rPr lang="en-US" sz="1600" b="1" dirty="0" smtClean="0">
                <a:solidFill>
                  <a:srgbClr val="FFFF00"/>
                </a:solidFill>
              </a:rPr>
              <a:t>Spring 2012</a:t>
            </a:r>
            <a:r>
              <a:rPr lang="en-US" sz="1600" dirty="0">
                <a:solidFill>
                  <a:srgbClr val="FFFF00"/>
                </a:solidFill>
              </a:rPr>
              <a:t>						</a:t>
            </a:r>
            <a:r>
              <a:rPr lang="en-US" sz="1600" b="1" dirty="0">
                <a:solidFill>
                  <a:srgbClr val="FFFF00"/>
                </a:solidFill>
              </a:rPr>
              <a:t>Aaron Bloomfield</a:t>
            </a:r>
          </a:p>
        </p:txBody>
      </p:sp>
      <p:pic>
        <p:nvPicPr>
          <p:cNvPr id="307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3857625"/>
            <a:ext cx="4572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1104900"/>
            <a:ext cx="16700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Mon, Apr 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also went over the last 6 slides of 11-heaps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Decoding a Prefix Code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Create the Huffman coding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start at root of tree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loop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	if bit read = 1 then go right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	else, go left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until node is a leaf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Report character found!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Until end of the message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Decode: 1110001010011</a:t>
            </a:r>
          </a:p>
        </p:txBody>
      </p:sp>
      <p:graphicFrame>
        <p:nvGraphicFramePr>
          <p:cNvPr id="48186" name="Group 58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685800" y="2209800"/>
          <a:ext cx="2667000" cy="2819401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</a:tblGrid>
              <a:tr h="622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Letter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35" name="Text Box 26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05200" y="1371600"/>
            <a:ext cx="4724400" cy="385763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  <a:latin typeface="Arial" charset="0"/>
              </a:rPr>
              <a:t>d        b            a   c             a   a    d        a</a:t>
            </a:r>
          </a:p>
        </p:txBody>
      </p:sp>
      <p:sp>
        <p:nvSpPr>
          <p:cNvPr id="13336" name="Text Box 27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86600" y="1905000"/>
            <a:ext cx="2057400" cy="29972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8 characters: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8*8 bits = 64 bits in ASCII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8*2 bits = 16 bits (if used 2 bits each)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14 bits = Huffman (uses frequency</a:t>
            </a:r>
          </a:p>
        </p:txBody>
      </p:sp>
      <p:sp>
        <p:nvSpPr>
          <p:cNvPr id="13337" name="Text Box 28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5486400"/>
            <a:ext cx="4572000" cy="798513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Why does this work?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No code is the PREFIX of any other code.</a:t>
            </a:r>
          </a:p>
        </p:txBody>
      </p:sp>
      <p:sp>
        <p:nvSpPr>
          <p:cNvPr id="13338" name="Text Box 29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95600" y="2590800"/>
            <a:ext cx="18288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>
              <a:solidFill>
                <a:schemeClr val="hlink"/>
              </a:solidFill>
              <a:latin typeface="Arial" charset="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4724400" y="1828800"/>
            <a:ext cx="1673225" cy="3146425"/>
            <a:chOff x="3207" y="1440"/>
            <a:chExt cx="1054" cy="1982"/>
          </a:xfrm>
        </p:grpSpPr>
        <p:sp>
          <p:nvSpPr>
            <p:cNvPr id="13342" name="Oval 59"/>
            <p:cNvSpPr>
              <a:spLocks noChangeArrowheads="1"/>
            </p:cNvSpPr>
            <p:nvPr/>
          </p:nvSpPr>
          <p:spPr bwMode="auto">
            <a:xfrm>
              <a:off x="3207" y="1961"/>
              <a:ext cx="272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3343" name="Oval 60"/>
            <p:cNvSpPr>
              <a:spLocks noChangeArrowheads="1"/>
            </p:cNvSpPr>
            <p:nvPr/>
          </p:nvSpPr>
          <p:spPr bwMode="auto">
            <a:xfrm>
              <a:off x="3744" y="1968"/>
              <a:ext cx="239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-</a:t>
              </a:r>
            </a:p>
          </p:txBody>
        </p:sp>
        <p:sp>
          <p:nvSpPr>
            <p:cNvPr id="13344" name="Oval 61"/>
            <p:cNvSpPr>
              <a:spLocks noChangeArrowheads="1"/>
            </p:cNvSpPr>
            <p:nvPr/>
          </p:nvSpPr>
          <p:spPr bwMode="auto">
            <a:xfrm>
              <a:off x="3487" y="1440"/>
              <a:ext cx="239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-</a:t>
              </a:r>
            </a:p>
          </p:txBody>
        </p:sp>
        <p:sp>
          <p:nvSpPr>
            <p:cNvPr id="13345" name="Oval 62"/>
            <p:cNvSpPr>
              <a:spLocks noChangeArrowheads="1"/>
            </p:cNvSpPr>
            <p:nvPr/>
          </p:nvSpPr>
          <p:spPr bwMode="auto">
            <a:xfrm>
              <a:off x="3984" y="2496"/>
              <a:ext cx="277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13346" name="Oval 63"/>
            <p:cNvSpPr>
              <a:spLocks noChangeArrowheads="1"/>
            </p:cNvSpPr>
            <p:nvPr/>
          </p:nvSpPr>
          <p:spPr bwMode="auto">
            <a:xfrm>
              <a:off x="3504" y="2496"/>
              <a:ext cx="239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-</a:t>
              </a:r>
            </a:p>
          </p:txBody>
        </p:sp>
        <p:sp>
          <p:nvSpPr>
            <p:cNvPr id="13347" name="Oval 64"/>
            <p:cNvSpPr>
              <a:spLocks noChangeArrowheads="1"/>
            </p:cNvSpPr>
            <p:nvPr/>
          </p:nvSpPr>
          <p:spPr bwMode="auto">
            <a:xfrm>
              <a:off x="3757" y="3072"/>
              <a:ext cx="253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3348" name="Oval 65"/>
            <p:cNvSpPr>
              <a:spLocks noChangeArrowheads="1"/>
            </p:cNvSpPr>
            <p:nvPr/>
          </p:nvSpPr>
          <p:spPr bwMode="auto">
            <a:xfrm>
              <a:off x="3244" y="3072"/>
              <a:ext cx="277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cxnSp>
          <p:nvCxnSpPr>
            <p:cNvPr id="13349" name="AutoShape 66"/>
            <p:cNvCxnSpPr>
              <a:cxnSpLocks noChangeShapeType="1"/>
              <a:stCxn id="13342" idx="7"/>
              <a:endCxn id="13344" idx="3"/>
            </p:cNvCxnSpPr>
            <p:nvPr/>
          </p:nvCxnSpPr>
          <p:spPr bwMode="auto">
            <a:xfrm flipV="1">
              <a:off x="3439" y="1749"/>
              <a:ext cx="83" cy="253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13350" name="AutoShape 67"/>
            <p:cNvCxnSpPr>
              <a:cxnSpLocks noChangeShapeType="1"/>
              <a:stCxn id="13348" idx="7"/>
              <a:endCxn id="13346" idx="3"/>
            </p:cNvCxnSpPr>
            <p:nvPr/>
          </p:nvCxnSpPr>
          <p:spPr bwMode="auto">
            <a:xfrm flipV="1">
              <a:off x="3480" y="2805"/>
              <a:ext cx="59" cy="308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13351" name="AutoShape 68"/>
            <p:cNvCxnSpPr>
              <a:cxnSpLocks noChangeShapeType="1"/>
              <a:stCxn id="13346" idx="7"/>
              <a:endCxn id="13343" idx="3"/>
            </p:cNvCxnSpPr>
            <p:nvPr/>
          </p:nvCxnSpPr>
          <p:spPr bwMode="auto">
            <a:xfrm flipV="1">
              <a:off x="3708" y="2277"/>
              <a:ext cx="71" cy="260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13352" name="AutoShape 69"/>
            <p:cNvCxnSpPr>
              <a:cxnSpLocks noChangeShapeType="1"/>
              <a:stCxn id="13343" idx="1"/>
              <a:endCxn id="13344" idx="5"/>
            </p:cNvCxnSpPr>
            <p:nvPr/>
          </p:nvCxnSpPr>
          <p:spPr bwMode="auto">
            <a:xfrm flipH="1" flipV="1">
              <a:off x="3691" y="1749"/>
              <a:ext cx="88" cy="260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13353" name="AutoShape 70"/>
            <p:cNvCxnSpPr>
              <a:cxnSpLocks noChangeShapeType="1"/>
              <a:stCxn id="13345" idx="1"/>
              <a:endCxn id="13343" idx="5"/>
            </p:cNvCxnSpPr>
            <p:nvPr/>
          </p:nvCxnSpPr>
          <p:spPr bwMode="auto">
            <a:xfrm flipH="1" flipV="1">
              <a:off x="3948" y="2277"/>
              <a:ext cx="77" cy="260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13354" name="AutoShape 71"/>
            <p:cNvCxnSpPr>
              <a:cxnSpLocks noChangeShapeType="1"/>
              <a:stCxn id="13347" idx="1"/>
              <a:endCxn id="13346" idx="5"/>
            </p:cNvCxnSpPr>
            <p:nvPr/>
          </p:nvCxnSpPr>
          <p:spPr bwMode="auto">
            <a:xfrm flipH="1" flipV="1">
              <a:off x="3708" y="2805"/>
              <a:ext cx="86" cy="308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</p:grpSp>
      <p:sp>
        <p:nvSpPr>
          <p:cNvPr id="48200" name="Rectangle 7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7200" y="5486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>
                <a:solidFill>
                  <a:schemeClr val="folHlink"/>
                </a:solidFill>
              </a:rPr>
              <a:t>11</a:t>
            </a:r>
            <a:r>
              <a:rPr lang="en-US" sz="4000">
                <a:solidFill>
                  <a:schemeClr val="hlink"/>
                </a:solidFill>
              </a:rPr>
              <a:t>100</a:t>
            </a:r>
            <a:r>
              <a:rPr lang="en-US" sz="4000">
                <a:solidFill>
                  <a:schemeClr val="accent2"/>
                </a:solidFill>
              </a:rPr>
              <a:t>0</a:t>
            </a:r>
            <a:r>
              <a:rPr lang="en-US" sz="4000">
                <a:solidFill>
                  <a:srgbClr val="FF0000"/>
                </a:solidFill>
              </a:rPr>
              <a:t>101</a:t>
            </a:r>
            <a:r>
              <a:rPr lang="en-US" sz="4000">
                <a:solidFill>
                  <a:schemeClr val="accent2"/>
                </a:solidFill>
              </a:rPr>
              <a:t>00</a:t>
            </a:r>
            <a:r>
              <a:rPr lang="en-US" sz="4000">
                <a:solidFill>
                  <a:schemeClr val="folHlink"/>
                </a:solidFill>
              </a:rPr>
              <a:t>11</a:t>
            </a:r>
            <a:r>
              <a:rPr lang="en-US" sz="4000">
                <a:solidFill>
                  <a:schemeClr val="tx2"/>
                </a:solidFill>
              </a:rPr>
              <a:t> = dbacaad</a:t>
            </a:r>
          </a:p>
        </p:txBody>
      </p:sp>
      <p:sp>
        <p:nvSpPr>
          <p:cNvPr id="13341" name="TextBox 22"/>
          <p:cNvSpPr txBox="1">
            <a:spLocks noChangeArrowheads="1"/>
          </p:cNvSpPr>
          <p:nvPr/>
        </p:nvSpPr>
        <p:spPr bwMode="auto">
          <a:xfrm>
            <a:off x="7010400" y="2057400"/>
            <a:ext cx="1600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This is a full binary tree!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00" grpId="0"/>
      <p:bldP spid="133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Trees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tabLst>
                <a:tab pos="2292350" algn="l"/>
              </a:tabLst>
            </a:pPr>
            <a:r>
              <a:rPr lang="en-US" smtClean="0"/>
              <a:t>Cost of a Huffman Tree containing n symbols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tabLst>
                <a:tab pos="2292350" algn="l"/>
              </a:tabLst>
            </a:pPr>
            <a:endParaRPr lang="en-US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  <a:tabLst>
                <a:tab pos="2292350" algn="l"/>
              </a:tabLst>
            </a:pPr>
            <a:r>
              <a:rPr lang="en-US" smtClean="0"/>
              <a:t>	</a:t>
            </a:r>
            <a:r>
              <a:rPr lang="en-US" smtClean="0">
                <a:solidFill>
                  <a:schemeClr val="accent2"/>
                </a:solidFill>
              </a:rPr>
              <a:t>C(T) = p</a:t>
            </a:r>
            <a:r>
              <a:rPr lang="en-US" baseline="-25000" smtClean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*r</a:t>
            </a:r>
            <a:r>
              <a:rPr lang="en-US" baseline="-25000" smtClean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+p</a:t>
            </a:r>
            <a:r>
              <a:rPr lang="en-US" baseline="-25000" smtClean="0">
                <a:solidFill>
                  <a:schemeClr val="accent2"/>
                </a:solidFill>
              </a:rPr>
              <a:t>2</a:t>
            </a:r>
            <a:r>
              <a:rPr lang="en-US" smtClean="0">
                <a:solidFill>
                  <a:schemeClr val="accent2"/>
                </a:solidFill>
              </a:rPr>
              <a:t>*r</a:t>
            </a:r>
            <a:r>
              <a:rPr lang="en-US" baseline="-25000" smtClean="0">
                <a:solidFill>
                  <a:schemeClr val="accent2"/>
                </a:solidFill>
              </a:rPr>
              <a:t>2</a:t>
            </a:r>
            <a:r>
              <a:rPr lang="en-US" smtClean="0">
                <a:solidFill>
                  <a:schemeClr val="accent2"/>
                </a:solidFill>
              </a:rPr>
              <a:t>+p</a:t>
            </a:r>
            <a:r>
              <a:rPr lang="en-US" baseline="-25000" smtClean="0">
                <a:solidFill>
                  <a:schemeClr val="accent2"/>
                </a:solidFill>
              </a:rPr>
              <a:t>3</a:t>
            </a:r>
            <a:r>
              <a:rPr lang="en-US" smtClean="0">
                <a:solidFill>
                  <a:schemeClr val="accent2"/>
                </a:solidFill>
              </a:rPr>
              <a:t>*r</a:t>
            </a:r>
            <a:r>
              <a:rPr lang="en-US" baseline="-25000" smtClean="0">
                <a:solidFill>
                  <a:schemeClr val="accent2"/>
                </a:solidFill>
              </a:rPr>
              <a:t>3</a:t>
            </a:r>
            <a:r>
              <a:rPr lang="en-US" smtClean="0">
                <a:solidFill>
                  <a:schemeClr val="accent2"/>
                </a:solidFill>
              </a:rPr>
              <a:t>+….+ p</a:t>
            </a:r>
            <a:r>
              <a:rPr lang="en-US" baseline="-25000" smtClean="0">
                <a:solidFill>
                  <a:schemeClr val="accent2"/>
                </a:solidFill>
              </a:rPr>
              <a:t>n</a:t>
            </a:r>
            <a:r>
              <a:rPr lang="en-US" smtClean="0">
                <a:solidFill>
                  <a:schemeClr val="accent2"/>
                </a:solidFill>
              </a:rPr>
              <a:t>*r</a:t>
            </a:r>
            <a:r>
              <a:rPr lang="en-US" baseline="-25000" smtClean="0">
                <a:solidFill>
                  <a:schemeClr val="accent2"/>
                </a:solidFill>
              </a:rPr>
              <a:t>n</a:t>
            </a:r>
            <a:endParaRPr lang="en-US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tabLst>
                <a:tab pos="2292350" algn="l"/>
              </a:tabLst>
            </a:pPr>
            <a:endParaRPr lang="en-US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tabLst>
                <a:tab pos="2292350" algn="l"/>
              </a:tabLst>
            </a:pPr>
            <a:r>
              <a:rPr lang="en-US" smtClean="0"/>
              <a:t>Where: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tabLst>
                <a:tab pos="2292350" algn="l"/>
              </a:tabLst>
            </a:pPr>
            <a:r>
              <a:rPr lang="en-US" smtClean="0">
                <a:solidFill>
                  <a:schemeClr val="accent2"/>
                </a:solidFill>
              </a:rPr>
              <a:t>p</a:t>
            </a:r>
            <a:r>
              <a:rPr lang="en-US" baseline="-25000" smtClean="0">
                <a:solidFill>
                  <a:schemeClr val="accent2"/>
                </a:solidFill>
              </a:rPr>
              <a:t>i</a:t>
            </a:r>
            <a:r>
              <a:rPr lang="en-US" smtClean="0"/>
              <a:t> = the probability that a symbol occurs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tabLst>
                <a:tab pos="2292350" algn="l"/>
              </a:tabLst>
            </a:pPr>
            <a:r>
              <a:rPr lang="en-US" smtClean="0">
                <a:solidFill>
                  <a:schemeClr val="accent2"/>
                </a:solidFill>
              </a:rPr>
              <a:t>r</a:t>
            </a:r>
            <a:r>
              <a:rPr lang="en-US" baseline="-25000" smtClean="0">
                <a:solidFill>
                  <a:schemeClr val="accent2"/>
                </a:solidFill>
              </a:rPr>
              <a:t>i</a:t>
            </a:r>
            <a:r>
              <a:rPr lang="en-US" smtClean="0"/>
              <a:t> = the length of the path from the root to the node</a:t>
            </a:r>
          </a:p>
        </p:txBody>
      </p:sp>
      <p:sp>
        <p:nvSpPr>
          <p:cNvPr id="14340" name="Text Box 4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3429000"/>
            <a:ext cx="69278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For previous example = (.50 * 1) + (.125 * 3) + (.125 * 3) + (.25 *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4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encoding costs</a:t>
            </a:r>
          </a:p>
        </p:txBody>
      </p:sp>
      <p:sp>
        <p:nvSpPr>
          <p:cNvPr id="52293" name="Rectangle 6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This is the example from 2 slides ago</a:t>
            </a:r>
          </a:p>
        </p:txBody>
      </p:sp>
      <p:sp>
        <p:nvSpPr>
          <p:cNvPr id="15364" name="Rectangle 71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a: 3/7 * 1 = 3/7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b: 1/7 * 3 = 3/7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c: 1/7 * 3 = 3/7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d: 2/7 * 2 = 4/7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Cost is 3/7 + 3/7 + 3/7 + 4/7 = 13/7 = 1.85 bits per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Ascii is 8 bits per char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Straight encoding is 2 bits per char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graphicFrame>
        <p:nvGraphicFramePr>
          <p:cNvPr id="52298" name="Group 74"/>
          <p:cNvGraphicFramePr>
            <a:graphicFrameLocks noGrp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609600" y="3276600"/>
          <a:ext cx="3756025" cy="2667001"/>
        </p:xfrm>
        <a:graphic>
          <a:graphicData uri="http://schemas.openxmlformats.org/drawingml/2006/table">
            <a:tbl>
              <a:tblPr/>
              <a:tblGrid>
                <a:gridCol w="1087438"/>
                <a:gridCol w="1768475"/>
                <a:gridCol w="900112"/>
              </a:tblGrid>
              <a:tr h="8286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Letter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2/7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91" name="Text Box 42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81800" y="457200"/>
            <a:ext cx="1219200" cy="1622425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What is the cost of this tree?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= 1.75</a:t>
            </a:r>
          </a:p>
        </p:txBody>
      </p:sp>
      <p:sp>
        <p:nvSpPr>
          <p:cNvPr id="15392" name="Text Box 43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8600" y="5410200"/>
            <a:ext cx="6096000" cy="385763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SWITCH TO HANDOUT – how to construct Huffman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Encoding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Phase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9913" indent="-569913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400" dirty="0" smtClean="0"/>
              <a:t>Determine the frequencies of the characters stored in the source file.</a:t>
            </a:r>
          </a:p>
          <a:p>
            <a:pPr marL="1141413" lvl="1" indent="-457200" eaLnBrk="1" hangingPunct="1">
              <a:lnSpc>
                <a:spcPct val="90000"/>
              </a:lnSpc>
              <a:buFontTx/>
              <a:buAutoNum type="alphaLcParenR"/>
              <a:defRPr/>
            </a:pPr>
            <a:r>
              <a:rPr lang="en-US" sz="2000" dirty="0" smtClean="0"/>
              <a:t>Read the source file  </a:t>
            </a:r>
          </a:p>
          <a:p>
            <a:pPr marL="1141413" lvl="1" indent="-457200" eaLnBrk="1" hangingPunct="1">
              <a:lnSpc>
                <a:spcPct val="90000"/>
              </a:lnSpc>
              <a:buFontTx/>
              <a:buAutoNum type="alphaLcParenR"/>
              <a:defRPr/>
            </a:pPr>
            <a:r>
              <a:rPr lang="en-US" sz="2000" dirty="0" smtClean="0"/>
              <a:t>Then store the character frequencies in a</a:t>
            </a:r>
            <a:r>
              <a:rPr lang="en-US" sz="2000" b="1" dirty="0" smtClean="0">
                <a:solidFill>
                  <a:schemeClr val="accent2"/>
                </a:solidFill>
              </a:rPr>
              <a:t> min-heap </a:t>
            </a:r>
          </a:p>
          <a:p>
            <a:pPr marL="569913" indent="-569913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400" dirty="0" smtClean="0"/>
              <a:t>Build a </a:t>
            </a:r>
            <a:r>
              <a:rPr lang="en-US" sz="2400" b="1" dirty="0" smtClean="0">
                <a:solidFill>
                  <a:schemeClr val="accent2"/>
                </a:solidFill>
              </a:rPr>
              <a:t>tree</a:t>
            </a:r>
            <a:r>
              <a:rPr lang="en-US" sz="2400" dirty="0" smtClean="0"/>
              <a:t> of prefix codes (a Huffman code) that determines the unique bit codes for each character.</a:t>
            </a:r>
          </a:p>
          <a:p>
            <a:pPr marL="569913" indent="-569913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400" dirty="0" smtClean="0"/>
              <a:t>Write the prefix codes or code tree to the output file.</a:t>
            </a:r>
          </a:p>
          <a:p>
            <a:pPr marL="569913" indent="-569913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sz="2400" dirty="0" smtClean="0"/>
              <a:t>Re-read the source file and for each character read, write its prefix code into the output file. </a:t>
            </a:r>
          </a:p>
          <a:p>
            <a:pPr marL="969963" lvl="1" indent="-569913" eaLnBrk="1" hangingPunct="1">
              <a:lnSpc>
                <a:spcPct val="90000"/>
              </a:lnSpc>
              <a:buFont typeface="+mj-lt"/>
              <a:buAutoNum type="alphaLcParenR"/>
              <a:defRPr/>
            </a:pPr>
            <a:r>
              <a:rPr lang="en-US" sz="2000" dirty="0" smtClean="0"/>
              <a:t>You must WRITE the prefix code/tree and the encoded file to the SAME output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coding example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From Weiss, page 416</a:t>
            </a:r>
          </a:p>
          <a:p>
            <a:pPr lvl="1" eaLnBrk="1" hangingPunct="1"/>
            <a:r>
              <a:rPr lang="en-US" sz="2000" smtClean="0"/>
              <a:t>Uses 5 letters (a, e, i, s, t), plus the space and the newline</a:t>
            </a:r>
          </a:p>
          <a:p>
            <a:pPr lvl="1" eaLnBrk="1" hangingPunct="1"/>
            <a:r>
              <a:rPr lang="en-US" sz="2000" smtClean="0"/>
              <a:t>Total of 58 characters</a:t>
            </a:r>
          </a:p>
          <a:p>
            <a:pPr eaLnBrk="1" hangingPunct="1"/>
            <a:r>
              <a:rPr lang="en-US" sz="2400" smtClean="0"/>
              <a:t>Normal ASCII encoding is 8 bits per character</a:t>
            </a:r>
          </a:p>
          <a:p>
            <a:pPr lvl="1" eaLnBrk="1" hangingPunct="1"/>
            <a:r>
              <a:rPr lang="en-US" sz="2000" smtClean="0"/>
              <a:t>58*8 = 464 bits</a:t>
            </a:r>
          </a:p>
          <a:p>
            <a:pPr lvl="1" eaLnBrk="1" hangingPunct="1"/>
            <a:r>
              <a:rPr lang="en-US" sz="2000" smtClean="0"/>
              <a:t>Which is 58 bytes, obviously</a:t>
            </a:r>
          </a:p>
          <a:p>
            <a:pPr eaLnBrk="1" hangingPunct="1"/>
            <a:r>
              <a:rPr lang="en-US" sz="2400" smtClean="0"/>
              <a:t>Straight encoding is 3 bits per character</a:t>
            </a:r>
          </a:p>
          <a:p>
            <a:pPr lvl="1" eaLnBrk="1" hangingPunct="1"/>
            <a:r>
              <a:rPr lang="en-US" sz="2000" smtClean="0"/>
              <a:t>58*3 = 174 bits</a:t>
            </a:r>
          </a:p>
          <a:p>
            <a:pPr lvl="1" eaLnBrk="1" hangingPunct="1"/>
            <a:r>
              <a:rPr lang="en-US" sz="2000" smtClean="0"/>
              <a:t>Which is 21.75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step 1 (a)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Determine frequencies of letters</a:t>
            </a:r>
          </a:p>
        </p:txBody>
      </p:sp>
      <p:graphicFrame>
        <p:nvGraphicFramePr>
          <p:cNvPr id="99438" name="Group 110"/>
          <p:cNvGraphicFramePr>
            <a:graphicFrameLocks noGrp="1"/>
          </p:cNvGraphicFramePr>
          <p:nvPr/>
        </p:nvGraphicFramePr>
        <p:xfrm>
          <a:off x="1905000" y="2895600"/>
          <a:ext cx="3444875" cy="3566160"/>
        </p:xfrm>
        <a:graphic>
          <a:graphicData uri="http://schemas.openxmlformats.org/drawingml/2006/table">
            <a:tbl>
              <a:tblPr/>
              <a:tblGrid>
                <a:gridCol w="1676400"/>
                <a:gridCol w="176847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step 1 (b)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 min-heap</a:t>
            </a:r>
          </a:p>
          <a:p>
            <a:pPr eaLnBrk="1" hangingPunct="1"/>
            <a:r>
              <a:rPr lang="en-US" smtClean="0"/>
              <a:t>Sorted by frequency</a:t>
            </a:r>
          </a:p>
        </p:txBody>
      </p:sp>
      <p:grpSp>
        <p:nvGrpSpPr>
          <p:cNvPr id="20484" name="Group 22"/>
          <p:cNvGrpSpPr>
            <a:grpSpLocks/>
          </p:cNvGrpSpPr>
          <p:nvPr/>
        </p:nvGrpSpPr>
        <p:grpSpPr bwMode="auto">
          <a:xfrm>
            <a:off x="228600" y="3886200"/>
            <a:ext cx="5329238" cy="2235200"/>
            <a:chOff x="1920" y="1440"/>
            <a:chExt cx="3357" cy="1408"/>
          </a:xfrm>
        </p:grpSpPr>
        <p:sp>
          <p:nvSpPr>
            <p:cNvPr id="20517" name="Oval 5"/>
            <p:cNvSpPr>
              <a:spLocks noChangeArrowheads="1"/>
            </p:cNvSpPr>
            <p:nvPr/>
          </p:nvSpPr>
          <p:spPr bwMode="auto">
            <a:xfrm>
              <a:off x="2448" y="1968"/>
              <a:ext cx="552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4: t</a:t>
              </a:r>
            </a:p>
          </p:txBody>
        </p:sp>
        <p:sp>
          <p:nvSpPr>
            <p:cNvPr id="20518" name="Oval 6"/>
            <p:cNvSpPr>
              <a:spLocks noChangeArrowheads="1"/>
            </p:cNvSpPr>
            <p:nvPr/>
          </p:nvSpPr>
          <p:spPr bwMode="auto">
            <a:xfrm>
              <a:off x="4176" y="1968"/>
              <a:ext cx="580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3: s</a:t>
              </a:r>
            </a:p>
          </p:txBody>
        </p:sp>
        <p:sp>
          <p:nvSpPr>
            <p:cNvPr id="20519" name="Oval 7"/>
            <p:cNvSpPr>
              <a:spLocks noChangeArrowheads="1"/>
            </p:cNvSpPr>
            <p:nvPr/>
          </p:nvSpPr>
          <p:spPr bwMode="auto">
            <a:xfrm>
              <a:off x="3274" y="1440"/>
              <a:ext cx="668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1: nl</a:t>
              </a:r>
            </a:p>
          </p:txBody>
        </p:sp>
        <p:sp>
          <p:nvSpPr>
            <p:cNvPr id="20520" name="Oval 8"/>
            <p:cNvSpPr>
              <a:spLocks noChangeArrowheads="1"/>
            </p:cNvSpPr>
            <p:nvPr/>
          </p:nvSpPr>
          <p:spPr bwMode="auto">
            <a:xfrm>
              <a:off x="4608" y="2496"/>
              <a:ext cx="669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12: i</a:t>
              </a:r>
            </a:p>
          </p:txBody>
        </p:sp>
        <p:sp>
          <p:nvSpPr>
            <p:cNvPr id="20521" name="Oval 9"/>
            <p:cNvSpPr>
              <a:spLocks noChangeArrowheads="1"/>
            </p:cNvSpPr>
            <p:nvPr/>
          </p:nvSpPr>
          <p:spPr bwMode="auto">
            <a:xfrm>
              <a:off x="3600" y="2496"/>
              <a:ext cx="866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13: sp</a:t>
              </a:r>
            </a:p>
          </p:txBody>
        </p:sp>
        <p:cxnSp>
          <p:nvCxnSpPr>
            <p:cNvPr id="20522" name="AutoShape 12"/>
            <p:cNvCxnSpPr>
              <a:cxnSpLocks noChangeShapeType="1"/>
              <a:stCxn id="20517" idx="7"/>
              <a:endCxn id="20519" idx="3"/>
            </p:cNvCxnSpPr>
            <p:nvPr/>
          </p:nvCxnSpPr>
          <p:spPr bwMode="auto">
            <a:xfrm flipV="1">
              <a:off x="2919" y="1749"/>
              <a:ext cx="453" cy="260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3" name="AutoShape 14"/>
            <p:cNvCxnSpPr>
              <a:cxnSpLocks noChangeShapeType="1"/>
              <a:stCxn id="20521" idx="0"/>
              <a:endCxn id="20518" idx="3"/>
            </p:cNvCxnSpPr>
            <p:nvPr/>
          </p:nvCxnSpPr>
          <p:spPr bwMode="auto">
            <a:xfrm flipV="1">
              <a:off x="4033" y="2277"/>
              <a:ext cx="228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4" name="AutoShape 15"/>
            <p:cNvCxnSpPr>
              <a:cxnSpLocks noChangeShapeType="1"/>
              <a:stCxn id="20518" idx="1"/>
              <a:endCxn id="20519" idx="5"/>
            </p:cNvCxnSpPr>
            <p:nvPr/>
          </p:nvCxnSpPr>
          <p:spPr bwMode="auto">
            <a:xfrm flipH="1" flipV="1">
              <a:off x="3844" y="1749"/>
              <a:ext cx="417" cy="260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5" name="AutoShape 16"/>
            <p:cNvCxnSpPr>
              <a:cxnSpLocks noChangeShapeType="1"/>
              <a:stCxn id="20520" idx="0"/>
              <a:endCxn id="20518" idx="5"/>
            </p:cNvCxnSpPr>
            <p:nvPr/>
          </p:nvCxnSpPr>
          <p:spPr bwMode="auto">
            <a:xfrm flipH="1" flipV="1">
              <a:off x="4671" y="2277"/>
              <a:ext cx="272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sp>
          <p:nvSpPr>
            <p:cNvPr id="20526" name="Oval 18"/>
            <p:cNvSpPr>
              <a:spLocks noChangeArrowheads="1"/>
            </p:cNvSpPr>
            <p:nvPr/>
          </p:nvSpPr>
          <p:spPr bwMode="auto">
            <a:xfrm>
              <a:off x="2732" y="2494"/>
              <a:ext cx="773" cy="354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dirty="0"/>
                <a:t>10: </a:t>
              </a:r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0527" name="Oval 19"/>
            <p:cNvSpPr>
              <a:spLocks noChangeArrowheads="1"/>
            </p:cNvSpPr>
            <p:nvPr/>
          </p:nvSpPr>
          <p:spPr bwMode="auto">
            <a:xfrm>
              <a:off x="1920" y="2496"/>
              <a:ext cx="741" cy="350"/>
            </a:xfrm>
            <a:prstGeom prst="ellipse">
              <a:avLst/>
            </a:prstGeom>
            <a:noFill/>
            <a:ln w="31750" algn="ctr">
              <a:solidFill>
                <a:srgbClr val="DD33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15: e</a:t>
              </a:r>
            </a:p>
          </p:txBody>
        </p:sp>
        <p:cxnSp>
          <p:nvCxnSpPr>
            <p:cNvPr id="20528" name="AutoShape 20"/>
            <p:cNvCxnSpPr>
              <a:cxnSpLocks noChangeShapeType="1"/>
              <a:stCxn id="20527" idx="0"/>
              <a:endCxn id="20517" idx="3"/>
            </p:cNvCxnSpPr>
            <p:nvPr/>
          </p:nvCxnSpPr>
          <p:spPr bwMode="auto">
            <a:xfrm flipV="1">
              <a:off x="2291" y="2277"/>
              <a:ext cx="238" cy="20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  <p:cxnSp>
          <p:nvCxnSpPr>
            <p:cNvPr id="20529" name="AutoShape 21"/>
            <p:cNvCxnSpPr>
              <a:cxnSpLocks noChangeShapeType="1"/>
              <a:stCxn id="20526" idx="0"/>
              <a:endCxn id="20517" idx="5"/>
            </p:cNvCxnSpPr>
            <p:nvPr/>
          </p:nvCxnSpPr>
          <p:spPr bwMode="auto">
            <a:xfrm rot="16200000" flipV="1">
              <a:off x="2905" y="2281"/>
              <a:ext cx="227" cy="199"/>
            </a:xfrm>
            <a:prstGeom prst="straightConnector1">
              <a:avLst/>
            </a:prstGeom>
            <a:noFill/>
            <a:ln w="31750">
              <a:solidFill>
                <a:srgbClr val="DD3300"/>
              </a:solidFill>
              <a:round/>
              <a:headEnd/>
              <a:tailEnd/>
            </a:ln>
          </p:spPr>
        </p:cxnSp>
      </p:grpSp>
      <p:graphicFrame>
        <p:nvGraphicFramePr>
          <p:cNvPr id="100428" name="Group 76"/>
          <p:cNvGraphicFramePr>
            <a:graphicFrameLocks noGrp="1"/>
          </p:cNvGraphicFramePr>
          <p:nvPr/>
        </p:nvGraphicFramePr>
        <p:xfrm>
          <a:off x="5334000" y="1600200"/>
          <a:ext cx="3444875" cy="3566160"/>
        </p:xfrm>
        <a:graphic>
          <a:graphicData uri="http://schemas.openxmlformats.org/drawingml/2006/table">
            <a:tbl>
              <a:tblPr/>
              <a:tblGrid>
                <a:gridCol w="1676400"/>
                <a:gridCol w="176847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compress files?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Disk space is limited</a:t>
            </a:r>
          </a:p>
          <a:p>
            <a:pPr eaLnBrk="1" hangingPunct="1"/>
            <a:r>
              <a:rPr lang="en-US" smtClean="0"/>
              <a:t>File transfer</a:t>
            </a:r>
          </a:p>
          <a:p>
            <a:pPr lvl="1" eaLnBrk="1" hangingPunct="1"/>
            <a:r>
              <a:rPr lang="en-US" smtClean="0"/>
              <a:t>Bigger files take longer to transfer</a:t>
            </a:r>
          </a:p>
          <a:p>
            <a:pPr eaLnBrk="1" hangingPunct="1"/>
            <a:r>
              <a:rPr lang="en-US" smtClean="0"/>
              <a:t>Smaller file might fit in memory more easily</a:t>
            </a:r>
          </a:p>
        </p:txBody>
      </p:sp>
      <p:sp>
        <p:nvSpPr>
          <p:cNvPr id="4100" name="Text Box 4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5410200"/>
            <a:ext cx="66294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sz="1800">
              <a:latin typeface="Arial" charset="0"/>
            </a:endParaRPr>
          </a:p>
        </p:txBody>
      </p:sp>
      <p:sp>
        <p:nvSpPr>
          <p:cNvPr id="4101" name="Text 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1000" y="5334000"/>
            <a:ext cx="6543675" cy="9350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For long term storage (disc space is limited)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For transferring files over the internet (bigger files take longer)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A smaller file more likely to fit in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step 2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2517775" algn="l"/>
              </a:tabLst>
            </a:pPr>
            <a:r>
              <a:rPr lang="en-US" sz="2400" smtClean="0"/>
              <a:t>Build the tree</a:t>
            </a:r>
          </a:p>
          <a:p>
            <a:pPr eaLnBrk="1" hangingPunct="1">
              <a:tabLst>
                <a:tab pos="2517775" algn="l"/>
              </a:tabLst>
            </a:pPr>
            <a:r>
              <a:rPr lang="en-US" sz="2400" smtClean="0"/>
              <a:t>Start with a “forest” of trees:</a:t>
            </a:r>
          </a:p>
          <a:p>
            <a:pPr eaLnBrk="1" hangingPunct="1">
              <a:tabLst>
                <a:tab pos="2517775" algn="l"/>
              </a:tabLst>
            </a:pPr>
            <a:endParaRPr lang="en-US" sz="2400" smtClean="0"/>
          </a:p>
          <a:p>
            <a:pPr eaLnBrk="1" hangingPunct="1">
              <a:tabLst>
                <a:tab pos="2517775" algn="l"/>
              </a:tabLst>
            </a:pPr>
            <a:endParaRPr lang="en-US" sz="2400" smtClean="0"/>
          </a:p>
          <a:p>
            <a:pPr eaLnBrk="1" hangingPunct="1">
              <a:tabLst>
                <a:tab pos="2517775" algn="l"/>
              </a:tabLst>
            </a:pPr>
            <a:r>
              <a:rPr lang="en-US" sz="2400" smtClean="0"/>
              <a:t>Repeat</a:t>
            </a:r>
          </a:p>
          <a:p>
            <a:pPr lvl="1" eaLnBrk="1" hangingPunct="1">
              <a:tabLst>
                <a:tab pos="2517775" algn="l"/>
              </a:tabLst>
            </a:pPr>
            <a:r>
              <a:rPr lang="en-US" sz="2000" smtClean="0"/>
              <a:t>Take the two trees that have the lowest frequency</a:t>
            </a:r>
          </a:p>
          <a:p>
            <a:pPr lvl="2" eaLnBrk="1" hangingPunct="1">
              <a:tabLst>
                <a:tab pos="2517775" algn="l"/>
              </a:tabLst>
            </a:pPr>
            <a:r>
              <a:rPr lang="en-US" sz="1800" smtClean="0"/>
              <a:t>The next two removals from the heap</a:t>
            </a:r>
          </a:p>
          <a:p>
            <a:pPr lvl="1" eaLnBrk="1" hangingPunct="1">
              <a:tabLst>
                <a:tab pos="2517775" algn="l"/>
              </a:tabLst>
            </a:pPr>
            <a:r>
              <a:rPr lang="en-US" sz="2000" smtClean="0"/>
              <a:t>Make them children of a new node</a:t>
            </a:r>
          </a:p>
          <a:p>
            <a:pPr lvl="1" eaLnBrk="1" hangingPunct="1">
              <a:tabLst>
                <a:tab pos="2517775" algn="l"/>
              </a:tabLst>
            </a:pPr>
            <a:r>
              <a:rPr lang="en-US" sz="2000" smtClean="0"/>
              <a:t>Keep track of the total frequency of that node</a:t>
            </a:r>
          </a:p>
          <a:p>
            <a:pPr lvl="2" eaLnBrk="1" hangingPunct="1">
              <a:tabLst>
                <a:tab pos="2517775" algn="l"/>
              </a:tabLst>
            </a:pPr>
            <a:r>
              <a:rPr lang="en-US" sz="1800" smtClean="0"/>
              <a:t>And stick that tree back into the heap</a:t>
            </a:r>
          </a:p>
        </p:txBody>
      </p:sp>
      <p:pic>
        <p:nvPicPr>
          <p:cNvPr id="21508" name="Picture 4" descr="fig10_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67000"/>
            <a:ext cx="8077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5" name="Picture 5" descr="fig10_1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5410200"/>
            <a:ext cx="8010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077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3" name="Picture 5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8010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4" name="Picture 6" descr="fig10_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0"/>
            <a:ext cx="8001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5" name="Picture 7" descr="fig10_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343400"/>
            <a:ext cx="8010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6" name="Line 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17" name="Line 9"/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18" name="Line 10"/>
          <p:cNvSpPr>
            <a:spLocks noChangeShapeType="1"/>
          </p:cNvSpPr>
          <p:nvPr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6" grpId="0" animBg="1"/>
      <p:bldP spid="94217" grpId="0" animBg="1"/>
      <p:bldP spid="942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 descr="fig10_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"/>
            <a:ext cx="8010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37" name="Picture 5" descr="fig10_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05200"/>
            <a:ext cx="80105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final Huffman coding tree</a:t>
            </a:r>
          </a:p>
        </p:txBody>
      </p:sp>
      <p:pic>
        <p:nvPicPr>
          <p:cNvPr id="97284" name="Picture 4" descr="fig10_1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971800"/>
            <a:ext cx="80105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7338" name="Group 58"/>
          <p:cNvGraphicFramePr>
            <a:graphicFrameLocks noGrp="1"/>
          </p:cNvGraphicFramePr>
          <p:nvPr/>
        </p:nvGraphicFramePr>
        <p:xfrm>
          <a:off x="381000" y="1447800"/>
          <a:ext cx="2828925" cy="3169920"/>
        </p:xfrm>
        <a:graphic>
          <a:graphicData uri="http://schemas.openxmlformats.org/drawingml/2006/table">
            <a:tbl>
              <a:tblPr/>
              <a:tblGrid>
                <a:gridCol w="1676400"/>
                <a:gridCol w="115252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Resulting encoding table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Total encoding is 146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ASCII was 464 bits: compression ratio of 3.2:1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Straight encoding was 174 bits: compression ratio of 1.2:1</a:t>
            </a:r>
          </a:p>
        </p:txBody>
      </p:sp>
      <p:graphicFrame>
        <p:nvGraphicFramePr>
          <p:cNvPr id="106553" name="Group 57"/>
          <p:cNvGraphicFramePr>
            <a:graphicFrameLocks noGrp="1"/>
          </p:cNvGraphicFramePr>
          <p:nvPr/>
        </p:nvGraphicFramePr>
        <p:xfrm>
          <a:off x="1905000" y="1600200"/>
          <a:ext cx="6203950" cy="3291840"/>
        </p:xfrm>
        <a:graphic>
          <a:graphicData uri="http://schemas.openxmlformats.org/drawingml/2006/table">
            <a:tbl>
              <a:tblPr/>
              <a:tblGrid>
                <a:gridCol w="1676400"/>
                <a:gridCol w="1152525"/>
                <a:gridCol w="1768475"/>
                <a:gridCol w="1606550"/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step 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smtClean="0"/>
              <a:t>Write the prefix codes to a file</a:t>
            </a:r>
          </a:p>
          <a:p>
            <a:pPr lvl="1" eaLnBrk="1" hangingPunct="1"/>
            <a:r>
              <a:rPr lang="en-US" smtClean="0"/>
              <a:t>We’ll use regular ASCII characters</a:t>
            </a:r>
          </a:p>
          <a:p>
            <a:pPr lvl="1" eaLnBrk="1" hangingPunct="1"/>
            <a:r>
              <a:rPr lang="en-US" smtClean="0"/>
              <a:t>Does this actually do any compression, then?</a:t>
            </a:r>
          </a:p>
          <a:p>
            <a:pPr eaLnBrk="1" hangingPunct="1"/>
            <a:endParaRPr lang="en-US" smtClean="0"/>
          </a:p>
          <a:p>
            <a:pPr lvl="3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a 001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e 01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i 10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s 00000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t 0001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(sp) 11</a:t>
            </a:r>
          </a:p>
          <a:p>
            <a:pPr lvl="3"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(nl) 00001</a:t>
            </a:r>
          </a:p>
          <a:p>
            <a:pPr eaLnBrk="1" hangingPunct="1"/>
            <a:endParaRPr 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step 4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the text to the file using the Huffman encoding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sit becomes 00000 10 0001</a:t>
            </a:r>
          </a:p>
          <a:p>
            <a:pPr algn="l" eaLnBrk="1" hangingPunct="1"/>
            <a:r>
              <a:rPr lang="en-US" smtClean="0"/>
              <a:t>taste becomes 0001 001 </a:t>
            </a:r>
            <a:br>
              <a:rPr lang="en-US" smtClean="0"/>
            </a:br>
            <a:r>
              <a:rPr lang="en-US" smtClean="0"/>
              <a:t>			00000 0001 01</a:t>
            </a:r>
          </a:p>
          <a:p>
            <a:pPr algn="l" eaLnBrk="1" hangingPunct="1"/>
            <a:r>
              <a:rPr lang="en-US" smtClean="0"/>
              <a:t>etc.</a:t>
            </a:r>
          </a:p>
        </p:txBody>
      </p:sp>
      <p:graphicFrame>
        <p:nvGraphicFramePr>
          <p:cNvPr id="103483" name="Group 59"/>
          <p:cNvGraphicFramePr>
            <a:graphicFrameLocks noGrp="1"/>
          </p:cNvGraphicFramePr>
          <p:nvPr/>
        </p:nvGraphicFramePr>
        <p:xfrm>
          <a:off x="6477000" y="2743200"/>
          <a:ext cx="2379663" cy="3169920"/>
        </p:xfrm>
        <a:graphic>
          <a:graphicData uri="http://schemas.openxmlformats.org/drawingml/2006/table">
            <a:tbl>
              <a:tblPr/>
              <a:tblGrid>
                <a:gridCol w="1385888"/>
                <a:gridCol w="993775"/>
              </a:tblGrid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(space)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(newline)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Decompression Phase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Read in the prefix code structure (tree or array) from the compressed file.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Char char="•"/>
            </a:pPr>
            <a:r>
              <a:rPr lang="en-US" smtClean="0"/>
              <a:t>Build a new Huffman tree for performing decompression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Read in one bit at a time from the compressed file and move through the prefix code tree until a leaf node is reached.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Write the character stored at the leaf node into the decompressed file.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While there is still input, repeat.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Coding Lab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Compression (pre-lab)</a:t>
            </a:r>
          </a:p>
          <a:p>
            <a:pPr eaLnBrk="1" hangingPunct="1"/>
            <a:r>
              <a:rPr lang="en-US" smtClean="0"/>
              <a:t>Decompression (in-lab)</a:t>
            </a:r>
          </a:p>
          <a:p>
            <a:pPr eaLnBrk="1" hangingPunct="1"/>
            <a:r>
              <a:rPr lang="en-US" smtClean="0"/>
              <a:t>Report (post-lab)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Encoding Prelab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program that reads input from a file (see class website for test files)</a:t>
            </a:r>
          </a:p>
          <a:p>
            <a:pPr lvl="1" eaLnBrk="1" hangingPunct="1"/>
            <a:r>
              <a:rPr lang="en-US" smtClean="0"/>
              <a:t>Build a binary heap (priority queue) that calculates the letter frequencies</a:t>
            </a:r>
          </a:p>
          <a:p>
            <a:pPr lvl="1" eaLnBrk="1" hangingPunct="1"/>
            <a:r>
              <a:rPr lang="en-US" smtClean="0"/>
              <a:t>Build the huffman tree</a:t>
            </a:r>
          </a:p>
          <a:p>
            <a:pPr lvl="1" eaLnBrk="1" hangingPunct="1"/>
            <a:r>
              <a:rPr lang="en-US" smtClean="0"/>
              <a:t>Print the letter-encoding mapping to the file</a:t>
            </a:r>
          </a:p>
          <a:p>
            <a:pPr lvl="2" eaLnBrk="1" hangingPunct="1"/>
            <a:r>
              <a:rPr lang="en-US" smtClean="0"/>
              <a:t>There is a specific format, as specified in the lab</a:t>
            </a:r>
          </a:p>
          <a:p>
            <a:pPr lvl="1" eaLnBrk="1" hangingPunct="1"/>
            <a:r>
              <a:rPr lang="en-US" smtClean="0"/>
              <a:t>Encode the message, printing this also to the file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file?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Named collection of information</a:t>
            </a:r>
          </a:p>
          <a:p>
            <a:pPr lvl="1" eaLnBrk="1" hangingPunct="1"/>
            <a:r>
              <a:rPr lang="en-US" smtClean="0"/>
              <a:t>C++ program</a:t>
            </a:r>
          </a:p>
          <a:p>
            <a:pPr lvl="1" eaLnBrk="1" hangingPunct="1"/>
            <a:r>
              <a:rPr lang="en-US" smtClean="0"/>
              <a:t>Application executables</a:t>
            </a:r>
          </a:p>
          <a:p>
            <a:pPr lvl="1" eaLnBrk="1" hangingPunct="1"/>
            <a:r>
              <a:rPr lang="en-US" smtClean="0"/>
              <a:t>Word documents</a:t>
            </a:r>
          </a:p>
          <a:p>
            <a:pPr lvl="1" eaLnBrk="1" hangingPunct="1"/>
            <a:r>
              <a:rPr lang="en-US" smtClean="0"/>
              <a:t>Email</a:t>
            </a:r>
          </a:p>
          <a:p>
            <a:pPr lvl="1" eaLnBrk="1" hangingPunct="1"/>
            <a:r>
              <a:rPr lang="en-US" smtClean="0"/>
              <a:t>Web pages</a:t>
            </a:r>
          </a:p>
          <a:p>
            <a:pPr lvl="1" eaLnBrk="1" hangingPunct="1"/>
            <a:r>
              <a:rPr lang="en-US" smtClean="0"/>
              <a:t>Pictures, audio, video</a:t>
            </a:r>
          </a:p>
        </p:txBody>
      </p:sp>
      <p:sp>
        <p:nvSpPr>
          <p:cNvPr id="5124" name="Text Box 4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590800"/>
            <a:ext cx="1895475" cy="28575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C++ program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Executable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Word document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Email  - text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Pictures (lossy)</a:t>
            </a:r>
          </a:p>
          <a:p>
            <a:pPr lvl="1"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JPEG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Video (lossy)</a:t>
            </a:r>
          </a:p>
          <a:p>
            <a:pPr lvl="1"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MPEG</a:t>
            </a:r>
          </a:p>
          <a:p>
            <a:pPr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Audio (lossy)</a:t>
            </a:r>
          </a:p>
          <a:p>
            <a:pPr lvl="1">
              <a:buFontTx/>
              <a:buChar char="•"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MP3</a:t>
            </a:r>
          </a:p>
        </p:txBody>
      </p:sp>
      <p:sp>
        <p:nvSpPr>
          <p:cNvPr id="5125" name="Text 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4800" y="5867400"/>
            <a:ext cx="6870700" cy="385763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 b="1">
                <a:solidFill>
                  <a:schemeClr val="hlink"/>
                </a:solidFill>
                <a:latin typeface="Arial" charset="0"/>
              </a:rPr>
              <a:t>Q: Which</a:t>
            </a:r>
            <a:r>
              <a:rPr lang="en-US" sz="1800">
                <a:solidFill>
                  <a:schemeClr val="hlink"/>
                </a:solidFill>
                <a:latin typeface="Arial" charset="0"/>
              </a:rPr>
              <a:t> of these do we require to in pristine shape? (loss-less?)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876800" y="3429000"/>
            <a:ext cx="3962400" cy="11874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400" b="1">
                <a:solidFill>
                  <a:schemeClr val="hlink"/>
                </a:solidFill>
                <a:latin typeface="Arial" charset="0"/>
              </a:rPr>
              <a:t>Q: Which of these needs to be exactly the same when we use them?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Tips/Hints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may use Weiss code, or create your own heap code.</a:t>
            </a:r>
          </a:p>
          <a:p>
            <a:pPr eaLnBrk="1" hangingPunct="1"/>
            <a:r>
              <a:rPr lang="en-US" smtClean="0"/>
              <a:t>File input/output reference material</a:t>
            </a:r>
          </a:p>
          <a:p>
            <a:pPr lvl="1" eaLnBrk="1" hangingPunct="1"/>
            <a:r>
              <a:rPr lang="en-US" smtClean="0"/>
              <a:t>readfile.cpp from hashing lab</a:t>
            </a:r>
          </a:p>
          <a:p>
            <a:pPr lvl="1" eaLnBrk="1" hangingPunct="1"/>
            <a:r>
              <a:rPr lang="en-US" smtClean="0"/>
              <a:t>Class resources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ASCII Character Codes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A</a:t>
            </a:r>
            <a:r>
              <a:rPr lang="en-US" smtClean="0"/>
              <a:t>merican </a:t>
            </a:r>
            <a:r>
              <a:rPr lang="en-US" b="1" smtClean="0"/>
              <a:t>S</a:t>
            </a:r>
            <a:r>
              <a:rPr lang="en-US" smtClean="0"/>
              <a:t>tandard </a:t>
            </a:r>
            <a:r>
              <a:rPr lang="en-US" b="1" smtClean="0"/>
              <a:t>C</a:t>
            </a:r>
            <a:r>
              <a:rPr lang="en-US" smtClean="0"/>
              <a:t>ode for </a:t>
            </a:r>
            <a:r>
              <a:rPr lang="en-US" b="1" smtClean="0"/>
              <a:t>I</a:t>
            </a:r>
            <a:r>
              <a:rPr lang="en-US" smtClean="0"/>
              <a:t>nformation </a:t>
            </a:r>
            <a:r>
              <a:rPr lang="en-US" b="1" smtClean="0"/>
              <a:t>I</a:t>
            </a:r>
            <a:r>
              <a:rPr lang="en-US" smtClean="0"/>
              <a:t>nterchange (ASCII)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Character encoding standard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Specifies  correspondence between digital bit patterns and English alphabet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7-bit encoding with 1 bit for parity (error correction)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128 characters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95 printable characters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33 non-printable characters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114800" y="6175375"/>
            <a:ext cx="4624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  <a:hlinkClick r:id="rId2"/>
              </a:rPr>
              <a:t>http://en.wikipedia.org/wiki/ASCII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Wed, Apr 11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/>
          <a:lstStyle/>
          <a:p>
            <a:pPr eaLnBrk="1" hangingPunct="1"/>
            <a:r>
              <a:rPr lang="en-US" sz="3600" smtClean="0"/>
              <a:t>ASCII Character Codes</a:t>
            </a:r>
            <a:br>
              <a:rPr lang="en-US" sz="3600" smtClean="0"/>
            </a:br>
            <a:r>
              <a:rPr lang="en-US" sz="2800" smtClean="0"/>
              <a:t>(Hexadecimal)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371600"/>
            <a:ext cx="4572000" cy="5257800"/>
          </a:xfrm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638800" y="1327150"/>
            <a:ext cx="35052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For the lab, only need</a:t>
            </a:r>
          </a:p>
          <a:p>
            <a:r>
              <a:rPr lang="en-US" sz="2400">
                <a:latin typeface="Arial" charset="0"/>
              </a:rPr>
              <a:t>to account for printable </a:t>
            </a:r>
          </a:p>
          <a:p>
            <a:r>
              <a:rPr lang="en-US" sz="2400">
                <a:latin typeface="Arial" charset="0"/>
              </a:rPr>
              <a:t>characters (the red box)</a:t>
            </a:r>
          </a:p>
          <a:p>
            <a:endParaRPr lang="en-US" sz="2400">
              <a:latin typeface="Arial" charset="0"/>
            </a:endParaRPr>
          </a:p>
          <a:p>
            <a:endParaRPr lang="en-US" sz="2400">
              <a:latin typeface="Arial" charset="0"/>
            </a:endParaRPr>
          </a:p>
          <a:p>
            <a:r>
              <a:rPr lang="en-US" sz="2400">
                <a:latin typeface="Arial" charset="0"/>
              </a:rPr>
              <a:t>Character codes:</a:t>
            </a:r>
          </a:p>
          <a:p>
            <a:r>
              <a:rPr lang="en-US" sz="2400">
                <a:latin typeface="Arial" charset="0"/>
              </a:rPr>
              <a:t>32</a:t>
            </a:r>
            <a:r>
              <a:rPr lang="en-US" sz="2400" baseline="-25000">
                <a:latin typeface="Arial" charset="0"/>
              </a:rPr>
              <a:t>10 </a:t>
            </a:r>
            <a:r>
              <a:rPr lang="en-US" sz="2400">
                <a:latin typeface="Arial" charset="0"/>
              </a:rPr>
              <a:t>(0x20) = space</a:t>
            </a:r>
          </a:p>
          <a:p>
            <a:r>
              <a:rPr lang="en-US" sz="2400">
                <a:latin typeface="Arial" charset="0"/>
              </a:rPr>
              <a:t>33</a:t>
            </a:r>
            <a:r>
              <a:rPr lang="en-US" sz="2400" baseline="-25000">
                <a:latin typeface="Arial" charset="0"/>
              </a:rPr>
              <a:t>10</a:t>
            </a:r>
            <a:r>
              <a:rPr lang="en-US" sz="2400">
                <a:latin typeface="Arial" charset="0"/>
              </a:rPr>
              <a:t> (0x21) = !</a:t>
            </a:r>
            <a:endParaRPr lang="en-US" sz="2400" baseline="-25000">
              <a:latin typeface="Arial" charset="0"/>
            </a:endParaRPr>
          </a:p>
          <a:p>
            <a:r>
              <a:rPr lang="en-US" sz="2400">
                <a:latin typeface="Arial" charset="0"/>
              </a:rPr>
              <a:t>127</a:t>
            </a:r>
            <a:r>
              <a:rPr lang="en-US" sz="2400" baseline="-25000">
                <a:latin typeface="Arial" charset="0"/>
              </a:rPr>
              <a:t>10</a:t>
            </a:r>
            <a:r>
              <a:rPr lang="en-US" sz="2400">
                <a:latin typeface="Arial" charset="0"/>
              </a:rPr>
              <a:t>(0x7e) = ~</a:t>
            </a:r>
            <a:endParaRPr lang="en-US" sz="2400" baseline="-25000">
              <a:latin typeface="Arial" charset="0"/>
            </a:endParaRPr>
          </a:p>
        </p:txBody>
      </p:sp>
      <p:cxnSp>
        <p:nvCxnSpPr>
          <p:cNvPr id="34821" name="Straight Connector 8"/>
          <p:cNvCxnSpPr>
            <a:cxnSpLocks noChangeShapeType="1"/>
          </p:cNvCxnSpPr>
          <p:nvPr/>
        </p:nvCxnSpPr>
        <p:spPr bwMode="auto">
          <a:xfrm>
            <a:off x="2209800" y="1371600"/>
            <a:ext cx="3048000" cy="1588"/>
          </a:xfrm>
          <a:prstGeom prst="line">
            <a:avLst/>
          </a:prstGeom>
          <a:noFill/>
          <a:ln w="31750" algn="ctr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34822" name="Straight Connector 9"/>
          <p:cNvCxnSpPr>
            <a:cxnSpLocks noChangeShapeType="1"/>
          </p:cNvCxnSpPr>
          <p:nvPr/>
        </p:nvCxnSpPr>
        <p:spPr bwMode="auto">
          <a:xfrm>
            <a:off x="2209800" y="6629400"/>
            <a:ext cx="2514600" cy="1588"/>
          </a:xfrm>
          <a:prstGeom prst="line">
            <a:avLst/>
          </a:prstGeom>
          <a:noFill/>
          <a:ln w="31750" algn="ctr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34823" name="Straight Connector 10"/>
          <p:cNvCxnSpPr>
            <a:cxnSpLocks noChangeShapeType="1"/>
          </p:cNvCxnSpPr>
          <p:nvPr/>
        </p:nvCxnSpPr>
        <p:spPr bwMode="auto">
          <a:xfrm rot="5400000">
            <a:off x="-419099" y="4000500"/>
            <a:ext cx="5257800" cy="3175"/>
          </a:xfrm>
          <a:prstGeom prst="line">
            <a:avLst/>
          </a:prstGeom>
          <a:noFill/>
          <a:ln w="31750" algn="ctr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34824" name="Straight Connector 12"/>
          <p:cNvCxnSpPr>
            <a:cxnSpLocks noChangeShapeType="1"/>
          </p:cNvCxnSpPr>
          <p:nvPr/>
        </p:nvCxnSpPr>
        <p:spPr bwMode="auto">
          <a:xfrm rot="5400000">
            <a:off x="2781301" y="3848100"/>
            <a:ext cx="4953000" cy="3175"/>
          </a:xfrm>
          <a:prstGeom prst="line">
            <a:avLst/>
          </a:prstGeom>
          <a:noFill/>
          <a:ln w="31750" algn="ctr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34825" name="Straight Connector 15"/>
          <p:cNvCxnSpPr>
            <a:cxnSpLocks noChangeShapeType="1"/>
          </p:cNvCxnSpPr>
          <p:nvPr/>
        </p:nvCxnSpPr>
        <p:spPr bwMode="auto">
          <a:xfrm>
            <a:off x="4724400" y="6324600"/>
            <a:ext cx="533400" cy="1588"/>
          </a:xfrm>
          <a:prstGeom prst="line">
            <a:avLst/>
          </a:prstGeom>
          <a:noFill/>
          <a:ln w="31750" algn="ctr">
            <a:solidFill>
              <a:srgbClr val="DD3300"/>
            </a:solidFill>
            <a:round/>
            <a:headEnd/>
            <a:tailEnd/>
          </a:ln>
        </p:spPr>
      </p:cxnSp>
      <p:cxnSp>
        <p:nvCxnSpPr>
          <p:cNvPr id="34826" name="Straight Connector 18"/>
          <p:cNvCxnSpPr>
            <a:cxnSpLocks noChangeShapeType="1"/>
          </p:cNvCxnSpPr>
          <p:nvPr/>
        </p:nvCxnSpPr>
        <p:spPr bwMode="auto">
          <a:xfrm rot="5400000">
            <a:off x="4572794" y="6476206"/>
            <a:ext cx="304800" cy="1588"/>
          </a:xfrm>
          <a:prstGeom prst="line">
            <a:avLst/>
          </a:prstGeom>
          <a:noFill/>
          <a:ln w="31750" algn="ctr">
            <a:solidFill>
              <a:srgbClr val="DD33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Queues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Priority Queue Operations (Weiss)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insert( x ) </a:t>
            </a:r>
          </a:p>
          <a:p>
            <a:pPr eaLnBrk="1" hangingPunct="1"/>
            <a:r>
              <a:rPr lang="en-US" smtClean="0"/>
              <a:t>deleteMin( )</a:t>
            </a:r>
          </a:p>
          <a:p>
            <a:pPr eaLnBrk="1" hangingPunct="1"/>
            <a:r>
              <a:rPr lang="en-US" smtClean="0"/>
              <a:t>deleteMin( minItem ) </a:t>
            </a:r>
          </a:p>
          <a:p>
            <a:pPr eaLnBrk="1" hangingPunct="1"/>
            <a:r>
              <a:rPr lang="en-US" smtClean="0"/>
              <a:t>findMin( )</a:t>
            </a:r>
          </a:p>
          <a:p>
            <a:pPr eaLnBrk="1" hangingPunct="1"/>
            <a:r>
              <a:rPr lang="en-US" smtClean="0"/>
              <a:t>isEmpty( ) </a:t>
            </a:r>
          </a:p>
          <a:p>
            <a:pPr eaLnBrk="1" hangingPunct="1"/>
            <a:r>
              <a:rPr lang="en-US" smtClean="0"/>
              <a:t>makeEmpty(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Binary Heap Class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template &lt;typename Comparable&gt;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class BinaryHeap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public: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explicit BinaryHeap( int capacity = 100 );</a:t>
            </a:r>
            <a:r>
              <a:rPr lang="en-US" sz="1600" b="1" smtClean="0">
                <a:solidFill>
                  <a:schemeClr val="accent2"/>
                </a:solidFill>
              </a:rPr>
              <a:t>//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explicit BinaryHeap( const vector&lt;Comparable&gt; &amp; items );</a:t>
            </a:r>
            <a:r>
              <a:rPr lang="en-US" sz="1600" b="1" smtClean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	</a:t>
            </a:r>
            <a:r>
              <a:rPr lang="en-US" sz="1600" smtClean="0"/>
              <a:t>	bool isEmpty( ) const;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const Comparable &amp; findMin( ) const;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void insert( const Comparable &amp; x 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void deleteMin(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void deleteMin( Comparable &amp; minItem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void makeEmpty(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</a:t>
            </a:r>
            <a:r>
              <a:rPr lang="en-US" sz="1600" b="1" smtClean="0">
                <a:solidFill>
                  <a:srgbClr val="FF0000"/>
                </a:solidFill>
              </a:rPr>
              <a:t>private:</a:t>
            </a:r>
            <a:r>
              <a:rPr lang="en-US" sz="16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int currentSize; 	</a:t>
            </a:r>
            <a:r>
              <a:rPr lang="en-US" sz="1600" b="1" smtClean="0">
                <a:solidFill>
                  <a:schemeClr val="accent2"/>
                </a:solidFill>
              </a:rPr>
              <a:t>// Number of elements in heap</a:t>
            </a:r>
            <a:r>
              <a:rPr lang="en-US" sz="16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vector&lt;Comparable&gt; list; 	</a:t>
            </a:r>
            <a:r>
              <a:rPr lang="en-US" sz="1600" b="1" smtClean="0">
                <a:solidFill>
                  <a:schemeClr val="accent2"/>
                </a:solidFill>
              </a:rPr>
              <a:t>// The heap array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					// Internal methods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/>
              <a:t>		</a:t>
            </a:r>
            <a:r>
              <a:rPr lang="en-US" sz="1600" b="1" smtClean="0">
                <a:solidFill>
                  <a:srgbClr val="FF0000"/>
                </a:solidFill>
              </a:rPr>
              <a:t>void buildHeap( );</a:t>
            </a:r>
            <a:r>
              <a:rPr lang="en-US" sz="1600" b="1" smtClean="0"/>
              <a:t>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/>
              <a:t>		</a:t>
            </a:r>
            <a:r>
              <a:rPr lang="en-US" sz="1600" b="1" smtClean="0">
                <a:solidFill>
                  <a:srgbClr val="FF0000"/>
                </a:solidFill>
              </a:rPr>
              <a:t>void percolateDown( int hole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smtClean="0"/>
              <a:t>};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Heap Data Members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 currentSize</a:t>
            </a:r>
          </a:p>
          <a:p>
            <a:pPr lvl="1" eaLnBrk="1" hangingPunct="1"/>
            <a:r>
              <a:rPr lang="en-US" smtClean="0"/>
              <a:t>Size of the heap</a:t>
            </a:r>
          </a:p>
          <a:p>
            <a:pPr eaLnBrk="1" hangingPunct="1"/>
            <a:r>
              <a:rPr lang="en-US" smtClean="0"/>
              <a:t>vector &lt;Comparable&gt; list</a:t>
            </a:r>
          </a:p>
          <a:p>
            <a:pPr lvl="1" eaLnBrk="1" hangingPunct="1"/>
            <a:r>
              <a:rPr lang="en-US" smtClean="0"/>
              <a:t>The heap implemented as an array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Constructors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// Default constructor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explicit BinaryHeap( int capacity = 100 ) : list( capacity + 1 ), currentSize( 0 ) { }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endParaRPr lang="en-US" sz="2400" b="1" smtClean="0">
              <a:solidFill>
                <a:schemeClr val="accent2"/>
              </a:solidFill>
            </a:endParaRP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// Copy constructor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explicit BinaryHeap( const vector&lt;Comparable&gt; &amp; items ) : list( items.size( ) + 10 ), currentSize( items.size( ) ) {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for( int i = 0; i &lt; items.size( ); i++ )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	list[ i + 1 ] = items[ i ];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buildHeap( ); </a:t>
            </a:r>
          </a:p>
          <a:p>
            <a:pPr algn="l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21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Lossless</a:t>
            </a:r>
            <a:r>
              <a:rPr lang="en-US" smtClean="0"/>
              <a:t> compression  X = X’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Lossy</a:t>
            </a:r>
            <a:r>
              <a:rPr lang="en-US" smtClean="0"/>
              <a:t> compression  X != X’</a:t>
            </a:r>
          </a:p>
          <a:p>
            <a:pPr lvl="1" eaLnBrk="1" hangingPunct="1"/>
            <a:r>
              <a:rPr lang="en-US" smtClean="0"/>
              <a:t>information is lost (irreversible)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Compression Ratio</a:t>
            </a:r>
            <a:r>
              <a:rPr lang="en-US" smtClean="0"/>
              <a:t>  |X|/|Y|</a:t>
            </a:r>
          </a:p>
          <a:p>
            <a:pPr lvl="1" eaLnBrk="1" hangingPunct="1"/>
            <a:r>
              <a:rPr lang="en-US" smtClean="0"/>
              <a:t>Where |X| is the # of bits in X.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Compression</a:t>
            </a:r>
          </a:p>
        </p:txBody>
      </p:sp>
      <p:sp>
        <p:nvSpPr>
          <p:cNvPr id="614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76400" y="1600200"/>
            <a:ext cx="17526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0" y="1843088"/>
            <a:ext cx="109855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Arial" charset="0"/>
              </a:rPr>
              <a:t>Encoder</a:t>
            </a:r>
          </a:p>
        </p:txBody>
      </p:sp>
      <p:sp>
        <p:nvSpPr>
          <p:cNvPr id="6150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05400" y="1600200"/>
            <a:ext cx="17526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1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0" y="1828800"/>
            <a:ext cx="10985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Arial" charset="0"/>
              </a:rPr>
              <a:t>Decoder</a:t>
            </a:r>
          </a:p>
        </p:txBody>
      </p:sp>
      <p:sp>
        <p:nvSpPr>
          <p:cNvPr id="6152" name="Line 12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3429000" y="20574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3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33400" y="20574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858000" y="2133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62000" y="1744663"/>
            <a:ext cx="3810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X</a:t>
            </a:r>
          </a:p>
        </p:txBody>
      </p:sp>
      <p:sp>
        <p:nvSpPr>
          <p:cNvPr id="6156" name="Text Box 1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86200" y="1676400"/>
            <a:ext cx="38100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Y</a:t>
            </a:r>
          </a:p>
        </p:txBody>
      </p:sp>
      <p:sp>
        <p:nvSpPr>
          <p:cNvPr id="6157" name="Text Box 1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15200" y="1766888"/>
            <a:ext cx="609600" cy="3667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X’</a:t>
            </a:r>
          </a:p>
        </p:txBody>
      </p:sp>
      <p:sp>
        <p:nvSpPr>
          <p:cNvPr id="6158" name="Text Box 1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2750" y="1371600"/>
            <a:ext cx="10096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Arial" charset="0"/>
              </a:rPr>
              <a:t>original</a:t>
            </a:r>
          </a:p>
        </p:txBody>
      </p:sp>
      <p:sp>
        <p:nvSpPr>
          <p:cNvPr id="6159" name="Text Box 19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378200" y="1371600"/>
            <a:ext cx="15303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Arial" charset="0"/>
              </a:rPr>
              <a:t>compressed</a:t>
            </a:r>
          </a:p>
        </p:txBody>
      </p:sp>
      <p:sp>
        <p:nvSpPr>
          <p:cNvPr id="6160" name="Text Box 2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813550" y="1371600"/>
            <a:ext cx="1797050" cy="366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Arial" charset="0"/>
              </a:rPr>
              <a:t>decompressed</a:t>
            </a:r>
          </a:p>
        </p:txBody>
      </p:sp>
      <p:sp>
        <p:nvSpPr>
          <p:cNvPr id="6161" name="Text Box 22" hidden="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324600" y="2971800"/>
            <a:ext cx="2133600" cy="6604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Reversible or Entropy Coding</a:t>
            </a:r>
          </a:p>
        </p:txBody>
      </p:sp>
      <p:sp>
        <p:nvSpPr>
          <p:cNvPr id="6162" name="Text Box 23" hidden="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43600" y="4038600"/>
            <a:ext cx="2133600" cy="385763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Irreversible 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isEmpty()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bool isEmpty( ) const {</a:t>
            </a:r>
          </a:p>
          <a:p>
            <a:pPr eaLnBrk="1" hangingPunct="1">
              <a:buFontTx/>
              <a:buNone/>
            </a:pPr>
            <a:r>
              <a:rPr lang="en-US" smtClean="0"/>
              <a:t>	return currentSize == 0; </a:t>
            </a:r>
          </a:p>
          <a:p>
            <a:pPr eaLnBrk="1" hangingPunct="1">
              <a:buFontTx/>
              <a:buNone/>
            </a:pPr>
            <a:r>
              <a:rPr lang="en-US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findMin()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const Comparable &amp; findMin( ) const { </a:t>
            </a:r>
          </a:p>
          <a:p>
            <a:pPr eaLnBrk="1" hangingPunct="1">
              <a:buFontTx/>
              <a:buNone/>
            </a:pPr>
            <a:r>
              <a:rPr lang="en-US" smtClean="0"/>
              <a:t>	if( isEmpty( ) ) </a:t>
            </a:r>
          </a:p>
          <a:p>
            <a:pPr eaLnBrk="1" hangingPunct="1">
              <a:buFontTx/>
              <a:buNone/>
            </a:pPr>
            <a:r>
              <a:rPr lang="en-US" smtClean="0"/>
              <a:t>		throw UnderflowException( ); </a:t>
            </a:r>
          </a:p>
          <a:p>
            <a:pPr eaLnBrk="1" hangingPunct="1">
              <a:buFontTx/>
              <a:buNone/>
            </a:pPr>
            <a:r>
              <a:rPr lang="en-US" smtClean="0"/>
              <a:t>	return list[ 1 ]; </a:t>
            </a:r>
          </a:p>
          <a:p>
            <a:pPr eaLnBrk="1" hangingPunct="1">
              <a:buFontTx/>
              <a:buNone/>
            </a:pPr>
            <a:r>
              <a:rPr lang="en-US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insert(x)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void insert( const Comparable &amp; x 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if( currentSize == list.size( ) - 1 )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list.resize( list.size( ) * 2 );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smtClean="0">
                <a:solidFill>
                  <a:schemeClr val="accent2"/>
                </a:solidFill>
              </a:rPr>
              <a:t>// Percolate up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int hole = ++currentSize;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for( ; hole&gt;1 &amp;&amp; x&lt;list[hole /2]; hole /= 2 )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list[ hole ] = list[ hole / 2 ];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list[ hole ] = x;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deleteMin()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void deleteMin( 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if( isEmpty( )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	throw Underflow(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sz="2400" b="1" smtClean="0">
                <a:solidFill>
                  <a:schemeClr val="accent2"/>
                </a:solidFill>
              </a:rPr>
              <a:t>// put last element in the heap at the top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list[ 1 ] = list[ currentSize-- 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	</a:t>
            </a:r>
            <a:r>
              <a:rPr lang="en-US" sz="2400" b="1" smtClean="0">
                <a:solidFill>
                  <a:schemeClr val="accent2"/>
                </a:solidFill>
              </a:rPr>
              <a:t>// percolate down</a:t>
            </a:r>
            <a:endParaRPr lang="en-US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percolateDown( 1 );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makeEmpty()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void makeEmpty( ) {</a:t>
            </a:r>
          </a:p>
          <a:p>
            <a:pPr eaLnBrk="1" hangingPunct="1">
              <a:buFontTx/>
              <a:buNone/>
            </a:pPr>
            <a:r>
              <a:rPr lang="en-US" smtClean="0"/>
              <a:t>	currentSize = 0; </a:t>
            </a:r>
          </a:p>
          <a:p>
            <a:pPr eaLnBrk="1" hangingPunct="1">
              <a:buFontTx/>
              <a:buNone/>
            </a:pPr>
            <a:r>
              <a:rPr lang="en-US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buildHeap()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b="1" smtClean="0">
                <a:solidFill>
                  <a:schemeClr val="accent2"/>
                </a:solidFill>
              </a:rPr>
              <a:t>// Internal method</a:t>
            </a:r>
          </a:p>
          <a:p>
            <a:pPr eaLnBrk="1" hangingPunct="1">
              <a:buFontTx/>
              <a:buNone/>
            </a:pPr>
            <a:r>
              <a:rPr lang="en-US" sz="2400" smtClean="0"/>
              <a:t>void buildHeap( ) {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for( int i = currentSize / 2; i &gt; 0; i-- ) 	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	percolateDown( i );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percolateDown()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void percolateDown( int hole 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int child;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Comparable tmp = list[ hole ];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for( ; hole * 2 &lt;= currentSize; hole = child 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child = hole * 2;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if(child!=currentSize &amp;&amp; list[child+1] &lt; list[child])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child++;  </a:t>
            </a:r>
            <a:r>
              <a:rPr lang="en-US" sz="1800" b="1" smtClean="0">
                <a:solidFill>
                  <a:schemeClr val="accent2"/>
                </a:solidFill>
              </a:rPr>
              <a:t>// look at the min of 2 children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if( list[ child ] &lt; tmp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list[ hole ] = list[ child ];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else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list[ hole ] = tmp;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Fri, Apr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went over the first 9 slides of 13-graphs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Lossy Compression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data is lost, but not too much.</a:t>
            </a:r>
          </a:p>
          <a:p>
            <a:pPr eaLnBrk="1" hangingPunct="1">
              <a:buFontTx/>
              <a:buNone/>
            </a:pPr>
            <a:r>
              <a:rPr lang="en-US" b="1" smtClean="0"/>
              <a:t>Standards</a:t>
            </a:r>
            <a:r>
              <a:rPr lang="en-US" smtClean="0"/>
              <a:t>:</a:t>
            </a:r>
          </a:p>
          <a:p>
            <a:pPr eaLnBrk="1" hangingPunct="1"/>
            <a:r>
              <a:rPr lang="en-US" smtClean="0"/>
              <a:t>JPEG (Joint Photographic Experts Group)</a:t>
            </a:r>
          </a:p>
          <a:p>
            <a:pPr lvl="1" eaLnBrk="1" hangingPunct="1"/>
            <a:r>
              <a:rPr lang="en-US" smtClean="0"/>
              <a:t>Still images</a:t>
            </a:r>
          </a:p>
          <a:p>
            <a:pPr eaLnBrk="1" hangingPunct="1"/>
            <a:r>
              <a:rPr lang="en-US" smtClean="0"/>
              <a:t>MPEG (Motion Picture Experts Group) </a:t>
            </a:r>
          </a:p>
          <a:p>
            <a:pPr lvl="1" eaLnBrk="1" hangingPunct="1"/>
            <a:r>
              <a:rPr lang="en-US" smtClean="0"/>
              <a:t>Audio and video</a:t>
            </a:r>
          </a:p>
          <a:p>
            <a:pPr eaLnBrk="1" hangingPunct="1"/>
            <a:r>
              <a:rPr lang="en-US" smtClean="0"/>
              <a:t>MP3 (MPEG-1, Layer 3), Ogg vorbis</a:t>
            </a:r>
          </a:p>
          <a:p>
            <a:pPr eaLnBrk="1" hangingPunct="1"/>
            <a:endParaRPr lang="en-US" smtClean="0"/>
          </a:p>
        </p:txBody>
      </p:sp>
      <p:sp>
        <p:nvSpPr>
          <p:cNvPr id="7172" name="Text Box 4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5562600"/>
            <a:ext cx="2438400" cy="6604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Can get compression ratios of 10:1 </a:t>
            </a:r>
          </a:p>
        </p:txBody>
      </p:sp>
      <p:sp>
        <p:nvSpPr>
          <p:cNvPr id="7173" name="Text 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78250" y="5562600"/>
            <a:ext cx="5092700" cy="6604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I won’t talk about these techniques: </a:t>
            </a:r>
            <a:br>
              <a:rPr lang="en-US" sz="1800">
                <a:solidFill>
                  <a:schemeClr val="hlink"/>
                </a:solidFill>
                <a:latin typeface="Arial" charset="0"/>
              </a:rPr>
            </a:br>
            <a:r>
              <a:rPr lang="en-US" sz="1800">
                <a:solidFill>
                  <a:schemeClr val="hlink"/>
                </a:solidFill>
                <a:latin typeface="Arial" charset="0"/>
              </a:rPr>
              <a:t>(wavelets, block transforms, vector quantization)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263650" y="5754688"/>
            <a:ext cx="5975350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400" b="1">
                <a:solidFill>
                  <a:schemeClr val="hlink"/>
                </a:solidFill>
                <a:latin typeface="Arial" charset="0"/>
              </a:rPr>
              <a:t>Compression ratios of 10:1 are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smtClean="0"/>
              <a:t>JPEG image quality </a:t>
            </a:r>
            <a:br>
              <a:rPr lang="en-US" sz="3600" smtClean="0"/>
            </a:br>
            <a:r>
              <a:rPr lang="en-US" sz="3600" smtClean="0"/>
              <a:t>comparison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633663" cy="452596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2000" smtClean="0"/>
              <a:t>Quality = 100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1800" smtClean="0"/>
              <a:t>Image size: 83,261 (100%)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smtClean="0"/>
              <a:t>Quality = 50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1800" smtClean="0"/>
              <a:t>Image size: 15,138 (18%)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smtClean="0"/>
              <a:t>Quality = 25 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1800" smtClean="0"/>
              <a:t>Image size: 9,553 (11%)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smtClean="0"/>
              <a:t>Quality = 10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1800" smtClean="0"/>
              <a:t>Image size: 4,787 (6%)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2000" smtClean="0"/>
              <a:t>Quality = 1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1800" smtClean="0"/>
              <a:t>Image size: 1,523 (2%)</a:t>
            </a:r>
          </a:p>
        </p:txBody>
      </p:sp>
      <p:pic>
        <p:nvPicPr>
          <p:cNvPr id="87044" name="Picture 4" descr="250px-JPEG_example_JPG_RIP_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6913" y="1373188"/>
            <a:ext cx="2860675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5" name="Picture 5" descr="250px-JPEG_example_JPG_RIP_0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733800"/>
            <a:ext cx="2860675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6" name="Picture 6" descr="250px-JPEG_example_JPG_RIP_0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3325" y="0"/>
            <a:ext cx="2860675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7" name="Picture 7" descr="250px-JPEG_example_JPG_RIP_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3325" y="2362200"/>
            <a:ext cx="2860675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048" name="Picture 8" descr="250px-JPEG_example_JPG_RIP_00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3325" y="4718050"/>
            <a:ext cx="2860675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accent2"/>
                </a:solidFill>
              </a:rPr>
              <a:t>Lossless Compression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data is lost.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b="1" smtClean="0"/>
              <a:t>Standards:</a:t>
            </a:r>
          </a:p>
          <a:p>
            <a:pPr eaLnBrk="1" hangingPunct="1"/>
            <a:r>
              <a:rPr lang="en-US" smtClean="0"/>
              <a:t>Gzip, Unix compress, zip, Morse code </a:t>
            </a:r>
          </a:p>
          <a:p>
            <a:pPr eaLnBrk="1" hangingPunct="1"/>
            <a:r>
              <a:rPr lang="en-US" smtClean="0"/>
              <a:t>PNG image file formats</a:t>
            </a:r>
          </a:p>
          <a:p>
            <a:pPr eaLnBrk="1" hangingPunct="1"/>
            <a:r>
              <a:rPr lang="en-US" smtClean="0"/>
              <a:t>Run-length encoding (RLE)</a:t>
            </a:r>
          </a:p>
        </p:txBody>
      </p:sp>
      <p:sp>
        <p:nvSpPr>
          <p:cNvPr id="9220" name="Text Box 4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24600" y="1219200"/>
            <a:ext cx="2438400" cy="66040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Can get compression ratios of 4:1 </a:t>
            </a:r>
          </a:p>
        </p:txBody>
      </p:sp>
      <p:sp>
        <p:nvSpPr>
          <p:cNvPr id="9221" name="Text 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609600"/>
            <a:ext cx="1905000" cy="935038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Must stay true to original: TEXT, EXECUTABLES</a:t>
            </a:r>
          </a:p>
        </p:txBody>
      </p:sp>
      <p:sp>
        <p:nvSpPr>
          <p:cNvPr id="9222" name="Text Box 6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057400" y="3200400"/>
            <a:ext cx="6870700" cy="107315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We’ll talk about 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Huffman Coding</a:t>
            </a:r>
            <a:r>
              <a:rPr lang="en-US" sz="1800">
                <a:solidFill>
                  <a:schemeClr val="hlink"/>
                </a:solidFill>
                <a:latin typeface="Arial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Another technique is 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run-length encoding (RLE</a:t>
            </a:r>
            <a:r>
              <a:rPr lang="en-US" sz="1800">
                <a:solidFill>
                  <a:schemeClr val="hlink"/>
                </a:solidFill>
                <a:latin typeface="Arial" charset="0"/>
              </a:rPr>
              <a:t>), part of several </a:t>
            </a:r>
            <a:br>
              <a:rPr lang="en-US" sz="1800">
                <a:solidFill>
                  <a:schemeClr val="hlink"/>
                </a:solidFill>
                <a:latin typeface="Arial" charset="0"/>
              </a:rPr>
            </a:br>
            <a:r>
              <a:rPr lang="en-US" sz="1800">
                <a:solidFill>
                  <a:schemeClr val="hlink"/>
                </a:solidFill>
                <a:latin typeface="Arial" charset="0"/>
              </a:rPr>
              <a:t>compression techniques (BMP, PCX, TIFF, PDF) </a:t>
            </a:r>
          </a:p>
        </p:txBody>
      </p:sp>
      <p:sp>
        <p:nvSpPr>
          <p:cNvPr id="9223" name="Text Box 7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4267200"/>
            <a:ext cx="6769100" cy="189865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A run of characters is replaced by:</a:t>
            </a:r>
            <a:br>
              <a:rPr lang="en-US" sz="1800">
                <a:solidFill>
                  <a:schemeClr val="hlink"/>
                </a:solidFill>
                <a:latin typeface="Arial" charset="0"/>
              </a:rPr>
            </a:br>
            <a:r>
              <a:rPr lang="en-US" sz="1800">
                <a:solidFill>
                  <a:schemeClr val="hlink"/>
                </a:solidFill>
                <a:latin typeface="Arial" charset="0"/>
              </a:rPr>
              <a:t>- the 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number of characters</a:t>
            </a:r>
            <a:r>
              <a:rPr lang="en-US" sz="1800">
                <a:solidFill>
                  <a:schemeClr val="hlink"/>
                </a:solidFill>
                <a:latin typeface="Arial" charset="0"/>
              </a:rPr>
              <a:t> of that type and a 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single character</a:t>
            </a:r>
            <a:r>
              <a:rPr lang="en-US" sz="1800">
                <a:solidFill>
                  <a:schemeClr val="hlink"/>
                </a:solidFill>
                <a:latin typeface="Arial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RTAAAAAADEEEE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RT*6AD*4E</a:t>
            </a:r>
          </a:p>
          <a:p>
            <a:pPr>
              <a:spcBef>
                <a:spcPct val="50000"/>
              </a:spcBef>
            </a:pPr>
            <a:endParaRPr lang="en-US" sz="180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992313" y="5486400"/>
            <a:ext cx="5094287" cy="4572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2400" b="1">
                <a:solidFill>
                  <a:schemeClr val="hlink"/>
                </a:solidFill>
                <a:latin typeface="Arial" charset="0"/>
              </a:rPr>
              <a:t>Can get compression ratios of 4:1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Lossless Compression of Text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ASCII</a:t>
            </a:r>
            <a:r>
              <a:rPr lang="en-US" smtClean="0"/>
              <a:t> = fixed 8 bits per character</a:t>
            </a:r>
          </a:p>
          <a:p>
            <a:pPr eaLnBrk="1" hangingPunct="1">
              <a:buFontTx/>
              <a:buNone/>
            </a:pPr>
            <a:r>
              <a:rPr lang="en-US" b="1" smtClean="0"/>
              <a:t>Example</a:t>
            </a:r>
            <a:r>
              <a:rPr lang="en-US" smtClean="0"/>
              <a:t>: “hello there”</a:t>
            </a:r>
          </a:p>
          <a:p>
            <a:pPr lvl="1" eaLnBrk="1" hangingPunct="1"/>
            <a:r>
              <a:rPr lang="en-US" smtClean="0"/>
              <a:t>11 characters * 8 bits = 88 bits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Can we encode this message using fewer bits?</a:t>
            </a:r>
          </a:p>
          <a:p>
            <a:pPr eaLnBrk="1" hangingPunct="1"/>
            <a:endParaRPr lang="en-US" smtClean="0"/>
          </a:p>
        </p:txBody>
      </p:sp>
      <p:sp>
        <p:nvSpPr>
          <p:cNvPr id="10244" name="Text Box 4" hidden="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49750" y="1295400"/>
            <a:ext cx="3949700" cy="385763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Really only need 7 bits for 128 things</a:t>
            </a:r>
          </a:p>
        </p:txBody>
      </p:sp>
      <p:sp>
        <p:nvSpPr>
          <p:cNvPr id="10245" name="Text Box 5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810000"/>
            <a:ext cx="6388100" cy="1100138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We could look JUST at the message, </a:t>
            </a:r>
          </a:p>
          <a:p>
            <a:pPr>
              <a:spcBef>
                <a:spcPct val="3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there are only 6 possible characters + one space.  = 7 things </a:t>
            </a:r>
          </a:p>
          <a:p>
            <a:pPr>
              <a:spcBef>
                <a:spcPct val="3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– needs 3 bits.</a:t>
            </a:r>
          </a:p>
        </p:txBody>
      </p:sp>
      <p:sp>
        <p:nvSpPr>
          <p:cNvPr id="10246" name="Text Box 6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5410200"/>
            <a:ext cx="7429500" cy="742950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Encode:  aabddcaa = could do as 16 bits (each character = 2 bits each)</a:t>
            </a:r>
          </a:p>
          <a:p>
            <a:pPr>
              <a:spcBef>
                <a:spcPct val="3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Huffman can do as 14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smtClean="0"/>
              <a:t>Huffman Coding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457200" y="1600200"/>
            <a:ext cx="403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Uses </a:t>
            </a:r>
            <a:r>
              <a:rPr lang="en-US" sz="2400" i="1" u="sng" smtClean="0"/>
              <a:t>frequencies</a:t>
            </a:r>
            <a:r>
              <a:rPr lang="en-US" sz="2400" smtClean="0"/>
              <a:t> of symbols in a string to build a </a:t>
            </a:r>
            <a:r>
              <a:rPr lang="en-US" sz="2400" b="1" smtClean="0"/>
              <a:t>prefix code</a:t>
            </a:r>
            <a:r>
              <a:rPr lang="en-US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more frequent a character is, the fewer bits we’ll use to represent it</a:t>
            </a:r>
          </a:p>
          <a:p>
            <a:pPr eaLnBrk="1" hangingPunct="1">
              <a:lnSpc>
                <a:spcPct val="90000"/>
              </a:lnSpc>
            </a:pPr>
            <a:endParaRPr lang="en-US" sz="2400" b="1" u="sng" smtClean="0"/>
          </a:p>
          <a:p>
            <a:pPr eaLnBrk="1" hangingPunct="1">
              <a:lnSpc>
                <a:spcPct val="90000"/>
              </a:lnSpc>
            </a:pPr>
            <a:r>
              <a:rPr lang="en-US" sz="2400" b="1" u="sng" smtClean="0"/>
              <a:t>Prefix Code</a:t>
            </a:r>
            <a:r>
              <a:rPr lang="en-US" sz="2400" smtClean="0"/>
              <a:t> – no code in our encoding is a prefix of another code.</a:t>
            </a:r>
          </a:p>
        </p:txBody>
      </p:sp>
      <p:graphicFrame>
        <p:nvGraphicFramePr>
          <p:cNvPr id="44065" name="Group 33"/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5257800" y="2057400"/>
          <a:ext cx="3048000" cy="2971802"/>
        </p:xfrm>
        <a:graphic>
          <a:graphicData uri="http://schemas.openxmlformats.org/drawingml/2006/table">
            <a:tbl>
              <a:tblPr/>
              <a:tblGrid>
                <a:gridCol w="1600200"/>
                <a:gridCol w="1447800"/>
              </a:tblGrid>
              <a:tr h="655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Letter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8" name="Text Box 27" hidden="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53200" y="457200"/>
            <a:ext cx="838200" cy="385763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1951</a:t>
            </a:r>
          </a:p>
        </p:txBody>
      </p:sp>
      <p:sp>
        <p:nvSpPr>
          <p:cNvPr id="11289" name="Text Box 29" hidden="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375525" y="2017713"/>
            <a:ext cx="1235075" cy="2033587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 b="1">
                <a:solidFill>
                  <a:schemeClr val="hlink"/>
                </a:solidFill>
                <a:latin typeface="Arial" charset="0"/>
              </a:rPr>
              <a:t>Note</a:t>
            </a:r>
            <a:r>
              <a:rPr lang="en-US" sz="1800">
                <a:solidFill>
                  <a:schemeClr val="hlink"/>
                </a:solidFill>
                <a:latin typeface="Arial" charset="0"/>
              </a:rPr>
              <a:t>: codes are 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variable length</a:t>
            </a:r>
            <a:r>
              <a:rPr lang="en-US" sz="1800">
                <a:solidFill>
                  <a:schemeClr val="hlink"/>
                </a:solidFill>
                <a:latin typeface="Arial" charset="0"/>
              </a:rPr>
              <a:t> – (0 to 3 bits per character)</a:t>
            </a:r>
          </a:p>
        </p:txBody>
      </p:sp>
      <p:sp>
        <p:nvSpPr>
          <p:cNvPr id="11290" name="Text Box 30" hidden="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" y="5715000"/>
            <a:ext cx="7416800" cy="385763"/>
          </a:xfrm>
          <a:prstGeom prst="rect">
            <a:avLst/>
          </a:prstGeom>
          <a:noFill/>
          <a:ln w="19050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Draw a TREE.  Show how to use the tree to figure out what the code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2229</Words>
  <Application>Microsoft Office PowerPoint</Application>
  <PresentationFormat>On-screen Show (4:3)</PresentationFormat>
  <Paragraphs>590</Paragraphs>
  <Slides>47</Slides>
  <Notes>11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cs150</vt:lpstr>
      <vt:lpstr>Data Compression:   Huffman Coding</vt:lpstr>
      <vt:lpstr>Why compress files?</vt:lpstr>
      <vt:lpstr>What is a file?</vt:lpstr>
      <vt:lpstr>Data Compression</vt:lpstr>
      <vt:lpstr>Lossy Compression</vt:lpstr>
      <vt:lpstr>JPEG image quality  comparison</vt:lpstr>
      <vt:lpstr>Lossless Compression</vt:lpstr>
      <vt:lpstr>Lossless Compression of Text</vt:lpstr>
      <vt:lpstr>Huffman Coding</vt:lpstr>
      <vt:lpstr>End of lecture on Mon, Apr 9</vt:lpstr>
      <vt:lpstr>Decoding a Prefix Code</vt:lpstr>
      <vt:lpstr>Decode: 1110001010011</vt:lpstr>
      <vt:lpstr>Huffman Trees</vt:lpstr>
      <vt:lpstr>Huffman encoding costs</vt:lpstr>
      <vt:lpstr>Huffman Encoding</vt:lpstr>
      <vt:lpstr>Compression Phase</vt:lpstr>
      <vt:lpstr>Huffman coding example</vt:lpstr>
      <vt:lpstr>Compression step 1 (a)</vt:lpstr>
      <vt:lpstr>Compression step 1 (b)</vt:lpstr>
      <vt:lpstr>Compression step 2</vt:lpstr>
      <vt:lpstr>Slide 21</vt:lpstr>
      <vt:lpstr>Slide 22</vt:lpstr>
      <vt:lpstr>The final Huffman coding tree</vt:lpstr>
      <vt:lpstr>Resulting encoding table</vt:lpstr>
      <vt:lpstr>Compression step 3</vt:lpstr>
      <vt:lpstr>Compression step 4</vt:lpstr>
      <vt:lpstr>Decompression Phase</vt:lpstr>
      <vt:lpstr>Huffman Coding Lab</vt:lpstr>
      <vt:lpstr>Huffman Encoding Prelab</vt:lpstr>
      <vt:lpstr>Tips/Hints</vt:lpstr>
      <vt:lpstr>ASCII</vt:lpstr>
      <vt:lpstr>ASCII Character Codes</vt:lpstr>
      <vt:lpstr>End of lecture on Wed, Apr 11</vt:lpstr>
      <vt:lpstr>ASCII Character Codes (Hexadecimal)</vt:lpstr>
      <vt:lpstr>Priority Queues</vt:lpstr>
      <vt:lpstr>Priority Queue Operations (Weiss)</vt:lpstr>
      <vt:lpstr>Binary Heap Class</vt:lpstr>
      <vt:lpstr>Heap Data Members</vt:lpstr>
      <vt:lpstr>Constructors</vt:lpstr>
      <vt:lpstr>isEmpty()</vt:lpstr>
      <vt:lpstr>findMin()</vt:lpstr>
      <vt:lpstr>insert(x)</vt:lpstr>
      <vt:lpstr>deleteMin()</vt:lpstr>
      <vt:lpstr>makeEmpty()</vt:lpstr>
      <vt:lpstr>buildHeap()</vt:lpstr>
      <vt:lpstr>percolateDown()</vt:lpstr>
      <vt:lpstr>End of lecture on Fri, Apr 13</vt:lpstr>
    </vt:vector>
  </TitlesOfParts>
  <Company>University of Virginia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IBCM</dc:title>
  <dc:creator>rea9x</dc:creator>
  <cp:lastModifiedBy>aaron</cp:lastModifiedBy>
  <cp:revision>222</cp:revision>
  <dcterms:created xsi:type="dcterms:W3CDTF">2003-02-12T13:24:57Z</dcterms:created>
  <dcterms:modified xsi:type="dcterms:W3CDTF">2012-04-13T17:19:49Z</dcterms:modified>
</cp:coreProperties>
</file>