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tags/tag8.xml" ContentType="application/vnd.openxmlformats-officedocument.presentationml.tags+xml"/>
  <Override PartName="/ppt/tags/tag140.xml" ContentType="application/vnd.openxmlformats-officedocument.presentationml.tags+xml"/>
  <Override PartName="/ppt/tags/tag238.xml" ContentType="application/vnd.openxmlformats-officedocument.presentationml.tags+xml"/>
  <Override PartName="/ppt/tags/tag285.xml" ContentType="application/vnd.openxmlformats-officedocument.presentationml.tags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tags/tag216.xml" ContentType="application/vnd.openxmlformats-officedocument.presentationml.tags+xml"/>
  <Override PartName="/ppt/tags/tag263.xml" ContentType="application/vnd.openxmlformats-officedocument.presentationml.tags+xml"/>
  <Override PartName="/ppt/tags/tag402.xml" ContentType="application/vnd.openxmlformats-officedocument.presentationml.tags+xml"/>
  <Default Extension="xml" ContentType="application/xml"/>
  <Override PartName="/ppt/slides/slide50.xml" ContentType="application/vnd.openxmlformats-officedocument.presentationml.slide+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tags/tag241.xml" ContentType="application/vnd.openxmlformats-officedocument.presentationml.tags+xml"/>
  <Override PartName="/ppt/notesSlides/notesSlide16.xml" ContentType="application/vnd.openxmlformats-officedocument.presentationml.notesSlide+xml"/>
  <Override PartName="/ppt/tags/tag339.xml" ContentType="application/vnd.openxmlformats-officedocument.presentationml.tags+xml"/>
  <Override PartName="/ppt/tags/tag386.xml" ContentType="application/vnd.openxmlformats-officedocument.presentationml.tags+xml"/>
  <Override PartName="/ppt/tags/tag16.xml" ContentType="application/vnd.openxmlformats-officedocument.presentationml.tags+xml"/>
  <Override PartName="/ppt/tags/tag63.xml" ContentType="application/vnd.openxmlformats-officedocument.presentationml.tags+xml"/>
  <Override PartName="/ppt/tags/tag178.xml" ContentType="application/vnd.openxmlformats-officedocument.presentationml.tags+xml"/>
  <Override PartName="/ppt/tags/tag317.xml" ContentType="application/vnd.openxmlformats-officedocument.presentationml.tags+xml"/>
  <Override PartName="/ppt/tags/tag364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tags/tag279.xml" ContentType="application/vnd.openxmlformats-officedocument.presentationml.tags+xml"/>
  <Override PartName="/ppt/tags/tag342.xml" ContentType="application/vnd.openxmlformats-officedocument.presentationml.tags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tags/tag320.xml" ContentType="application/vnd.openxmlformats-officedocument.presentationml.tags+xml"/>
  <Override PartName="/ppt/slides/slide19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tags/tag112.xml" ContentType="application/vnd.openxmlformats-officedocument.presentationml.tags+xml"/>
  <Override PartName="/ppt/tags/tag257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slides/slide44.xml" ContentType="application/vnd.openxmlformats-officedocument.presentationml.slide+xml"/>
  <Override PartName="/ppt/tags/tag235.xml" ContentType="application/vnd.openxmlformats-officedocument.presentationml.tags+xml"/>
  <Override PartName="/ppt/tags/tag282.xml" ContentType="application/vnd.openxmlformats-officedocument.presentationml.tags+xml"/>
  <Override PartName="/ppt/slides/slide22.xml" ContentType="application/vnd.openxmlformats-officedocument.presentationml.slide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ppt/tags/tag260.xml" ContentType="application/vnd.openxmlformats-officedocument.presentationml.tags+xml"/>
  <Override PartName="/ppt/tags/tag358.xml" ContentType="application/vnd.openxmlformats-officedocument.presentationml.tags+xml"/>
  <Override PartName="/ppt/tags/tag35.xml" ContentType="application/vnd.openxmlformats-officedocument.presentationml.tags+xml"/>
  <Override PartName="/ppt/tags/tag82.xml" ContentType="application/vnd.openxmlformats-officedocument.presentationml.tags+xml"/>
  <Override PartName="/ppt/notesSlides/notesSlide13.xml" ContentType="application/vnd.openxmlformats-officedocument.presentationml.notesSlide+xml"/>
  <Override PartName="/ppt/tags/tag197.xml" ContentType="application/vnd.openxmlformats-officedocument.presentationml.tags+xml"/>
  <Override PartName="/ppt/tags/tag336.xml" ContentType="application/vnd.openxmlformats-officedocument.presentationml.tags+xml"/>
  <Override PartName="/ppt/tags/tag383.xml" ContentType="application/vnd.openxmlformats-officedocument.presentationml.tags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298.xml" ContentType="application/vnd.openxmlformats-officedocument.presentationml.tags+xml"/>
  <Override PartName="/ppt/tags/tag314.xml" ContentType="application/vnd.openxmlformats-officedocument.presentationml.tags+xml"/>
  <Override PartName="/ppt/tags/tag361.xml" ContentType="application/vnd.openxmlformats-officedocument.presentationml.tags+xml"/>
  <Override PartName="/ppt/notesSlides/notesSlide4.xml" ContentType="application/vnd.openxmlformats-officedocument.presentationml.notesSlide+xml"/>
  <Override PartName="/ppt/tags/tag106.xml" ContentType="application/vnd.openxmlformats-officedocument.presentationml.tags+xml"/>
  <Override PartName="/ppt/tags/tag153.xml" ContentType="application/vnd.openxmlformats-officedocument.presentationml.tags+xml"/>
  <Override PartName="/ppt/slides/slide38.xml" ContentType="application/vnd.openxmlformats-officedocument.presentationml.slide+xml"/>
  <Override PartName="/ppt/tags/tag131.xml" ContentType="application/vnd.openxmlformats-officedocument.presentationml.tags+xml"/>
  <Override PartName="/ppt/tags/tag229.xml" ContentType="application/vnd.openxmlformats-officedocument.presentationml.tags+xml"/>
  <Override PartName="/ppt/tags/tag276.xml" ContentType="application/vnd.openxmlformats-officedocument.presentationml.tags+xml"/>
  <Override PartName="/ppt/tags/tag98.xml" ContentType="application/vnd.openxmlformats-officedocument.presentationml.tags+xml"/>
  <Override PartName="/ppt/tags/tag207.xml" ContentType="application/vnd.openxmlformats-officedocument.presentationml.tags+xml"/>
  <Override PartName="/ppt/tags/tag254.xml" ContentType="application/vnd.openxmlformats-officedocument.presentationml.tags+xml"/>
  <Override PartName="/ppt/tags/tag399.xml" ContentType="application/vnd.openxmlformats-officedocument.presentationml.tags+xml"/>
  <Override PartName="/ppt/slides/slide16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tags/tag377.xml" ContentType="application/vnd.openxmlformats-officedocument.presentationml.tags+xml"/>
  <Override PartName="/ppt/tags/tag54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308.xml" ContentType="application/vnd.openxmlformats-officedocument.presentationml.tags+xml"/>
  <Override PartName="/ppt/tags/tag355.xml" ContentType="application/vnd.openxmlformats-officedocument.presentationml.tags+xml"/>
  <Override PartName="/ppt/tags/tag147.xml" ContentType="application/vnd.openxmlformats-officedocument.presentationml.tags+xml"/>
  <Override PartName="/ppt/tags/tag194.xml" ContentType="application/vnd.openxmlformats-officedocument.presentationml.tags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333.xml" ContentType="application/vnd.openxmlformats-officedocument.presentationml.tags+xml"/>
  <Override PartName="/ppt/tags/tag38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125.xml" ContentType="application/vnd.openxmlformats-officedocument.presentationml.tags+xml"/>
  <Override PartName="/ppt/tags/tag172.xml" ContentType="application/vnd.openxmlformats-officedocument.presentationml.tags+xml"/>
  <Override PartName="/ppt/tags/tag311.xml" ContentType="application/vnd.openxmlformats-officedocument.presentationml.tags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tags/tag150.xml" ContentType="application/vnd.openxmlformats-officedocument.presentationml.tags+xml"/>
  <Override PartName="/ppt/tags/tag248.xml" ContentType="application/vnd.openxmlformats-officedocument.presentationml.tags+xml"/>
  <Override PartName="/ppt/tags/tag295.xml" ContentType="application/vnd.openxmlformats-officedocument.presentationml.tags+xml"/>
  <Override PartName="/ppt/tags/tag300.xml" ContentType="application/vnd.openxmlformats-officedocument.presentationml.tags+xml"/>
  <Override PartName="/ppt/slides/slide46.xml" ContentType="application/vnd.openxmlformats-officedocument.presentationml.slide+xml"/>
  <Override PartName="/ppt/tags/tag226.xml" ContentType="application/vnd.openxmlformats-officedocument.presentationml.tags+xml"/>
  <Override PartName="/ppt/tags/tag237.xml" ContentType="application/vnd.openxmlformats-officedocument.presentationml.tags+xml"/>
  <Override PartName="/ppt/tags/tag273.xml" ContentType="application/vnd.openxmlformats-officedocument.presentationml.tags+xml"/>
  <Override PartName="/ppt/tags/tag284.xml" ContentType="application/vnd.openxmlformats-officedocument.presentationml.tag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71.xml" ContentType="application/vnd.openxmlformats-officedocument.presentationml.slide+xml"/>
  <Override PartName="/ppt/tags/tag59.xml" ContentType="application/vnd.openxmlformats-officedocument.presentationml.tags+xml"/>
  <Override PartName="/ppt/tags/tag215.xml" ContentType="application/vnd.openxmlformats-officedocument.presentationml.tags+xml"/>
  <Override PartName="/ppt/tags/tag262.xml" ContentType="application/vnd.openxmlformats-officedocument.presentationml.tags+xml"/>
  <Override PartName="/ppt/slides/slide13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tags/tag188.xml" ContentType="application/vnd.openxmlformats-officedocument.presentationml.tags+xml"/>
  <Override PartName="/ppt/tags/tag199.xml" ContentType="application/vnd.openxmlformats-officedocument.presentationml.tags+xml"/>
  <Override PartName="/ppt/tags/tag204.xml" ContentType="application/vnd.openxmlformats-officedocument.presentationml.tags+xml"/>
  <Override PartName="/ppt/tags/tag251.xml" ContentType="application/vnd.openxmlformats-officedocument.presentationml.tags+xml"/>
  <Override PartName="/ppt/notesSlides/notesSlide15.xml" ContentType="application/vnd.openxmlformats-officedocument.presentationml.notesSlide+xml"/>
  <Override PartName="/ppt/tags/tag338.xml" ContentType="application/vnd.openxmlformats-officedocument.presentationml.tags+xml"/>
  <Override PartName="/ppt/tags/tag349.xml" ContentType="application/vnd.openxmlformats-officedocument.presentationml.tags+xml"/>
  <Override PartName="/ppt/tags/tag385.xml" ContentType="application/vnd.openxmlformats-officedocument.presentationml.tags+xml"/>
  <Override PartName="/ppt/tags/tag396.xml" ContentType="application/vnd.openxmlformats-officedocument.presentationml.tags+xml"/>
  <Override PartName="/ppt/tags/tag401.xml" ContentType="application/vnd.openxmlformats-officedocument.presentationml.tags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tags/tag73.xml" ContentType="application/vnd.openxmlformats-officedocument.presentationml.tags+xml"/>
  <Override PartName="/ppt/tags/tag177.xml" ContentType="application/vnd.openxmlformats-officedocument.presentationml.tags+xml"/>
  <Override PartName="/ppt/tags/tag240.xml" ContentType="application/vnd.openxmlformats-officedocument.presentationml.tags+xml"/>
  <Override PartName="/ppt/tags/tag327.xml" ContentType="application/vnd.openxmlformats-officedocument.presentationml.tags+xml"/>
  <Override PartName="/ppt/tags/tag374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tags/tag119.xml" ContentType="application/vnd.openxmlformats-officedocument.presentationml.tags+xml"/>
  <Override PartName="/ppt/tags/tag166.xml" ContentType="application/vnd.openxmlformats-officedocument.presentationml.tags+xml"/>
  <Override PartName="/ppt/tags/tag316.xml" ContentType="application/vnd.openxmlformats-officedocument.presentationml.tags+xml"/>
  <Override PartName="/ppt/tags/tag363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notesSlides/notesSlide6.xml" ContentType="application/vnd.openxmlformats-officedocument.presentationml.notesSlide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tags/tag289.xml" ContentType="application/vnd.openxmlformats-officedocument.presentationml.tags+xml"/>
  <Override PartName="/ppt/tags/tag305.xml" ContentType="application/vnd.openxmlformats-officedocument.presentationml.tags+xml"/>
  <Override PartName="/ppt/tags/tag341.xml" ContentType="application/vnd.openxmlformats-officedocument.presentationml.tags+xml"/>
  <Override PartName="/ppt/tags/tag352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80.xml" ContentType="application/vnd.openxmlformats-officedocument.presentationml.tags+xml"/>
  <Override PartName="/ppt/tags/tag191.xml" ContentType="application/vnd.openxmlformats-officedocument.presentationml.tags+xml"/>
  <Override PartName="/ppt/tags/tag278.xml" ContentType="application/vnd.openxmlformats-officedocument.presentationml.tags+xml"/>
  <Override PartName="/ppt/tags/tag330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tags/tag267.xml" ContentType="application/vnd.openxmlformats-officedocument.presentationml.tags+xml"/>
  <Override PartName="/ppt/tags/tag406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ags/tag245.xml" ContentType="application/vnd.openxmlformats-officedocument.presentationml.tags+xml"/>
  <Override PartName="/ppt/tags/tag292.xml" ContentType="application/vnd.openxmlformats-officedocument.presentationml.tag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tags/tag234.xml" ContentType="application/vnd.openxmlformats-officedocument.presentationml.tags+xml"/>
  <Override PartName="/ppt/tags/tag281.xml" ContentType="application/vnd.openxmlformats-officedocument.presentationml.tags+xml"/>
  <Override PartName="/ppt/tags/tag368.xml" ContentType="application/vnd.openxmlformats-officedocument.presentationml.tags+xml"/>
  <Override PartName="/ppt/tags/tag379.xml" ContentType="application/vnd.openxmlformats-officedocument.presentationml.tags+xml"/>
  <Override PartName="/ppt/slides/slide32.xml" ContentType="application/vnd.openxmlformats-officedocument.presentationml.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tags/tag270.xml" ContentType="application/vnd.openxmlformats-officedocument.presentationml.tags+xml"/>
  <Override PartName="/ppt/tags/tag35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01.xml" ContentType="application/vnd.openxmlformats-officedocument.presentationml.tags+xml"/>
  <Override PartName="/ppt/tags/tag212.xml" ContentType="application/vnd.openxmlformats-officedocument.presentationml.tags+xml"/>
  <Override PartName="/ppt/tags/tag346.xml" ContentType="application/vnd.openxmlformats-officedocument.presentationml.tags+xml"/>
  <Override PartName="/ppt/tags/tag393.xml" ContentType="application/vnd.openxmlformats-officedocument.presentationml.tag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notesSlides/notesSlide12.xml" ContentType="application/vnd.openxmlformats-officedocument.presentationml.notesSlide+xml"/>
  <Override PartName="/ppt/tags/tag185.xml" ContentType="application/vnd.openxmlformats-officedocument.presentationml.tags+xml"/>
  <Override PartName="/ppt/tags/tag324.xml" ContentType="application/vnd.openxmlformats-officedocument.presentationml.tags+xml"/>
  <Override PartName="/ppt/tags/tag335.xml" ContentType="application/vnd.openxmlformats-officedocument.presentationml.tags+xml"/>
  <Override PartName="/ppt/tags/tag371.xml" ContentType="application/vnd.openxmlformats-officedocument.presentationml.tags+xml"/>
  <Override PartName="/ppt/tags/tag38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tags/tag313.xml" ContentType="application/vnd.openxmlformats-officedocument.presentationml.tags+xml"/>
  <Override PartName="/ppt/tags/tag360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297.xml" ContentType="application/vnd.openxmlformats-officedocument.presentationml.tags+xml"/>
  <Override PartName="/ppt/tags/tag302.xml" ContentType="application/vnd.openxmlformats-officedocument.presentationml.tags+xml"/>
  <Override PartName="/ppt/slides/slide48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tags/tag141.xml" ContentType="application/vnd.openxmlformats-officedocument.presentationml.tags+xml"/>
  <Override PartName="/ppt/tags/tag228.xml" ContentType="application/vnd.openxmlformats-officedocument.presentationml.tags+xml"/>
  <Override PartName="/ppt/tags/tag239.xml" ContentType="application/vnd.openxmlformats-officedocument.presentationml.tags+xml"/>
  <Override PartName="/ppt/tags/tag275.xml" ContentType="application/vnd.openxmlformats-officedocument.presentationml.tags+xml"/>
  <Override PartName="/ppt/tags/tag286.xml" ContentType="application/vnd.openxmlformats-officedocument.presentationml.tag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tags/tag217.xml" ContentType="application/vnd.openxmlformats-officedocument.presentationml.tags+xml"/>
  <Override PartName="/ppt/tags/tag264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tags/tag253.xml" ContentType="application/vnd.openxmlformats-officedocument.presentationml.tags+xml"/>
  <Override PartName="/ppt/tags/tag387.xml" ContentType="application/vnd.openxmlformats-officedocument.presentationml.tags+xml"/>
  <Override PartName="/ppt/tags/tag398.xml" ContentType="application/vnd.openxmlformats-officedocument.presentationml.tags+xml"/>
  <Override PartName="/ppt/tags/tag403.xml" ContentType="application/vnd.openxmlformats-officedocument.presentationml.tags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ppt/tags/tag231.xml" ContentType="application/vnd.openxmlformats-officedocument.presentationml.tags+xml"/>
  <Override PartName="/ppt/tags/tag242.xml" ContentType="application/vnd.openxmlformats-officedocument.presentationml.tags+xml"/>
  <Override PartName="/ppt/tags/tag329.xml" ContentType="application/vnd.openxmlformats-officedocument.presentationml.tags+xml"/>
  <Override PartName="/ppt/tags/tag376.xml" ContentType="application/vnd.openxmlformats-officedocument.presentationml.tags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168.xml" ContentType="application/vnd.openxmlformats-officedocument.presentationml.tags+xml"/>
  <Override PartName="/ppt/tags/tag220.xml" ContentType="application/vnd.openxmlformats-officedocument.presentationml.tags+xml"/>
  <Override PartName="/ppt/tags/tag318.xml" ContentType="application/vnd.openxmlformats-officedocument.presentationml.tags+xml"/>
  <Override PartName="/ppt/tags/tag365.xml" ContentType="application/vnd.openxmlformats-officedocument.presentationml.tags+xml"/>
  <Default Extension="vml" ContentType="application/vnd.openxmlformats-officedocument.vmlDrawing"/>
  <Override PartName="/ppt/tags/tag53.xml" ContentType="application/vnd.openxmlformats-officedocument.presentationml.tags+xml"/>
  <Override PartName="/ppt/notesSlides/notesSlide8.xml" ContentType="application/vnd.openxmlformats-officedocument.presentationml.notesSlide+xml"/>
  <Override PartName="/ppt/tags/tag157.xml" ContentType="application/vnd.openxmlformats-officedocument.presentationml.tags+xml"/>
  <Override PartName="/ppt/tags/tag307.xml" ContentType="application/vnd.openxmlformats-officedocument.presentationml.tags+xml"/>
  <Override PartName="/ppt/tags/tag343.xml" ContentType="application/vnd.openxmlformats-officedocument.presentationml.tags+xml"/>
  <Override PartName="/ppt/tags/tag354.xml" ContentType="application/vnd.openxmlformats-officedocument.presentationml.tags+xml"/>
  <Override PartName="/ppt/tags/tag390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82.xml" ContentType="application/vnd.openxmlformats-officedocument.presentationml.tags+xml"/>
  <Override PartName="/ppt/tags/tag193.xml" ContentType="application/vnd.openxmlformats-officedocument.presentationml.tags+xml"/>
  <Override PartName="/ppt/tags/tag332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ppt/tags/tag321.xml" ContentType="application/vnd.openxmlformats-officedocument.presentationml.tags+xml"/>
  <Override PartName="/ppt/tags/tag408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47.xml" ContentType="application/vnd.openxmlformats-officedocument.presentationml.tags+xml"/>
  <Override PartName="/ppt/tags/tag258.xml" ContentType="application/vnd.openxmlformats-officedocument.presentationml.tags+xml"/>
  <Override PartName="/ppt/tags/tag294.xml" ContentType="application/vnd.openxmlformats-officedocument.presentationml.tags+xml"/>
  <Override PartName="/ppt/tags/tag310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tags/tag102.xml" ContentType="application/vnd.openxmlformats-officedocument.presentationml.tags+xml"/>
  <Override PartName="/ppt/tags/tag236.xml" ContentType="application/vnd.openxmlformats-officedocument.presentationml.tags+xml"/>
  <Override PartName="/ppt/tags/tag283.xml" ContentType="application/vnd.openxmlformats-officedocument.presentationml.tags+xml"/>
  <Override PartName="/ppt/slides/slide34.xml" ContentType="application/vnd.openxmlformats-officedocument.presentationml.slide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225.xml" ContentType="application/vnd.openxmlformats-officedocument.presentationml.tags+xml"/>
  <Override PartName="/ppt/tags/tag272.xml" ContentType="application/vnd.openxmlformats-officedocument.presentationml.tags+xml"/>
  <Override PartName="/ppt/tags/tag359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tags/tag198.xml" ContentType="application/vnd.openxmlformats-officedocument.presentationml.tags+xml"/>
  <Override PartName="/ppt/tags/tag203.xml" ContentType="application/vnd.openxmlformats-officedocument.presentationml.tags+xml"/>
  <Override PartName="/ppt/tags/tag214.xml" ContentType="application/vnd.openxmlformats-officedocument.presentationml.tags+xml"/>
  <Override PartName="/ppt/tags/tag250.xml" ContentType="application/vnd.openxmlformats-officedocument.presentationml.tags+xml"/>
  <Override PartName="/ppt/tags/tag261.xml" ContentType="application/vnd.openxmlformats-officedocument.presentationml.tags+xml"/>
  <Override PartName="/ppt/tags/tag348.xml" ContentType="application/vnd.openxmlformats-officedocument.presentationml.tags+xml"/>
  <Override PartName="/ppt/tags/tag395.xml" ContentType="application/vnd.openxmlformats-officedocument.presentationml.tags+xml"/>
  <Override PartName="/ppt/tags/tag400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notesSlides/notesSlide14.xml" ContentType="application/vnd.openxmlformats-officedocument.presentationml.notesSlide+xml"/>
  <Override PartName="/ppt/tags/tag187.xml" ContentType="application/vnd.openxmlformats-officedocument.presentationml.tags+xml"/>
  <Override PartName="/ppt/tags/tag337.xml" ContentType="application/vnd.openxmlformats-officedocument.presentationml.tags+xml"/>
  <Override PartName="/ppt/tags/tag384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tags/tag315.xml" ContentType="application/vnd.openxmlformats-officedocument.presentationml.tags+xml"/>
  <Override PartName="/ppt/tags/tag326.xml" ContentType="application/vnd.openxmlformats-officedocument.presentationml.tags+xml"/>
  <Override PartName="/ppt/tags/tag362.xml" ContentType="application/vnd.openxmlformats-officedocument.presentationml.tags+xml"/>
  <Override PartName="/ppt/tags/tag373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tags/tag299.xml" ContentType="application/vnd.openxmlformats-officedocument.presentationml.tags+xml"/>
  <Override PartName="/ppt/tags/tag304.xml" ContentType="application/vnd.openxmlformats-officedocument.presentationml.tags+xml"/>
  <Override PartName="/ppt/tags/tag351.xml" ContentType="application/vnd.openxmlformats-officedocument.presentationml.tags+xml"/>
  <Override PartName="/ppt/notesSlides/notesSlide5.xml" ContentType="application/vnd.openxmlformats-officedocument.presentationml.notesSlide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tags/tag277.xml" ContentType="application/vnd.openxmlformats-officedocument.presentationml.tags+xml"/>
  <Override PartName="/ppt/tags/tag288.xml" ContentType="application/vnd.openxmlformats-officedocument.presentationml.tags+xml"/>
  <Override PartName="/ppt/tags/tag340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ags/tag132.xml" ContentType="application/vnd.openxmlformats-officedocument.presentationml.tags+xml"/>
  <Override PartName="/ppt/tags/tag219.xml" ContentType="application/vnd.openxmlformats-officedocument.presentationml.tags+xml"/>
  <Override PartName="/ppt/tags/tag266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tags/tag208.xml" ContentType="application/vnd.openxmlformats-officedocument.presentationml.tags+xml"/>
  <Override PartName="/ppt/tags/tag255.xml" ContentType="application/vnd.openxmlformats-officedocument.presentationml.tags+xml"/>
  <Override PartName="/ppt/tags/tag389.xml" ContentType="application/vnd.openxmlformats-officedocument.presentationml.tags+xml"/>
  <Override PartName="/ppt/tags/tag405.xml" ContentType="application/vnd.openxmlformats-officedocument.presentationml.tags+xml"/>
  <Override PartName="/ppt/slides/slide53.xml" ContentType="application/vnd.openxmlformats-officedocument.presentationml.slide+xml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tags/tag233.xml" ContentType="application/vnd.openxmlformats-officedocument.presentationml.tags+xml"/>
  <Override PartName="/ppt/tags/tag244.xml" ContentType="application/vnd.openxmlformats-officedocument.presentationml.tags+xml"/>
  <Override PartName="/ppt/tags/tag280.xml" ContentType="application/vnd.openxmlformats-officedocument.presentationml.tags+xml"/>
  <Override PartName="/ppt/tags/tag291.xml" ContentType="application/vnd.openxmlformats-officedocument.presentationml.tags+xml"/>
  <Override PartName="/ppt/tags/tag378.xml" ContentType="application/vnd.openxmlformats-officedocument.presentationml.tags+xml"/>
  <Default Extension="jpeg" ContentType="image/jpeg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tags/tag222.xml" ContentType="application/vnd.openxmlformats-officedocument.presentationml.tags+xml"/>
  <Override PartName="/ppt/tags/tag367.xml" ContentType="application/vnd.openxmlformats-officedocument.presentationml.tags+xml"/>
  <Override PartName="/ppt/slides/slide20.xml" ContentType="application/vnd.openxmlformats-officedocument.presentationml.slide+xml"/>
  <Override PartName="/ppt/tags/tag55.xml" ContentType="application/vnd.openxmlformats-officedocument.presentationml.tags+xml"/>
  <Override PartName="/ppt/tags/tag159.xml" ContentType="application/vnd.openxmlformats-officedocument.presentationml.tags+xml"/>
  <Override PartName="/ppt/tags/tag211.xml" ContentType="application/vnd.openxmlformats-officedocument.presentationml.tags+xml"/>
  <Override PartName="/ppt/tags/tag309.xml" ContentType="application/vnd.openxmlformats-officedocument.presentationml.tags+xml"/>
  <Override PartName="/ppt/tags/tag345.xml" ContentType="application/vnd.openxmlformats-officedocument.presentationml.tags+xml"/>
  <Override PartName="/ppt/tags/tag356.xml" ContentType="application/vnd.openxmlformats-officedocument.presentationml.tags+xml"/>
  <Override PartName="/ppt/tags/tag392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notesSlides/notesSlide11.xml" ContentType="application/vnd.openxmlformats-officedocument.presentationml.notesSlide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tags/tag334.xml" ContentType="application/vnd.openxmlformats-officedocument.presentationml.tags+xml"/>
  <Override PartName="/ppt/tags/tag381.xml" ContentType="application/vnd.openxmlformats-officedocument.presentationml.tags+xml"/>
  <Override PartName="/ppt/tags/tag22.xml" ContentType="application/vnd.openxmlformats-officedocument.presentationml.tags+xml"/>
  <Override PartName="/ppt/tags/tag126.xml" ContentType="application/vnd.openxmlformats-officedocument.presentationml.tags+xml"/>
  <Override PartName="/ppt/tags/tag173.xml" ContentType="application/vnd.openxmlformats-officedocument.presentationml.tags+xml"/>
  <Override PartName="/ppt/tags/tag323.xml" ContentType="application/vnd.openxmlformats-officedocument.presentationml.tags+xml"/>
  <Override PartName="/ppt/tags/tag370.xml" ContentType="application/vnd.openxmlformats-officedocument.presentationml.tags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tags/tag249.xml" ContentType="application/vnd.openxmlformats-officedocument.presentationml.tags+xml"/>
  <Override PartName="/ppt/tags/tag296.xml" ContentType="application/vnd.openxmlformats-officedocument.presentationml.tags+xml"/>
  <Override PartName="/ppt/tags/tag301.xml" ContentType="application/vnd.openxmlformats-officedocument.presentationml.tags+xml"/>
  <Override PartName="/ppt/tags/tag312.xml" ContentType="application/vnd.openxmlformats-officedocument.presentationml.tags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tags/tag151.xml" ContentType="application/vnd.openxmlformats-officedocument.presentationml.tags+xml"/>
  <Override PartName="/ppt/slides/slide36.xml" ContentType="application/vnd.openxmlformats-officedocument.presentationml.slide+xml"/>
  <Override PartName="/ppt/tags/tag227.xml" ContentType="application/vnd.openxmlformats-officedocument.presentationml.tags+xml"/>
  <Override PartName="/ppt/tags/tag274.xml" ContentType="application/vnd.openxmlformats-officedocument.presentationml.tags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tags/tag252.xml" ContentType="application/vnd.openxmlformats-officedocument.presentationml.tags+xml"/>
  <Override PartName="/ppt/tags/tag397.xml" ContentType="application/vnd.openxmlformats-officedocument.presentationml.tags+xml"/>
  <Override PartName="/ppt/slides/slide14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89.xml" ContentType="application/vnd.openxmlformats-officedocument.presentationml.tags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ppt/tags/tag74.xml" ContentType="application/vnd.openxmlformats-officedocument.presentationml.tags+xml"/>
  <Override PartName="/ppt/tags/tag230.xml" ContentType="application/vnd.openxmlformats-officedocument.presentationml.tags+xml"/>
  <Override PartName="/ppt/tags/tag328.xml" ContentType="application/vnd.openxmlformats-officedocument.presentationml.tags+xml"/>
  <Override PartName="/ppt/tags/tag375.xml" ContentType="application/vnd.openxmlformats-officedocument.presentationml.tags+xml"/>
  <Override PartName="/ppt/tags/tag52.xml" ContentType="application/vnd.openxmlformats-officedocument.presentationml.tags+xml"/>
  <Override PartName="/ppt/tags/tag167.xml" ContentType="application/vnd.openxmlformats-officedocument.presentationml.tags+xml"/>
  <Override PartName="/ppt/tags/tag306.xml" ContentType="application/vnd.openxmlformats-officedocument.presentationml.tags+xml"/>
  <Override PartName="/ppt/tags/tag353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30.xml" ContentType="application/vnd.openxmlformats-officedocument.presentationml.tags+xml"/>
  <Override PartName="/ppt/tags/tag268.xml" ContentType="application/vnd.openxmlformats-officedocument.presentationml.tags+xml"/>
  <Override PartName="/ppt/tags/tag331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tags/tag407.xml" ContentType="application/vnd.openxmlformats-officedocument.presentationml.tags+xml"/>
  <Override PartName="/ppt/slides/slide55.xml" ContentType="application/vnd.openxmlformats-officedocument.presentationml.slide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293.xml" ContentType="application/vnd.openxmlformats-officedocument.presentationml.tags+xml"/>
  <Override PartName="/ppt/slides/slide33.xml" ContentType="application/vnd.openxmlformats-officedocument.presentationml.slide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tags/tag271.xml" ContentType="application/vnd.openxmlformats-officedocument.presentationml.tags+xml"/>
  <Override PartName="/ppt/tags/tag369.xml" ContentType="application/vnd.openxmlformats-officedocument.presentationml.tags+xml"/>
  <Override PartName="/ppt/presentation.xml" ContentType="application/vnd.openxmlformats-officedocument.presentationml.presentation.main+xml"/>
  <Override PartName="/ppt/tags/tag347.xml" ContentType="application/vnd.openxmlformats-officedocument.presentationml.tags+xml"/>
  <Override PartName="/ppt/tags/tag394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46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20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325.xml" ContentType="application/vnd.openxmlformats-officedocument.presentationml.tags+xml"/>
  <Override PartName="/ppt/tags/tag372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slides/slide49.xml" ContentType="application/vnd.openxmlformats-officedocument.presentationml.slide+xml"/>
  <Override PartName="/ppt/tags/tag142.xml" ContentType="application/vnd.openxmlformats-officedocument.presentationml.tags+xml"/>
  <Override PartName="/ppt/tags/tag287.xml" ContentType="application/vnd.openxmlformats-officedocument.presentationml.tags+xml"/>
  <Override PartName="/ppt/tags/tag303.xml" ContentType="application/vnd.openxmlformats-officedocument.presentationml.tags+xml"/>
  <Override PartName="/ppt/tags/tag350.xml" ContentType="application/vnd.openxmlformats-officedocument.presentationml.tags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ags/tag120.xml" ContentType="application/vnd.openxmlformats-officedocument.presentationml.tags+xml"/>
  <Override PartName="/ppt/tags/tag218.xml" ContentType="application/vnd.openxmlformats-officedocument.presentationml.tags+xml"/>
  <Override PartName="/ppt/tags/tag265.xml" ContentType="application/vnd.openxmlformats-officedocument.presentationml.tags+xml"/>
  <Override PartName="/ppt/tags/tag404.xml" ContentType="application/vnd.openxmlformats-officedocument.presentationml.tags+xml"/>
  <Override PartName="/ppt/slides/slide2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tags/tag87.xml" ContentType="application/vnd.openxmlformats-officedocument.presentationml.tags+xml"/>
  <Override PartName="/ppt/tags/tag243.xml" ContentType="application/vnd.openxmlformats-officedocument.presentationml.tags+xml"/>
  <Override PartName="/ppt/tags/tag290.xml" ContentType="application/vnd.openxmlformats-officedocument.presentationml.tags+xml"/>
  <Override PartName="/ppt/tags/tag388.xml" ContentType="application/vnd.openxmlformats-officedocument.presentationml.tags+xml"/>
  <Override PartName="/ppt/tags/tag319.xml" ContentType="application/vnd.openxmlformats-officedocument.presentationml.tags+xml"/>
  <Override PartName="/ppt/tags/tag366.xml" ContentType="application/vnd.openxmlformats-officedocument.presentationml.tags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221.xml" ContentType="application/vnd.openxmlformats-officedocument.presentationml.tags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notesSlides/notesSlide9.xml" ContentType="application/vnd.openxmlformats-officedocument.presentationml.notesSlide+xml"/>
  <Override PartName="/ppt/tags/tag344.xml" ContentType="application/vnd.openxmlformats-officedocument.presentationml.tags+xml"/>
  <Override PartName="/ppt/tags/tag391.xml" ContentType="application/vnd.openxmlformats-officedocument.presentationml.tags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tags/tag322.xml" ContentType="application/vnd.openxmlformats-officedocument.presentationml.tags+xml"/>
  <Override PartName="/ppt/slides/slide68.xml" ContentType="application/vnd.openxmlformats-officedocument.presentationml.slide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61.xml" ContentType="application/vnd.openxmlformats-officedocument.presentationml.tags+xml"/>
  <Override PartName="/ppt/tags/tag259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5"/>
  </p:notesMasterIdLst>
  <p:handoutMasterIdLst>
    <p:handoutMasterId r:id="rId76"/>
  </p:handoutMasterIdLst>
  <p:sldIdLst>
    <p:sldId id="257" r:id="rId2"/>
    <p:sldId id="288" r:id="rId3"/>
    <p:sldId id="296" r:id="rId4"/>
    <p:sldId id="297" r:id="rId5"/>
    <p:sldId id="298" r:id="rId6"/>
    <p:sldId id="300" r:id="rId7"/>
    <p:sldId id="258" r:id="rId8"/>
    <p:sldId id="304" r:id="rId9"/>
    <p:sldId id="372" r:id="rId10"/>
    <p:sldId id="259" r:id="rId11"/>
    <p:sldId id="302" r:id="rId12"/>
    <p:sldId id="260" r:id="rId13"/>
    <p:sldId id="261" r:id="rId14"/>
    <p:sldId id="262" r:id="rId15"/>
    <p:sldId id="263" r:id="rId16"/>
    <p:sldId id="303" r:id="rId17"/>
    <p:sldId id="368" r:id="rId18"/>
    <p:sldId id="264" r:id="rId19"/>
    <p:sldId id="305" r:id="rId20"/>
    <p:sldId id="267" r:id="rId21"/>
    <p:sldId id="299" r:id="rId22"/>
    <p:sldId id="301" r:id="rId23"/>
    <p:sldId id="265" r:id="rId24"/>
    <p:sldId id="266" r:id="rId25"/>
    <p:sldId id="290" r:id="rId26"/>
    <p:sldId id="373" r:id="rId27"/>
    <p:sldId id="291" r:id="rId28"/>
    <p:sldId id="315" r:id="rId29"/>
    <p:sldId id="316" r:id="rId30"/>
    <p:sldId id="268" r:id="rId31"/>
    <p:sldId id="269" r:id="rId32"/>
    <p:sldId id="270" r:id="rId33"/>
    <p:sldId id="271" r:id="rId34"/>
    <p:sldId id="333" r:id="rId35"/>
    <p:sldId id="272" r:id="rId36"/>
    <p:sldId id="334" r:id="rId37"/>
    <p:sldId id="292" r:id="rId38"/>
    <p:sldId id="274" r:id="rId39"/>
    <p:sldId id="275" r:id="rId40"/>
    <p:sldId id="371" r:id="rId41"/>
    <p:sldId id="279" r:id="rId42"/>
    <p:sldId id="313" r:id="rId43"/>
    <p:sldId id="310" r:id="rId44"/>
    <p:sldId id="309" r:id="rId45"/>
    <p:sldId id="312" r:id="rId46"/>
    <p:sldId id="311" r:id="rId47"/>
    <p:sldId id="342" r:id="rId48"/>
    <p:sldId id="343" r:id="rId49"/>
    <p:sldId id="344" r:id="rId50"/>
    <p:sldId id="345" r:id="rId51"/>
    <p:sldId id="346" r:id="rId52"/>
    <p:sldId id="347" r:id="rId53"/>
    <p:sldId id="348" r:id="rId54"/>
    <p:sldId id="349" r:id="rId55"/>
    <p:sldId id="350" r:id="rId56"/>
    <p:sldId id="351" r:id="rId57"/>
    <p:sldId id="374" r:id="rId58"/>
    <p:sldId id="352" r:id="rId59"/>
    <p:sldId id="353" r:id="rId60"/>
    <p:sldId id="354" r:id="rId61"/>
    <p:sldId id="355" r:id="rId62"/>
    <p:sldId id="356" r:id="rId63"/>
    <p:sldId id="357" r:id="rId64"/>
    <p:sldId id="358" r:id="rId65"/>
    <p:sldId id="359" r:id="rId66"/>
    <p:sldId id="360" r:id="rId67"/>
    <p:sldId id="361" r:id="rId68"/>
    <p:sldId id="362" r:id="rId69"/>
    <p:sldId id="363" r:id="rId70"/>
    <p:sldId id="364" r:id="rId71"/>
    <p:sldId id="365" r:id="rId72"/>
    <p:sldId id="366" r:id="rId73"/>
    <p:sldId id="375" r:id="rId74"/>
  </p:sldIdLst>
  <p:sldSz cx="9144000" cy="6858000" type="screen4x3"/>
  <p:notesSz cx="6997700" cy="9283700"/>
  <p:custDataLst>
    <p:tags r:id="rId7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4146" autoAdjust="0"/>
  </p:normalViewPr>
  <p:slideViewPr>
    <p:cSldViewPr>
      <p:cViewPr varScale="1">
        <p:scale>
          <a:sx n="103" d="100"/>
          <a:sy n="103" d="100"/>
        </p:scale>
        <p:origin x="-102" y="-18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98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6975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6975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AD3725B-E4BB-4373-AAD7-FAAD029CCC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6975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C7CE077-5216-4AC3-A85E-A8E6F97D0D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3B22D4-FB51-47E2-B3A3-A4981FB691E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5325"/>
            <a:ext cx="4641850" cy="3481388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16AD6B-8764-4C4E-94B5-FC320B618CB6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Valid </a:t>
            </a:r>
            <a:r>
              <a:rPr lang="en-US" dirty="0" err="1" smtClean="0"/>
              <a:t>topo</a:t>
            </a:r>
            <a:r>
              <a:rPr lang="en-US" dirty="0" smtClean="0"/>
              <a:t> sorts = 1 3 2 4</a:t>
            </a:r>
            <a:r>
              <a:rPr lang="en-US" baseline="0" dirty="0" smtClean="0"/>
              <a:t> and 1 2 3 4 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A0C6C-FBA7-4A1B-B227-A66DEA96116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99F866-359D-47A6-B7A2-071671B3016F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5325"/>
            <a:ext cx="4641850" cy="3481388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We should never find a cycle – this is a DAG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/>
              <a:t>How long does this take?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z="1600" b="1" smtClean="0"/>
              <a:t>Observation</a:t>
            </a:r>
            <a:r>
              <a:rPr lang="en-US" sz="1600" smtClean="0"/>
              <a:t>: The only new (eligible) vertices with indegree 0 are the ones adjacent to the vertex just processed.</a:t>
            </a:r>
          </a:p>
          <a:p>
            <a:pPr eaLnBrk="1" hangingPunct="1"/>
            <a:endParaRPr lang="en-US" sz="1600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52C3FF-356C-41FC-951A-FAAEBF216EC0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5325"/>
            <a:ext cx="4641850" cy="3481388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pPr eaLnBrk="1" hangingPunct="1"/>
            <a:r>
              <a:rPr lang="en-US" sz="2000" smtClean="0"/>
              <a:t>Idea: Use a set data structure to keep track of eligible vertices (Queue or Stack).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2066CA-B4D0-4501-B691-A5B58623238D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5325"/>
            <a:ext cx="4641850" cy="3481388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smtClean="0"/>
              <a:t>applications:</a:t>
            </a:r>
          </a:p>
          <a:p>
            <a:pPr lvl="1" eaLnBrk="1" hangingPunct="1">
              <a:buClr>
                <a:schemeClr val="tx1"/>
              </a:buClr>
            </a:pPr>
            <a:r>
              <a:rPr lang="en-US" smtClean="0"/>
              <a:t>fastest way to get from one place to another</a:t>
            </a:r>
          </a:p>
          <a:p>
            <a:pPr lvl="1" eaLnBrk="1" hangingPunct="1">
              <a:buClr>
                <a:schemeClr val="tx1"/>
              </a:buClr>
            </a:pPr>
            <a:r>
              <a:rPr lang="en-US" smtClean="0"/>
              <a:t>cheapest way to fly/send data from one city to another.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1D0E06-6B38-402A-80F4-A70DBD984D0C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5325"/>
            <a:ext cx="4641850" cy="3481388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pPr eaLnBrk="1" hangingPunct="1"/>
            <a:endParaRPr lang="en-US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79B5F-A22B-4049-B456-587BD3D5757E}" type="slidenum">
              <a:rPr lang="en-US" smtClean="0"/>
              <a:pPr/>
              <a:t>66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Pick one node as the root,</a:t>
            </a:r>
          </a:p>
          <a:p>
            <a:pPr eaLnBrk="1" hangingPunct="1"/>
            <a:r>
              <a:rPr lang="en-US" smtClean="0"/>
              <a:t>Incrementally add edges that connect a “new” vertex to the tree.</a:t>
            </a:r>
          </a:p>
          <a:p>
            <a:pPr eaLnBrk="1" hangingPunct="1"/>
            <a:r>
              <a:rPr lang="en-US" smtClean="0"/>
              <a:t>Pick the edge (u,v) where u is in the tree, v is not AND </a:t>
            </a:r>
          </a:p>
          <a:p>
            <a:pPr eaLnBrk="1" hangingPunct="1"/>
            <a:r>
              <a:rPr lang="en-US" smtClean="0"/>
              <a:t>	where the edge weight is the smallest of all edges (where u is in the tree and v is not).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386437-9649-43C5-8C44-6F4D3C9E153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5325"/>
            <a:ext cx="4641850" cy="348138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This is an example of an undirected graph.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61CA47-BAA8-452A-A59C-A577DD3C52E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5325"/>
            <a:ext cx="4641850" cy="3481388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pPr eaLnBrk="1" hangingPunct="1">
              <a:buFontTx/>
              <a:buChar char="-"/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D93D6E-5E8E-42A1-95BE-E8A4EDC305C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5325"/>
            <a:ext cx="4641850" cy="3481388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375BEA-9801-4F9C-A4EA-F10FC965E33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5325"/>
            <a:ext cx="4641850" cy="34813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7B50C1-7FA0-4BD1-9873-3414B188AB0F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5325"/>
            <a:ext cx="4641850" cy="3481388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Set the diagonal = to 1.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>
                <a:sym typeface="Symbol" pitchFamily="18" charset="2"/>
              </a:rPr>
              <a:t> (|V|</a:t>
            </a:r>
            <a:r>
              <a:rPr lang="en-US" baseline="30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) space.  (Good for dense graphs)</a:t>
            </a: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3F9CC1-29B6-4A34-9E2B-937EE842CAB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5325"/>
            <a:ext cx="4641850" cy="3481388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Good for (sparse graphs):  space = O(|V| + |E|)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E0C1F7-114C-4400-85A2-A435C2C594C4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A valid topo sort of this graph is: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21077E-89FD-40D2-A6ED-235BA3985C37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A valid topo sort of this graph is: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7162800" y="6477000"/>
            <a:ext cx="19050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7278182B-DE1D-4C12-A647-6C5D75F4BDCF}" type="slidenum">
              <a:rPr lang="en-US" sz="1400">
                <a:latin typeface="Tahoma" pitchFamily="34" charset="0"/>
              </a:rPr>
              <a:pPr algn="r">
                <a:defRPr/>
              </a:pPr>
              <a:t>‹#›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36513" y="6477000"/>
            <a:ext cx="8269287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200" b="1">
              <a:solidFill>
                <a:srgbClr val="DD330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tags" Target="../tags/tag45.xml"/><Relationship Id="rId18" Type="http://schemas.openxmlformats.org/officeDocument/2006/relationships/tags" Target="../tags/tag5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tags" Target="../tags/tag49.xml"/><Relationship Id="rId2" Type="http://schemas.openxmlformats.org/officeDocument/2006/relationships/tags" Target="../tags/tag34.xml"/><Relationship Id="rId16" Type="http://schemas.openxmlformats.org/officeDocument/2006/relationships/tags" Target="../tags/tag48.xml"/><Relationship Id="rId20" Type="http://schemas.openxmlformats.org/officeDocument/2006/relationships/notesSlide" Target="../notesSlides/notesSlide5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5" Type="http://schemas.openxmlformats.org/officeDocument/2006/relationships/tags" Target="../tags/tag37.xml"/><Relationship Id="rId15" Type="http://schemas.openxmlformats.org/officeDocument/2006/relationships/tags" Target="../tags/tag47.xml"/><Relationship Id="rId10" Type="http://schemas.openxmlformats.org/officeDocument/2006/relationships/tags" Target="../tags/tag42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tags" Target="../tags/tag62.xml"/><Relationship Id="rId18" Type="http://schemas.openxmlformats.org/officeDocument/2006/relationships/oleObject" Target="../embeddings/oleObject1.bin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tags" Target="../tags/tag61.xml"/><Relationship Id="rId17" Type="http://schemas.openxmlformats.org/officeDocument/2006/relationships/notesSlide" Target="../notesSlides/notesSlide6.xml"/><Relationship Id="rId2" Type="http://schemas.openxmlformats.org/officeDocument/2006/relationships/tags" Target="../tags/tag51.xml"/><Relationship Id="rId16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5" Type="http://schemas.openxmlformats.org/officeDocument/2006/relationships/tags" Target="../tags/tag64.xml"/><Relationship Id="rId10" Type="http://schemas.openxmlformats.org/officeDocument/2006/relationships/tags" Target="../tags/tag59.xml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tags" Target="../tags/tag6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tags" Target="../tags/tag77.xml"/><Relationship Id="rId18" Type="http://schemas.openxmlformats.org/officeDocument/2006/relationships/tags" Target="../tags/tag82.xml"/><Relationship Id="rId26" Type="http://schemas.openxmlformats.org/officeDocument/2006/relationships/tags" Target="../tags/tag90.xml"/><Relationship Id="rId39" Type="http://schemas.openxmlformats.org/officeDocument/2006/relationships/tags" Target="../tags/tag103.xml"/><Relationship Id="rId3" Type="http://schemas.openxmlformats.org/officeDocument/2006/relationships/tags" Target="../tags/tag67.xml"/><Relationship Id="rId21" Type="http://schemas.openxmlformats.org/officeDocument/2006/relationships/tags" Target="../tags/tag85.xml"/><Relationship Id="rId34" Type="http://schemas.openxmlformats.org/officeDocument/2006/relationships/tags" Target="../tags/tag98.xml"/><Relationship Id="rId42" Type="http://schemas.openxmlformats.org/officeDocument/2006/relationships/tags" Target="../tags/tag106.xml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17" Type="http://schemas.openxmlformats.org/officeDocument/2006/relationships/tags" Target="../tags/tag81.xml"/><Relationship Id="rId25" Type="http://schemas.openxmlformats.org/officeDocument/2006/relationships/tags" Target="../tags/tag89.xml"/><Relationship Id="rId33" Type="http://schemas.openxmlformats.org/officeDocument/2006/relationships/tags" Target="../tags/tag97.xml"/><Relationship Id="rId38" Type="http://schemas.openxmlformats.org/officeDocument/2006/relationships/tags" Target="../tags/tag102.xml"/><Relationship Id="rId2" Type="http://schemas.openxmlformats.org/officeDocument/2006/relationships/tags" Target="../tags/tag66.xml"/><Relationship Id="rId16" Type="http://schemas.openxmlformats.org/officeDocument/2006/relationships/tags" Target="../tags/tag80.xml"/><Relationship Id="rId20" Type="http://schemas.openxmlformats.org/officeDocument/2006/relationships/tags" Target="../tags/tag84.xml"/><Relationship Id="rId29" Type="http://schemas.openxmlformats.org/officeDocument/2006/relationships/tags" Target="../tags/tag93.xml"/><Relationship Id="rId41" Type="http://schemas.openxmlformats.org/officeDocument/2006/relationships/tags" Target="../tags/tag105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24" Type="http://schemas.openxmlformats.org/officeDocument/2006/relationships/tags" Target="../tags/tag88.xml"/><Relationship Id="rId32" Type="http://schemas.openxmlformats.org/officeDocument/2006/relationships/tags" Target="../tags/tag96.xml"/><Relationship Id="rId37" Type="http://schemas.openxmlformats.org/officeDocument/2006/relationships/tags" Target="../tags/tag101.xml"/><Relationship Id="rId40" Type="http://schemas.openxmlformats.org/officeDocument/2006/relationships/tags" Target="../tags/tag104.xml"/><Relationship Id="rId45" Type="http://schemas.openxmlformats.org/officeDocument/2006/relationships/notesSlide" Target="../notesSlides/notesSlide7.xml"/><Relationship Id="rId5" Type="http://schemas.openxmlformats.org/officeDocument/2006/relationships/tags" Target="../tags/tag69.xml"/><Relationship Id="rId15" Type="http://schemas.openxmlformats.org/officeDocument/2006/relationships/tags" Target="../tags/tag79.xml"/><Relationship Id="rId23" Type="http://schemas.openxmlformats.org/officeDocument/2006/relationships/tags" Target="../tags/tag87.xml"/><Relationship Id="rId28" Type="http://schemas.openxmlformats.org/officeDocument/2006/relationships/tags" Target="../tags/tag92.xml"/><Relationship Id="rId36" Type="http://schemas.openxmlformats.org/officeDocument/2006/relationships/tags" Target="../tags/tag100.xml"/><Relationship Id="rId10" Type="http://schemas.openxmlformats.org/officeDocument/2006/relationships/tags" Target="../tags/tag74.xml"/><Relationship Id="rId19" Type="http://schemas.openxmlformats.org/officeDocument/2006/relationships/tags" Target="../tags/tag83.xml"/><Relationship Id="rId31" Type="http://schemas.openxmlformats.org/officeDocument/2006/relationships/tags" Target="../tags/tag95.xml"/><Relationship Id="rId44" Type="http://schemas.openxmlformats.org/officeDocument/2006/relationships/slideLayout" Target="../slideLayouts/slideLayout2.xml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tags" Target="../tags/tag78.xml"/><Relationship Id="rId22" Type="http://schemas.openxmlformats.org/officeDocument/2006/relationships/tags" Target="../tags/tag86.xml"/><Relationship Id="rId27" Type="http://schemas.openxmlformats.org/officeDocument/2006/relationships/tags" Target="../tags/tag91.xml"/><Relationship Id="rId30" Type="http://schemas.openxmlformats.org/officeDocument/2006/relationships/tags" Target="../tags/tag94.xml"/><Relationship Id="rId35" Type="http://schemas.openxmlformats.org/officeDocument/2006/relationships/tags" Target="../tags/tag99.xml"/><Relationship Id="rId43" Type="http://schemas.openxmlformats.org/officeDocument/2006/relationships/tags" Target="../tags/tag10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3" Type="http://schemas.openxmlformats.org/officeDocument/2006/relationships/tags" Target="../tags/tag110.xml"/><Relationship Id="rId21" Type="http://schemas.openxmlformats.org/officeDocument/2006/relationships/tags" Target="../tags/tag128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notesSlide" Target="../notesSlides/notesSlide8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36.xml"/><Relationship Id="rId13" Type="http://schemas.openxmlformats.org/officeDocument/2006/relationships/tags" Target="../tags/tag141.xml"/><Relationship Id="rId18" Type="http://schemas.openxmlformats.org/officeDocument/2006/relationships/tags" Target="../tags/tag146.xml"/><Relationship Id="rId3" Type="http://schemas.openxmlformats.org/officeDocument/2006/relationships/tags" Target="../tags/tag131.xml"/><Relationship Id="rId21" Type="http://schemas.openxmlformats.org/officeDocument/2006/relationships/tags" Target="../tags/tag149.xml"/><Relationship Id="rId7" Type="http://schemas.openxmlformats.org/officeDocument/2006/relationships/tags" Target="../tags/tag135.xml"/><Relationship Id="rId12" Type="http://schemas.openxmlformats.org/officeDocument/2006/relationships/tags" Target="../tags/tag140.xml"/><Relationship Id="rId17" Type="http://schemas.openxmlformats.org/officeDocument/2006/relationships/tags" Target="../tags/tag145.xml"/><Relationship Id="rId2" Type="http://schemas.openxmlformats.org/officeDocument/2006/relationships/tags" Target="../tags/tag130.xml"/><Relationship Id="rId16" Type="http://schemas.openxmlformats.org/officeDocument/2006/relationships/tags" Target="../tags/tag144.xml"/><Relationship Id="rId20" Type="http://schemas.openxmlformats.org/officeDocument/2006/relationships/tags" Target="../tags/tag148.xml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11" Type="http://schemas.openxmlformats.org/officeDocument/2006/relationships/tags" Target="../tags/tag139.xml"/><Relationship Id="rId5" Type="http://schemas.openxmlformats.org/officeDocument/2006/relationships/tags" Target="../tags/tag133.xml"/><Relationship Id="rId15" Type="http://schemas.openxmlformats.org/officeDocument/2006/relationships/tags" Target="../tags/tag143.xml"/><Relationship Id="rId23" Type="http://schemas.openxmlformats.org/officeDocument/2006/relationships/notesSlide" Target="../notesSlides/notesSlide9.xml"/><Relationship Id="rId10" Type="http://schemas.openxmlformats.org/officeDocument/2006/relationships/tags" Target="../tags/tag138.xml"/><Relationship Id="rId19" Type="http://schemas.openxmlformats.org/officeDocument/2006/relationships/tags" Target="../tags/tag147.xml"/><Relationship Id="rId4" Type="http://schemas.openxmlformats.org/officeDocument/2006/relationships/tags" Target="../tags/tag132.xml"/><Relationship Id="rId9" Type="http://schemas.openxmlformats.org/officeDocument/2006/relationships/tags" Target="../tags/tag137.xml"/><Relationship Id="rId14" Type="http://schemas.openxmlformats.org/officeDocument/2006/relationships/tags" Target="../tags/tag142.xml"/><Relationship Id="rId2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57.xml"/><Relationship Id="rId3" Type="http://schemas.openxmlformats.org/officeDocument/2006/relationships/tags" Target="../tags/tag152.xml"/><Relationship Id="rId7" Type="http://schemas.openxmlformats.org/officeDocument/2006/relationships/tags" Target="../tags/tag156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tags" Target="../tags/tag155.xml"/><Relationship Id="rId11" Type="http://schemas.openxmlformats.org/officeDocument/2006/relationships/notesSlide" Target="../notesSlides/notesSlide10.xml"/><Relationship Id="rId5" Type="http://schemas.openxmlformats.org/officeDocument/2006/relationships/tags" Target="../tags/tag154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53.xml"/><Relationship Id="rId9" Type="http://schemas.openxmlformats.org/officeDocument/2006/relationships/tags" Target="../tags/tag15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66.xml"/><Relationship Id="rId3" Type="http://schemas.openxmlformats.org/officeDocument/2006/relationships/tags" Target="../tags/tag161.xml"/><Relationship Id="rId7" Type="http://schemas.openxmlformats.org/officeDocument/2006/relationships/tags" Target="../tags/tag165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notesSlide" Target="../notesSlides/notesSlide11.xml"/><Relationship Id="rId5" Type="http://schemas.openxmlformats.org/officeDocument/2006/relationships/tags" Target="../tags/tag163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62.xml"/><Relationship Id="rId9" Type="http://schemas.openxmlformats.org/officeDocument/2006/relationships/tags" Target="../tags/tag16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74.xml"/><Relationship Id="rId7" Type="http://schemas.openxmlformats.org/officeDocument/2006/relationships/oleObject" Target="../embeddings/oleObject2.bin"/><Relationship Id="rId2" Type="http://schemas.openxmlformats.org/officeDocument/2006/relationships/tags" Target="../tags/tag173.xml"/><Relationship Id="rId1" Type="http://schemas.openxmlformats.org/officeDocument/2006/relationships/vmlDrawing" Target="../drawings/vmlDrawing2.v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13" Type="http://schemas.openxmlformats.org/officeDocument/2006/relationships/tags" Target="../tags/tag188.xml"/><Relationship Id="rId18" Type="http://schemas.openxmlformats.org/officeDocument/2006/relationships/tags" Target="../tags/tag193.xml"/><Relationship Id="rId3" Type="http://schemas.openxmlformats.org/officeDocument/2006/relationships/tags" Target="../tags/tag178.xml"/><Relationship Id="rId21" Type="http://schemas.openxmlformats.org/officeDocument/2006/relationships/tags" Target="../tags/tag196.xml"/><Relationship Id="rId7" Type="http://schemas.openxmlformats.org/officeDocument/2006/relationships/tags" Target="../tags/tag182.xml"/><Relationship Id="rId12" Type="http://schemas.openxmlformats.org/officeDocument/2006/relationships/tags" Target="../tags/tag187.xml"/><Relationship Id="rId17" Type="http://schemas.openxmlformats.org/officeDocument/2006/relationships/tags" Target="../tags/tag192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177.xml"/><Relationship Id="rId16" Type="http://schemas.openxmlformats.org/officeDocument/2006/relationships/tags" Target="../tags/tag191.xml"/><Relationship Id="rId20" Type="http://schemas.openxmlformats.org/officeDocument/2006/relationships/tags" Target="../tags/tag195.xml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11" Type="http://schemas.openxmlformats.org/officeDocument/2006/relationships/tags" Target="../tags/tag186.xml"/><Relationship Id="rId24" Type="http://schemas.openxmlformats.org/officeDocument/2006/relationships/tags" Target="../tags/tag199.xml"/><Relationship Id="rId5" Type="http://schemas.openxmlformats.org/officeDocument/2006/relationships/tags" Target="../tags/tag180.xml"/><Relationship Id="rId15" Type="http://schemas.openxmlformats.org/officeDocument/2006/relationships/tags" Target="../tags/tag190.xml"/><Relationship Id="rId23" Type="http://schemas.openxmlformats.org/officeDocument/2006/relationships/tags" Target="../tags/tag198.xml"/><Relationship Id="rId10" Type="http://schemas.openxmlformats.org/officeDocument/2006/relationships/tags" Target="../tags/tag185.xml"/><Relationship Id="rId19" Type="http://schemas.openxmlformats.org/officeDocument/2006/relationships/tags" Target="../tags/tag194.xml"/><Relationship Id="rId4" Type="http://schemas.openxmlformats.org/officeDocument/2006/relationships/tags" Target="../tags/tag179.xml"/><Relationship Id="rId9" Type="http://schemas.openxmlformats.org/officeDocument/2006/relationships/tags" Target="../tags/tag184.xml"/><Relationship Id="rId14" Type="http://schemas.openxmlformats.org/officeDocument/2006/relationships/tags" Target="../tags/tag189.xml"/><Relationship Id="rId22" Type="http://schemas.openxmlformats.org/officeDocument/2006/relationships/tags" Target="../tags/tag19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20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tags" Target="../tags/tag20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213.xml"/><Relationship Id="rId13" Type="http://schemas.openxmlformats.org/officeDocument/2006/relationships/tags" Target="../tags/tag218.xml"/><Relationship Id="rId3" Type="http://schemas.openxmlformats.org/officeDocument/2006/relationships/tags" Target="../tags/tag208.xml"/><Relationship Id="rId7" Type="http://schemas.openxmlformats.org/officeDocument/2006/relationships/tags" Target="../tags/tag212.xml"/><Relationship Id="rId12" Type="http://schemas.openxmlformats.org/officeDocument/2006/relationships/tags" Target="../tags/tag217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07.xml"/><Relationship Id="rId16" Type="http://schemas.openxmlformats.org/officeDocument/2006/relationships/tags" Target="../tags/tag221.xml"/><Relationship Id="rId1" Type="http://schemas.openxmlformats.org/officeDocument/2006/relationships/tags" Target="../tags/tag206.xml"/><Relationship Id="rId6" Type="http://schemas.openxmlformats.org/officeDocument/2006/relationships/tags" Target="../tags/tag211.xml"/><Relationship Id="rId11" Type="http://schemas.openxmlformats.org/officeDocument/2006/relationships/tags" Target="../tags/tag216.xml"/><Relationship Id="rId5" Type="http://schemas.openxmlformats.org/officeDocument/2006/relationships/tags" Target="../tags/tag210.xml"/><Relationship Id="rId15" Type="http://schemas.openxmlformats.org/officeDocument/2006/relationships/tags" Target="../tags/tag220.xml"/><Relationship Id="rId10" Type="http://schemas.openxmlformats.org/officeDocument/2006/relationships/tags" Target="../tags/tag215.xml"/><Relationship Id="rId4" Type="http://schemas.openxmlformats.org/officeDocument/2006/relationships/tags" Target="../tags/tag209.xml"/><Relationship Id="rId9" Type="http://schemas.openxmlformats.org/officeDocument/2006/relationships/tags" Target="../tags/tag214.xml"/><Relationship Id="rId14" Type="http://schemas.openxmlformats.org/officeDocument/2006/relationships/tags" Target="../tags/tag2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229.xml"/><Relationship Id="rId13" Type="http://schemas.openxmlformats.org/officeDocument/2006/relationships/tags" Target="../tags/tag234.xml"/><Relationship Id="rId18" Type="http://schemas.openxmlformats.org/officeDocument/2006/relationships/tags" Target="../tags/tag239.xml"/><Relationship Id="rId26" Type="http://schemas.openxmlformats.org/officeDocument/2006/relationships/tags" Target="../tags/tag247.xml"/><Relationship Id="rId3" Type="http://schemas.openxmlformats.org/officeDocument/2006/relationships/tags" Target="../tags/tag224.xml"/><Relationship Id="rId21" Type="http://schemas.openxmlformats.org/officeDocument/2006/relationships/tags" Target="../tags/tag242.xml"/><Relationship Id="rId34" Type="http://schemas.openxmlformats.org/officeDocument/2006/relationships/slideLayout" Target="../slideLayouts/slideLayout12.xml"/><Relationship Id="rId7" Type="http://schemas.openxmlformats.org/officeDocument/2006/relationships/tags" Target="../tags/tag228.xml"/><Relationship Id="rId12" Type="http://schemas.openxmlformats.org/officeDocument/2006/relationships/tags" Target="../tags/tag233.xml"/><Relationship Id="rId17" Type="http://schemas.openxmlformats.org/officeDocument/2006/relationships/tags" Target="../tags/tag238.xml"/><Relationship Id="rId25" Type="http://schemas.openxmlformats.org/officeDocument/2006/relationships/tags" Target="../tags/tag246.xml"/><Relationship Id="rId33" Type="http://schemas.openxmlformats.org/officeDocument/2006/relationships/tags" Target="../tags/tag254.xml"/><Relationship Id="rId2" Type="http://schemas.openxmlformats.org/officeDocument/2006/relationships/tags" Target="../tags/tag223.xml"/><Relationship Id="rId16" Type="http://schemas.openxmlformats.org/officeDocument/2006/relationships/tags" Target="../tags/tag237.xml"/><Relationship Id="rId20" Type="http://schemas.openxmlformats.org/officeDocument/2006/relationships/tags" Target="../tags/tag241.xml"/><Relationship Id="rId29" Type="http://schemas.openxmlformats.org/officeDocument/2006/relationships/tags" Target="../tags/tag250.xml"/><Relationship Id="rId1" Type="http://schemas.openxmlformats.org/officeDocument/2006/relationships/tags" Target="../tags/tag222.xml"/><Relationship Id="rId6" Type="http://schemas.openxmlformats.org/officeDocument/2006/relationships/tags" Target="../tags/tag227.xml"/><Relationship Id="rId11" Type="http://schemas.openxmlformats.org/officeDocument/2006/relationships/tags" Target="../tags/tag232.xml"/><Relationship Id="rId24" Type="http://schemas.openxmlformats.org/officeDocument/2006/relationships/tags" Target="../tags/tag245.xml"/><Relationship Id="rId32" Type="http://schemas.openxmlformats.org/officeDocument/2006/relationships/tags" Target="../tags/tag253.xml"/><Relationship Id="rId5" Type="http://schemas.openxmlformats.org/officeDocument/2006/relationships/tags" Target="../tags/tag226.xml"/><Relationship Id="rId15" Type="http://schemas.openxmlformats.org/officeDocument/2006/relationships/tags" Target="../tags/tag236.xml"/><Relationship Id="rId23" Type="http://schemas.openxmlformats.org/officeDocument/2006/relationships/tags" Target="../tags/tag244.xml"/><Relationship Id="rId28" Type="http://schemas.openxmlformats.org/officeDocument/2006/relationships/tags" Target="../tags/tag249.xml"/><Relationship Id="rId10" Type="http://schemas.openxmlformats.org/officeDocument/2006/relationships/tags" Target="../tags/tag231.xml"/><Relationship Id="rId19" Type="http://schemas.openxmlformats.org/officeDocument/2006/relationships/tags" Target="../tags/tag240.xml"/><Relationship Id="rId31" Type="http://schemas.openxmlformats.org/officeDocument/2006/relationships/tags" Target="../tags/tag252.xml"/><Relationship Id="rId4" Type="http://schemas.openxmlformats.org/officeDocument/2006/relationships/tags" Target="../tags/tag225.xml"/><Relationship Id="rId9" Type="http://schemas.openxmlformats.org/officeDocument/2006/relationships/tags" Target="../tags/tag230.xml"/><Relationship Id="rId14" Type="http://schemas.openxmlformats.org/officeDocument/2006/relationships/tags" Target="../tags/tag235.xml"/><Relationship Id="rId22" Type="http://schemas.openxmlformats.org/officeDocument/2006/relationships/tags" Target="../tags/tag243.xml"/><Relationship Id="rId27" Type="http://schemas.openxmlformats.org/officeDocument/2006/relationships/tags" Target="../tags/tag248.xml"/><Relationship Id="rId30" Type="http://schemas.openxmlformats.org/officeDocument/2006/relationships/tags" Target="../tags/tag25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velmood.com/site/seatsale%0b/QF/images/MR_Domestic-April2005.jp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1.xml"/><Relationship Id="rId1" Type="http://schemas.openxmlformats.org/officeDocument/2006/relationships/tags" Target="../tags/tag26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3.xml"/><Relationship Id="rId1" Type="http://schemas.openxmlformats.org/officeDocument/2006/relationships/tags" Target="../tags/tag26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geocities.com/~harveyh/Image_object/graph-10.gif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earthday.net/UER/report/images/earthday1_MAPONLY_CITY.gif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Traveling_salesman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5.xml"/><Relationship Id="rId1" Type="http://schemas.openxmlformats.org/officeDocument/2006/relationships/tags" Target="../tags/tag26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7.xml"/><Relationship Id="rId1" Type="http://schemas.openxmlformats.org/officeDocument/2006/relationships/tags" Target="../tags/tag26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tags" Target="../tags/tag277.xml"/><Relationship Id="rId13" Type="http://schemas.openxmlformats.org/officeDocument/2006/relationships/tags" Target="../tags/tag282.xml"/><Relationship Id="rId18" Type="http://schemas.openxmlformats.org/officeDocument/2006/relationships/tags" Target="../tags/tag287.xml"/><Relationship Id="rId3" Type="http://schemas.openxmlformats.org/officeDocument/2006/relationships/tags" Target="../tags/tag272.xml"/><Relationship Id="rId21" Type="http://schemas.openxmlformats.org/officeDocument/2006/relationships/tags" Target="../tags/tag290.xml"/><Relationship Id="rId7" Type="http://schemas.openxmlformats.org/officeDocument/2006/relationships/tags" Target="../tags/tag276.xml"/><Relationship Id="rId12" Type="http://schemas.openxmlformats.org/officeDocument/2006/relationships/tags" Target="../tags/tag281.xml"/><Relationship Id="rId17" Type="http://schemas.openxmlformats.org/officeDocument/2006/relationships/tags" Target="../tags/tag286.xml"/><Relationship Id="rId2" Type="http://schemas.openxmlformats.org/officeDocument/2006/relationships/tags" Target="../tags/tag271.xml"/><Relationship Id="rId16" Type="http://schemas.openxmlformats.org/officeDocument/2006/relationships/tags" Target="../tags/tag285.xml"/><Relationship Id="rId20" Type="http://schemas.openxmlformats.org/officeDocument/2006/relationships/tags" Target="../tags/tag289.xml"/><Relationship Id="rId1" Type="http://schemas.openxmlformats.org/officeDocument/2006/relationships/tags" Target="../tags/tag270.xml"/><Relationship Id="rId6" Type="http://schemas.openxmlformats.org/officeDocument/2006/relationships/tags" Target="../tags/tag275.xml"/><Relationship Id="rId11" Type="http://schemas.openxmlformats.org/officeDocument/2006/relationships/tags" Target="../tags/tag280.xml"/><Relationship Id="rId5" Type="http://schemas.openxmlformats.org/officeDocument/2006/relationships/tags" Target="../tags/tag274.xml"/><Relationship Id="rId15" Type="http://schemas.openxmlformats.org/officeDocument/2006/relationships/tags" Target="../tags/tag284.xml"/><Relationship Id="rId23" Type="http://schemas.openxmlformats.org/officeDocument/2006/relationships/notesSlide" Target="../notesSlides/notesSlide16.xml"/><Relationship Id="rId10" Type="http://schemas.openxmlformats.org/officeDocument/2006/relationships/tags" Target="../tags/tag279.xml"/><Relationship Id="rId19" Type="http://schemas.openxmlformats.org/officeDocument/2006/relationships/tags" Target="../tags/tag288.xml"/><Relationship Id="rId4" Type="http://schemas.openxmlformats.org/officeDocument/2006/relationships/tags" Target="../tags/tag273.xml"/><Relationship Id="rId9" Type="http://schemas.openxmlformats.org/officeDocument/2006/relationships/tags" Target="../tags/tag278.xml"/><Relationship Id="rId14" Type="http://schemas.openxmlformats.org/officeDocument/2006/relationships/tags" Target="../tags/tag283.xml"/><Relationship Id="rId22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2.xml"/><Relationship Id="rId1" Type="http://schemas.openxmlformats.org/officeDocument/2006/relationships/tags" Target="../tags/tag291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tags" Target="../tags/tag300.xml"/><Relationship Id="rId13" Type="http://schemas.openxmlformats.org/officeDocument/2006/relationships/tags" Target="../tags/tag305.xml"/><Relationship Id="rId18" Type="http://schemas.openxmlformats.org/officeDocument/2006/relationships/tags" Target="../tags/tag310.xml"/><Relationship Id="rId26" Type="http://schemas.openxmlformats.org/officeDocument/2006/relationships/tags" Target="../tags/tag318.xml"/><Relationship Id="rId39" Type="http://schemas.openxmlformats.org/officeDocument/2006/relationships/tags" Target="../tags/tag331.xml"/><Relationship Id="rId3" Type="http://schemas.openxmlformats.org/officeDocument/2006/relationships/tags" Target="../tags/tag295.xml"/><Relationship Id="rId21" Type="http://schemas.openxmlformats.org/officeDocument/2006/relationships/tags" Target="../tags/tag313.xml"/><Relationship Id="rId34" Type="http://schemas.openxmlformats.org/officeDocument/2006/relationships/tags" Target="../tags/tag326.xml"/><Relationship Id="rId42" Type="http://schemas.openxmlformats.org/officeDocument/2006/relationships/tags" Target="../tags/tag334.xml"/><Relationship Id="rId7" Type="http://schemas.openxmlformats.org/officeDocument/2006/relationships/tags" Target="../tags/tag299.xml"/><Relationship Id="rId12" Type="http://schemas.openxmlformats.org/officeDocument/2006/relationships/tags" Target="../tags/tag304.xml"/><Relationship Id="rId17" Type="http://schemas.openxmlformats.org/officeDocument/2006/relationships/tags" Target="../tags/tag309.xml"/><Relationship Id="rId25" Type="http://schemas.openxmlformats.org/officeDocument/2006/relationships/tags" Target="../tags/tag317.xml"/><Relationship Id="rId33" Type="http://schemas.openxmlformats.org/officeDocument/2006/relationships/tags" Target="../tags/tag325.xml"/><Relationship Id="rId38" Type="http://schemas.openxmlformats.org/officeDocument/2006/relationships/tags" Target="../tags/tag330.xml"/><Relationship Id="rId46" Type="http://schemas.openxmlformats.org/officeDocument/2006/relationships/slideLayout" Target="../slideLayouts/slideLayout7.xml"/><Relationship Id="rId2" Type="http://schemas.openxmlformats.org/officeDocument/2006/relationships/tags" Target="../tags/tag294.xml"/><Relationship Id="rId16" Type="http://schemas.openxmlformats.org/officeDocument/2006/relationships/tags" Target="../tags/tag308.xml"/><Relationship Id="rId20" Type="http://schemas.openxmlformats.org/officeDocument/2006/relationships/tags" Target="../tags/tag312.xml"/><Relationship Id="rId29" Type="http://schemas.openxmlformats.org/officeDocument/2006/relationships/tags" Target="../tags/tag321.xml"/><Relationship Id="rId41" Type="http://schemas.openxmlformats.org/officeDocument/2006/relationships/tags" Target="../tags/tag333.xml"/><Relationship Id="rId1" Type="http://schemas.openxmlformats.org/officeDocument/2006/relationships/tags" Target="../tags/tag293.xml"/><Relationship Id="rId6" Type="http://schemas.openxmlformats.org/officeDocument/2006/relationships/tags" Target="../tags/tag298.xml"/><Relationship Id="rId11" Type="http://schemas.openxmlformats.org/officeDocument/2006/relationships/tags" Target="../tags/tag303.xml"/><Relationship Id="rId24" Type="http://schemas.openxmlformats.org/officeDocument/2006/relationships/tags" Target="../tags/tag316.xml"/><Relationship Id="rId32" Type="http://schemas.openxmlformats.org/officeDocument/2006/relationships/tags" Target="../tags/tag324.xml"/><Relationship Id="rId37" Type="http://schemas.openxmlformats.org/officeDocument/2006/relationships/tags" Target="../tags/tag329.xml"/><Relationship Id="rId40" Type="http://schemas.openxmlformats.org/officeDocument/2006/relationships/tags" Target="../tags/tag332.xml"/><Relationship Id="rId45" Type="http://schemas.openxmlformats.org/officeDocument/2006/relationships/tags" Target="../tags/tag337.xml"/><Relationship Id="rId5" Type="http://schemas.openxmlformats.org/officeDocument/2006/relationships/tags" Target="../tags/tag297.xml"/><Relationship Id="rId15" Type="http://schemas.openxmlformats.org/officeDocument/2006/relationships/tags" Target="../tags/tag307.xml"/><Relationship Id="rId23" Type="http://schemas.openxmlformats.org/officeDocument/2006/relationships/tags" Target="../tags/tag315.xml"/><Relationship Id="rId28" Type="http://schemas.openxmlformats.org/officeDocument/2006/relationships/tags" Target="../tags/tag320.xml"/><Relationship Id="rId36" Type="http://schemas.openxmlformats.org/officeDocument/2006/relationships/tags" Target="../tags/tag328.xml"/><Relationship Id="rId10" Type="http://schemas.openxmlformats.org/officeDocument/2006/relationships/tags" Target="../tags/tag302.xml"/><Relationship Id="rId19" Type="http://schemas.openxmlformats.org/officeDocument/2006/relationships/tags" Target="../tags/tag311.xml"/><Relationship Id="rId31" Type="http://schemas.openxmlformats.org/officeDocument/2006/relationships/tags" Target="../tags/tag323.xml"/><Relationship Id="rId44" Type="http://schemas.openxmlformats.org/officeDocument/2006/relationships/tags" Target="../tags/tag336.xml"/><Relationship Id="rId4" Type="http://schemas.openxmlformats.org/officeDocument/2006/relationships/tags" Target="../tags/tag296.xml"/><Relationship Id="rId9" Type="http://schemas.openxmlformats.org/officeDocument/2006/relationships/tags" Target="../tags/tag301.xml"/><Relationship Id="rId14" Type="http://schemas.openxmlformats.org/officeDocument/2006/relationships/tags" Target="../tags/tag306.xml"/><Relationship Id="rId22" Type="http://schemas.openxmlformats.org/officeDocument/2006/relationships/tags" Target="../tags/tag314.xml"/><Relationship Id="rId27" Type="http://schemas.openxmlformats.org/officeDocument/2006/relationships/tags" Target="../tags/tag319.xml"/><Relationship Id="rId30" Type="http://schemas.openxmlformats.org/officeDocument/2006/relationships/tags" Target="../tags/tag322.xml"/><Relationship Id="rId35" Type="http://schemas.openxmlformats.org/officeDocument/2006/relationships/tags" Target="../tags/tag327.xml"/><Relationship Id="rId43" Type="http://schemas.openxmlformats.org/officeDocument/2006/relationships/tags" Target="../tags/tag33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9.xml"/><Relationship Id="rId1" Type="http://schemas.openxmlformats.org/officeDocument/2006/relationships/tags" Target="../tags/tag33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notesSlide" Target="../notesSlides/notesSlide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tags" Target="../tags/tag347.xml"/><Relationship Id="rId13" Type="http://schemas.openxmlformats.org/officeDocument/2006/relationships/tags" Target="../tags/tag352.xml"/><Relationship Id="rId3" Type="http://schemas.openxmlformats.org/officeDocument/2006/relationships/tags" Target="../tags/tag342.xml"/><Relationship Id="rId7" Type="http://schemas.openxmlformats.org/officeDocument/2006/relationships/tags" Target="../tags/tag346.xml"/><Relationship Id="rId12" Type="http://schemas.openxmlformats.org/officeDocument/2006/relationships/tags" Target="../tags/tag351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341.xml"/><Relationship Id="rId16" Type="http://schemas.openxmlformats.org/officeDocument/2006/relationships/tags" Target="../tags/tag355.xml"/><Relationship Id="rId1" Type="http://schemas.openxmlformats.org/officeDocument/2006/relationships/tags" Target="../tags/tag340.xml"/><Relationship Id="rId6" Type="http://schemas.openxmlformats.org/officeDocument/2006/relationships/tags" Target="../tags/tag345.xml"/><Relationship Id="rId11" Type="http://schemas.openxmlformats.org/officeDocument/2006/relationships/tags" Target="../tags/tag350.xml"/><Relationship Id="rId5" Type="http://schemas.openxmlformats.org/officeDocument/2006/relationships/tags" Target="../tags/tag344.xml"/><Relationship Id="rId15" Type="http://schemas.openxmlformats.org/officeDocument/2006/relationships/tags" Target="../tags/tag354.xml"/><Relationship Id="rId10" Type="http://schemas.openxmlformats.org/officeDocument/2006/relationships/tags" Target="../tags/tag349.xml"/><Relationship Id="rId4" Type="http://schemas.openxmlformats.org/officeDocument/2006/relationships/tags" Target="../tags/tag343.xml"/><Relationship Id="rId9" Type="http://schemas.openxmlformats.org/officeDocument/2006/relationships/tags" Target="../tags/tag348.xml"/><Relationship Id="rId14" Type="http://schemas.openxmlformats.org/officeDocument/2006/relationships/tags" Target="../tags/tag353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tags" Target="../tags/tag363.xml"/><Relationship Id="rId13" Type="http://schemas.openxmlformats.org/officeDocument/2006/relationships/tags" Target="../tags/tag368.xml"/><Relationship Id="rId18" Type="http://schemas.openxmlformats.org/officeDocument/2006/relationships/tags" Target="../tags/tag373.xml"/><Relationship Id="rId26" Type="http://schemas.openxmlformats.org/officeDocument/2006/relationships/tags" Target="../tags/tag381.xml"/><Relationship Id="rId39" Type="http://schemas.openxmlformats.org/officeDocument/2006/relationships/tags" Target="../tags/tag394.xml"/><Relationship Id="rId3" Type="http://schemas.openxmlformats.org/officeDocument/2006/relationships/tags" Target="../tags/tag358.xml"/><Relationship Id="rId21" Type="http://schemas.openxmlformats.org/officeDocument/2006/relationships/tags" Target="../tags/tag376.xml"/><Relationship Id="rId34" Type="http://schemas.openxmlformats.org/officeDocument/2006/relationships/tags" Target="../tags/tag389.xml"/><Relationship Id="rId42" Type="http://schemas.openxmlformats.org/officeDocument/2006/relationships/tags" Target="../tags/tag397.xml"/><Relationship Id="rId7" Type="http://schemas.openxmlformats.org/officeDocument/2006/relationships/tags" Target="../tags/tag362.xml"/><Relationship Id="rId12" Type="http://schemas.openxmlformats.org/officeDocument/2006/relationships/tags" Target="../tags/tag367.xml"/><Relationship Id="rId17" Type="http://schemas.openxmlformats.org/officeDocument/2006/relationships/tags" Target="../tags/tag372.xml"/><Relationship Id="rId25" Type="http://schemas.openxmlformats.org/officeDocument/2006/relationships/tags" Target="../tags/tag380.xml"/><Relationship Id="rId33" Type="http://schemas.openxmlformats.org/officeDocument/2006/relationships/tags" Target="../tags/tag388.xml"/><Relationship Id="rId38" Type="http://schemas.openxmlformats.org/officeDocument/2006/relationships/tags" Target="../tags/tag393.xml"/><Relationship Id="rId46" Type="http://schemas.openxmlformats.org/officeDocument/2006/relationships/slideLayout" Target="../slideLayouts/slideLayout12.xml"/><Relationship Id="rId2" Type="http://schemas.openxmlformats.org/officeDocument/2006/relationships/tags" Target="../tags/tag357.xml"/><Relationship Id="rId16" Type="http://schemas.openxmlformats.org/officeDocument/2006/relationships/tags" Target="../tags/tag371.xml"/><Relationship Id="rId20" Type="http://schemas.openxmlformats.org/officeDocument/2006/relationships/tags" Target="../tags/tag375.xml"/><Relationship Id="rId29" Type="http://schemas.openxmlformats.org/officeDocument/2006/relationships/tags" Target="../tags/tag384.xml"/><Relationship Id="rId41" Type="http://schemas.openxmlformats.org/officeDocument/2006/relationships/tags" Target="../tags/tag396.xml"/><Relationship Id="rId1" Type="http://schemas.openxmlformats.org/officeDocument/2006/relationships/tags" Target="../tags/tag356.xml"/><Relationship Id="rId6" Type="http://schemas.openxmlformats.org/officeDocument/2006/relationships/tags" Target="../tags/tag361.xml"/><Relationship Id="rId11" Type="http://schemas.openxmlformats.org/officeDocument/2006/relationships/tags" Target="../tags/tag366.xml"/><Relationship Id="rId24" Type="http://schemas.openxmlformats.org/officeDocument/2006/relationships/tags" Target="../tags/tag379.xml"/><Relationship Id="rId32" Type="http://schemas.openxmlformats.org/officeDocument/2006/relationships/tags" Target="../tags/tag387.xml"/><Relationship Id="rId37" Type="http://schemas.openxmlformats.org/officeDocument/2006/relationships/tags" Target="../tags/tag392.xml"/><Relationship Id="rId40" Type="http://schemas.openxmlformats.org/officeDocument/2006/relationships/tags" Target="../tags/tag395.xml"/><Relationship Id="rId45" Type="http://schemas.openxmlformats.org/officeDocument/2006/relationships/tags" Target="../tags/tag400.xml"/><Relationship Id="rId5" Type="http://schemas.openxmlformats.org/officeDocument/2006/relationships/tags" Target="../tags/tag360.xml"/><Relationship Id="rId15" Type="http://schemas.openxmlformats.org/officeDocument/2006/relationships/tags" Target="../tags/tag370.xml"/><Relationship Id="rId23" Type="http://schemas.openxmlformats.org/officeDocument/2006/relationships/tags" Target="../tags/tag378.xml"/><Relationship Id="rId28" Type="http://schemas.openxmlformats.org/officeDocument/2006/relationships/tags" Target="../tags/tag383.xml"/><Relationship Id="rId36" Type="http://schemas.openxmlformats.org/officeDocument/2006/relationships/tags" Target="../tags/tag391.xml"/><Relationship Id="rId10" Type="http://schemas.openxmlformats.org/officeDocument/2006/relationships/tags" Target="../tags/tag365.xml"/><Relationship Id="rId19" Type="http://schemas.openxmlformats.org/officeDocument/2006/relationships/tags" Target="../tags/tag374.xml"/><Relationship Id="rId31" Type="http://schemas.openxmlformats.org/officeDocument/2006/relationships/tags" Target="../tags/tag386.xml"/><Relationship Id="rId44" Type="http://schemas.openxmlformats.org/officeDocument/2006/relationships/tags" Target="../tags/tag399.xml"/><Relationship Id="rId4" Type="http://schemas.openxmlformats.org/officeDocument/2006/relationships/tags" Target="../tags/tag359.xml"/><Relationship Id="rId9" Type="http://schemas.openxmlformats.org/officeDocument/2006/relationships/tags" Target="../tags/tag364.xml"/><Relationship Id="rId14" Type="http://schemas.openxmlformats.org/officeDocument/2006/relationships/tags" Target="../tags/tag369.xml"/><Relationship Id="rId22" Type="http://schemas.openxmlformats.org/officeDocument/2006/relationships/tags" Target="../tags/tag377.xml"/><Relationship Id="rId27" Type="http://schemas.openxmlformats.org/officeDocument/2006/relationships/tags" Target="../tags/tag382.xml"/><Relationship Id="rId30" Type="http://schemas.openxmlformats.org/officeDocument/2006/relationships/tags" Target="../tags/tag385.xml"/><Relationship Id="rId35" Type="http://schemas.openxmlformats.org/officeDocument/2006/relationships/tags" Target="../tags/tag390.xml"/><Relationship Id="rId43" Type="http://schemas.openxmlformats.org/officeDocument/2006/relationships/tags" Target="../tags/tag398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tags" Target="../tags/tag408.xml"/><Relationship Id="rId3" Type="http://schemas.openxmlformats.org/officeDocument/2006/relationships/tags" Target="../tags/tag403.xml"/><Relationship Id="rId7" Type="http://schemas.openxmlformats.org/officeDocument/2006/relationships/tags" Target="../tags/tag407.xml"/><Relationship Id="rId2" Type="http://schemas.openxmlformats.org/officeDocument/2006/relationships/tags" Target="../tags/tag402.xml"/><Relationship Id="rId1" Type="http://schemas.openxmlformats.org/officeDocument/2006/relationships/tags" Target="../tags/tag401.xml"/><Relationship Id="rId6" Type="http://schemas.openxmlformats.org/officeDocument/2006/relationships/tags" Target="../tags/tag406.xml"/><Relationship Id="rId5" Type="http://schemas.openxmlformats.org/officeDocument/2006/relationships/tags" Target="../tags/tag405.xml"/><Relationship Id="rId4" Type="http://schemas.openxmlformats.org/officeDocument/2006/relationships/tags" Target="../tags/tag404.xml"/><Relationship Id="rId9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28600" y="2187575"/>
            <a:ext cx="2667000" cy="1470025"/>
          </a:xfrm>
        </p:spPr>
        <p:txBody>
          <a:bodyPr/>
          <a:lstStyle/>
          <a:p>
            <a:pPr eaLnBrk="1" hangingPunct="1"/>
            <a:r>
              <a:rPr lang="en-US" sz="4400" b="1" dirty="0" smtClean="0"/>
              <a:t>Graphs</a:t>
            </a: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type="subTitle" idx="1"/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3124200" y="1219200"/>
            <a:ext cx="5257800" cy="4724400"/>
          </a:xfrm>
        </p:spPr>
      </p:pic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946150"/>
          </a:xfrm>
          <a:prstGeom prst="rect">
            <a:avLst/>
          </a:prstGeom>
          <a:solidFill>
            <a:srgbClr val="DD33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FFFF00"/>
                </a:solidFill>
              </a:rPr>
              <a:t>CS2150: </a:t>
            </a:r>
            <a:r>
              <a:rPr lang="en-US" b="1" dirty="0">
                <a:solidFill>
                  <a:srgbClr val="FFFF00"/>
                </a:solidFill>
              </a:rPr>
              <a:t>Program and Data Representation</a:t>
            </a:r>
          </a:p>
          <a:p>
            <a:pPr algn="ctr" eaLnBrk="0" hangingPunct="0"/>
            <a:r>
              <a:rPr lang="en-US" dirty="0">
                <a:solidFill>
                  <a:srgbClr val="FFFF00"/>
                </a:solidFill>
              </a:rPr>
              <a:t>University of Virginia Computer Science</a:t>
            </a:r>
          </a:p>
          <a:p>
            <a:pPr algn="ctr" eaLnBrk="0" hangingPunct="0"/>
            <a:r>
              <a:rPr lang="en-US" sz="1600" b="1" dirty="0" smtClean="0">
                <a:solidFill>
                  <a:srgbClr val="FFFF00"/>
                </a:solidFill>
              </a:rPr>
              <a:t>Spring 2012</a:t>
            </a:r>
            <a:r>
              <a:rPr lang="en-US" sz="1600" dirty="0">
                <a:solidFill>
                  <a:srgbClr val="FFFF00"/>
                </a:solidFill>
              </a:rPr>
              <a:t>						</a:t>
            </a:r>
            <a:r>
              <a:rPr lang="en-US" sz="1600" b="1" dirty="0">
                <a:solidFill>
                  <a:srgbClr val="FFFF00"/>
                </a:solidFill>
              </a:rPr>
              <a:t>Aaron Bloomfield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114675" y="6254750"/>
            <a:ext cx="5648325" cy="3968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www.cheswick.com/ches/</a:t>
            </a:r>
            <a:r>
              <a:rPr lang="en-US" b="1"/>
              <a:t>map</a:t>
            </a:r>
            <a:r>
              <a:rPr lang="en-US"/>
              <a:t>/index.html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Terminology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b="1" smtClean="0">
                <a:solidFill>
                  <a:srgbClr val="FF0000"/>
                </a:solidFill>
              </a:rPr>
              <a:t>weight</a:t>
            </a:r>
            <a:r>
              <a:rPr lang="en-US" smtClean="0"/>
              <a:t> or </a:t>
            </a:r>
            <a:r>
              <a:rPr lang="en-US" b="1" smtClean="0">
                <a:solidFill>
                  <a:srgbClr val="FF0000"/>
                </a:solidFill>
              </a:rPr>
              <a:t>cost</a:t>
            </a:r>
            <a:r>
              <a:rPr lang="en-US" smtClean="0"/>
              <a:t> can be associated with each edge.</a:t>
            </a:r>
          </a:p>
          <a:p>
            <a:pPr eaLnBrk="1" hangingPunct="1"/>
            <a:r>
              <a:rPr lang="en-US" smtClean="0"/>
              <a:t>w is </a:t>
            </a:r>
            <a:r>
              <a:rPr lang="en-US" b="1" smtClean="0">
                <a:solidFill>
                  <a:srgbClr val="FF0000"/>
                </a:solidFill>
              </a:rPr>
              <a:t>adjacent</a:t>
            </a:r>
            <a:r>
              <a:rPr lang="en-US" smtClean="0"/>
              <a:t> to v iff (v, w) </a:t>
            </a:r>
            <a:r>
              <a:rPr lang="en-US" smtClean="0">
                <a:sym typeface="Symbol" pitchFamily="18" charset="2"/>
              </a:rPr>
              <a:t> E.</a:t>
            </a:r>
          </a:p>
          <a:p>
            <a:pPr eaLnBrk="1" hangingPunct="1"/>
            <a:r>
              <a:rPr lang="en-US" b="1" smtClean="0">
                <a:solidFill>
                  <a:srgbClr val="FF0000"/>
                </a:solidFill>
                <a:sym typeface="Symbol" pitchFamily="18" charset="2"/>
              </a:rPr>
              <a:t>path</a:t>
            </a:r>
            <a:r>
              <a:rPr lang="en-US" smtClean="0">
                <a:sym typeface="Symbol" pitchFamily="18" charset="2"/>
              </a:rPr>
              <a:t>: sequence of vertices w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,</a:t>
            </a:r>
            <a:r>
              <a:rPr lang="en-US" baseline="-25000" smtClean="0">
                <a:sym typeface="Symbol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w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, w</a:t>
            </a:r>
            <a:r>
              <a:rPr lang="en-US" baseline="-25000" smtClean="0">
                <a:sym typeface="Symbol" pitchFamily="18" charset="2"/>
              </a:rPr>
              <a:t>3</a:t>
            </a:r>
            <a:r>
              <a:rPr lang="en-US" smtClean="0">
                <a:sym typeface="Symbol" pitchFamily="18" charset="2"/>
              </a:rPr>
              <a:t>, … , w</a:t>
            </a:r>
            <a:r>
              <a:rPr lang="en-US" baseline="-25000" smtClean="0">
                <a:sym typeface="Symbol" pitchFamily="18" charset="2"/>
              </a:rPr>
              <a:t>N</a:t>
            </a:r>
            <a:r>
              <a:rPr lang="en-US" smtClean="0">
                <a:sym typeface="Symbol" pitchFamily="18" charset="2"/>
              </a:rPr>
              <a:t> such that (w</a:t>
            </a:r>
            <a:r>
              <a:rPr lang="en-US" baseline="-25000" smtClean="0">
                <a:sym typeface="Symbol" pitchFamily="18" charset="2"/>
              </a:rPr>
              <a:t>i</a:t>
            </a:r>
            <a:r>
              <a:rPr lang="en-US" smtClean="0">
                <a:sym typeface="Symbol" pitchFamily="18" charset="2"/>
              </a:rPr>
              <a:t>,</a:t>
            </a:r>
            <a:r>
              <a:rPr lang="en-US" baseline="-25000" smtClean="0">
                <a:sym typeface="Symbol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w</a:t>
            </a:r>
            <a:r>
              <a:rPr lang="en-US" baseline="-25000" smtClean="0">
                <a:sym typeface="Symbol" pitchFamily="18" charset="2"/>
              </a:rPr>
              <a:t>i+1</a:t>
            </a:r>
            <a:r>
              <a:rPr lang="en-US" smtClean="0">
                <a:sym typeface="Symbol" pitchFamily="18" charset="2"/>
              </a:rPr>
              <a:t>)  E for 1  i &lt; N.</a:t>
            </a:r>
          </a:p>
          <a:p>
            <a:pPr eaLnBrk="1" hangingPunct="1">
              <a:buClr>
                <a:schemeClr val="tx1"/>
              </a:buClr>
            </a:pPr>
            <a:r>
              <a:rPr lang="en-US" b="1" smtClean="0">
                <a:solidFill>
                  <a:srgbClr val="FF0000"/>
                </a:solidFill>
                <a:sym typeface="Symbol" pitchFamily="18" charset="2"/>
              </a:rPr>
              <a:t>length</a:t>
            </a:r>
            <a:r>
              <a:rPr lang="en-US" smtClean="0">
                <a:sym typeface="Symbol" pitchFamily="18" charset="2"/>
              </a:rPr>
              <a:t> of a path: number of edges in the path.</a:t>
            </a:r>
          </a:p>
          <a:p>
            <a:pPr eaLnBrk="1" hangingPunct="1">
              <a:buClr>
                <a:schemeClr val="tx1"/>
              </a:buClr>
            </a:pPr>
            <a:r>
              <a:rPr lang="en-US" b="1" smtClean="0">
                <a:solidFill>
                  <a:srgbClr val="FF0000"/>
                </a:solidFill>
                <a:sym typeface="Symbol" pitchFamily="18" charset="2"/>
              </a:rPr>
              <a:t>simple path</a:t>
            </a:r>
            <a:r>
              <a:rPr lang="en-US" smtClean="0">
                <a:sym typeface="Symbol" pitchFamily="18" charset="2"/>
              </a:rPr>
              <a:t>: all vertices are distinct.</a:t>
            </a:r>
          </a:p>
          <a:p>
            <a:pPr eaLnBrk="1" hangingPunct="1">
              <a:buFontTx/>
              <a:buNone/>
            </a:pPr>
            <a:endParaRPr lang="en-US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weight a graph…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For Google maps?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For airline routes?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terminology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b="1" smtClean="0">
                <a:solidFill>
                  <a:srgbClr val="FF0000"/>
                </a:solidFill>
              </a:rPr>
              <a:t>cycle</a:t>
            </a:r>
            <a:r>
              <a:rPr lang="en-US" smtClean="0"/>
              <a:t>:</a:t>
            </a:r>
          </a:p>
          <a:p>
            <a:pPr lvl="1" eaLnBrk="1" hangingPunct="1">
              <a:buFontTx/>
              <a:buNone/>
            </a:pPr>
            <a:r>
              <a:rPr lang="en-US" b="1" smtClean="0"/>
              <a:t>directed graph</a:t>
            </a:r>
            <a:r>
              <a:rPr lang="en-US" smtClean="0"/>
              <a:t>: path of length </a:t>
            </a:r>
            <a:r>
              <a:rPr lang="en-US" smtClean="0">
                <a:sym typeface="Symbol" pitchFamily="18" charset="2"/>
              </a:rPr>
              <a:t> 1 such that w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 = w</a:t>
            </a:r>
            <a:r>
              <a:rPr lang="en-US" baseline="-25000" smtClean="0">
                <a:sym typeface="Symbol" pitchFamily="18" charset="2"/>
              </a:rPr>
              <a:t>N</a:t>
            </a:r>
            <a:r>
              <a:rPr lang="en-US" smtClean="0">
                <a:sym typeface="Symbol" pitchFamily="18" charset="2"/>
              </a:rPr>
              <a:t>.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ym typeface="Symbol" pitchFamily="18" charset="2"/>
              </a:rPr>
              <a:t>undirected graph</a:t>
            </a:r>
            <a:r>
              <a:rPr lang="en-US" smtClean="0">
                <a:sym typeface="Symbol" pitchFamily="18" charset="2"/>
              </a:rPr>
              <a:t>: same, except all edges are distinct.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b="1" smtClean="0">
                <a:solidFill>
                  <a:srgbClr val="FF0000"/>
                </a:solidFill>
              </a:rPr>
              <a:t>connected</a:t>
            </a:r>
            <a:r>
              <a:rPr lang="en-US" smtClean="0"/>
              <a:t>: there is a path from every vertex to every other vertex.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b="1" smtClean="0">
                <a:solidFill>
                  <a:srgbClr val="FF0000"/>
                </a:solidFill>
              </a:rPr>
              <a:t>loop</a:t>
            </a:r>
            <a:r>
              <a:rPr lang="en-US" smtClean="0"/>
              <a:t>: (v, v) </a:t>
            </a:r>
            <a:r>
              <a:rPr lang="en-US" smtClean="0">
                <a:sym typeface="Symbol" pitchFamily="18" charset="2"/>
              </a:rPr>
              <a:t> E.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b="1" smtClean="0">
                <a:solidFill>
                  <a:srgbClr val="FF0000"/>
                </a:solidFill>
                <a:sym typeface="Symbol" pitchFamily="18" charset="2"/>
              </a:rPr>
              <a:t>complete graph</a:t>
            </a:r>
            <a:r>
              <a:rPr lang="en-US" smtClean="0">
                <a:sym typeface="Symbol" pitchFamily="18" charset="2"/>
              </a:rPr>
              <a:t>: there is an edge between every pair of vertices.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Digraph terminology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sz="2400" b="1" smtClean="0">
                <a:solidFill>
                  <a:srgbClr val="FF0000"/>
                </a:solidFill>
              </a:rPr>
              <a:t>directed acyclic graph</a:t>
            </a:r>
            <a:r>
              <a:rPr lang="en-US" sz="2400" smtClean="0"/>
              <a:t>: no cycles.  “DAG”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sz="2400" b="1" smtClean="0">
                <a:solidFill>
                  <a:srgbClr val="FF0000"/>
                </a:solidFill>
              </a:rPr>
              <a:t>strongly connected</a:t>
            </a:r>
            <a:r>
              <a:rPr lang="en-US" sz="2400" smtClean="0"/>
              <a:t>: there is a path from every vertex to every other vertex.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sz="2400" b="1" smtClean="0">
                <a:solidFill>
                  <a:srgbClr val="FF0000"/>
                </a:solidFill>
              </a:rPr>
              <a:t>weakly connected</a:t>
            </a:r>
            <a:r>
              <a:rPr lang="en-US" sz="2400" smtClean="0"/>
              <a:t>: the underlying undirected graph is connected.</a:t>
            </a:r>
          </a:p>
        </p:txBody>
      </p:sp>
      <p:sp>
        <p:nvSpPr>
          <p:cNvPr id="17412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149600" y="4972050"/>
            <a:ext cx="609600" cy="3429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17413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3657600" y="4457700"/>
            <a:ext cx="609600" cy="3429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D</a:t>
            </a:r>
          </a:p>
        </p:txBody>
      </p:sp>
      <p:sp>
        <p:nvSpPr>
          <p:cNvPr id="17414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1422400" y="4972050"/>
            <a:ext cx="609600" cy="3429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17415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2844800" y="5657850"/>
            <a:ext cx="609600" cy="3429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17416" name="Oval 8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4572000" y="5143500"/>
            <a:ext cx="609600" cy="3429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17417" name="Oval 9"/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5791200" y="4457700"/>
            <a:ext cx="609600" cy="3429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F</a:t>
            </a:r>
          </a:p>
        </p:txBody>
      </p:sp>
      <p:cxnSp>
        <p:nvCxnSpPr>
          <p:cNvPr id="17418" name="AutoShape 10"/>
          <p:cNvCxnSpPr>
            <a:cxnSpLocks noChangeShapeType="1"/>
            <a:stCxn id="17414" idx="6"/>
            <a:endCxn id="17412" idx="2"/>
          </p:cNvCxnSpPr>
          <p:nvPr>
            <p:custDataLst>
              <p:tags r:id="rId9"/>
            </p:custDataLst>
          </p:nvPr>
        </p:nvCxnSpPr>
        <p:spPr bwMode="auto">
          <a:xfrm>
            <a:off x="2051050" y="5143500"/>
            <a:ext cx="10795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19" name="AutoShape 11"/>
          <p:cNvCxnSpPr>
            <a:cxnSpLocks noChangeShapeType="1"/>
            <a:stCxn id="17414" idx="7"/>
            <a:endCxn id="17413" idx="2"/>
          </p:cNvCxnSpPr>
          <p:nvPr>
            <p:custDataLst>
              <p:tags r:id="rId10"/>
            </p:custDataLst>
          </p:nvPr>
        </p:nvCxnSpPr>
        <p:spPr bwMode="auto">
          <a:xfrm flipV="1">
            <a:off x="1943100" y="4629150"/>
            <a:ext cx="1695450" cy="3746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0" name="AutoShape 12"/>
          <p:cNvCxnSpPr>
            <a:cxnSpLocks noChangeShapeType="1"/>
            <a:stCxn id="17412" idx="6"/>
            <a:endCxn id="17416" idx="1"/>
          </p:cNvCxnSpPr>
          <p:nvPr>
            <p:custDataLst>
              <p:tags r:id="rId11"/>
            </p:custDataLst>
          </p:nvPr>
        </p:nvCxnSpPr>
        <p:spPr bwMode="auto">
          <a:xfrm>
            <a:off x="3778250" y="5143500"/>
            <a:ext cx="882650" cy="317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1" name="AutoShape 13"/>
          <p:cNvCxnSpPr>
            <a:cxnSpLocks noChangeShapeType="1"/>
            <a:stCxn id="17413" idx="6"/>
            <a:endCxn id="17417" idx="2"/>
          </p:cNvCxnSpPr>
          <p:nvPr>
            <p:custDataLst>
              <p:tags r:id="rId12"/>
            </p:custDataLst>
          </p:nvPr>
        </p:nvCxnSpPr>
        <p:spPr bwMode="auto">
          <a:xfrm>
            <a:off x="4286250" y="4629150"/>
            <a:ext cx="14859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2" name="AutoShape 14"/>
          <p:cNvCxnSpPr>
            <a:cxnSpLocks noChangeShapeType="1"/>
            <a:stCxn id="17417" idx="5"/>
            <a:endCxn id="17425" idx="1"/>
          </p:cNvCxnSpPr>
          <p:nvPr>
            <p:custDataLst>
              <p:tags r:id="rId13"/>
            </p:custDataLst>
          </p:nvPr>
        </p:nvCxnSpPr>
        <p:spPr bwMode="auto">
          <a:xfrm>
            <a:off x="6311900" y="4768850"/>
            <a:ext cx="889000" cy="406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3" name="AutoShape 15"/>
          <p:cNvCxnSpPr>
            <a:cxnSpLocks noChangeShapeType="1"/>
            <a:stCxn id="17414" idx="5"/>
            <a:endCxn id="17415" idx="1"/>
          </p:cNvCxnSpPr>
          <p:nvPr>
            <p:custDataLst>
              <p:tags r:id="rId14"/>
            </p:custDataLst>
          </p:nvPr>
        </p:nvCxnSpPr>
        <p:spPr bwMode="auto">
          <a:xfrm>
            <a:off x="1943100" y="5283200"/>
            <a:ext cx="990600" cy="406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4" name="AutoShape 16"/>
          <p:cNvCxnSpPr>
            <a:cxnSpLocks noChangeShapeType="1"/>
            <a:stCxn id="17416" idx="2"/>
            <a:endCxn id="17415" idx="6"/>
          </p:cNvCxnSpPr>
          <p:nvPr>
            <p:custDataLst>
              <p:tags r:id="rId15"/>
            </p:custDataLst>
          </p:nvPr>
        </p:nvCxnSpPr>
        <p:spPr bwMode="auto">
          <a:xfrm flipH="1">
            <a:off x="3473450" y="5314950"/>
            <a:ext cx="1079500" cy="514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25" name="Oval 17"/>
          <p:cNvSpPr>
            <a:spLocks noChangeAspect="1" noChangeArrowheads="1"/>
          </p:cNvSpPr>
          <p:nvPr>
            <p:custDataLst>
              <p:tags r:id="rId16"/>
            </p:custDataLst>
          </p:nvPr>
        </p:nvSpPr>
        <p:spPr bwMode="auto">
          <a:xfrm>
            <a:off x="7112000" y="5143500"/>
            <a:ext cx="609600" cy="3429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G</a:t>
            </a:r>
          </a:p>
        </p:txBody>
      </p:sp>
      <p:cxnSp>
        <p:nvCxnSpPr>
          <p:cNvPr id="17426" name="AutoShape 18"/>
          <p:cNvCxnSpPr>
            <a:cxnSpLocks noChangeShapeType="1"/>
            <a:stCxn id="17415" idx="6"/>
            <a:endCxn id="17425" idx="3"/>
          </p:cNvCxnSpPr>
          <p:nvPr>
            <p:custDataLst>
              <p:tags r:id="rId17"/>
            </p:custDataLst>
          </p:nvPr>
        </p:nvCxnSpPr>
        <p:spPr bwMode="auto">
          <a:xfrm flipV="1">
            <a:off x="3473450" y="5454650"/>
            <a:ext cx="3727450" cy="3746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7" name="AutoShape 19"/>
          <p:cNvCxnSpPr>
            <a:cxnSpLocks noChangeShapeType="1"/>
            <a:stCxn id="17413" idx="5"/>
            <a:endCxn id="17416" idx="0"/>
          </p:cNvCxnSpPr>
          <p:nvPr>
            <p:custDataLst>
              <p:tags r:id="rId18"/>
            </p:custDataLst>
          </p:nvPr>
        </p:nvCxnSpPr>
        <p:spPr bwMode="auto">
          <a:xfrm>
            <a:off x="4178300" y="4768850"/>
            <a:ext cx="698500" cy="355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Representation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adjacency </a:t>
            </a:r>
            <a:r>
              <a:rPr lang="en-US" b="1" smtClean="0">
                <a:solidFill>
                  <a:srgbClr val="FF0000"/>
                </a:solidFill>
              </a:rPr>
              <a:t>matrix</a:t>
            </a:r>
            <a:r>
              <a:rPr lang="en-US" smtClean="0"/>
              <a:t>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lvl="1" eaLnBrk="1" hangingPunct="1">
              <a:buFontTx/>
              <a:buNone/>
            </a:pPr>
            <a:endParaRPr lang="en-US" sz="2000" b="1" smtClean="0"/>
          </a:p>
          <a:p>
            <a:pPr lvl="1" eaLnBrk="1" hangingPunct="1">
              <a:buFontTx/>
              <a:buNone/>
            </a:pPr>
            <a:r>
              <a:rPr lang="en-US" sz="2000" b="1" smtClean="0"/>
              <a:t>    </a:t>
            </a:r>
            <a:r>
              <a:rPr lang="en-US" sz="1800" b="1" smtClean="0"/>
              <a:t>1      2      3      4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838200" y="2362200"/>
          <a:ext cx="6986588" cy="866775"/>
        </p:xfrm>
        <a:graphic>
          <a:graphicData uri="http://schemas.openxmlformats.org/presentationml/2006/ole">
            <p:oleObj spid="_x0000_s1026" name="Equation" r:id="rId18" imgW="2044440" imgH="457200" progId="">
              <p:embed/>
            </p:oleObj>
          </a:graphicData>
        </a:graphic>
      </p:graphicFrame>
      <p:graphicFrame>
        <p:nvGraphicFramePr>
          <p:cNvPr id="14341" name="Group 5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533400" y="3886200"/>
          <a:ext cx="3175000" cy="2590800"/>
        </p:xfrm>
        <a:graphic>
          <a:graphicData uri="http://schemas.openxmlformats.org/drawingml/2006/table">
            <a:tbl>
              <a:tblPr/>
              <a:tblGrid>
                <a:gridCol w="635000"/>
                <a:gridCol w="635000"/>
                <a:gridCol w="635000"/>
                <a:gridCol w="635000"/>
                <a:gridCol w="635000"/>
              </a:tblGrid>
              <a:tr h="6477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42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5029200" y="3733800"/>
            <a:ext cx="2540000" cy="2667000"/>
            <a:chOff x="2176" y="3024"/>
            <a:chExt cx="1600" cy="900"/>
          </a:xfrm>
        </p:grpSpPr>
        <p:sp>
          <p:nvSpPr>
            <p:cNvPr id="1061" name="Oval 43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176" y="3024"/>
              <a:ext cx="384" cy="21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062" name="Oval 44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176" y="3672"/>
              <a:ext cx="384" cy="21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63" name="Oval 45"/>
            <p:cNvSpPr>
              <a:spLocks noChangeAspect="1"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392" y="3708"/>
              <a:ext cx="384" cy="21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064" name="Oval 46"/>
            <p:cNvSpPr>
              <a:spLocks noChangeAspect="1"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392" y="3024"/>
              <a:ext cx="384" cy="21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2</a:t>
              </a:r>
            </a:p>
          </p:txBody>
        </p:sp>
        <p:cxnSp>
          <p:nvCxnSpPr>
            <p:cNvPr id="1065" name="AutoShape 47"/>
            <p:cNvCxnSpPr>
              <a:cxnSpLocks noChangeShapeType="1"/>
              <a:stCxn id="1061" idx="5"/>
              <a:endCxn id="1063" idx="2"/>
            </p:cNvCxnSpPr>
            <p:nvPr>
              <p:custDataLst>
                <p:tags r:id="rId10"/>
              </p:custDataLst>
            </p:nvPr>
          </p:nvCxnSpPr>
          <p:spPr bwMode="auto">
            <a:xfrm>
              <a:off x="2504" y="3220"/>
              <a:ext cx="876" cy="5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6" name="AutoShape 48"/>
            <p:cNvCxnSpPr>
              <a:cxnSpLocks noChangeShapeType="1"/>
              <a:stCxn id="1061" idx="4"/>
              <a:endCxn id="1062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2368" y="3252"/>
              <a:ext cx="0" cy="40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7" name="AutoShape 49"/>
            <p:cNvCxnSpPr>
              <a:cxnSpLocks noChangeShapeType="1"/>
              <a:stCxn id="1063" idx="1"/>
              <a:endCxn id="1061" idx="6"/>
            </p:cNvCxnSpPr>
            <p:nvPr>
              <p:custDataLst>
                <p:tags r:id="rId12"/>
              </p:custDataLst>
            </p:nvPr>
          </p:nvCxnSpPr>
          <p:spPr bwMode="auto">
            <a:xfrm flipH="1" flipV="1">
              <a:off x="2572" y="3132"/>
              <a:ext cx="876" cy="5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8" name="AutoShape 50"/>
            <p:cNvCxnSpPr>
              <a:cxnSpLocks noChangeShapeType="1"/>
              <a:stCxn id="1064" idx="3"/>
              <a:endCxn id="1062" idx="7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2504" y="3220"/>
              <a:ext cx="944" cy="4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9" name="AutoShape 51"/>
            <p:cNvCxnSpPr>
              <a:cxnSpLocks noChangeShapeType="1"/>
              <a:stCxn id="1063" idx="0"/>
              <a:endCxn id="1064" idx="4"/>
            </p:cNvCxnSpPr>
            <p:nvPr>
              <p:custDataLst>
                <p:tags r:id="rId14"/>
              </p:custDataLst>
            </p:nvPr>
          </p:nvCxnSpPr>
          <p:spPr bwMode="auto">
            <a:xfrm flipV="1">
              <a:off x="3584" y="3252"/>
              <a:ext cx="0" cy="44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70" name="AutoShape 52"/>
            <p:cNvCxnSpPr>
              <a:cxnSpLocks noChangeShapeType="1"/>
            </p:cNvCxnSpPr>
            <p:nvPr>
              <p:custDataLst>
                <p:tags r:id="rId15"/>
              </p:custDataLst>
            </p:nvPr>
          </p:nvCxnSpPr>
          <p:spPr bwMode="auto">
            <a:xfrm>
              <a:off x="2572" y="3120"/>
              <a:ext cx="80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Representation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adjacency </a:t>
            </a:r>
            <a:r>
              <a:rPr lang="en-US" b="1" smtClean="0">
                <a:solidFill>
                  <a:srgbClr val="FF0000"/>
                </a:solidFill>
              </a:rPr>
              <a:t>list:</a:t>
            </a:r>
            <a:endParaRPr lang="en-US" smtClean="0"/>
          </a:p>
          <a:p>
            <a:pPr eaLnBrk="1" hangingPunct="1"/>
            <a:endParaRPr lang="en-US" smtClean="0"/>
          </a:p>
        </p:txBody>
      </p:sp>
      <p:graphicFrame>
        <p:nvGraphicFramePr>
          <p:cNvPr id="16388" name="Group 4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200400" y="2438400"/>
          <a:ext cx="1117600" cy="1584960"/>
        </p:xfrm>
        <a:graphic>
          <a:graphicData uri="http://schemas.openxmlformats.org/drawingml/2006/table">
            <a:tbl>
              <a:tblPr/>
              <a:tblGrid>
                <a:gridCol w="558800"/>
                <a:gridCol w="558800"/>
              </a:tblGrid>
              <a:tr h="3524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9476" name="AutoShape 26"/>
          <p:cNvCxnSpPr>
            <a:cxnSpLocks noChangeShapeType="1"/>
            <a:endCxn id="19519" idx="1"/>
          </p:cNvCxnSpPr>
          <p:nvPr>
            <p:custDataLst>
              <p:tags r:id="rId4"/>
            </p:custDataLst>
          </p:nvPr>
        </p:nvCxnSpPr>
        <p:spPr bwMode="auto">
          <a:xfrm flipV="1">
            <a:off x="4318000" y="2624138"/>
            <a:ext cx="55880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7" name="AutoShape 27"/>
          <p:cNvCxnSpPr>
            <a:cxnSpLocks noChangeShapeType="1"/>
            <a:endCxn id="19510" idx="1"/>
          </p:cNvCxnSpPr>
          <p:nvPr>
            <p:custDataLst>
              <p:tags r:id="rId5"/>
            </p:custDataLst>
          </p:nvPr>
        </p:nvCxnSpPr>
        <p:spPr bwMode="auto">
          <a:xfrm flipV="1">
            <a:off x="4318000" y="3024188"/>
            <a:ext cx="558800" cy="7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8" name="AutoShape 28"/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>
            <a:off x="4318000" y="3427413"/>
            <a:ext cx="152400" cy="19526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oval" w="lg" len="lg"/>
          </a:ln>
        </p:spPr>
      </p:cxnSp>
      <p:cxnSp>
        <p:nvCxnSpPr>
          <p:cNvPr id="19479" name="AutoShape 29"/>
          <p:cNvCxnSpPr>
            <a:cxnSpLocks noChangeShapeType="1"/>
            <a:endCxn id="19507" idx="1"/>
          </p:cNvCxnSpPr>
          <p:nvPr>
            <p:custDataLst>
              <p:tags r:id="rId7"/>
            </p:custDataLst>
          </p:nvPr>
        </p:nvCxnSpPr>
        <p:spPr bwMode="auto">
          <a:xfrm flipV="1">
            <a:off x="4318000" y="3709988"/>
            <a:ext cx="558800" cy="112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19480" name="Group 30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4876800" y="2479675"/>
            <a:ext cx="4013200" cy="1482725"/>
            <a:chOff x="2240" y="2232"/>
            <a:chExt cx="2528" cy="934"/>
          </a:xfrm>
        </p:grpSpPr>
        <p:grpSp>
          <p:nvGrpSpPr>
            <p:cNvPr id="19492" name="Group 31"/>
            <p:cNvGrpSpPr>
              <a:grpSpLocks/>
            </p:cNvGrpSpPr>
            <p:nvPr/>
          </p:nvGrpSpPr>
          <p:grpSpPr bwMode="auto">
            <a:xfrm>
              <a:off x="2240" y="2232"/>
              <a:ext cx="640" cy="250"/>
              <a:chOff x="1488" y="3072"/>
              <a:chExt cx="480" cy="332"/>
            </a:xfrm>
          </p:grpSpPr>
          <p:sp>
            <p:nvSpPr>
              <p:cNvPr id="19519" name="Rectangle 32"/>
              <p:cNvSpPr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1488" y="3072"/>
                <a:ext cx="48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20" name="Text Box 33"/>
              <p:cNvSpPr txBox="1"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1560" y="3072"/>
                <a:ext cx="14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9521" name="Line 34"/>
              <p:cNvSpPr>
                <a:spLocks noChangeShapeType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1872" y="30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9493" name="AutoShape 35"/>
            <p:cNvCxnSpPr>
              <a:cxnSpLocks noChangeShapeType="1"/>
              <a:stCxn id="19519" idx="3"/>
              <a:endCxn id="19516" idx="1"/>
            </p:cNvCxnSpPr>
            <p:nvPr>
              <p:custDataLst>
                <p:tags r:id="rId20"/>
              </p:custDataLst>
            </p:nvPr>
          </p:nvCxnSpPr>
          <p:spPr bwMode="auto">
            <a:xfrm>
              <a:off x="2880" y="2322"/>
              <a:ext cx="2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19494" name="Group 36"/>
            <p:cNvGrpSpPr>
              <a:grpSpLocks/>
            </p:cNvGrpSpPr>
            <p:nvPr/>
          </p:nvGrpSpPr>
          <p:grpSpPr bwMode="auto">
            <a:xfrm>
              <a:off x="3136" y="2232"/>
              <a:ext cx="640" cy="250"/>
              <a:chOff x="2448" y="3072"/>
              <a:chExt cx="480" cy="332"/>
            </a:xfrm>
          </p:grpSpPr>
          <p:sp>
            <p:nvSpPr>
              <p:cNvPr id="19516" name="Rectangle 37"/>
              <p:cNvSpPr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2448" y="3072"/>
                <a:ext cx="48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17" name="Text Box 38"/>
              <p:cNvSpPr txBox="1"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2520" y="3072"/>
                <a:ext cx="14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9518" name="Line 39"/>
              <p:cNvSpPr>
                <a:spLocks noChangeShapeType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2832" y="30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9495" name="AutoShape 40"/>
            <p:cNvCxnSpPr>
              <a:cxnSpLocks noChangeShapeType="1"/>
              <a:stCxn id="19516" idx="3"/>
              <a:endCxn id="19513" idx="1"/>
            </p:cNvCxnSpPr>
            <p:nvPr>
              <p:custDataLst>
                <p:tags r:id="rId21"/>
              </p:custDataLst>
            </p:nvPr>
          </p:nvCxnSpPr>
          <p:spPr bwMode="auto">
            <a:xfrm>
              <a:off x="3776" y="2322"/>
              <a:ext cx="2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19496" name="Group 41"/>
            <p:cNvGrpSpPr>
              <a:grpSpLocks/>
            </p:cNvGrpSpPr>
            <p:nvPr/>
          </p:nvGrpSpPr>
          <p:grpSpPr bwMode="auto">
            <a:xfrm>
              <a:off x="4032" y="2232"/>
              <a:ext cx="640" cy="250"/>
              <a:chOff x="2832" y="3072"/>
              <a:chExt cx="480" cy="332"/>
            </a:xfrm>
          </p:grpSpPr>
          <p:sp>
            <p:nvSpPr>
              <p:cNvPr id="19513" name="Rectangle 42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2832" y="3072"/>
                <a:ext cx="48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14" name="Text Box 43"/>
              <p:cNvSpPr txBox="1"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2904" y="3072"/>
                <a:ext cx="14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9515" name="Line 44"/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3216" y="30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9497" name="AutoShape 45"/>
            <p:cNvCxnSpPr>
              <a:cxnSpLocks noChangeShapeType="1"/>
              <a:stCxn id="19513" idx="3"/>
            </p:cNvCxnSpPr>
            <p:nvPr>
              <p:custDataLst>
                <p:tags r:id="rId22"/>
              </p:custDataLst>
            </p:nvPr>
          </p:nvCxnSpPr>
          <p:spPr bwMode="auto">
            <a:xfrm>
              <a:off x="4672" y="2322"/>
              <a:ext cx="96" cy="12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oval" w="lg" len="lg"/>
            </a:ln>
          </p:spPr>
        </p:cxnSp>
        <p:grpSp>
          <p:nvGrpSpPr>
            <p:cNvPr id="19498" name="Group 46"/>
            <p:cNvGrpSpPr>
              <a:grpSpLocks/>
            </p:cNvGrpSpPr>
            <p:nvPr/>
          </p:nvGrpSpPr>
          <p:grpSpPr bwMode="auto">
            <a:xfrm>
              <a:off x="2240" y="2484"/>
              <a:ext cx="640" cy="250"/>
              <a:chOff x="2448" y="3072"/>
              <a:chExt cx="480" cy="332"/>
            </a:xfrm>
          </p:grpSpPr>
          <p:sp>
            <p:nvSpPr>
              <p:cNvPr id="19510" name="Rectangle 47"/>
              <p:cNvSpPr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2448" y="3072"/>
                <a:ext cx="48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11" name="Text Box 48"/>
              <p:cNvSpPr txBox="1"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2520" y="3072"/>
                <a:ext cx="14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9512" name="Line 49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2832" y="30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9499" name="AutoShape 50"/>
            <p:cNvCxnSpPr>
              <a:cxnSpLocks noChangeShapeType="1"/>
              <a:stCxn id="19510" idx="3"/>
            </p:cNvCxnSpPr>
            <p:nvPr>
              <p:custDataLst>
                <p:tags r:id="rId23"/>
              </p:custDataLst>
            </p:nvPr>
          </p:nvCxnSpPr>
          <p:spPr bwMode="auto">
            <a:xfrm>
              <a:off x="2880" y="2574"/>
              <a:ext cx="96" cy="12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oval" w="lg" len="lg"/>
            </a:ln>
          </p:spPr>
        </p:cxnSp>
        <p:grpSp>
          <p:nvGrpSpPr>
            <p:cNvPr id="19500" name="Group 51"/>
            <p:cNvGrpSpPr>
              <a:grpSpLocks/>
            </p:cNvGrpSpPr>
            <p:nvPr/>
          </p:nvGrpSpPr>
          <p:grpSpPr bwMode="auto">
            <a:xfrm>
              <a:off x="2240" y="2916"/>
              <a:ext cx="640" cy="250"/>
              <a:chOff x="2448" y="3072"/>
              <a:chExt cx="480" cy="332"/>
            </a:xfrm>
          </p:grpSpPr>
          <p:sp>
            <p:nvSpPr>
              <p:cNvPr id="19507" name="Rectangle 52"/>
              <p:cNvSpPr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2448" y="3072"/>
                <a:ext cx="48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08" name="Text Box 53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2520" y="3072"/>
                <a:ext cx="14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9509" name="Line 54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2832" y="30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9501" name="AutoShape 55"/>
            <p:cNvCxnSpPr>
              <a:cxnSpLocks noChangeShapeType="1"/>
              <a:stCxn id="19507" idx="3"/>
              <a:endCxn id="19504" idx="1"/>
            </p:cNvCxnSpPr>
            <p:nvPr>
              <p:custDataLst>
                <p:tags r:id="rId24"/>
              </p:custDataLst>
            </p:nvPr>
          </p:nvCxnSpPr>
          <p:spPr bwMode="auto">
            <a:xfrm>
              <a:off x="2880" y="3006"/>
              <a:ext cx="2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19502" name="Group 56"/>
            <p:cNvGrpSpPr>
              <a:grpSpLocks/>
            </p:cNvGrpSpPr>
            <p:nvPr/>
          </p:nvGrpSpPr>
          <p:grpSpPr bwMode="auto">
            <a:xfrm>
              <a:off x="3136" y="2916"/>
              <a:ext cx="640" cy="250"/>
              <a:chOff x="2832" y="3072"/>
              <a:chExt cx="480" cy="332"/>
            </a:xfrm>
          </p:grpSpPr>
          <p:sp>
            <p:nvSpPr>
              <p:cNvPr id="19504" name="Rectangle 57"/>
              <p:cNvSpPr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2832" y="3072"/>
                <a:ext cx="48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05" name="Text Box 58"/>
              <p:cNvSpPr txBox="1"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2904" y="3072"/>
                <a:ext cx="14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9506" name="Line 59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3216" y="30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9503" name="AutoShape 60"/>
            <p:cNvCxnSpPr>
              <a:cxnSpLocks noChangeShapeType="1"/>
              <a:stCxn id="19504" idx="3"/>
            </p:cNvCxnSpPr>
            <p:nvPr>
              <p:custDataLst>
                <p:tags r:id="rId25"/>
              </p:custDataLst>
            </p:nvPr>
          </p:nvCxnSpPr>
          <p:spPr bwMode="auto">
            <a:xfrm>
              <a:off x="3776" y="3006"/>
              <a:ext cx="96" cy="12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oval" w="lg" len="lg"/>
            </a:ln>
          </p:spPr>
        </p:cxnSp>
      </p:grpSp>
      <p:grpSp>
        <p:nvGrpSpPr>
          <p:cNvPr id="19481" name="Group 61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203200" y="2286000"/>
            <a:ext cx="2540000" cy="2438400"/>
            <a:chOff x="2176" y="3240"/>
            <a:chExt cx="1600" cy="684"/>
          </a:xfrm>
        </p:grpSpPr>
        <p:sp>
          <p:nvSpPr>
            <p:cNvPr id="19482" name="Oval 62"/>
            <p:cNvSpPr>
              <a:spLocks noChangeAspect="1"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176" y="3240"/>
              <a:ext cx="384" cy="21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9483" name="Oval 63"/>
            <p:cNvSpPr>
              <a:spLocks noChangeAspect="1"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176" y="3672"/>
              <a:ext cx="384" cy="21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9484" name="Oval 64"/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392" y="3708"/>
              <a:ext cx="384" cy="21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9485" name="Oval 65"/>
            <p:cNvSpPr>
              <a:spLocks noChangeAspect="1"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392" y="3240"/>
              <a:ext cx="384" cy="21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2</a:t>
              </a:r>
            </a:p>
          </p:txBody>
        </p:sp>
        <p:cxnSp>
          <p:nvCxnSpPr>
            <p:cNvPr id="19486" name="AutoShape 66"/>
            <p:cNvCxnSpPr>
              <a:cxnSpLocks noChangeShapeType="1"/>
              <a:stCxn id="19482" idx="5"/>
              <a:endCxn id="19484" idx="2"/>
            </p:cNvCxnSpPr>
            <p:nvPr>
              <p:custDataLst>
                <p:tags r:id="rId14"/>
              </p:custDataLst>
            </p:nvPr>
          </p:nvCxnSpPr>
          <p:spPr bwMode="auto">
            <a:xfrm>
              <a:off x="2504" y="3436"/>
              <a:ext cx="876" cy="3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9487" name="AutoShape 67"/>
            <p:cNvCxnSpPr>
              <a:cxnSpLocks noChangeShapeType="1"/>
              <a:stCxn id="19482" idx="4"/>
              <a:endCxn id="19483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368" y="3468"/>
              <a:ext cx="0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9488" name="AutoShape 68"/>
            <p:cNvCxnSpPr>
              <a:cxnSpLocks noChangeShapeType="1"/>
              <a:stCxn id="19484" idx="1"/>
              <a:endCxn id="19482" idx="6"/>
            </p:cNvCxnSpPr>
            <p:nvPr>
              <p:custDataLst>
                <p:tags r:id="rId16"/>
              </p:custDataLst>
            </p:nvPr>
          </p:nvCxnSpPr>
          <p:spPr bwMode="auto">
            <a:xfrm flipH="1" flipV="1">
              <a:off x="2572" y="3348"/>
              <a:ext cx="876" cy="3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9489" name="AutoShape 69"/>
            <p:cNvCxnSpPr>
              <a:cxnSpLocks noChangeShapeType="1"/>
              <a:stCxn id="19485" idx="3"/>
              <a:endCxn id="19483" idx="7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2504" y="3436"/>
              <a:ext cx="944" cy="25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9490" name="AutoShape 70"/>
            <p:cNvCxnSpPr>
              <a:cxnSpLocks noChangeShapeType="1"/>
              <a:stCxn id="19484" idx="0"/>
              <a:endCxn id="19485" idx="4"/>
            </p:cNvCxnSpPr>
            <p:nvPr>
              <p:custDataLst>
                <p:tags r:id="rId18"/>
              </p:custDataLst>
            </p:nvPr>
          </p:nvCxnSpPr>
          <p:spPr bwMode="auto">
            <a:xfrm flipV="1">
              <a:off x="3584" y="3468"/>
              <a:ext cx="0" cy="22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9491" name="AutoShape 71"/>
            <p:cNvCxnSpPr>
              <a:cxnSpLocks noChangeShapeType="1"/>
              <a:stCxn id="19482" idx="6"/>
              <a:endCxn id="19485" idx="2"/>
            </p:cNvCxnSpPr>
            <p:nvPr>
              <p:custDataLst>
                <p:tags r:id="rId19"/>
              </p:custDataLst>
            </p:nvPr>
          </p:nvCxnSpPr>
          <p:spPr bwMode="auto">
            <a:xfrm>
              <a:off x="2572" y="3348"/>
              <a:ext cx="80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Representation in the real world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Two types of representation</a:t>
            </a:r>
          </a:p>
          <a:p>
            <a:pPr lvl="1" eaLnBrk="1" hangingPunct="1"/>
            <a:r>
              <a:rPr lang="en-US" dirty="0" smtClean="0"/>
              <a:t>Adjacency matrix</a:t>
            </a:r>
          </a:p>
          <a:p>
            <a:pPr lvl="1" eaLnBrk="1" hangingPunct="1"/>
            <a:r>
              <a:rPr lang="en-US" dirty="0" smtClean="0"/>
              <a:t>Adjacency list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How does Google maps probably store it?</a:t>
            </a:r>
          </a:p>
          <a:p>
            <a:pPr eaLnBrk="1" hangingPunct="1"/>
            <a:r>
              <a:rPr lang="en-US" dirty="0" smtClean="0"/>
              <a:t>How do airline routes probably store it?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Topological Sort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Topological Sort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Given a directed acyclic graph, construct an </a:t>
            </a:r>
            <a:r>
              <a:rPr lang="en-US" sz="2400" b="1" smtClean="0">
                <a:solidFill>
                  <a:srgbClr val="FF0000"/>
                </a:solidFill>
              </a:rPr>
              <a:t>ordering</a:t>
            </a:r>
            <a:r>
              <a:rPr lang="en-US" sz="2400" smtClean="0"/>
              <a:t> of the vertices such that if there is a path from v</a:t>
            </a:r>
            <a:r>
              <a:rPr lang="en-US" sz="2400" baseline="-25000" smtClean="0"/>
              <a:t>i</a:t>
            </a:r>
            <a:r>
              <a:rPr lang="en-US" sz="2400" smtClean="0"/>
              <a:t> to v</a:t>
            </a:r>
            <a:r>
              <a:rPr lang="en-US" sz="2400" baseline="-25000" smtClean="0"/>
              <a:t>j</a:t>
            </a:r>
            <a:r>
              <a:rPr lang="en-US" sz="2400" smtClean="0"/>
              <a:t>, then v</a:t>
            </a:r>
            <a:r>
              <a:rPr lang="en-US" sz="2400" baseline="-25000" smtClean="0"/>
              <a:t>j</a:t>
            </a:r>
            <a:r>
              <a:rPr lang="en-US" sz="2400" smtClean="0"/>
              <a:t> appears after v</a:t>
            </a:r>
            <a:r>
              <a:rPr lang="en-US" sz="2400" baseline="-25000" smtClean="0"/>
              <a:t>i</a:t>
            </a:r>
            <a:r>
              <a:rPr lang="en-US" sz="2400" smtClean="0"/>
              <a:t> in the ordering.</a:t>
            </a:r>
          </a:p>
          <a:p>
            <a:pPr lvl="1" eaLnBrk="1" hangingPunct="1"/>
            <a:r>
              <a:rPr lang="en-US" sz="2000" smtClean="0"/>
              <a:t>The result is a linear list of vertices</a:t>
            </a:r>
          </a:p>
          <a:p>
            <a:pPr eaLnBrk="1" hangingPunct="1">
              <a:buClr>
                <a:schemeClr val="tx1"/>
              </a:buClr>
            </a:pPr>
            <a:r>
              <a:rPr lang="en-US" sz="2400" b="1" smtClean="0">
                <a:solidFill>
                  <a:srgbClr val="FF0000"/>
                </a:solidFill>
              </a:rPr>
              <a:t>indegree</a:t>
            </a:r>
            <a:r>
              <a:rPr lang="en-US" sz="2400" smtClean="0"/>
              <a:t> of v: # of edges (u, v).</a:t>
            </a:r>
          </a:p>
          <a:p>
            <a:pPr eaLnBrk="1" hangingPunct="1"/>
            <a:endParaRPr lang="en-US" smtClean="0"/>
          </a:p>
        </p:txBody>
      </p:sp>
      <p:sp>
        <p:nvSpPr>
          <p:cNvPr id="21508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606800" y="5105400"/>
            <a:ext cx="609600" cy="3429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21509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5334000" y="4248150"/>
            <a:ext cx="609600" cy="3429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6</a:t>
            </a:r>
          </a:p>
        </p:txBody>
      </p:sp>
      <p:sp>
        <p:nvSpPr>
          <p:cNvPr id="21510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2489200" y="4305300"/>
            <a:ext cx="609600" cy="3429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1511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1676400" y="5105400"/>
            <a:ext cx="609600" cy="3429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21512" name="Oval 8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2489200" y="5962650"/>
            <a:ext cx="609600" cy="3429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4</a:t>
            </a:r>
          </a:p>
        </p:txBody>
      </p:sp>
      <p:sp>
        <p:nvSpPr>
          <p:cNvPr id="21513" name="Oval 9"/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5638800" y="5219700"/>
            <a:ext cx="609600" cy="3429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7</a:t>
            </a:r>
          </a:p>
        </p:txBody>
      </p:sp>
      <p:cxnSp>
        <p:nvCxnSpPr>
          <p:cNvPr id="21514" name="AutoShape 10"/>
          <p:cNvCxnSpPr>
            <a:cxnSpLocks noChangeShapeType="1"/>
            <a:stCxn id="21510" idx="5"/>
            <a:endCxn id="21508" idx="1"/>
          </p:cNvCxnSpPr>
          <p:nvPr>
            <p:custDataLst>
              <p:tags r:id="rId9"/>
            </p:custDataLst>
          </p:nvPr>
        </p:nvCxnSpPr>
        <p:spPr bwMode="auto">
          <a:xfrm>
            <a:off x="3009900" y="4616450"/>
            <a:ext cx="685800" cy="52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15" name="AutoShape 11"/>
          <p:cNvCxnSpPr>
            <a:cxnSpLocks noChangeShapeType="1"/>
            <a:stCxn id="21509" idx="3"/>
            <a:endCxn id="21508" idx="7"/>
          </p:cNvCxnSpPr>
          <p:nvPr>
            <p:custDataLst>
              <p:tags r:id="rId10"/>
            </p:custDataLst>
          </p:nvPr>
        </p:nvCxnSpPr>
        <p:spPr bwMode="auto">
          <a:xfrm flipH="1">
            <a:off x="4127500" y="4559300"/>
            <a:ext cx="1295400" cy="577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16" name="AutoShape 12"/>
          <p:cNvCxnSpPr>
            <a:cxnSpLocks noChangeShapeType="1"/>
            <a:stCxn id="21508" idx="3"/>
            <a:endCxn id="21512" idx="1"/>
          </p:cNvCxnSpPr>
          <p:nvPr>
            <p:custDataLst>
              <p:tags r:id="rId11"/>
            </p:custDataLst>
          </p:nvPr>
        </p:nvCxnSpPr>
        <p:spPr bwMode="auto">
          <a:xfrm flipH="1">
            <a:off x="2578100" y="5416550"/>
            <a:ext cx="1117600" cy="577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17" name="AutoShape 13"/>
          <p:cNvCxnSpPr>
            <a:cxnSpLocks noChangeShapeType="1"/>
            <a:stCxn id="21509" idx="4"/>
            <a:endCxn id="21513" idx="0"/>
          </p:cNvCxnSpPr>
          <p:nvPr>
            <p:custDataLst>
              <p:tags r:id="rId12"/>
            </p:custDataLst>
          </p:nvPr>
        </p:nvCxnSpPr>
        <p:spPr bwMode="auto">
          <a:xfrm>
            <a:off x="5638800" y="4610100"/>
            <a:ext cx="304800" cy="590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18" name="AutoShape 14"/>
          <p:cNvCxnSpPr>
            <a:cxnSpLocks noChangeShapeType="1"/>
            <a:stCxn id="21513" idx="3"/>
            <a:endCxn id="21521" idx="7"/>
          </p:cNvCxnSpPr>
          <p:nvPr>
            <p:custDataLst>
              <p:tags r:id="rId13"/>
            </p:custDataLst>
          </p:nvPr>
        </p:nvCxnSpPr>
        <p:spPr bwMode="auto">
          <a:xfrm flipH="1">
            <a:off x="4635500" y="5530850"/>
            <a:ext cx="1092200" cy="863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19" name="AutoShape 15"/>
          <p:cNvCxnSpPr>
            <a:cxnSpLocks noChangeShapeType="1"/>
            <a:stCxn id="21510" idx="3"/>
            <a:endCxn id="21511" idx="0"/>
          </p:cNvCxnSpPr>
          <p:nvPr>
            <p:custDataLst>
              <p:tags r:id="rId14"/>
            </p:custDataLst>
          </p:nvPr>
        </p:nvCxnSpPr>
        <p:spPr bwMode="auto">
          <a:xfrm flipH="1">
            <a:off x="1981200" y="4616450"/>
            <a:ext cx="596900" cy="469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0" name="AutoShape 16"/>
          <p:cNvCxnSpPr>
            <a:cxnSpLocks noChangeShapeType="1"/>
            <a:stCxn id="21511" idx="5"/>
            <a:endCxn id="21512" idx="1"/>
          </p:cNvCxnSpPr>
          <p:nvPr>
            <p:custDataLst>
              <p:tags r:id="rId15"/>
            </p:custDataLst>
          </p:nvPr>
        </p:nvCxnSpPr>
        <p:spPr bwMode="auto">
          <a:xfrm>
            <a:off x="2197100" y="5416550"/>
            <a:ext cx="381000" cy="577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521" name="Oval 17"/>
          <p:cNvSpPr>
            <a:spLocks noChangeAspect="1" noChangeArrowheads="1"/>
          </p:cNvSpPr>
          <p:nvPr>
            <p:custDataLst>
              <p:tags r:id="rId16"/>
            </p:custDataLst>
          </p:nvPr>
        </p:nvSpPr>
        <p:spPr bwMode="auto">
          <a:xfrm>
            <a:off x="4114800" y="6362700"/>
            <a:ext cx="609600" cy="3429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5</a:t>
            </a:r>
          </a:p>
        </p:txBody>
      </p:sp>
      <p:cxnSp>
        <p:nvCxnSpPr>
          <p:cNvPr id="21522" name="AutoShape 18"/>
          <p:cNvCxnSpPr>
            <a:cxnSpLocks noChangeShapeType="1"/>
            <a:stCxn id="21512" idx="5"/>
            <a:endCxn id="21521" idx="1"/>
          </p:cNvCxnSpPr>
          <p:nvPr>
            <p:custDataLst>
              <p:tags r:id="rId17"/>
            </p:custDataLst>
          </p:nvPr>
        </p:nvCxnSpPr>
        <p:spPr bwMode="auto">
          <a:xfrm>
            <a:off x="3009900" y="6273800"/>
            <a:ext cx="1193800" cy="1206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3" name="AutoShape 19"/>
          <p:cNvCxnSpPr>
            <a:cxnSpLocks noChangeShapeType="1"/>
            <a:stCxn id="21508" idx="6"/>
            <a:endCxn id="21513" idx="2"/>
          </p:cNvCxnSpPr>
          <p:nvPr>
            <p:custDataLst>
              <p:tags r:id="rId18"/>
            </p:custDataLst>
          </p:nvPr>
        </p:nvCxnSpPr>
        <p:spPr bwMode="auto">
          <a:xfrm>
            <a:off x="4235450" y="5276850"/>
            <a:ext cx="1384300" cy="114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4" name="AutoShape 20"/>
          <p:cNvCxnSpPr>
            <a:cxnSpLocks noChangeShapeType="1"/>
            <a:stCxn id="21508" idx="2"/>
            <a:endCxn id="21511" idx="6"/>
          </p:cNvCxnSpPr>
          <p:nvPr>
            <p:custDataLst>
              <p:tags r:id="rId19"/>
            </p:custDataLst>
          </p:nvPr>
        </p:nvCxnSpPr>
        <p:spPr bwMode="auto">
          <a:xfrm flipH="1">
            <a:off x="2305050" y="5276850"/>
            <a:ext cx="12827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525" name="Oval 21"/>
          <p:cNvSpPr>
            <a:spLocks noChangeAspect="1" noChangeArrowheads="1"/>
          </p:cNvSpPr>
          <p:nvPr>
            <p:custDataLst>
              <p:tags r:id="rId20"/>
            </p:custDataLst>
          </p:nvPr>
        </p:nvSpPr>
        <p:spPr bwMode="auto">
          <a:xfrm>
            <a:off x="7162800" y="5791200"/>
            <a:ext cx="609600" cy="3429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8</a:t>
            </a:r>
          </a:p>
        </p:txBody>
      </p:sp>
      <p:cxnSp>
        <p:nvCxnSpPr>
          <p:cNvPr id="21526" name="AutoShape 22"/>
          <p:cNvCxnSpPr>
            <a:cxnSpLocks noChangeShapeType="1"/>
            <a:stCxn id="21509" idx="5"/>
            <a:endCxn id="21525" idx="0"/>
          </p:cNvCxnSpPr>
          <p:nvPr>
            <p:custDataLst>
              <p:tags r:id="rId21"/>
            </p:custDataLst>
          </p:nvPr>
        </p:nvCxnSpPr>
        <p:spPr bwMode="auto">
          <a:xfrm>
            <a:off x="5854700" y="4559300"/>
            <a:ext cx="1612900" cy="1212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Topological Sort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A valid topological sort is:</a:t>
            </a:r>
          </a:p>
          <a:p>
            <a:pPr lvl="1" eaLnBrk="1" hangingPunct="1"/>
            <a:r>
              <a:rPr lang="en-US" sz="2000" smtClean="0"/>
              <a:t>V1, V6, V8, V3, V2, V7, V4, V5</a:t>
            </a:r>
          </a:p>
          <a:p>
            <a:pPr eaLnBrk="1" hangingPunct="1"/>
            <a:endParaRPr lang="en-US" smtClean="0"/>
          </a:p>
        </p:txBody>
      </p:sp>
      <p:sp>
        <p:nvSpPr>
          <p:cNvPr id="22532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759200" y="2609850"/>
            <a:ext cx="609600" cy="3429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22533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5486400" y="1752600"/>
            <a:ext cx="609600" cy="3429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6</a:t>
            </a:r>
          </a:p>
        </p:txBody>
      </p:sp>
      <p:sp>
        <p:nvSpPr>
          <p:cNvPr id="22534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2641600" y="1809750"/>
            <a:ext cx="609600" cy="3429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2535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2609850"/>
            <a:ext cx="609600" cy="3429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22536" name="Oval 8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2641600" y="3467100"/>
            <a:ext cx="609600" cy="3429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4</a:t>
            </a:r>
          </a:p>
        </p:txBody>
      </p:sp>
      <p:sp>
        <p:nvSpPr>
          <p:cNvPr id="22537" name="Oval 9"/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5791200" y="2724150"/>
            <a:ext cx="609600" cy="3429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7</a:t>
            </a:r>
          </a:p>
        </p:txBody>
      </p:sp>
      <p:cxnSp>
        <p:nvCxnSpPr>
          <p:cNvPr id="22538" name="AutoShape 10"/>
          <p:cNvCxnSpPr>
            <a:cxnSpLocks noChangeShapeType="1"/>
            <a:stCxn id="22534" idx="5"/>
            <a:endCxn id="22532" idx="1"/>
          </p:cNvCxnSpPr>
          <p:nvPr>
            <p:custDataLst>
              <p:tags r:id="rId9"/>
            </p:custDataLst>
          </p:nvPr>
        </p:nvCxnSpPr>
        <p:spPr bwMode="auto">
          <a:xfrm>
            <a:off x="3162300" y="2120900"/>
            <a:ext cx="685800" cy="52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39" name="AutoShape 11"/>
          <p:cNvCxnSpPr>
            <a:cxnSpLocks noChangeShapeType="1"/>
            <a:stCxn id="22533" idx="3"/>
            <a:endCxn id="22532" idx="7"/>
          </p:cNvCxnSpPr>
          <p:nvPr>
            <p:custDataLst>
              <p:tags r:id="rId10"/>
            </p:custDataLst>
          </p:nvPr>
        </p:nvCxnSpPr>
        <p:spPr bwMode="auto">
          <a:xfrm flipH="1">
            <a:off x="4279900" y="2063750"/>
            <a:ext cx="1295400" cy="577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40" name="AutoShape 12"/>
          <p:cNvCxnSpPr>
            <a:cxnSpLocks noChangeShapeType="1"/>
            <a:stCxn id="22532" idx="3"/>
            <a:endCxn id="22536" idx="1"/>
          </p:cNvCxnSpPr>
          <p:nvPr>
            <p:custDataLst>
              <p:tags r:id="rId11"/>
            </p:custDataLst>
          </p:nvPr>
        </p:nvCxnSpPr>
        <p:spPr bwMode="auto">
          <a:xfrm flipH="1">
            <a:off x="2730500" y="2921000"/>
            <a:ext cx="1117600" cy="577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41" name="AutoShape 13"/>
          <p:cNvCxnSpPr>
            <a:cxnSpLocks noChangeShapeType="1"/>
            <a:stCxn id="22533" idx="4"/>
            <a:endCxn id="22537" idx="0"/>
          </p:cNvCxnSpPr>
          <p:nvPr>
            <p:custDataLst>
              <p:tags r:id="rId12"/>
            </p:custDataLst>
          </p:nvPr>
        </p:nvCxnSpPr>
        <p:spPr bwMode="auto">
          <a:xfrm>
            <a:off x="5791200" y="2114550"/>
            <a:ext cx="304800" cy="590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42" name="AutoShape 14"/>
          <p:cNvCxnSpPr>
            <a:cxnSpLocks noChangeShapeType="1"/>
            <a:stCxn id="22537" idx="3"/>
            <a:endCxn id="22545" idx="7"/>
          </p:cNvCxnSpPr>
          <p:nvPr>
            <p:custDataLst>
              <p:tags r:id="rId13"/>
            </p:custDataLst>
          </p:nvPr>
        </p:nvCxnSpPr>
        <p:spPr bwMode="auto">
          <a:xfrm flipH="1">
            <a:off x="4787900" y="3035300"/>
            <a:ext cx="1092200" cy="863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43" name="AutoShape 15"/>
          <p:cNvCxnSpPr>
            <a:cxnSpLocks noChangeShapeType="1"/>
            <a:stCxn id="22534" idx="3"/>
            <a:endCxn id="22535" idx="0"/>
          </p:cNvCxnSpPr>
          <p:nvPr>
            <p:custDataLst>
              <p:tags r:id="rId14"/>
            </p:custDataLst>
          </p:nvPr>
        </p:nvCxnSpPr>
        <p:spPr bwMode="auto">
          <a:xfrm flipH="1">
            <a:off x="2133600" y="2120900"/>
            <a:ext cx="596900" cy="469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44" name="AutoShape 16"/>
          <p:cNvCxnSpPr>
            <a:cxnSpLocks noChangeShapeType="1"/>
            <a:stCxn id="22535" idx="5"/>
            <a:endCxn id="22536" idx="1"/>
          </p:cNvCxnSpPr>
          <p:nvPr>
            <p:custDataLst>
              <p:tags r:id="rId15"/>
            </p:custDataLst>
          </p:nvPr>
        </p:nvCxnSpPr>
        <p:spPr bwMode="auto">
          <a:xfrm>
            <a:off x="2349500" y="2921000"/>
            <a:ext cx="381000" cy="577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45" name="Oval 17"/>
          <p:cNvSpPr>
            <a:spLocks noChangeAspect="1" noChangeArrowheads="1"/>
          </p:cNvSpPr>
          <p:nvPr>
            <p:custDataLst>
              <p:tags r:id="rId16"/>
            </p:custDataLst>
          </p:nvPr>
        </p:nvSpPr>
        <p:spPr bwMode="auto">
          <a:xfrm>
            <a:off x="4267200" y="3867150"/>
            <a:ext cx="609600" cy="3429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5</a:t>
            </a:r>
          </a:p>
        </p:txBody>
      </p:sp>
      <p:cxnSp>
        <p:nvCxnSpPr>
          <p:cNvPr id="22546" name="AutoShape 18"/>
          <p:cNvCxnSpPr>
            <a:cxnSpLocks noChangeShapeType="1"/>
            <a:stCxn id="22536" idx="5"/>
            <a:endCxn id="22545" idx="1"/>
          </p:cNvCxnSpPr>
          <p:nvPr>
            <p:custDataLst>
              <p:tags r:id="rId17"/>
            </p:custDataLst>
          </p:nvPr>
        </p:nvCxnSpPr>
        <p:spPr bwMode="auto">
          <a:xfrm>
            <a:off x="3162300" y="3778250"/>
            <a:ext cx="1193800" cy="1206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47" name="AutoShape 19"/>
          <p:cNvCxnSpPr>
            <a:cxnSpLocks noChangeShapeType="1"/>
            <a:stCxn id="22532" idx="6"/>
            <a:endCxn id="22537" idx="2"/>
          </p:cNvCxnSpPr>
          <p:nvPr>
            <p:custDataLst>
              <p:tags r:id="rId18"/>
            </p:custDataLst>
          </p:nvPr>
        </p:nvCxnSpPr>
        <p:spPr bwMode="auto">
          <a:xfrm>
            <a:off x="4387850" y="2781300"/>
            <a:ext cx="1384300" cy="114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48" name="AutoShape 20"/>
          <p:cNvCxnSpPr>
            <a:cxnSpLocks noChangeShapeType="1"/>
            <a:stCxn id="22532" idx="2"/>
            <a:endCxn id="22535" idx="6"/>
          </p:cNvCxnSpPr>
          <p:nvPr>
            <p:custDataLst>
              <p:tags r:id="rId19"/>
            </p:custDataLst>
          </p:nvPr>
        </p:nvCxnSpPr>
        <p:spPr bwMode="auto">
          <a:xfrm flipH="1">
            <a:off x="2457450" y="2781300"/>
            <a:ext cx="12827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49" name="Oval 21"/>
          <p:cNvSpPr>
            <a:spLocks noChangeAspect="1" noChangeArrowheads="1"/>
          </p:cNvSpPr>
          <p:nvPr>
            <p:custDataLst>
              <p:tags r:id="rId20"/>
            </p:custDataLst>
          </p:nvPr>
        </p:nvSpPr>
        <p:spPr bwMode="auto">
          <a:xfrm>
            <a:off x="7315200" y="3295650"/>
            <a:ext cx="609600" cy="3429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8</a:t>
            </a:r>
          </a:p>
        </p:txBody>
      </p:sp>
      <p:cxnSp>
        <p:nvCxnSpPr>
          <p:cNvPr id="22550" name="AutoShape 22"/>
          <p:cNvCxnSpPr>
            <a:cxnSpLocks noChangeShapeType="1"/>
            <a:stCxn id="22533" idx="5"/>
            <a:endCxn id="22549" idx="0"/>
          </p:cNvCxnSpPr>
          <p:nvPr>
            <p:custDataLst>
              <p:tags r:id="rId21"/>
            </p:custDataLst>
          </p:nvPr>
        </p:nvCxnSpPr>
        <p:spPr bwMode="auto">
          <a:xfrm>
            <a:off x="6007100" y="2063750"/>
            <a:ext cx="1612900" cy="1212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Topic Coverage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Graph terminology</a:t>
            </a:r>
          </a:p>
          <a:p>
            <a:pPr lvl="1" eaLnBrk="1" hangingPunct="1"/>
            <a:r>
              <a:rPr lang="en-US" smtClean="0"/>
              <a:t>Lots of it!</a:t>
            </a:r>
          </a:p>
          <a:p>
            <a:pPr eaLnBrk="1" hangingPunct="1"/>
            <a:r>
              <a:rPr lang="en-US" smtClean="0"/>
              <a:t>Ways of representing graphs and costs &amp; benefits</a:t>
            </a:r>
          </a:p>
          <a:p>
            <a:pPr lvl="1" eaLnBrk="1" hangingPunct="1"/>
            <a:r>
              <a:rPr lang="en-US" smtClean="0"/>
              <a:t>Adjacency matrix</a:t>
            </a:r>
          </a:p>
          <a:p>
            <a:pPr lvl="1" eaLnBrk="1" hangingPunct="1"/>
            <a:r>
              <a:rPr lang="en-US" smtClean="0"/>
              <a:t>Adjacency list</a:t>
            </a:r>
          </a:p>
          <a:p>
            <a:pPr eaLnBrk="1" hangingPunct="1"/>
            <a:r>
              <a:rPr lang="en-US" smtClean="0"/>
              <a:t>Solving problems with graphs</a:t>
            </a:r>
          </a:p>
          <a:p>
            <a:pPr lvl="1" eaLnBrk="1" hangingPunct="1"/>
            <a:r>
              <a:rPr lang="en-US" smtClean="0"/>
              <a:t>Topological sort</a:t>
            </a:r>
          </a:p>
          <a:p>
            <a:pPr lvl="1" eaLnBrk="1" hangingPunct="1"/>
            <a:r>
              <a:rPr lang="en-US" smtClean="0"/>
              <a:t>Traveling salesperson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the topological sort?</a:t>
            </a:r>
          </a:p>
        </p:txBody>
      </p:sp>
      <p:sp>
        <p:nvSpPr>
          <p:cNvPr id="23555" name="Oval 5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1828800" y="3184525"/>
            <a:ext cx="609600" cy="63976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23556" name="Oval 6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759200" y="4114800"/>
            <a:ext cx="609600" cy="63976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23557" name="Oval 7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5740400" y="3352800"/>
            <a:ext cx="609600" cy="63976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23558" name="Oval 8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683000" y="2362200"/>
            <a:ext cx="609600" cy="63976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2</a:t>
            </a:r>
          </a:p>
        </p:txBody>
      </p:sp>
      <p:cxnSp>
        <p:nvCxnSpPr>
          <p:cNvPr id="23559" name="AutoShape 9"/>
          <p:cNvCxnSpPr>
            <a:cxnSpLocks noChangeShapeType="1"/>
            <a:stCxn id="23558" idx="6"/>
            <a:endCxn id="23557" idx="2"/>
          </p:cNvCxnSpPr>
          <p:nvPr>
            <p:custDataLst>
              <p:tags r:id="rId6"/>
            </p:custDataLst>
          </p:nvPr>
        </p:nvCxnSpPr>
        <p:spPr bwMode="auto">
          <a:xfrm>
            <a:off x="4311650" y="2682875"/>
            <a:ext cx="1409700" cy="990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3560" name="AutoShape 10"/>
          <p:cNvCxnSpPr>
            <a:cxnSpLocks noChangeShapeType="1"/>
            <a:stCxn id="23555" idx="6"/>
            <a:endCxn id="23556" idx="2"/>
          </p:cNvCxnSpPr>
          <p:nvPr>
            <p:custDataLst>
              <p:tags r:id="rId7"/>
            </p:custDataLst>
          </p:nvPr>
        </p:nvCxnSpPr>
        <p:spPr bwMode="auto">
          <a:xfrm>
            <a:off x="2457450" y="3505200"/>
            <a:ext cx="1282700" cy="930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3561" name="AutoShape 14"/>
          <p:cNvCxnSpPr>
            <a:cxnSpLocks noChangeShapeType="1"/>
            <a:endCxn id="23558" idx="2"/>
          </p:cNvCxnSpPr>
          <p:nvPr>
            <p:custDataLst>
              <p:tags r:id="rId8"/>
            </p:custDataLst>
          </p:nvPr>
        </p:nvCxnSpPr>
        <p:spPr bwMode="auto">
          <a:xfrm flipV="1">
            <a:off x="2463800" y="2682875"/>
            <a:ext cx="1200150" cy="822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3562" name="AutoShape 15"/>
          <p:cNvCxnSpPr>
            <a:cxnSpLocks noChangeShapeType="1"/>
            <a:stCxn id="23556" idx="6"/>
            <a:endCxn id="23557" idx="2"/>
          </p:cNvCxnSpPr>
          <p:nvPr>
            <p:custDataLst>
              <p:tags r:id="rId9"/>
            </p:custDataLst>
          </p:nvPr>
        </p:nvCxnSpPr>
        <p:spPr bwMode="auto">
          <a:xfrm flipV="1">
            <a:off x="4387850" y="3673475"/>
            <a:ext cx="1333500" cy="762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the topological sort?</a:t>
            </a:r>
          </a:p>
        </p:txBody>
      </p:sp>
      <p:sp>
        <p:nvSpPr>
          <p:cNvPr id="24579" name="Oval 4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1828800" y="3184525"/>
            <a:ext cx="609600" cy="63976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24580" name="Oval 5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759200" y="4114800"/>
            <a:ext cx="609600" cy="63976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24581" name="Oval 6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5740400" y="3352800"/>
            <a:ext cx="609600" cy="63976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24582" name="Oval 7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683000" y="2362200"/>
            <a:ext cx="609600" cy="63976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2</a:t>
            </a:r>
          </a:p>
        </p:txBody>
      </p:sp>
      <p:cxnSp>
        <p:nvCxnSpPr>
          <p:cNvPr id="24583" name="AutoShape 8"/>
          <p:cNvCxnSpPr>
            <a:cxnSpLocks noChangeShapeType="1"/>
            <a:stCxn id="24582" idx="6"/>
            <a:endCxn id="24581" idx="2"/>
          </p:cNvCxnSpPr>
          <p:nvPr>
            <p:custDataLst>
              <p:tags r:id="rId6"/>
            </p:custDataLst>
          </p:nvPr>
        </p:nvCxnSpPr>
        <p:spPr bwMode="auto">
          <a:xfrm>
            <a:off x="4311650" y="2682875"/>
            <a:ext cx="1409700" cy="990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4584" name="AutoShape 9"/>
          <p:cNvCxnSpPr>
            <a:cxnSpLocks noChangeShapeType="1"/>
            <a:stCxn id="24579" idx="6"/>
            <a:endCxn id="24580" idx="2"/>
          </p:cNvCxnSpPr>
          <p:nvPr>
            <p:custDataLst>
              <p:tags r:id="rId7"/>
            </p:custDataLst>
          </p:nvPr>
        </p:nvCxnSpPr>
        <p:spPr bwMode="auto">
          <a:xfrm>
            <a:off x="2457450" y="3505200"/>
            <a:ext cx="1282700" cy="930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</p:spPr>
      </p:cxnSp>
      <p:cxnSp>
        <p:nvCxnSpPr>
          <p:cNvPr id="24585" name="AutoShape 10"/>
          <p:cNvCxnSpPr>
            <a:cxnSpLocks noChangeShapeType="1"/>
            <a:endCxn id="24582" idx="2"/>
          </p:cNvCxnSpPr>
          <p:nvPr>
            <p:custDataLst>
              <p:tags r:id="rId8"/>
            </p:custDataLst>
          </p:nvPr>
        </p:nvCxnSpPr>
        <p:spPr bwMode="auto">
          <a:xfrm flipV="1">
            <a:off x="2463800" y="2682875"/>
            <a:ext cx="1200150" cy="822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4586" name="AutoShape 11"/>
          <p:cNvCxnSpPr>
            <a:cxnSpLocks noChangeShapeType="1"/>
            <a:stCxn id="24580" idx="6"/>
            <a:endCxn id="24581" idx="2"/>
          </p:cNvCxnSpPr>
          <p:nvPr>
            <p:custDataLst>
              <p:tags r:id="rId9"/>
            </p:custDataLst>
          </p:nvPr>
        </p:nvCxnSpPr>
        <p:spPr bwMode="auto">
          <a:xfrm flipV="1">
            <a:off x="4387850" y="3673475"/>
            <a:ext cx="1333500" cy="762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</p:spPr>
      </p:cxnSp>
      <p:sp>
        <p:nvSpPr>
          <p:cNvPr id="86028" name="Oval 12"/>
          <p:cNvSpPr>
            <a:spLocks noChangeArrowheads="1"/>
          </p:cNvSpPr>
          <p:nvPr/>
        </p:nvSpPr>
        <p:spPr bwMode="auto">
          <a:xfrm>
            <a:off x="4267200" y="4191000"/>
            <a:ext cx="381000" cy="5334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029" name="Oval 13"/>
          <p:cNvSpPr>
            <a:spLocks noChangeArrowheads="1"/>
          </p:cNvSpPr>
          <p:nvPr/>
        </p:nvSpPr>
        <p:spPr bwMode="auto">
          <a:xfrm>
            <a:off x="2286000" y="3352800"/>
            <a:ext cx="381000" cy="5334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8" grpId="0" animBg="1"/>
      <p:bldP spid="86028" grpId="1" animBg="1"/>
      <p:bldP spid="86029" grpId="0" animBg="1"/>
      <p:bldP spid="86029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2438400" cy="2743200"/>
          </a:xfrm>
        </p:spPr>
        <p:txBody>
          <a:bodyPr/>
          <a:lstStyle/>
          <a:p>
            <a:pPr algn="l" eaLnBrk="1" hangingPunct="1"/>
            <a:r>
              <a:rPr lang="en-US" sz="3600" dirty="0" smtClean="0"/>
              <a:t>This is already</a:t>
            </a:r>
            <a:br>
              <a:rPr lang="en-US" sz="3600" dirty="0" smtClean="0"/>
            </a:br>
            <a:r>
              <a:rPr lang="en-US" sz="3600" dirty="0" err="1" smtClean="0"/>
              <a:t>topo</a:t>
            </a:r>
            <a:r>
              <a:rPr lang="en-US" sz="3600" dirty="0" smtClean="0"/>
              <a:t>-logically sorted!</a:t>
            </a:r>
          </a:p>
        </p:txBody>
      </p:sp>
      <p:pic>
        <p:nvPicPr>
          <p:cNvPr id="43009" name="Picture 1" descr="C:\Documents and Settings\Administrator\Desktop\Cs-course-flowch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7925" y="0"/>
            <a:ext cx="6696075" cy="9525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void Graph::topsort(){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Vertex v, w;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for (int counter=0; counter &lt; NUM_VERTICES; 							counter++){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 </a:t>
            </a:r>
            <a:r>
              <a:rPr lang="en-US" sz="2000" smtClean="0">
                <a:solidFill>
                  <a:srgbClr val="339933"/>
                </a:solidFill>
                <a:latin typeface="Courier New" pitchFamily="49" charset="0"/>
              </a:rPr>
              <a:t>v = findNewVertexOfDegreeZero();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 if (v == NOT_A_VERTEX)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throw CycleFound();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 v.topologicalNum = counter;</a:t>
            </a:r>
          </a:p>
          <a:p>
            <a:pPr eaLnBrk="1" hangingPunct="1"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Courier New" pitchFamily="49" charset="0"/>
              </a:rPr>
              <a:t>    for each w adjacent to v</a:t>
            </a:r>
          </a:p>
          <a:p>
            <a:pPr eaLnBrk="1" hangingPunct="1"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Courier New" pitchFamily="49" charset="0"/>
              </a:rPr>
              <a:t>      w.indegree--;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}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sz="2400" smtClean="0"/>
              <a:t>What’s the big-Oh running time?</a:t>
            </a:r>
          </a:p>
          <a:p>
            <a:pPr eaLnBrk="1" hangingPunct="1"/>
            <a:r>
              <a:rPr lang="en-US" sz="2400" smtClean="0"/>
              <a:t>Observation: The only new (eligible) vertices with indegree 0 are the ones adjacent to the vertex just processed.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/>
          <a:lstStyle/>
          <a:p>
            <a:pPr algn="r" eaLnBrk="1" hangingPunct="1"/>
            <a:r>
              <a:rPr lang="en-US" smtClean="0"/>
              <a:t>Topological</a:t>
            </a:r>
            <a:br>
              <a:rPr lang="en-US" smtClean="0"/>
            </a:br>
            <a:r>
              <a:rPr lang="en-US" smtClean="0"/>
              <a:t>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11200" y="285750"/>
            <a:ext cx="7772400" cy="5943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void Graph::topsort(){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  Queue q(NUM_VERTICES);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  int counter = 0;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  Vertex v, w;</a:t>
            </a:r>
          </a:p>
          <a:p>
            <a:pPr eaLnBrk="1" hangingPunct="1">
              <a:buFontTx/>
              <a:buNone/>
            </a:pPr>
            <a:endParaRPr lang="en-US" sz="18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800" smtClean="0">
                <a:solidFill>
                  <a:srgbClr val="339933"/>
                </a:solidFill>
                <a:latin typeface="Courier New" pitchFamily="49" charset="0"/>
              </a:rPr>
              <a:t>  q.makeEmpty();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  </a:t>
            </a:r>
            <a:r>
              <a:rPr lang="en-US" sz="1800" smtClean="0">
                <a:solidFill>
                  <a:srgbClr val="339933"/>
                </a:solidFill>
                <a:latin typeface="Courier New" pitchFamily="49" charset="0"/>
              </a:rPr>
              <a:t>for each vertex v</a:t>
            </a:r>
          </a:p>
          <a:p>
            <a:pPr eaLnBrk="1" hangingPunct="1">
              <a:buFontTx/>
              <a:buNone/>
            </a:pPr>
            <a:r>
              <a:rPr lang="en-US" sz="1800" smtClean="0">
                <a:solidFill>
                  <a:srgbClr val="339933"/>
                </a:solidFill>
                <a:latin typeface="Courier New" pitchFamily="49" charset="0"/>
              </a:rPr>
              <a:t>    if (v.indegree == 0)</a:t>
            </a:r>
          </a:p>
          <a:p>
            <a:pPr eaLnBrk="1" hangingPunct="1">
              <a:buFontTx/>
              <a:buNone/>
            </a:pPr>
            <a:r>
              <a:rPr lang="en-US" sz="1800" smtClean="0">
                <a:solidFill>
                  <a:srgbClr val="339933"/>
                </a:solidFill>
                <a:latin typeface="Courier New" pitchFamily="49" charset="0"/>
              </a:rPr>
              <a:t>      q.enqueue(v);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  while (!q.isEmpty()){</a:t>
            </a:r>
          </a:p>
          <a:p>
            <a:pPr eaLnBrk="1" hangingPunct="1">
              <a:buFontTx/>
              <a:buNone/>
            </a:pPr>
            <a:r>
              <a:rPr lang="en-US" sz="1800" smtClean="0">
                <a:solidFill>
                  <a:srgbClr val="FF0000"/>
                </a:solidFill>
                <a:latin typeface="Courier New" pitchFamily="49" charset="0"/>
              </a:rPr>
              <a:t>    v = q.dequeue();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    v.topologicalNum = ++counter;</a:t>
            </a:r>
          </a:p>
          <a:p>
            <a:pPr eaLnBrk="1" hangingPunct="1">
              <a:buFontTx/>
              <a:buNone/>
            </a:pPr>
            <a:r>
              <a:rPr lang="en-US" sz="1800" smtClean="0">
                <a:solidFill>
                  <a:schemeClr val="accent2"/>
                </a:solidFill>
                <a:latin typeface="Courier New" pitchFamily="49" charset="0"/>
              </a:rPr>
              <a:t>    for each w adjacent to v</a:t>
            </a:r>
          </a:p>
          <a:p>
            <a:pPr eaLnBrk="1" hangingPunct="1">
              <a:buFontTx/>
              <a:buNone/>
            </a:pPr>
            <a:r>
              <a:rPr lang="en-US" sz="1800" smtClean="0">
                <a:solidFill>
                  <a:schemeClr val="accent2"/>
                </a:solidFill>
                <a:latin typeface="Courier New" pitchFamily="49" charset="0"/>
              </a:rPr>
              <a:t>      if (--w.indegree == 0)</a:t>
            </a:r>
          </a:p>
          <a:p>
            <a:pPr eaLnBrk="1" hangingPunct="1">
              <a:buFontTx/>
              <a:buNone/>
            </a:pPr>
            <a:r>
              <a:rPr lang="en-US" sz="1800" smtClean="0">
                <a:solidFill>
                  <a:schemeClr val="accent2"/>
                </a:solidFill>
                <a:latin typeface="Courier New" pitchFamily="49" charset="0"/>
              </a:rPr>
              <a:t>        q.enqueue(w);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  }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  if (counter != NUM_VERTICES)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    throw CycleFound();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}</a:t>
            </a:r>
          </a:p>
        </p:txBody>
      </p:sp>
      <p:sp>
        <p:nvSpPr>
          <p:cNvPr id="21507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7800" y="2133600"/>
            <a:ext cx="2032000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rgbClr val="339933"/>
                </a:solidFill>
                <a:latin typeface="Times New Roman" pitchFamily="18" charset="0"/>
              </a:rPr>
              <a:t>intialize the</a:t>
            </a:r>
          </a:p>
          <a:p>
            <a:pPr algn="ctr"/>
            <a:r>
              <a:rPr lang="en-US" b="1">
                <a:solidFill>
                  <a:srgbClr val="339933"/>
                </a:solidFill>
                <a:latin typeface="Times New Roman" pitchFamily="18" charset="0"/>
              </a:rPr>
              <a:t>queue</a:t>
            </a:r>
          </a:p>
        </p:txBody>
      </p:sp>
      <p:sp>
        <p:nvSpPr>
          <p:cNvPr id="21508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562600" y="3200400"/>
            <a:ext cx="1993900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get a vertex with</a:t>
            </a:r>
          </a:p>
          <a:p>
            <a:pPr algn="ctr"/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indegree 0</a:t>
            </a:r>
          </a:p>
        </p:txBody>
      </p:sp>
      <p:sp>
        <p:nvSpPr>
          <p:cNvPr id="21509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172200" y="4191000"/>
            <a:ext cx="1317625" cy="1019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insert new</a:t>
            </a:r>
          </a:p>
          <a:p>
            <a:pPr algn="ctr"/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eligible</a:t>
            </a:r>
          </a:p>
          <a:p>
            <a:pPr algn="ctr"/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vertices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554162"/>
          </a:xfrm>
          <a:noFill/>
        </p:spPr>
        <p:txBody>
          <a:bodyPr/>
          <a:lstStyle/>
          <a:p>
            <a:pPr algn="r" eaLnBrk="1" hangingPunct="1"/>
            <a:r>
              <a:rPr lang="en-US" smtClean="0"/>
              <a:t>Topological</a:t>
            </a:r>
            <a:br>
              <a:rPr lang="en-US" smtClean="0"/>
            </a:br>
            <a:r>
              <a:rPr lang="en-US" smtClean="0"/>
              <a:t>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nimBg="1"/>
      <p:bldP spid="21508" grpId="0" animBg="1"/>
      <p:bldP spid="2150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 9.1 from Textbook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Topological sort</a:t>
            </a:r>
          </a:p>
          <a:p>
            <a:pPr lvl="1" eaLnBrk="1" hangingPunct="1"/>
            <a:endParaRPr lang="en-US" smtClean="0"/>
          </a:p>
        </p:txBody>
      </p:sp>
      <p:pic>
        <p:nvPicPr>
          <p:cNvPr id="28676" name="Picture 4" descr="fig09_7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378200"/>
            <a:ext cx="8839200" cy="295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lecture on Mon, Apr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Shortest Path Algorithms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Unweighted and Weighted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Why do we care about shortest paths?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obvious answers:</a:t>
            </a:r>
          </a:p>
          <a:p>
            <a:pPr lvl="1" eaLnBrk="1" hangingPunct="1"/>
            <a:r>
              <a:rPr lang="en-US" smtClean="0"/>
              <a:t>Map routing (car navigation systems, Google Maps, flights)</a:t>
            </a:r>
          </a:p>
          <a:p>
            <a:pPr lvl="1" eaLnBrk="1" hangingPunct="1"/>
            <a:r>
              <a:rPr lang="en-US" smtClean="0"/>
              <a:t>6 degrees of separation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But what else?</a:t>
            </a:r>
          </a:p>
          <a:p>
            <a:pPr lvl="1" eaLnBrk="1" hangingPunct="1"/>
            <a:r>
              <a:rPr lang="en-US" smtClean="0"/>
              <a:t>Internet routing</a:t>
            </a:r>
          </a:p>
          <a:p>
            <a:pPr lvl="1" eaLnBrk="1" hangingPunct="1"/>
            <a:r>
              <a:rPr lang="en-US" smtClean="0"/>
              <a:t>Puzzle answers (Rubik’s cube)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3 types of algorithms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Single pair</a:t>
            </a:r>
          </a:p>
          <a:p>
            <a:pPr eaLnBrk="1" hangingPunct="1"/>
            <a:r>
              <a:rPr lang="en-US" smtClean="0"/>
              <a:t>Single source</a:t>
            </a:r>
          </a:p>
          <a:p>
            <a:pPr eaLnBrk="1" hangingPunct="1"/>
            <a:r>
              <a:rPr lang="en-US" smtClean="0"/>
              <a:t>All pairs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And a variant that we’ll see later:</a:t>
            </a:r>
          </a:p>
          <a:p>
            <a:pPr lvl="1" eaLnBrk="1" hangingPunct="1"/>
            <a:r>
              <a:rPr lang="en-US" smtClean="0"/>
              <a:t>Travelling salesperson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Graph examples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Google Maps, of course</a:t>
            </a:r>
          </a:p>
          <a:p>
            <a:pPr lvl="1" eaLnBrk="1" hangingPunct="1"/>
            <a:r>
              <a:rPr lang="en-US" smtClean="0"/>
              <a:t>Which actually uses MapQuest data</a:t>
            </a:r>
          </a:p>
          <a:p>
            <a:pPr lvl="1" eaLnBrk="1" hangingPunct="1"/>
            <a:r>
              <a:rPr lang="en-US" smtClean="0"/>
              <a:t>But we’ll call it Google Maps data</a:t>
            </a:r>
          </a:p>
          <a:p>
            <a:pPr eaLnBrk="1" hangingPunct="1"/>
            <a:r>
              <a:rPr lang="en-US" smtClean="0"/>
              <a:t>Others?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Shortest Path Algorithms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This version is called the “single-source” shortest path</a:t>
            </a:r>
          </a:p>
          <a:p>
            <a:pPr eaLnBrk="1" hangingPunct="1"/>
            <a:r>
              <a:rPr lang="en-US" sz="2400" smtClean="0"/>
              <a:t>Given a graph </a:t>
            </a:r>
            <a:r>
              <a:rPr lang="en-US" sz="2400" b="1" smtClean="0">
                <a:solidFill>
                  <a:srgbClr val="FF0000"/>
                </a:solidFill>
              </a:rPr>
              <a:t>G</a:t>
            </a:r>
            <a:r>
              <a:rPr lang="en-US" sz="2400" smtClean="0"/>
              <a:t> = (V, E) and a single distinguished vertex </a:t>
            </a:r>
            <a:r>
              <a:rPr lang="en-US" sz="2400" b="1" smtClean="0">
                <a:solidFill>
                  <a:srgbClr val="FF0000"/>
                </a:solidFill>
              </a:rPr>
              <a:t>s</a:t>
            </a:r>
            <a:r>
              <a:rPr lang="en-US" sz="2400" smtClean="0"/>
              <a:t>, find the shortest weighted path from </a:t>
            </a:r>
            <a:r>
              <a:rPr lang="en-US" sz="2400" b="1" smtClean="0">
                <a:solidFill>
                  <a:srgbClr val="FF0000"/>
                </a:solidFill>
              </a:rPr>
              <a:t>s</a:t>
            </a:r>
            <a:r>
              <a:rPr lang="en-US" sz="2400" smtClean="0"/>
              <a:t> to every other vertex in </a:t>
            </a:r>
            <a:r>
              <a:rPr lang="en-US" sz="2400" b="1" smtClean="0">
                <a:solidFill>
                  <a:srgbClr val="FF0000"/>
                </a:solidFill>
              </a:rPr>
              <a:t>G</a:t>
            </a:r>
            <a:r>
              <a:rPr lang="en-US" sz="2400" smtClean="0"/>
              <a:t>.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sz="2400" b="1" smtClean="0">
                <a:solidFill>
                  <a:srgbClr val="FF0000"/>
                </a:solidFill>
              </a:rPr>
              <a:t>weighted path length</a:t>
            </a:r>
            <a:r>
              <a:rPr lang="en-US" sz="2400" smtClean="0"/>
              <a:t> of v</a:t>
            </a:r>
            <a:r>
              <a:rPr lang="en-US" sz="2400" baseline="-25000" smtClean="0"/>
              <a:t>1</a:t>
            </a:r>
            <a:r>
              <a:rPr lang="en-US" sz="2400" smtClean="0"/>
              <a:t>, v</a:t>
            </a:r>
            <a:r>
              <a:rPr lang="en-US" sz="2400" baseline="-25000" smtClean="0"/>
              <a:t>2</a:t>
            </a:r>
            <a:r>
              <a:rPr lang="en-US" sz="2400" smtClean="0"/>
              <a:t>, …</a:t>
            </a:r>
            <a:r>
              <a:rPr lang="en-US" smtClean="0"/>
              <a:t> , v</a:t>
            </a:r>
            <a:r>
              <a:rPr lang="en-US" baseline="-25000" smtClean="0"/>
              <a:t>N</a:t>
            </a:r>
            <a:r>
              <a:rPr lang="en-US" smtClean="0"/>
              <a:t>:</a:t>
            </a:r>
          </a:p>
          <a:p>
            <a:pPr eaLnBrk="1" hangingPunct="1">
              <a:buClr>
                <a:schemeClr val="tx1"/>
              </a:buClr>
            </a:pPr>
            <a:endParaRPr lang="en-US" smtClean="0"/>
          </a:p>
          <a:p>
            <a:pPr eaLnBrk="1" hangingPunct="1">
              <a:buClr>
                <a:schemeClr val="tx1"/>
              </a:buClr>
            </a:pPr>
            <a:endParaRPr lang="en-US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838200" y="4724400"/>
          <a:ext cx="1295400" cy="1066800"/>
        </p:xfrm>
        <a:graphic>
          <a:graphicData uri="http://schemas.openxmlformats.org/presentationml/2006/ole">
            <p:oleObj spid="_x0000_s2050" name="Equation" r:id="rId7" imgW="482400" imgH="431640" progId="Equation.3">
              <p:embed/>
            </p:oleObj>
          </a:graphicData>
        </a:graphic>
      </p:graphicFrame>
      <p:sp>
        <p:nvSpPr>
          <p:cNvPr id="2053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362200" y="5029200"/>
            <a:ext cx="525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Times New Roman" pitchFamily="18" charset="0"/>
              </a:rPr>
              <a:t>, where </a:t>
            </a:r>
            <a:r>
              <a:rPr lang="en-US" sz="2400" b="1">
                <a:latin typeface="Times New Roman" pitchFamily="18" charset="0"/>
              </a:rPr>
              <a:t>c</a:t>
            </a:r>
            <a:r>
              <a:rPr lang="en-US" sz="2400" b="1" baseline="-25000">
                <a:latin typeface="Times New Roman" pitchFamily="18" charset="0"/>
              </a:rPr>
              <a:t>i,j</a:t>
            </a:r>
            <a:r>
              <a:rPr lang="en-US" sz="2400">
                <a:latin typeface="Times New Roman" pitchFamily="18" charset="0"/>
              </a:rPr>
              <a:t> is the cost  of edge </a:t>
            </a:r>
            <a:r>
              <a:rPr lang="en-US" sz="2400" b="1">
                <a:latin typeface="Times New Roman" pitchFamily="18" charset="0"/>
              </a:rPr>
              <a:t>(v</a:t>
            </a:r>
            <a:r>
              <a:rPr lang="en-US" sz="2400" b="1" baseline="-25000">
                <a:latin typeface="Times New Roman" pitchFamily="18" charset="0"/>
              </a:rPr>
              <a:t>i</a:t>
            </a:r>
            <a:r>
              <a:rPr lang="en-US" sz="2400" b="1">
                <a:latin typeface="Times New Roman" pitchFamily="18" charset="0"/>
              </a:rPr>
              <a:t>, v</a:t>
            </a:r>
            <a:r>
              <a:rPr lang="en-US" sz="2400" b="1" baseline="-25000">
                <a:latin typeface="Times New Roman" pitchFamily="18" charset="0"/>
              </a:rPr>
              <a:t>j</a:t>
            </a:r>
            <a:r>
              <a:rPr lang="en-US" sz="2400" b="1"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Unweighted Shortest Path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Special case of the weighted problem: all weights are 1.</a:t>
            </a:r>
          </a:p>
          <a:p>
            <a:pPr eaLnBrk="1" hangingPunct="1"/>
            <a:r>
              <a:rPr lang="en-US" smtClean="0"/>
              <a:t>Solution: breadth-first search.  Similar to level-order traversal for trees.</a:t>
            </a:r>
          </a:p>
        </p:txBody>
      </p:sp>
      <p:sp>
        <p:nvSpPr>
          <p:cNvPr id="32772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4953000" y="3924300"/>
            <a:ext cx="609600" cy="3429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32773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6883400" y="4495800"/>
            <a:ext cx="609600" cy="3429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6</a:t>
            </a:r>
          </a:p>
        </p:txBody>
      </p:sp>
      <p:sp>
        <p:nvSpPr>
          <p:cNvPr id="32774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022600" y="3981450"/>
            <a:ext cx="609600" cy="3429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32775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2819400" y="5753100"/>
            <a:ext cx="609600" cy="3429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32776" name="Oval 8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5054600" y="5124450"/>
            <a:ext cx="609600" cy="3429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4</a:t>
            </a:r>
          </a:p>
        </p:txBody>
      </p:sp>
      <p:sp>
        <p:nvSpPr>
          <p:cNvPr id="32777" name="Oval 9"/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7086600" y="5410200"/>
            <a:ext cx="609600" cy="3429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7</a:t>
            </a:r>
          </a:p>
        </p:txBody>
      </p:sp>
      <p:cxnSp>
        <p:nvCxnSpPr>
          <p:cNvPr id="32778" name="AutoShape 10"/>
          <p:cNvCxnSpPr>
            <a:cxnSpLocks noChangeShapeType="1"/>
            <a:stCxn id="32774" idx="5"/>
            <a:endCxn id="32772" idx="1"/>
          </p:cNvCxnSpPr>
          <p:nvPr>
            <p:custDataLst>
              <p:tags r:id="rId9"/>
            </p:custDataLst>
          </p:nvPr>
        </p:nvCxnSpPr>
        <p:spPr bwMode="auto">
          <a:xfrm flipV="1">
            <a:off x="3543300" y="3956050"/>
            <a:ext cx="1498600" cy="336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79" name="AutoShape 11"/>
          <p:cNvCxnSpPr>
            <a:cxnSpLocks noChangeShapeType="1"/>
            <a:stCxn id="32772" idx="5"/>
            <a:endCxn id="32773" idx="2"/>
          </p:cNvCxnSpPr>
          <p:nvPr>
            <p:custDataLst>
              <p:tags r:id="rId10"/>
            </p:custDataLst>
          </p:nvPr>
        </p:nvCxnSpPr>
        <p:spPr bwMode="auto">
          <a:xfrm>
            <a:off x="5473700" y="4235450"/>
            <a:ext cx="139065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80" name="AutoShape 12"/>
          <p:cNvCxnSpPr>
            <a:cxnSpLocks noChangeShapeType="1"/>
            <a:stCxn id="32785" idx="1"/>
            <a:endCxn id="32774" idx="4"/>
          </p:cNvCxnSpPr>
          <p:nvPr>
            <p:custDataLst>
              <p:tags r:id="rId11"/>
            </p:custDataLst>
          </p:nvPr>
        </p:nvCxnSpPr>
        <p:spPr bwMode="auto">
          <a:xfrm flipH="1" flipV="1">
            <a:off x="3327400" y="4343400"/>
            <a:ext cx="1511300" cy="1841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81" name="AutoShape 13"/>
          <p:cNvCxnSpPr>
            <a:cxnSpLocks noChangeShapeType="1"/>
            <a:stCxn id="32773" idx="4"/>
            <a:endCxn id="32777" idx="0"/>
          </p:cNvCxnSpPr>
          <p:nvPr>
            <p:custDataLst>
              <p:tags r:id="rId12"/>
            </p:custDataLst>
          </p:nvPr>
        </p:nvCxnSpPr>
        <p:spPr bwMode="auto">
          <a:xfrm>
            <a:off x="7188200" y="4857750"/>
            <a:ext cx="203200" cy="533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82" name="AutoShape 14"/>
          <p:cNvCxnSpPr>
            <a:cxnSpLocks noChangeShapeType="1"/>
            <a:stCxn id="32790" idx="5"/>
            <a:endCxn id="32775" idx="1"/>
          </p:cNvCxnSpPr>
          <p:nvPr>
            <p:custDataLst>
              <p:tags r:id="rId13"/>
            </p:custDataLst>
          </p:nvPr>
        </p:nvCxnSpPr>
        <p:spPr bwMode="auto">
          <a:xfrm>
            <a:off x="2019300" y="5264150"/>
            <a:ext cx="889000" cy="52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83" name="AutoShape 15"/>
          <p:cNvCxnSpPr>
            <a:cxnSpLocks noChangeShapeType="1"/>
            <a:stCxn id="32775" idx="0"/>
            <a:endCxn id="32774" idx="4"/>
          </p:cNvCxnSpPr>
          <p:nvPr>
            <p:custDataLst>
              <p:tags r:id="rId14"/>
            </p:custDataLst>
          </p:nvPr>
        </p:nvCxnSpPr>
        <p:spPr bwMode="auto">
          <a:xfrm flipV="1">
            <a:off x="3124200" y="4343400"/>
            <a:ext cx="203200" cy="13906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84" name="AutoShape 16"/>
          <p:cNvCxnSpPr>
            <a:cxnSpLocks noChangeShapeType="1"/>
            <a:stCxn id="32775" idx="5"/>
            <a:endCxn id="32785" idx="2"/>
          </p:cNvCxnSpPr>
          <p:nvPr>
            <p:custDataLst>
              <p:tags r:id="rId15"/>
            </p:custDataLst>
          </p:nvPr>
        </p:nvCxnSpPr>
        <p:spPr bwMode="auto">
          <a:xfrm>
            <a:off x="3340100" y="6064250"/>
            <a:ext cx="1390650" cy="260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2785" name="Oval 17"/>
          <p:cNvSpPr>
            <a:spLocks noChangeAspect="1" noChangeArrowheads="1"/>
          </p:cNvSpPr>
          <p:nvPr>
            <p:custDataLst>
              <p:tags r:id="rId16"/>
            </p:custDataLst>
          </p:nvPr>
        </p:nvSpPr>
        <p:spPr bwMode="auto">
          <a:xfrm>
            <a:off x="4749800" y="6153150"/>
            <a:ext cx="609600" cy="3429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5</a:t>
            </a:r>
          </a:p>
        </p:txBody>
      </p:sp>
      <p:cxnSp>
        <p:nvCxnSpPr>
          <p:cNvPr id="32786" name="AutoShape 18"/>
          <p:cNvCxnSpPr>
            <a:cxnSpLocks noChangeShapeType="1"/>
            <a:stCxn id="32785" idx="0"/>
            <a:endCxn id="32776" idx="4"/>
          </p:cNvCxnSpPr>
          <p:nvPr>
            <p:custDataLst>
              <p:tags r:id="rId17"/>
            </p:custDataLst>
          </p:nvPr>
        </p:nvCxnSpPr>
        <p:spPr bwMode="auto">
          <a:xfrm flipV="1">
            <a:off x="5054600" y="5486400"/>
            <a:ext cx="304800" cy="647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87" name="AutoShape 19"/>
          <p:cNvCxnSpPr>
            <a:cxnSpLocks noChangeShapeType="1"/>
            <a:stCxn id="32774" idx="5"/>
            <a:endCxn id="32776" idx="1"/>
          </p:cNvCxnSpPr>
          <p:nvPr>
            <p:custDataLst>
              <p:tags r:id="rId18"/>
            </p:custDataLst>
          </p:nvPr>
        </p:nvCxnSpPr>
        <p:spPr bwMode="auto">
          <a:xfrm>
            <a:off x="3543300" y="4292600"/>
            <a:ext cx="1600200" cy="863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88" name="AutoShape 20"/>
          <p:cNvCxnSpPr>
            <a:cxnSpLocks noChangeShapeType="1"/>
            <a:stCxn id="32775" idx="7"/>
            <a:endCxn id="32772" idx="3"/>
          </p:cNvCxnSpPr>
          <p:nvPr>
            <p:custDataLst>
              <p:tags r:id="rId19"/>
            </p:custDataLst>
          </p:nvPr>
        </p:nvCxnSpPr>
        <p:spPr bwMode="auto">
          <a:xfrm flipV="1">
            <a:off x="3340100" y="4235450"/>
            <a:ext cx="1701800" cy="1549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89" name="AutoShape 21"/>
          <p:cNvCxnSpPr>
            <a:cxnSpLocks noChangeShapeType="1"/>
            <a:stCxn id="32790" idx="7"/>
            <a:endCxn id="32774" idx="3"/>
          </p:cNvCxnSpPr>
          <p:nvPr>
            <p:custDataLst>
              <p:tags r:id="rId20"/>
            </p:custDataLst>
          </p:nvPr>
        </p:nvCxnSpPr>
        <p:spPr bwMode="auto">
          <a:xfrm flipV="1">
            <a:off x="2019300" y="4292600"/>
            <a:ext cx="1092200" cy="692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2790" name="Oval 22"/>
          <p:cNvSpPr>
            <a:spLocks noChangeAspect="1" noChangeArrowheads="1"/>
          </p:cNvSpPr>
          <p:nvPr>
            <p:custDataLst>
              <p:tags r:id="rId21"/>
            </p:custDataLst>
          </p:nvPr>
        </p:nvSpPr>
        <p:spPr bwMode="auto">
          <a:xfrm>
            <a:off x="1498600" y="4953000"/>
            <a:ext cx="609600" cy="3429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0</a:t>
            </a:r>
          </a:p>
        </p:txBody>
      </p:sp>
      <p:cxnSp>
        <p:nvCxnSpPr>
          <p:cNvPr id="32791" name="AutoShape 23"/>
          <p:cNvCxnSpPr>
            <a:cxnSpLocks noChangeShapeType="1"/>
            <a:stCxn id="32776" idx="6"/>
            <a:endCxn id="32777" idx="2"/>
          </p:cNvCxnSpPr>
          <p:nvPr>
            <p:custDataLst>
              <p:tags r:id="rId22"/>
            </p:custDataLst>
          </p:nvPr>
        </p:nvCxnSpPr>
        <p:spPr bwMode="auto">
          <a:xfrm>
            <a:off x="5683250" y="5295900"/>
            <a:ext cx="1384300" cy="2857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92" name="AutoShape 24"/>
          <p:cNvCxnSpPr>
            <a:cxnSpLocks noChangeShapeType="1"/>
            <a:stCxn id="32776" idx="7"/>
            <a:endCxn id="32773" idx="3"/>
          </p:cNvCxnSpPr>
          <p:nvPr>
            <p:custDataLst>
              <p:tags r:id="rId23"/>
            </p:custDataLst>
          </p:nvPr>
        </p:nvCxnSpPr>
        <p:spPr bwMode="auto">
          <a:xfrm flipV="1">
            <a:off x="5575300" y="4806950"/>
            <a:ext cx="1397000" cy="349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2793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092200" y="5067300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11200" y="342900"/>
            <a:ext cx="7772400" cy="5886450"/>
          </a:xfrm>
        </p:spPr>
        <p:txBody>
          <a:bodyPr/>
          <a:lstStyle/>
          <a:p>
            <a:pPr eaLnBrk="1" hangingPunct="1">
              <a:buFontTx/>
              <a:buNone/>
              <a:tabLst>
                <a:tab pos="1947863" algn="l"/>
              </a:tabLst>
            </a:pPr>
            <a:r>
              <a:rPr lang="en-US" sz="2000" b="1" smtClean="0">
                <a:latin typeface="Courier New" pitchFamily="49" charset="0"/>
              </a:rPr>
              <a:t>void Graph::unweighted (Vertex s){</a:t>
            </a:r>
          </a:p>
          <a:p>
            <a:pPr eaLnBrk="1" hangingPunct="1">
              <a:buFontTx/>
              <a:buNone/>
              <a:tabLst>
                <a:tab pos="1947863" algn="l"/>
              </a:tabLst>
            </a:pPr>
            <a:r>
              <a:rPr lang="en-US" sz="2000" b="1" smtClean="0">
                <a:latin typeface="Courier New" pitchFamily="49" charset="0"/>
              </a:rPr>
              <a:t>  Queue q(NUM_VERTICES);</a:t>
            </a:r>
          </a:p>
          <a:p>
            <a:pPr eaLnBrk="1" hangingPunct="1">
              <a:buFontTx/>
              <a:buNone/>
              <a:tabLst>
                <a:tab pos="1947863" algn="l"/>
              </a:tabLst>
            </a:pPr>
            <a:r>
              <a:rPr lang="en-US" sz="2000" b="1" smtClean="0">
                <a:latin typeface="Courier New" pitchFamily="49" charset="0"/>
              </a:rPr>
              <a:t>  Vertex v, w;</a:t>
            </a:r>
          </a:p>
          <a:p>
            <a:pPr eaLnBrk="1" hangingPunct="1">
              <a:buFontTx/>
              <a:buNone/>
              <a:tabLst>
                <a:tab pos="1947863" algn="l"/>
              </a:tabLst>
            </a:pPr>
            <a:r>
              <a:rPr lang="en-US" sz="2000" b="1" smtClean="0">
                <a:latin typeface="Courier New" pitchFamily="49" charset="0"/>
              </a:rPr>
              <a:t>  q.enqueue(s);</a:t>
            </a:r>
          </a:p>
          <a:p>
            <a:pPr eaLnBrk="1" hangingPunct="1">
              <a:buFontTx/>
              <a:buNone/>
              <a:tabLst>
                <a:tab pos="1947863" algn="l"/>
              </a:tabLst>
            </a:pPr>
            <a:r>
              <a:rPr lang="en-US" sz="2000" b="1" smtClean="0">
                <a:latin typeface="Courier New" pitchFamily="49" charset="0"/>
              </a:rPr>
              <a:t>  s.dist = 0;</a:t>
            </a:r>
          </a:p>
          <a:p>
            <a:pPr eaLnBrk="1" hangingPunct="1">
              <a:buFontTx/>
              <a:buNone/>
              <a:tabLst>
                <a:tab pos="1947863" algn="l"/>
              </a:tabLst>
            </a:pPr>
            <a:endParaRPr lang="en-US" sz="2000" b="1" smtClean="0">
              <a:latin typeface="Courier New" pitchFamily="49" charset="0"/>
            </a:endParaRPr>
          </a:p>
          <a:p>
            <a:pPr eaLnBrk="1" hangingPunct="1">
              <a:buFontTx/>
              <a:buNone/>
              <a:tabLst>
                <a:tab pos="1947863" algn="l"/>
              </a:tabLst>
            </a:pPr>
            <a:r>
              <a:rPr lang="en-US" sz="2000" b="1" smtClean="0">
                <a:latin typeface="Courier New" pitchFamily="49" charset="0"/>
              </a:rPr>
              <a:t>  while (!q.isEmpty()){</a:t>
            </a:r>
          </a:p>
          <a:p>
            <a:pPr eaLnBrk="1" hangingPunct="1">
              <a:buFontTx/>
              <a:buNone/>
              <a:tabLst>
                <a:tab pos="1947863" algn="l"/>
              </a:tabLst>
            </a:pPr>
            <a:r>
              <a:rPr lang="en-US" sz="2000" b="1" smtClean="0">
                <a:latin typeface="Courier New" pitchFamily="49" charset="0"/>
              </a:rPr>
              <a:t>    v = q.dequeue();</a:t>
            </a:r>
          </a:p>
          <a:p>
            <a:pPr eaLnBrk="1" hangingPunct="1">
              <a:buFontTx/>
              <a:buNone/>
              <a:tabLst>
                <a:tab pos="1947863" algn="l"/>
              </a:tabLst>
            </a:pPr>
            <a:r>
              <a:rPr lang="en-US" sz="2000" b="1" smtClean="0">
                <a:latin typeface="Courier New" pitchFamily="49" charset="0"/>
              </a:rPr>
              <a:t>    </a:t>
            </a: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for each w adjacent to v</a:t>
            </a:r>
          </a:p>
          <a:p>
            <a:pPr eaLnBrk="1" hangingPunct="1">
              <a:buFontTx/>
              <a:buNone/>
              <a:tabLst>
                <a:tab pos="1947863" algn="l"/>
              </a:tabLst>
            </a:pPr>
            <a:r>
              <a:rPr lang="en-US" sz="2000" b="1" smtClean="0">
                <a:latin typeface="Courier New" pitchFamily="49" charset="0"/>
              </a:rPr>
              <a:t>      if (w.dist == INFINITY){</a:t>
            </a:r>
          </a:p>
          <a:p>
            <a:pPr eaLnBrk="1" hangingPunct="1">
              <a:buFontTx/>
              <a:buNone/>
              <a:tabLst>
                <a:tab pos="1947863" algn="l"/>
              </a:tabLst>
            </a:pPr>
            <a:r>
              <a:rPr lang="en-US" sz="2000" b="1" smtClean="0">
                <a:latin typeface="Courier New" pitchFamily="49" charset="0"/>
              </a:rPr>
              <a:t>        w.dist = v.dist + 1;</a:t>
            </a:r>
          </a:p>
          <a:p>
            <a:pPr eaLnBrk="1" hangingPunct="1">
              <a:buFontTx/>
              <a:buNone/>
              <a:tabLst>
                <a:tab pos="1947863" algn="l"/>
              </a:tabLst>
            </a:pPr>
            <a:r>
              <a:rPr lang="en-US" sz="2000" b="1" smtClean="0">
                <a:latin typeface="Courier New" pitchFamily="49" charset="0"/>
              </a:rPr>
              <a:t>        w.path = v;</a:t>
            </a:r>
          </a:p>
          <a:p>
            <a:pPr eaLnBrk="1" hangingPunct="1">
              <a:buFontTx/>
              <a:buNone/>
              <a:tabLst>
                <a:tab pos="1947863" algn="l"/>
              </a:tabLst>
            </a:pPr>
            <a:r>
              <a:rPr lang="en-US" sz="2000" b="1" smtClean="0">
                <a:solidFill>
                  <a:srgbClr val="339933"/>
                </a:solidFill>
                <a:latin typeface="Courier New" pitchFamily="49" charset="0"/>
              </a:rPr>
              <a:t>        q.enqueue(w);</a:t>
            </a:r>
          </a:p>
          <a:p>
            <a:pPr eaLnBrk="1" hangingPunct="1">
              <a:buFontTx/>
              <a:buNone/>
              <a:tabLst>
                <a:tab pos="1947863" algn="l"/>
              </a:tabLst>
            </a:pPr>
            <a:r>
              <a:rPr lang="en-US" sz="2000" b="1" smtClean="0">
                <a:latin typeface="Courier New" pitchFamily="49" charset="0"/>
              </a:rPr>
              <a:t>      }</a:t>
            </a:r>
          </a:p>
          <a:p>
            <a:pPr eaLnBrk="1" hangingPunct="1">
              <a:buFontTx/>
              <a:buNone/>
              <a:tabLst>
                <a:tab pos="1947863" algn="l"/>
              </a:tabLst>
            </a:pPr>
            <a:r>
              <a:rPr lang="en-US" sz="2000" b="1" smtClean="0">
                <a:latin typeface="Courier New" pitchFamily="49" charset="0"/>
              </a:rPr>
              <a:t>    }</a:t>
            </a:r>
          </a:p>
          <a:p>
            <a:pPr eaLnBrk="1" hangingPunct="1">
              <a:buFontTx/>
              <a:buNone/>
              <a:tabLst>
                <a:tab pos="1947863" algn="l"/>
              </a:tabLst>
            </a:pPr>
            <a:r>
              <a:rPr lang="en-US" sz="2000" b="1" smtClean="0">
                <a:latin typeface="Courier New" pitchFamily="49" charset="0"/>
              </a:rPr>
              <a:t>  }</a:t>
            </a:r>
          </a:p>
        </p:txBody>
      </p:sp>
      <p:sp>
        <p:nvSpPr>
          <p:cNvPr id="3379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62600" y="2895600"/>
            <a:ext cx="335280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each edge examined</a:t>
            </a:r>
          </a:p>
          <a:p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at most once – if adjacency lists are used</a:t>
            </a:r>
          </a:p>
        </p:txBody>
      </p:sp>
      <p:sp>
        <p:nvSpPr>
          <p:cNvPr id="33796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0" y="4495800"/>
            <a:ext cx="2535238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9933"/>
                </a:solidFill>
                <a:latin typeface="Times New Roman" pitchFamily="18" charset="0"/>
              </a:rPr>
              <a:t>each vertex enqueued</a:t>
            </a:r>
          </a:p>
          <a:p>
            <a:r>
              <a:rPr lang="en-US" b="1">
                <a:solidFill>
                  <a:srgbClr val="339933"/>
                </a:solidFill>
                <a:latin typeface="Times New Roman" pitchFamily="18" charset="0"/>
              </a:rPr>
              <a:t>at most once</a:t>
            </a:r>
          </a:p>
        </p:txBody>
      </p:sp>
      <p:sp>
        <p:nvSpPr>
          <p:cNvPr id="33797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235200" y="5829300"/>
            <a:ext cx="44640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total running time</a:t>
            </a:r>
            <a:r>
              <a:rPr lang="en-US" sz="2400">
                <a:latin typeface="Times New Roman" pitchFamily="18" charset="0"/>
              </a:rPr>
              <a:t>: O(         ?         )</a:t>
            </a:r>
          </a:p>
        </p:txBody>
      </p:sp>
      <p:sp>
        <p:nvSpPr>
          <p:cNvPr id="33798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5181600" y="32766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799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>
            <a:off x="4038600" y="4857750"/>
            <a:ext cx="12700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Weighted Shortest Path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no negative weight edges.</a:t>
            </a:r>
          </a:p>
          <a:p>
            <a:pPr eaLnBrk="1" hangingPunct="1">
              <a:buClr>
                <a:schemeClr val="tx1"/>
              </a:buClr>
            </a:pPr>
            <a:r>
              <a:rPr lang="en-US" b="1" smtClean="0">
                <a:solidFill>
                  <a:srgbClr val="FF0000"/>
                </a:solidFill>
              </a:rPr>
              <a:t>Dijkstra’s algorithm</a:t>
            </a:r>
            <a:r>
              <a:rPr lang="en-US" smtClean="0"/>
              <a:t>: uses similar ideas as the unweighted case.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b="1" smtClean="0"/>
              <a:t>Greedy</a:t>
            </a:r>
            <a:r>
              <a:rPr lang="en-US" smtClean="0"/>
              <a:t> algorithms: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smtClean="0"/>
              <a:t>	</a:t>
            </a:r>
            <a:r>
              <a:rPr lang="en-US" b="1" smtClean="0">
                <a:solidFill>
                  <a:schemeClr val="accent2"/>
                </a:solidFill>
              </a:rPr>
              <a:t>do what seems to be best at every decision point.</a:t>
            </a:r>
          </a:p>
        </p:txBody>
      </p:sp>
      <p:sp>
        <p:nvSpPr>
          <p:cNvPr id="34820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320800" y="4610100"/>
            <a:ext cx="6705600" cy="2009775"/>
          </a:xfrm>
          <a:custGeom>
            <a:avLst/>
            <a:gdLst>
              <a:gd name="T0" fmla="*/ 2147483647 w 2544"/>
              <a:gd name="T1" fmla="*/ 2147483647 h 1688"/>
              <a:gd name="T2" fmla="*/ 2147483647 w 2544"/>
              <a:gd name="T3" fmla="*/ 2147483647 h 1688"/>
              <a:gd name="T4" fmla="*/ 2147483647 w 2544"/>
              <a:gd name="T5" fmla="*/ 2147483647 h 1688"/>
              <a:gd name="T6" fmla="*/ 2147483647 w 2544"/>
              <a:gd name="T7" fmla="*/ 2147483647 h 1688"/>
              <a:gd name="T8" fmla="*/ 2147483647 w 2544"/>
              <a:gd name="T9" fmla="*/ 2147483647 h 1688"/>
              <a:gd name="T10" fmla="*/ 2147483647 w 2544"/>
              <a:gd name="T11" fmla="*/ 2147483647 h 1688"/>
              <a:gd name="T12" fmla="*/ 2147483647 w 2544"/>
              <a:gd name="T13" fmla="*/ 2147483647 h 1688"/>
              <a:gd name="T14" fmla="*/ 2147483647 w 2544"/>
              <a:gd name="T15" fmla="*/ 2147483647 h 1688"/>
              <a:gd name="T16" fmla="*/ 2147483647 w 2544"/>
              <a:gd name="T17" fmla="*/ 2147483647 h 1688"/>
              <a:gd name="T18" fmla="*/ 2147483647 w 2544"/>
              <a:gd name="T19" fmla="*/ 2147483647 h 1688"/>
              <a:gd name="T20" fmla="*/ 2147483647 w 2544"/>
              <a:gd name="T21" fmla="*/ 2147483647 h 1688"/>
              <a:gd name="T22" fmla="*/ 2147483647 w 2544"/>
              <a:gd name="T23" fmla="*/ 2147483647 h 1688"/>
              <a:gd name="T24" fmla="*/ 2147483647 w 2544"/>
              <a:gd name="T25" fmla="*/ 0 h 1688"/>
              <a:gd name="T26" fmla="*/ 2147483647 w 2544"/>
              <a:gd name="T27" fmla="*/ 2147483647 h 1688"/>
              <a:gd name="T28" fmla="*/ 2147483647 w 2544"/>
              <a:gd name="T29" fmla="*/ 2147483647 h 16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44"/>
              <a:gd name="T46" fmla="*/ 0 h 1688"/>
              <a:gd name="T47" fmla="*/ 2544 w 2544"/>
              <a:gd name="T48" fmla="*/ 1688 h 16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44" h="1688">
                <a:moveTo>
                  <a:pt x="1056" y="240"/>
                </a:moveTo>
                <a:cubicBezTo>
                  <a:pt x="1040" y="248"/>
                  <a:pt x="1112" y="184"/>
                  <a:pt x="960" y="240"/>
                </a:cubicBezTo>
                <a:cubicBezTo>
                  <a:pt x="808" y="296"/>
                  <a:pt x="288" y="448"/>
                  <a:pt x="144" y="576"/>
                </a:cubicBezTo>
                <a:cubicBezTo>
                  <a:pt x="0" y="704"/>
                  <a:pt x="56" y="896"/>
                  <a:pt x="96" y="1008"/>
                </a:cubicBezTo>
                <a:cubicBezTo>
                  <a:pt x="136" y="1120"/>
                  <a:pt x="288" y="1168"/>
                  <a:pt x="384" y="1248"/>
                </a:cubicBezTo>
                <a:cubicBezTo>
                  <a:pt x="480" y="1328"/>
                  <a:pt x="544" y="1512"/>
                  <a:pt x="672" y="1488"/>
                </a:cubicBezTo>
                <a:cubicBezTo>
                  <a:pt x="800" y="1464"/>
                  <a:pt x="992" y="1120"/>
                  <a:pt x="1152" y="1104"/>
                </a:cubicBezTo>
                <a:cubicBezTo>
                  <a:pt x="1312" y="1088"/>
                  <a:pt x="1496" y="1312"/>
                  <a:pt x="1632" y="1392"/>
                </a:cubicBezTo>
                <a:cubicBezTo>
                  <a:pt x="1768" y="1472"/>
                  <a:pt x="1840" y="1688"/>
                  <a:pt x="1968" y="1584"/>
                </a:cubicBezTo>
                <a:cubicBezTo>
                  <a:pt x="2096" y="1480"/>
                  <a:pt x="2320" y="1000"/>
                  <a:pt x="2400" y="768"/>
                </a:cubicBezTo>
                <a:cubicBezTo>
                  <a:pt x="2480" y="536"/>
                  <a:pt x="2544" y="288"/>
                  <a:pt x="2448" y="192"/>
                </a:cubicBezTo>
                <a:cubicBezTo>
                  <a:pt x="2352" y="96"/>
                  <a:pt x="2016" y="224"/>
                  <a:pt x="1824" y="192"/>
                </a:cubicBezTo>
                <a:cubicBezTo>
                  <a:pt x="1632" y="160"/>
                  <a:pt x="1424" y="0"/>
                  <a:pt x="1296" y="0"/>
                </a:cubicBezTo>
                <a:cubicBezTo>
                  <a:pt x="1168" y="0"/>
                  <a:pt x="1096" y="152"/>
                  <a:pt x="1056" y="192"/>
                </a:cubicBezTo>
                <a:cubicBezTo>
                  <a:pt x="1016" y="232"/>
                  <a:pt x="1072" y="232"/>
                  <a:pt x="1056" y="24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1" name="Freeform 5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592263" y="4768850"/>
            <a:ext cx="3463925" cy="1522413"/>
          </a:xfrm>
          <a:custGeom>
            <a:avLst/>
            <a:gdLst>
              <a:gd name="T0" fmla="*/ 2147483647 w 1637"/>
              <a:gd name="T1" fmla="*/ 2147483647 h 1279"/>
              <a:gd name="T2" fmla="*/ 2147483647 w 1637"/>
              <a:gd name="T3" fmla="*/ 2147483647 h 1279"/>
              <a:gd name="T4" fmla="*/ 2147483647 w 1637"/>
              <a:gd name="T5" fmla="*/ 2147483647 h 1279"/>
              <a:gd name="T6" fmla="*/ 2147483647 w 1637"/>
              <a:gd name="T7" fmla="*/ 2147483647 h 1279"/>
              <a:gd name="T8" fmla="*/ 2147483647 w 1637"/>
              <a:gd name="T9" fmla="*/ 2147483647 h 1279"/>
              <a:gd name="T10" fmla="*/ 2147483647 w 1637"/>
              <a:gd name="T11" fmla="*/ 2147483647 h 1279"/>
              <a:gd name="T12" fmla="*/ 2147483647 w 1637"/>
              <a:gd name="T13" fmla="*/ 2147483647 h 1279"/>
              <a:gd name="T14" fmla="*/ 2147483647 w 1637"/>
              <a:gd name="T15" fmla="*/ 2147483647 h 1279"/>
              <a:gd name="T16" fmla="*/ 2147483647 w 1637"/>
              <a:gd name="T17" fmla="*/ 2147483647 h 1279"/>
              <a:gd name="T18" fmla="*/ 2147483647 w 1637"/>
              <a:gd name="T19" fmla="*/ 2147483647 h 1279"/>
              <a:gd name="T20" fmla="*/ 2147483647 w 1637"/>
              <a:gd name="T21" fmla="*/ 2147483647 h 1279"/>
              <a:gd name="T22" fmla="*/ 2147483647 w 1637"/>
              <a:gd name="T23" fmla="*/ 2147483647 h 1279"/>
              <a:gd name="T24" fmla="*/ 2147483647 w 1637"/>
              <a:gd name="T25" fmla="*/ 2147483647 h 1279"/>
              <a:gd name="T26" fmla="*/ 2147483647 w 1637"/>
              <a:gd name="T27" fmla="*/ 2147483647 h 1279"/>
              <a:gd name="T28" fmla="*/ 2147483647 w 1637"/>
              <a:gd name="T29" fmla="*/ 2147483647 h 1279"/>
              <a:gd name="T30" fmla="*/ 2147483647 w 1637"/>
              <a:gd name="T31" fmla="*/ 2147483647 h 1279"/>
              <a:gd name="T32" fmla="*/ 2147483647 w 1637"/>
              <a:gd name="T33" fmla="*/ 2147483647 h 1279"/>
              <a:gd name="T34" fmla="*/ 2147483647 w 1637"/>
              <a:gd name="T35" fmla="*/ 2147483647 h 1279"/>
              <a:gd name="T36" fmla="*/ 2147483647 w 1637"/>
              <a:gd name="T37" fmla="*/ 2147483647 h 1279"/>
              <a:gd name="T38" fmla="*/ 2147483647 w 1637"/>
              <a:gd name="T39" fmla="*/ 2147483647 h 1279"/>
              <a:gd name="T40" fmla="*/ 2147483647 w 1637"/>
              <a:gd name="T41" fmla="*/ 2147483647 h 1279"/>
              <a:gd name="T42" fmla="*/ 2147483647 w 1637"/>
              <a:gd name="T43" fmla="*/ 2147483647 h 1279"/>
              <a:gd name="T44" fmla="*/ 2147483647 w 1637"/>
              <a:gd name="T45" fmla="*/ 2147483647 h 1279"/>
              <a:gd name="T46" fmla="*/ 2147483647 w 1637"/>
              <a:gd name="T47" fmla="*/ 2147483647 h 1279"/>
              <a:gd name="T48" fmla="*/ 2147483647 w 1637"/>
              <a:gd name="T49" fmla="*/ 2147483647 h 1279"/>
              <a:gd name="T50" fmla="*/ 2147483647 w 1637"/>
              <a:gd name="T51" fmla="*/ 2147483647 h 1279"/>
              <a:gd name="T52" fmla="*/ 2147483647 w 1637"/>
              <a:gd name="T53" fmla="*/ 2147483647 h 1279"/>
              <a:gd name="T54" fmla="*/ 2147483647 w 1637"/>
              <a:gd name="T55" fmla="*/ 2147483647 h 1279"/>
              <a:gd name="T56" fmla="*/ 2147483647 w 1637"/>
              <a:gd name="T57" fmla="*/ 2147483647 h 1279"/>
              <a:gd name="T58" fmla="*/ 2147483647 w 1637"/>
              <a:gd name="T59" fmla="*/ 2147483647 h 1279"/>
              <a:gd name="T60" fmla="*/ 2147483647 w 1637"/>
              <a:gd name="T61" fmla="*/ 0 h 1279"/>
              <a:gd name="T62" fmla="*/ 2147483647 w 1637"/>
              <a:gd name="T63" fmla="*/ 2147483647 h 1279"/>
              <a:gd name="T64" fmla="*/ 2147483647 w 1637"/>
              <a:gd name="T65" fmla="*/ 2147483647 h 127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637"/>
              <a:gd name="T100" fmla="*/ 0 h 1279"/>
              <a:gd name="T101" fmla="*/ 1637 w 1637"/>
              <a:gd name="T102" fmla="*/ 1279 h 127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637" h="1279">
                <a:moveTo>
                  <a:pt x="1253" y="30"/>
                </a:moveTo>
                <a:cubicBezTo>
                  <a:pt x="1238" y="71"/>
                  <a:pt x="1176" y="106"/>
                  <a:pt x="1133" y="119"/>
                </a:cubicBezTo>
                <a:cubicBezTo>
                  <a:pt x="1111" y="142"/>
                  <a:pt x="1096" y="154"/>
                  <a:pt x="1066" y="164"/>
                </a:cubicBezTo>
                <a:cubicBezTo>
                  <a:pt x="940" y="248"/>
                  <a:pt x="749" y="261"/>
                  <a:pt x="602" y="284"/>
                </a:cubicBezTo>
                <a:cubicBezTo>
                  <a:pt x="516" y="315"/>
                  <a:pt x="427" y="332"/>
                  <a:pt x="340" y="359"/>
                </a:cubicBezTo>
                <a:cubicBezTo>
                  <a:pt x="310" y="368"/>
                  <a:pt x="280" y="379"/>
                  <a:pt x="250" y="389"/>
                </a:cubicBezTo>
                <a:cubicBezTo>
                  <a:pt x="221" y="399"/>
                  <a:pt x="200" y="419"/>
                  <a:pt x="168" y="426"/>
                </a:cubicBezTo>
                <a:cubicBezTo>
                  <a:pt x="146" y="441"/>
                  <a:pt x="123" y="449"/>
                  <a:pt x="101" y="464"/>
                </a:cubicBezTo>
                <a:cubicBezTo>
                  <a:pt x="96" y="471"/>
                  <a:pt x="92" y="479"/>
                  <a:pt x="86" y="486"/>
                </a:cubicBezTo>
                <a:cubicBezTo>
                  <a:pt x="79" y="494"/>
                  <a:pt x="70" y="500"/>
                  <a:pt x="63" y="508"/>
                </a:cubicBezTo>
                <a:cubicBezTo>
                  <a:pt x="52" y="522"/>
                  <a:pt x="33" y="553"/>
                  <a:pt x="33" y="553"/>
                </a:cubicBezTo>
                <a:cubicBezTo>
                  <a:pt x="28" y="568"/>
                  <a:pt x="22" y="583"/>
                  <a:pt x="18" y="598"/>
                </a:cubicBezTo>
                <a:cubicBezTo>
                  <a:pt x="13" y="618"/>
                  <a:pt x="4" y="658"/>
                  <a:pt x="4" y="658"/>
                </a:cubicBezTo>
                <a:cubicBezTo>
                  <a:pt x="7" y="696"/>
                  <a:pt x="0" y="737"/>
                  <a:pt x="18" y="770"/>
                </a:cubicBezTo>
                <a:cubicBezTo>
                  <a:pt x="45" y="818"/>
                  <a:pt x="70" y="830"/>
                  <a:pt x="116" y="853"/>
                </a:cubicBezTo>
                <a:cubicBezTo>
                  <a:pt x="158" y="875"/>
                  <a:pt x="196" y="909"/>
                  <a:pt x="235" y="935"/>
                </a:cubicBezTo>
                <a:cubicBezTo>
                  <a:pt x="256" y="949"/>
                  <a:pt x="285" y="962"/>
                  <a:pt x="303" y="980"/>
                </a:cubicBezTo>
                <a:cubicBezTo>
                  <a:pt x="334" y="1011"/>
                  <a:pt x="378" y="1030"/>
                  <a:pt x="415" y="1055"/>
                </a:cubicBezTo>
                <a:cubicBezTo>
                  <a:pt x="424" y="1061"/>
                  <a:pt x="429" y="1071"/>
                  <a:pt x="437" y="1077"/>
                </a:cubicBezTo>
                <a:cubicBezTo>
                  <a:pt x="451" y="1088"/>
                  <a:pt x="482" y="1107"/>
                  <a:pt x="482" y="1107"/>
                </a:cubicBezTo>
                <a:cubicBezTo>
                  <a:pt x="498" y="1131"/>
                  <a:pt x="519" y="1150"/>
                  <a:pt x="535" y="1174"/>
                </a:cubicBezTo>
                <a:cubicBezTo>
                  <a:pt x="546" y="1210"/>
                  <a:pt x="591" y="1257"/>
                  <a:pt x="624" y="1279"/>
                </a:cubicBezTo>
                <a:cubicBezTo>
                  <a:pt x="734" y="1266"/>
                  <a:pt x="795" y="1228"/>
                  <a:pt x="871" y="1152"/>
                </a:cubicBezTo>
                <a:cubicBezTo>
                  <a:pt x="906" y="1117"/>
                  <a:pt x="922" y="1064"/>
                  <a:pt x="961" y="1032"/>
                </a:cubicBezTo>
                <a:cubicBezTo>
                  <a:pt x="1057" y="954"/>
                  <a:pt x="1162" y="949"/>
                  <a:pt x="1283" y="942"/>
                </a:cubicBezTo>
                <a:cubicBezTo>
                  <a:pt x="1320" y="937"/>
                  <a:pt x="1352" y="931"/>
                  <a:pt x="1387" y="920"/>
                </a:cubicBezTo>
                <a:cubicBezTo>
                  <a:pt x="1461" y="871"/>
                  <a:pt x="1498" y="819"/>
                  <a:pt x="1537" y="740"/>
                </a:cubicBezTo>
                <a:cubicBezTo>
                  <a:pt x="1550" y="714"/>
                  <a:pt x="1550" y="679"/>
                  <a:pt x="1559" y="651"/>
                </a:cubicBezTo>
                <a:cubicBezTo>
                  <a:pt x="1582" y="482"/>
                  <a:pt x="1637" y="174"/>
                  <a:pt x="1470" y="60"/>
                </a:cubicBezTo>
                <a:cubicBezTo>
                  <a:pt x="1442" y="17"/>
                  <a:pt x="1471" y="51"/>
                  <a:pt x="1432" y="30"/>
                </a:cubicBezTo>
                <a:cubicBezTo>
                  <a:pt x="1416" y="21"/>
                  <a:pt x="1387" y="0"/>
                  <a:pt x="1387" y="0"/>
                </a:cubicBezTo>
                <a:cubicBezTo>
                  <a:pt x="1342" y="5"/>
                  <a:pt x="1309" y="9"/>
                  <a:pt x="1268" y="22"/>
                </a:cubicBezTo>
                <a:cubicBezTo>
                  <a:pt x="1250" y="49"/>
                  <a:pt x="1253" y="54"/>
                  <a:pt x="1253" y="30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2" name="Freeform 6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795838" y="4794250"/>
            <a:ext cx="2925762" cy="1617663"/>
          </a:xfrm>
          <a:custGeom>
            <a:avLst/>
            <a:gdLst>
              <a:gd name="T0" fmla="*/ 2147483647 w 1175"/>
              <a:gd name="T1" fmla="*/ 2147483647 h 1358"/>
              <a:gd name="T2" fmla="*/ 2147483647 w 1175"/>
              <a:gd name="T3" fmla="*/ 2147483647 h 1358"/>
              <a:gd name="T4" fmla="*/ 2147483647 w 1175"/>
              <a:gd name="T5" fmla="*/ 2147483647 h 1358"/>
              <a:gd name="T6" fmla="*/ 2147483647 w 1175"/>
              <a:gd name="T7" fmla="*/ 2147483647 h 1358"/>
              <a:gd name="T8" fmla="*/ 2147483647 w 1175"/>
              <a:gd name="T9" fmla="*/ 0 h 1358"/>
              <a:gd name="T10" fmla="*/ 2147483647 w 1175"/>
              <a:gd name="T11" fmla="*/ 2147483647 h 1358"/>
              <a:gd name="T12" fmla="*/ 2147483647 w 1175"/>
              <a:gd name="T13" fmla="*/ 2147483647 h 1358"/>
              <a:gd name="T14" fmla="*/ 2147483647 w 1175"/>
              <a:gd name="T15" fmla="*/ 2147483647 h 1358"/>
              <a:gd name="T16" fmla="*/ 2147483647 w 1175"/>
              <a:gd name="T17" fmla="*/ 2147483647 h 1358"/>
              <a:gd name="T18" fmla="*/ 2147483647 w 1175"/>
              <a:gd name="T19" fmla="*/ 2147483647 h 1358"/>
              <a:gd name="T20" fmla="*/ 2147483647 w 1175"/>
              <a:gd name="T21" fmla="*/ 2147483647 h 1358"/>
              <a:gd name="T22" fmla="*/ 2147483647 w 1175"/>
              <a:gd name="T23" fmla="*/ 2147483647 h 1358"/>
              <a:gd name="T24" fmla="*/ 2147483647 w 1175"/>
              <a:gd name="T25" fmla="*/ 2147483647 h 1358"/>
              <a:gd name="T26" fmla="*/ 2147483647 w 1175"/>
              <a:gd name="T27" fmla="*/ 2147483647 h 1358"/>
              <a:gd name="T28" fmla="*/ 2147483647 w 1175"/>
              <a:gd name="T29" fmla="*/ 2147483647 h 1358"/>
              <a:gd name="T30" fmla="*/ 2147483647 w 1175"/>
              <a:gd name="T31" fmla="*/ 2147483647 h 1358"/>
              <a:gd name="T32" fmla="*/ 2147483647 w 1175"/>
              <a:gd name="T33" fmla="*/ 2147483647 h 1358"/>
              <a:gd name="T34" fmla="*/ 2147483647 w 1175"/>
              <a:gd name="T35" fmla="*/ 2147483647 h 1358"/>
              <a:gd name="T36" fmla="*/ 2147483647 w 1175"/>
              <a:gd name="T37" fmla="*/ 2147483647 h 1358"/>
              <a:gd name="T38" fmla="*/ 2147483647 w 1175"/>
              <a:gd name="T39" fmla="*/ 2147483647 h 1358"/>
              <a:gd name="T40" fmla="*/ 2147483647 w 1175"/>
              <a:gd name="T41" fmla="*/ 2147483647 h 1358"/>
              <a:gd name="T42" fmla="*/ 2147483647 w 1175"/>
              <a:gd name="T43" fmla="*/ 2147483647 h 1358"/>
              <a:gd name="T44" fmla="*/ 2147483647 w 1175"/>
              <a:gd name="T45" fmla="*/ 2147483647 h 1358"/>
              <a:gd name="T46" fmla="*/ 2147483647 w 1175"/>
              <a:gd name="T47" fmla="*/ 2147483647 h 1358"/>
              <a:gd name="T48" fmla="*/ 2147483647 w 1175"/>
              <a:gd name="T49" fmla="*/ 2147483647 h 1358"/>
              <a:gd name="T50" fmla="*/ 2147483647 w 1175"/>
              <a:gd name="T51" fmla="*/ 2147483647 h 1358"/>
              <a:gd name="T52" fmla="*/ 2147483647 w 1175"/>
              <a:gd name="T53" fmla="*/ 2147483647 h 1358"/>
              <a:gd name="T54" fmla="*/ 2147483647 w 1175"/>
              <a:gd name="T55" fmla="*/ 2147483647 h 1358"/>
              <a:gd name="T56" fmla="*/ 2147483647 w 1175"/>
              <a:gd name="T57" fmla="*/ 2147483647 h 1358"/>
              <a:gd name="T58" fmla="*/ 2147483647 w 1175"/>
              <a:gd name="T59" fmla="*/ 2147483647 h 1358"/>
              <a:gd name="T60" fmla="*/ 2147483647 w 1175"/>
              <a:gd name="T61" fmla="*/ 2147483647 h 1358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175"/>
              <a:gd name="T94" fmla="*/ 0 h 1358"/>
              <a:gd name="T95" fmla="*/ 1175 w 1175"/>
              <a:gd name="T96" fmla="*/ 1358 h 1358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175" h="1358">
                <a:moveTo>
                  <a:pt x="1175" y="277"/>
                </a:moveTo>
                <a:cubicBezTo>
                  <a:pt x="1109" y="180"/>
                  <a:pt x="1114" y="116"/>
                  <a:pt x="981" y="112"/>
                </a:cubicBezTo>
                <a:cubicBezTo>
                  <a:pt x="831" y="108"/>
                  <a:pt x="682" y="107"/>
                  <a:pt x="532" y="105"/>
                </a:cubicBezTo>
                <a:cubicBezTo>
                  <a:pt x="433" y="92"/>
                  <a:pt x="335" y="77"/>
                  <a:pt x="240" y="45"/>
                </a:cubicBezTo>
                <a:cubicBezTo>
                  <a:pt x="199" y="31"/>
                  <a:pt x="157" y="24"/>
                  <a:pt x="120" y="0"/>
                </a:cubicBezTo>
                <a:cubicBezTo>
                  <a:pt x="100" y="31"/>
                  <a:pt x="110" y="35"/>
                  <a:pt x="120" y="68"/>
                </a:cubicBezTo>
                <a:cubicBezTo>
                  <a:pt x="136" y="122"/>
                  <a:pt x="161" y="169"/>
                  <a:pt x="173" y="225"/>
                </a:cubicBezTo>
                <a:cubicBezTo>
                  <a:pt x="165" y="408"/>
                  <a:pt x="171" y="481"/>
                  <a:pt x="150" y="621"/>
                </a:cubicBezTo>
                <a:cubicBezTo>
                  <a:pt x="144" y="659"/>
                  <a:pt x="132" y="690"/>
                  <a:pt x="120" y="726"/>
                </a:cubicBezTo>
                <a:cubicBezTo>
                  <a:pt x="114" y="743"/>
                  <a:pt x="100" y="756"/>
                  <a:pt x="90" y="771"/>
                </a:cubicBezTo>
                <a:cubicBezTo>
                  <a:pt x="85" y="778"/>
                  <a:pt x="75" y="793"/>
                  <a:pt x="75" y="793"/>
                </a:cubicBezTo>
                <a:cubicBezTo>
                  <a:pt x="63" y="834"/>
                  <a:pt x="73" y="808"/>
                  <a:pt x="38" y="860"/>
                </a:cubicBezTo>
                <a:cubicBezTo>
                  <a:pt x="33" y="868"/>
                  <a:pt x="23" y="883"/>
                  <a:pt x="23" y="883"/>
                </a:cubicBezTo>
                <a:cubicBezTo>
                  <a:pt x="0" y="956"/>
                  <a:pt x="44" y="1015"/>
                  <a:pt x="113" y="1033"/>
                </a:cubicBezTo>
                <a:cubicBezTo>
                  <a:pt x="152" y="1072"/>
                  <a:pt x="258" y="1105"/>
                  <a:pt x="315" y="1122"/>
                </a:cubicBezTo>
                <a:cubicBezTo>
                  <a:pt x="347" y="1144"/>
                  <a:pt x="373" y="1168"/>
                  <a:pt x="405" y="1190"/>
                </a:cubicBezTo>
                <a:cubicBezTo>
                  <a:pt x="412" y="1195"/>
                  <a:pt x="427" y="1205"/>
                  <a:pt x="427" y="1205"/>
                </a:cubicBezTo>
                <a:cubicBezTo>
                  <a:pt x="466" y="1262"/>
                  <a:pt x="517" y="1333"/>
                  <a:pt x="584" y="1354"/>
                </a:cubicBezTo>
                <a:cubicBezTo>
                  <a:pt x="609" y="1352"/>
                  <a:pt x="636" y="1358"/>
                  <a:pt x="659" y="1347"/>
                </a:cubicBezTo>
                <a:cubicBezTo>
                  <a:pt x="675" y="1339"/>
                  <a:pt x="689" y="1302"/>
                  <a:pt x="689" y="1302"/>
                </a:cubicBezTo>
                <a:cubicBezTo>
                  <a:pt x="702" y="1248"/>
                  <a:pt x="708" y="1184"/>
                  <a:pt x="749" y="1145"/>
                </a:cubicBezTo>
                <a:cubicBezTo>
                  <a:pt x="761" y="1105"/>
                  <a:pt x="752" y="1128"/>
                  <a:pt x="786" y="1077"/>
                </a:cubicBezTo>
                <a:cubicBezTo>
                  <a:pt x="791" y="1070"/>
                  <a:pt x="801" y="1055"/>
                  <a:pt x="801" y="1055"/>
                </a:cubicBezTo>
                <a:cubicBezTo>
                  <a:pt x="812" y="1022"/>
                  <a:pt x="827" y="1007"/>
                  <a:pt x="846" y="980"/>
                </a:cubicBezTo>
                <a:cubicBezTo>
                  <a:pt x="863" y="956"/>
                  <a:pt x="875" y="929"/>
                  <a:pt x="891" y="905"/>
                </a:cubicBezTo>
                <a:cubicBezTo>
                  <a:pt x="931" y="846"/>
                  <a:pt x="957" y="777"/>
                  <a:pt x="996" y="718"/>
                </a:cubicBezTo>
                <a:cubicBezTo>
                  <a:pt x="1011" y="671"/>
                  <a:pt x="991" y="724"/>
                  <a:pt x="1025" y="666"/>
                </a:cubicBezTo>
                <a:cubicBezTo>
                  <a:pt x="1039" y="642"/>
                  <a:pt x="1047" y="615"/>
                  <a:pt x="1063" y="591"/>
                </a:cubicBezTo>
                <a:cubicBezTo>
                  <a:pt x="1071" y="567"/>
                  <a:pt x="1086" y="549"/>
                  <a:pt x="1093" y="524"/>
                </a:cubicBezTo>
                <a:cubicBezTo>
                  <a:pt x="1105" y="481"/>
                  <a:pt x="1114" y="441"/>
                  <a:pt x="1138" y="404"/>
                </a:cubicBezTo>
                <a:cubicBezTo>
                  <a:pt x="1153" y="356"/>
                  <a:pt x="1175" y="330"/>
                  <a:pt x="1175" y="277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41600" y="5181600"/>
            <a:ext cx="1144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      </a:t>
            </a:r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S</a:t>
            </a:r>
          </a:p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“</a:t>
            </a:r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known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”</a:t>
            </a:r>
          </a:p>
        </p:txBody>
      </p:sp>
      <p:sp>
        <p:nvSpPr>
          <p:cNvPr id="34824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28800" y="5581650"/>
            <a:ext cx="203200" cy="114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727200" y="5295900"/>
            <a:ext cx="282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486400" y="5410200"/>
            <a:ext cx="1909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     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V -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S</a:t>
            </a:r>
          </a:p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“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unknown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”</a:t>
            </a:r>
          </a:p>
        </p:txBody>
      </p:sp>
      <p:sp>
        <p:nvSpPr>
          <p:cNvPr id="34827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4673600" y="495300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470400" y="5753100"/>
            <a:ext cx="711200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673600" y="5010150"/>
            <a:ext cx="812800" cy="1714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4673600" y="535305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4470400" y="569595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V="1">
            <a:off x="4470400" y="5581650"/>
            <a:ext cx="914400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3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486400" y="4953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algorithm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sz="2400" smtClean="0"/>
              <a:t>Initialize each vertex’s distance as infinity</a:t>
            </a:r>
          </a:p>
          <a:p>
            <a:r>
              <a:rPr lang="en-US" sz="2400" smtClean="0"/>
              <a:t>Start at a given vertex </a:t>
            </a:r>
            <a:r>
              <a:rPr lang="en-US" sz="2400" i="1" smtClean="0"/>
              <a:t>s</a:t>
            </a:r>
          </a:p>
          <a:p>
            <a:pPr lvl="1"/>
            <a:r>
              <a:rPr lang="en-US" sz="2000" smtClean="0"/>
              <a:t>Update </a:t>
            </a:r>
            <a:r>
              <a:rPr lang="en-US" sz="2000" i="1" smtClean="0"/>
              <a:t>s</a:t>
            </a:r>
            <a:r>
              <a:rPr lang="en-US" sz="2000" smtClean="0"/>
              <a:t>’s distance to be 0</a:t>
            </a:r>
          </a:p>
          <a:p>
            <a:r>
              <a:rPr lang="en-US" sz="2400" smtClean="0"/>
              <a:t>Repeat</a:t>
            </a:r>
          </a:p>
          <a:p>
            <a:pPr lvl="1"/>
            <a:r>
              <a:rPr lang="en-US" sz="2000" smtClean="0"/>
              <a:t>Pick the next unknown vertex with the shortest distance to be the next </a:t>
            </a:r>
            <a:r>
              <a:rPr lang="en-US" sz="2000" i="1" smtClean="0"/>
              <a:t>v</a:t>
            </a:r>
          </a:p>
          <a:p>
            <a:pPr lvl="2"/>
            <a:r>
              <a:rPr lang="en-US" sz="1800" smtClean="0"/>
              <a:t>If no more vertices are unknown, terminate loop</a:t>
            </a:r>
          </a:p>
          <a:p>
            <a:pPr lvl="1"/>
            <a:r>
              <a:rPr lang="en-US" sz="2000" smtClean="0"/>
              <a:t>Mark </a:t>
            </a:r>
            <a:r>
              <a:rPr lang="en-US" sz="2000" i="1" smtClean="0"/>
              <a:t>v</a:t>
            </a:r>
            <a:r>
              <a:rPr lang="en-US" sz="2000" smtClean="0"/>
              <a:t> as known</a:t>
            </a:r>
          </a:p>
          <a:p>
            <a:pPr lvl="1"/>
            <a:r>
              <a:rPr lang="en-US" sz="2000" smtClean="0"/>
              <a:t>For each edge from </a:t>
            </a:r>
            <a:r>
              <a:rPr lang="en-US" sz="2000" i="1" smtClean="0"/>
              <a:t>v</a:t>
            </a:r>
            <a:r>
              <a:rPr lang="en-US" sz="2000" smtClean="0"/>
              <a:t> to adjacent unknown vertices </a:t>
            </a:r>
            <a:r>
              <a:rPr lang="en-US" sz="2000" i="1" smtClean="0"/>
              <a:t>w</a:t>
            </a:r>
          </a:p>
          <a:p>
            <a:pPr lvl="2"/>
            <a:r>
              <a:rPr lang="en-US" sz="1800" smtClean="0"/>
              <a:t>If the total distance to </a:t>
            </a:r>
            <a:r>
              <a:rPr lang="en-US" sz="1800" i="1" smtClean="0"/>
              <a:t>w</a:t>
            </a:r>
            <a:r>
              <a:rPr lang="en-US" sz="1800" smtClean="0"/>
              <a:t> is less than the current distance to </a:t>
            </a:r>
            <a:r>
              <a:rPr lang="en-US" sz="1800" i="1" smtClean="0"/>
              <a:t>w</a:t>
            </a:r>
          </a:p>
          <a:p>
            <a:pPr lvl="3"/>
            <a:r>
              <a:rPr lang="en-US" sz="1600" smtClean="0"/>
              <a:t>Update w’s distance and the path to </a:t>
            </a:r>
            <a:r>
              <a:rPr lang="en-US" sz="1600" i="1" smtClean="0"/>
              <a:t>w</a:t>
            </a:r>
            <a:endParaRPr lang="en-US" sz="1600" smtClean="0"/>
          </a:p>
          <a:p>
            <a:pPr lvl="3"/>
            <a:endParaRPr lang="en-US" sz="1600" i="1" smtClean="0"/>
          </a:p>
          <a:p>
            <a:endParaRPr lang="en-US" sz="240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grpSp>
        <p:nvGrpSpPr>
          <p:cNvPr id="36867" name="Group 84"/>
          <p:cNvGrpSpPr>
            <a:grpSpLocks/>
          </p:cNvGrpSpPr>
          <p:nvPr/>
        </p:nvGrpSpPr>
        <p:grpSpPr bwMode="auto">
          <a:xfrm>
            <a:off x="3524250" y="287338"/>
            <a:ext cx="5619750" cy="3117850"/>
            <a:chOff x="2220" y="181"/>
            <a:chExt cx="3540" cy="1964"/>
          </a:xfrm>
        </p:grpSpPr>
        <p:sp>
          <p:nvSpPr>
            <p:cNvPr id="36915" name="Oval 4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884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6916" name="Oval 5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356" y="1979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6917" name="Oval 6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844" y="181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18" name="Oval 7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220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19" name="Oval 8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292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4</a:t>
              </a:r>
            </a:p>
          </p:txBody>
        </p:sp>
        <p:cxnSp>
          <p:nvCxnSpPr>
            <p:cNvPr id="36920" name="AutoShape 9"/>
            <p:cNvCxnSpPr>
              <a:cxnSpLocks noChangeShapeType="1"/>
              <a:stCxn id="36931" idx="5"/>
              <a:endCxn id="36915" idx="1"/>
            </p:cNvCxnSpPr>
            <p:nvPr>
              <p:custDataLst>
                <p:tags r:id="rId8"/>
              </p:custDataLst>
            </p:nvPr>
          </p:nvCxnSpPr>
          <p:spPr bwMode="auto">
            <a:xfrm>
              <a:off x="2676" y="387"/>
              <a:ext cx="1264" cy="55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1" name="AutoShape 10"/>
            <p:cNvCxnSpPr>
              <a:cxnSpLocks noChangeShapeType="1"/>
              <a:stCxn id="36915" idx="5"/>
              <a:endCxn id="36916" idx="2"/>
            </p:cNvCxnSpPr>
            <p:nvPr>
              <p:custDataLst>
                <p:tags r:id="rId9"/>
              </p:custDataLst>
            </p:nvPr>
          </p:nvCxnSpPr>
          <p:spPr bwMode="auto">
            <a:xfrm>
              <a:off x="4212" y="1078"/>
              <a:ext cx="1132" cy="9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2" name="AutoShape 11"/>
            <p:cNvCxnSpPr>
              <a:cxnSpLocks noChangeShapeType="1"/>
              <a:stCxn id="36915" idx="6"/>
              <a:endCxn id="36919" idx="2"/>
            </p:cNvCxnSpPr>
            <p:nvPr>
              <p:custDataLst>
                <p:tags r:id="rId10"/>
              </p:custDataLst>
            </p:nvPr>
          </p:nvCxnSpPr>
          <p:spPr bwMode="auto">
            <a:xfrm>
              <a:off x="4280" y="1011"/>
              <a:ext cx="100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3" name="AutoShape 12"/>
            <p:cNvCxnSpPr>
              <a:cxnSpLocks noChangeShapeType="1"/>
              <a:stCxn id="36926" idx="6"/>
              <a:endCxn id="36916" idx="2"/>
            </p:cNvCxnSpPr>
            <p:nvPr>
              <p:custDataLst>
                <p:tags r:id="rId11"/>
              </p:custDataLst>
            </p:nvPr>
          </p:nvCxnSpPr>
          <p:spPr bwMode="auto">
            <a:xfrm>
              <a:off x="3576" y="2034"/>
              <a:ext cx="1768" cy="2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4" name="AutoShape 13"/>
            <p:cNvCxnSpPr>
              <a:cxnSpLocks noChangeShapeType="1"/>
              <a:stCxn id="36931" idx="4"/>
              <a:endCxn id="36918" idx="0"/>
            </p:cNvCxnSpPr>
            <p:nvPr>
              <p:custDataLst>
                <p:tags r:id="rId12"/>
              </p:custDataLst>
            </p:nvPr>
          </p:nvCxnSpPr>
          <p:spPr bwMode="auto">
            <a:xfrm flipH="1">
              <a:off x="2412" y="412"/>
              <a:ext cx="128" cy="50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5" name="AutoShape 14"/>
            <p:cNvCxnSpPr>
              <a:cxnSpLocks noChangeShapeType="1"/>
              <a:stCxn id="36918" idx="5"/>
              <a:endCxn id="36926" idx="1"/>
            </p:cNvCxnSpPr>
            <p:nvPr>
              <p:custDataLst>
                <p:tags r:id="rId13"/>
              </p:custDataLst>
            </p:nvPr>
          </p:nvCxnSpPr>
          <p:spPr bwMode="auto">
            <a:xfrm>
              <a:off x="2548" y="1078"/>
              <a:ext cx="688" cy="8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26" name="Oval 15"/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180" y="1951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5</a:t>
              </a:r>
            </a:p>
          </p:txBody>
        </p:sp>
        <p:cxnSp>
          <p:nvCxnSpPr>
            <p:cNvPr id="36927" name="AutoShape 16"/>
            <p:cNvCxnSpPr>
              <a:cxnSpLocks noChangeShapeType="1"/>
              <a:stCxn id="36915" idx="3"/>
              <a:endCxn id="36926" idx="0"/>
            </p:cNvCxnSpPr>
            <p:nvPr>
              <p:custDataLst>
                <p:tags r:id="rId15"/>
              </p:custDataLst>
            </p:nvPr>
          </p:nvCxnSpPr>
          <p:spPr bwMode="auto">
            <a:xfrm flipH="1">
              <a:off x="3372" y="1078"/>
              <a:ext cx="568" cy="86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8" name="AutoShape 17"/>
            <p:cNvCxnSpPr>
              <a:cxnSpLocks noChangeShapeType="1"/>
              <a:stCxn id="36919" idx="0"/>
              <a:endCxn id="36917" idx="5"/>
            </p:cNvCxnSpPr>
            <p:nvPr>
              <p:custDataLst>
                <p:tags r:id="rId16"/>
              </p:custDataLst>
            </p:nvPr>
          </p:nvCxnSpPr>
          <p:spPr bwMode="auto">
            <a:xfrm flipH="1" flipV="1">
              <a:off x="5172" y="332"/>
              <a:ext cx="312" cy="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9" name="AutoShape 18"/>
            <p:cNvCxnSpPr>
              <a:cxnSpLocks noChangeShapeType="1"/>
              <a:stCxn id="36918" idx="6"/>
              <a:endCxn id="36915" idx="2"/>
            </p:cNvCxnSpPr>
            <p:nvPr>
              <p:custDataLst>
                <p:tags r:id="rId17"/>
              </p:custDataLst>
            </p:nvPr>
          </p:nvCxnSpPr>
          <p:spPr bwMode="auto">
            <a:xfrm>
              <a:off x="2616" y="1011"/>
              <a:ext cx="125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30" name="AutoShape 19"/>
            <p:cNvCxnSpPr>
              <a:cxnSpLocks noChangeShapeType="1"/>
              <a:stCxn id="36917" idx="2"/>
              <a:endCxn id="36931" idx="6"/>
            </p:cNvCxnSpPr>
            <p:nvPr>
              <p:custDataLst>
                <p:tags r:id="rId18"/>
              </p:custDataLst>
            </p:nvPr>
          </p:nvCxnSpPr>
          <p:spPr bwMode="auto">
            <a:xfrm flipH="1">
              <a:off x="2744" y="264"/>
              <a:ext cx="2088" cy="5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31" name="Oval 20"/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348" y="237"/>
              <a:ext cx="384" cy="16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0</a:t>
              </a:r>
            </a:p>
          </p:txBody>
        </p:sp>
        <p:cxnSp>
          <p:nvCxnSpPr>
            <p:cNvPr id="36932" name="AutoShape 21"/>
            <p:cNvCxnSpPr>
              <a:cxnSpLocks noChangeShapeType="1"/>
              <a:stCxn id="36915" idx="7"/>
              <a:endCxn id="36917" idx="3"/>
            </p:cNvCxnSpPr>
            <p:nvPr>
              <p:custDataLst>
                <p:tags r:id="rId20"/>
              </p:custDataLst>
            </p:nvPr>
          </p:nvCxnSpPr>
          <p:spPr bwMode="auto">
            <a:xfrm flipV="1">
              <a:off x="4212" y="332"/>
              <a:ext cx="688" cy="61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33" name="AutoShape 22"/>
            <p:cNvCxnSpPr>
              <a:cxnSpLocks noChangeShapeType="1"/>
              <a:stCxn id="36916" idx="0"/>
              <a:endCxn id="36919" idx="4"/>
            </p:cNvCxnSpPr>
            <p:nvPr>
              <p:custDataLst>
                <p:tags r:id="rId21"/>
              </p:custDataLst>
            </p:nvPr>
          </p:nvCxnSpPr>
          <p:spPr bwMode="auto">
            <a:xfrm flipH="1" flipV="1">
              <a:off x="5484" y="1103"/>
              <a:ext cx="64" cy="8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34" name="Text Box 24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976" y="7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35" name="Text Box 25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744" y="2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36" name="Text Box 26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784" y="153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37" name="Text Box 27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220" y="5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38" name="Text Box 28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4752" y="7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39" name="Text Box 29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504" y="5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40" name="Text Box 30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356" y="54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41" name="Text Box 31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848" y="14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6942" name="Text Box 32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5548" y="145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6943" name="Text Box 33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268" y="51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6944" name="Text Box 34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372" y="131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6945" name="Text Box 35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176" y="177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10</a:t>
              </a:r>
            </a:p>
          </p:txBody>
        </p:sp>
      </p:grpSp>
      <p:graphicFrame>
        <p:nvGraphicFramePr>
          <p:cNvPr id="34899" name="Group 83"/>
          <p:cNvGraphicFramePr>
            <a:graphicFrameLocks noGrp="1"/>
          </p:cNvGraphicFramePr>
          <p:nvPr>
            <p:ph idx="1"/>
            <p:custDataLst>
              <p:tags r:id="rId2"/>
            </p:custDataLst>
          </p:nvPr>
        </p:nvGraphicFramePr>
        <p:xfrm>
          <a:off x="152400" y="2565400"/>
          <a:ext cx="3886200" cy="3705226"/>
        </p:xfrm>
        <a:graphic>
          <a:graphicData uri="http://schemas.openxmlformats.org/drawingml/2006/table">
            <a:tbl>
              <a:tblPr/>
              <a:tblGrid>
                <a:gridCol w="685800"/>
                <a:gridCol w="1257300"/>
                <a:gridCol w="971550"/>
                <a:gridCol w="971550"/>
              </a:tblGrid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228600" y="304800"/>
            <a:ext cx="8839200" cy="60579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void Graph::dijkstra(Vertex s){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Vertex v,w;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s.dist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while (there exist unknown vertices, find the </a:t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	    unknown </a:t>
            </a: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v</a:t>
            </a:r>
            <a:r>
              <a:rPr lang="en-US" sz="2400" b="1" smtClean="0">
                <a:latin typeface="Courier New" pitchFamily="49" charset="0"/>
              </a:rPr>
              <a:t> with the smallest distance)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</a:t>
            </a: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v.known = true;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</a:t>
            </a:r>
            <a:r>
              <a:rPr lang="en-US" sz="2400" b="1" smtClean="0">
                <a:solidFill>
                  <a:srgbClr val="339933"/>
                </a:solidFill>
                <a:latin typeface="Courier New" pitchFamily="49" charset="0"/>
              </a:rPr>
              <a:t>for each w adjacent to v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  if (!w.known)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    if (v.dist + Cost_VW &lt; w.dist){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	     w.dist = v.dist + Cost_VW;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      w.path = v;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/>
          <a:lstStyle/>
          <a:p>
            <a:pPr algn="r" eaLnBrk="1" hangingPunct="1"/>
            <a:r>
              <a:rPr lang="en-US" sz="3600" dirty="0" smtClean="0"/>
              <a:t>Weighted Single </a:t>
            </a:r>
            <a:br>
              <a:rPr lang="en-US" sz="3600" dirty="0" smtClean="0"/>
            </a:br>
            <a:r>
              <a:rPr lang="en-US" sz="3600" dirty="0" smtClean="0"/>
              <a:t>Source Shortest </a:t>
            </a:r>
            <a:br>
              <a:rPr lang="en-US" sz="3600" dirty="0" smtClean="0"/>
            </a:br>
            <a:r>
              <a:rPr lang="en-US" sz="3600" dirty="0" smtClean="0"/>
              <a:t>Paths (Weiss 9.5)</a:t>
            </a:r>
          </a:p>
        </p:txBody>
      </p:sp>
      <p:pic>
        <p:nvPicPr>
          <p:cNvPr id="38915" name="Picture 4" descr="fig09_8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6816" y="2990850"/>
            <a:ext cx="6930984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Group 8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304800" y="228600"/>
          <a:ext cx="2700020" cy="3705226"/>
        </p:xfrm>
        <a:graphic>
          <a:graphicData uri="http://schemas.openxmlformats.org/drawingml/2006/table">
            <a:tbl>
              <a:tblPr/>
              <a:tblGrid>
                <a:gridCol w="424180"/>
                <a:gridCol w="944880"/>
                <a:gridCol w="640080"/>
                <a:gridCol w="690880"/>
              </a:tblGrid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Analysis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How long does it take to find the smallest unknown distance?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simple scan using an array: O(</a:t>
            </a:r>
            <a:r>
              <a:rPr lang="en-US" sz="2000" i="1" dirty="0" smtClean="0"/>
              <a:t>v</a:t>
            </a:r>
            <a:r>
              <a:rPr lang="en-US" sz="20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Total running time: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Using a simple scan: O(</a:t>
            </a:r>
            <a:r>
              <a:rPr lang="en-US" sz="2000" i="1" dirty="0" smtClean="0"/>
              <a:t>v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+</a:t>
            </a:r>
            <a:r>
              <a:rPr lang="en-US" sz="2000" i="1" dirty="0" smtClean="0"/>
              <a:t>e</a:t>
            </a:r>
            <a:r>
              <a:rPr lang="en-US" sz="2000" dirty="0" smtClean="0"/>
              <a:t>) = O(</a:t>
            </a:r>
            <a:r>
              <a:rPr lang="en-US" sz="2000" i="1" dirty="0" smtClean="0"/>
              <a:t>v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Optimizations?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Use adjacency lists and heaps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Assuming that the graph is connected (i.e. </a:t>
            </a:r>
            <a:r>
              <a:rPr lang="en-US" sz="2000" i="1" dirty="0" smtClean="0"/>
              <a:t>e</a:t>
            </a:r>
            <a:r>
              <a:rPr lang="en-US" sz="2000" dirty="0" smtClean="0"/>
              <a:t> &gt; </a:t>
            </a:r>
            <a:r>
              <a:rPr lang="en-US" sz="2000" i="1" dirty="0" smtClean="0"/>
              <a:t>v</a:t>
            </a:r>
            <a:r>
              <a:rPr lang="en-US" sz="2000" dirty="0" smtClean="0"/>
              <a:t>-1), then the running time decreases to O(</a:t>
            </a:r>
            <a:r>
              <a:rPr lang="en-US" sz="2000" i="1" dirty="0" smtClean="0"/>
              <a:t>e</a:t>
            </a:r>
            <a:r>
              <a:rPr lang="en-US" sz="2000" dirty="0" smtClean="0"/>
              <a:t> + </a:t>
            </a:r>
            <a:r>
              <a:rPr lang="en-US" sz="2000" i="1" dirty="0" smtClean="0"/>
              <a:t>v</a:t>
            </a:r>
            <a:r>
              <a:rPr lang="en-US" sz="2000" dirty="0" smtClean="0"/>
              <a:t> log </a:t>
            </a:r>
            <a:r>
              <a:rPr lang="en-US" sz="2000" i="1" dirty="0" smtClean="0"/>
              <a:t>v</a:t>
            </a:r>
            <a:r>
              <a:rPr lang="en-US" sz="20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We can simplify this to O(</a:t>
            </a:r>
            <a:r>
              <a:rPr lang="en-US" sz="2000" i="1" dirty="0" smtClean="0"/>
              <a:t>e</a:t>
            </a:r>
            <a:r>
              <a:rPr lang="en-US" sz="2000" dirty="0" smtClean="0"/>
              <a:t> log </a:t>
            </a:r>
            <a:r>
              <a:rPr lang="en-US" sz="2000" i="1" dirty="0" smtClean="0"/>
              <a:t>v</a:t>
            </a:r>
            <a:r>
              <a:rPr lang="en-US" sz="2000" dirty="0" smtClean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although we won’t see how to do that here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Negative Cost Edges?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Perhaps the graph weights are the amount of fuel expended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Positive means fuel was used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And passing by a fuel station is a refueling, which is a negative cost edge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Dijkstra’s algorithm does not work for negative cost edges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Others do, but are much less efficient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What about negative cost cycles?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762000"/>
            <a:ext cx="9144000" cy="85423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Airline maps</a:t>
            </a:r>
          </a:p>
        </p:txBody>
      </p:sp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0" y="0"/>
            <a:ext cx="3265488" cy="7302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From </a:t>
            </a:r>
            <a:r>
              <a:rPr lang="en-US" sz="1400">
                <a:hlinkClick r:id="rId3"/>
              </a:rPr>
              <a:t>http://www.travelmood.com</a:t>
            </a:r>
            <a:br>
              <a:rPr lang="en-US" sz="1400">
                <a:hlinkClick r:id="rId3"/>
              </a:rPr>
            </a:br>
            <a:r>
              <a:rPr lang="en-US" sz="1400">
                <a:hlinkClick r:id="rId3"/>
              </a:rPr>
              <a:t>/site/seatsale/QF/images/</a:t>
            </a:r>
            <a:br>
              <a:rPr lang="en-US" sz="1400">
                <a:hlinkClick r:id="rId3"/>
              </a:rPr>
            </a:br>
            <a:r>
              <a:rPr lang="en-US" sz="1400">
                <a:hlinkClick r:id="rId3"/>
              </a:rPr>
              <a:t>MR_Domestic-April2005.jpg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 descr="Z:\asb On My Mac\Desktop\foo-0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"/>
            <a:ext cx="9144000" cy="1184058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2800" dirty="0" smtClean="0">
                <a:solidFill>
                  <a:srgbClr val="002060"/>
                </a:solidFill>
              </a:rPr>
              <a:t>Shortest Path Example Problem </a:t>
            </a:r>
            <a:br>
              <a:rPr lang="en-US" sz="2800" dirty="0" smtClean="0">
                <a:solidFill>
                  <a:srgbClr val="002060"/>
                </a:solidFill>
              </a:rPr>
            </a:br>
            <a:r>
              <a:rPr lang="en-US" sz="2800" dirty="0" smtClean="0">
                <a:solidFill>
                  <a:srgbClr val="002060"/>
                </a:solidFill>
              </a:rPr>
              <a:t>(from the ICPC Mid-Atlantic </a:t>
            </a:r>
            <a:r>
              <a:rPr lang="en-US" sz="2800" dirty="0" err="1" smtClean="0">
                <a:solidFill>
                  <a:srgbClr val="002060"/>
                </a:solidFill>
              </a:rPr>
              <a:t>Regionals</a:t>
            </a:r>
            <a:r>
              <a:rPr lang="en-US" sz="2800" dirty="0" smtClean="0">
                <a:solidFill>
                  <a:srgbClr val="002060"/>
                </a:solidFill>
              </a:rPr>
              <a:t>, 2009)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Google Maps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on shortest path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studied finding the shortest path from a single vertex to </a:t>
            </a:r>
            <a:r>
              <a:rPr lang="en-US" i="1" smtClean="0"/>
              <a:t>every</a:t>
            </a:r>
            <a:r>
              <a:rPr lang="en-US" smtClean="0"/>
              <a:t> vertex</a:t>
            </a:r>
          </a:p>
          <a:p>
            <a:pPr eaLnBrk="1" hangingPunct="1"/>
            <a:r>
              <a:rPr lang="en-US" smtClean="0"/>
              <a:t>But what about just 1 destination?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Do the same algorithm, but stop when the destination enters the set 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Thus, the running time is the same!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How would you drive to Seattle?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constitutes a “highway”?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The Eisenhower Interstate System</a:t>
            </a:r>
          </a:p>
        </p:txBody>
      </p:sp>
      <p:pic>
        <p:nvPicPr>
          <p:cNvPr id="45059" name="Picture 4" descr="Map_of_current_Interstat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6084" name="Picture 5" descr="google-maps-snapshot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9144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Google Maps’ algorithm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400" smtClean="0"/>
              <a:t>(This is an educated guess, btw)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sz="2400" smtClean="0"/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Assume you are starting on a “side road”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Transition to a “main road”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Transition to a “highway”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Get as close as you can to your destination via the “highway” system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Transition to a “main road”, and get as close as you can to your destination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Transition to a “side road”, and go to your destination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Travelling Salesman Problem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z="3600" dirty="0" smtClean="0"/>
              <a:t>Travelling Salesman Problem (TSP)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Given a number of cities and the costs of traveling from any city to any other city, what is the least-cost round-trip route that visits each city exactly once and then returns to the starting city?</a:t>
            </a:r>
          </a:p>
          <a:p>
            <a:r>
              <a:rPr lang="en-US" smtClean="0"/>
              <a:t>Really important problem for:</a:t>
            </a:r>
          </a:p>
          <a:p>
            <a:pPr lvl="1"/>
            <a:r>
              <a:rPr lang="en-US" smtClean="0"/>
              <a:t>UPS, Federal Express, USPS</a:t>
            </a:r>
          </a:p>
          <a:p>
            <a:pPr lvl="1"/>
            <a:r>
              <a:rPr lang="en-US" smtClean="0"/>
              <a:t>Any transport delivery system</a:t>
            </a:r>
          </a:p>
          <a:p>
            <a:pPr lvl="1"/>
            <a:r>
              <a:rPr lang="en-US" smtClean="0"/>
              <a:t>Cost = distance because more fuel is used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Easy</a:t>
            </a:r>
          </a:p>
        </p:txBody>
      </p:sp>
      <p:pic>
        <p:nvPicPr>
          <p:cNvPr id="5017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905000"/>
            <a:ext cx="3771900" cy="32956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701675"/>
            <a:ext cx="8153400" cy="59896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 eaLnBrk="1" hangingPunct="1">
              <a:tabLst>
                <a:tab pos="344488" algn="l"/>
              </a:tabLst>
            </a:pPr>
            <a:r>
              <a:rPr lang="en-US" smtClean="0"/>
              <a:t> Flowcharts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Hard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z="1600" smtClean="0"/>
              <a:t>From </a:t>
            </a:r>
            <a:r>
              <a:rPr lang="en-US" sz="1600" smtClean="0">
                <a:hlinkClick r:id="rId2"/>
              </a:rPr>
              <a:t>http://www.geocities.com/~harveyh/Image_object/graph-10.gif</a:t>
            </a:r>
            <a:endParaRPr lang="en-US" sz="1600" smtClean="0"/>
          </a:p>
          <a:p>
            <a:pPr eaLnBrk="1" hangingPunct="1"/>
            <a:endParaRPr lang="en-US" sz="1600" smtClean="0"/>
          </a:p>
        </p:txBody>
      </p:sp>
      <p:pic>
        <p:nvPicPr>
          <p:cNvPr id="51204" name="Picture 6" descr="graph-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371600"/>
            <a:ext cx="469423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Really Hard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18238"/>
            <a:ext cx="8229600" cy="5635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1000" smtClean="0"/>
              <a:t>From </a:t>
            </a:r>
            <a:r>
              <a:rPr lang="en-US" sz="1000" smtClean="0">
                <a:hlinkClick r:id="rId2"/>
              </a:rPr>
              <a:t>http://www.earthday.net/UER/report/images/earthday1_MAPONLY_CITY.gif</a:t>
            </a:r>
            <a:r>
              <a:rPr lang="en-US" sz="1000" smtClean="0"/>
              <a:t> </a:t>
            </a:r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228725"/>
            <a:ext cx="8534400" cy="495776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Analysis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Hamiltonian path: a path in a connected graph that visits each vertex exactly once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Hamiltonian cycle: a Hamiltonian path that ends where it started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traveling salesman problem is thus to find the least weight Hamiltonian path (cycle) in a connected, weighted graph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size of the solution space is ½(n-1)!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Which means it’s an O(n!)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That’s exponential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For 10 cities: 181,440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For 20 cities: 6 * 10</a:t>
            </a:r>
            <a:r>
              <a:rPr lang="en-US" baseline="30000" smtClean="0"/>
              <a:t>16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Analysis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mtClean="0"/>
              <a:t>This problem is </a:t>
            </a:r>
            <a:r>
              <a:rPr lang="en-US" b="1" i="1" smtClean="0"/>
              <a:t>NP-complete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Meaning there is no known efficient solution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Just to try every possible path</a:t>
            </a:r>
          </a:p>
          <a:p>
            <a:pPr eaLnBrk="1" hangingPunct="1">
              <a:lnSpc>
                <a:spcPct val="110000"/>
              </a:lnSpc>
            </a:pPr>
            <a:r>
              <a:rPr lang="en-US" smtClean="0"/>
              <a:t>But there are ways to get a somewhat efficient solution (</a:t>
            </a:r>
            <a:r>
              <a:rPr lang="en-US" i="1" smtClean="0"/>
              <a:t>Heuristic</a:t>
            </a:r>
            <a:r>
              <a:rPr lang="en-US" smtClean="0"/>
              <a:t>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It just might not be the most efficient</a:t>
            </a:r>
          </a:p>
          <a:p>
            <a:pPr eaLnBrk="1" hangingPunct="1">
              <a:lnSpc>
                <a:spcPct val="110000"/>
              </a:lnSpc>
            </a:pPr>
            <a:r>
              <a:rPr lang="en-US" smtClean="0"/>
              <a:t>What’s the (usually) least expensive way to get between two US cities?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And is that significantly slower than the “best” algorithm?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>
                <a:hlinkClick r:id="rId2"/>
              </a:rPr>
              <a:t>http://en.wikipedia.org/wiki/Traveling_salesman</a:t>
            </a:r>
            <a:endParaRPr lang="en-US" sz="2400" dirty="0" smtClean="0"/>
          </a:p>
          <a:p>
            <a:pPr>
              <a:defRPr/>
            </a:pPr>
            <a:r>
              <a:rPr lang="en-US" dirty="0" smtClean="0"/>
              <a:t>In April 2006, a computer cluster computed a path of 85,900 cities visited in 136 CPU years</a:t>
            </a:r>
          </a:p>
          <a:p>
            <a:pPr lvl="1">
              <a:defRPr/>
            </a:pPr>
            <a:r>
              <a:rPr lang="en-US" dirty="0" smtClean="0"/>
              <a:t>About 3-6 months of “wall time”</a:t>
            </a:r>
          </a:p>
          <a:p>
            <a:pPr marL="342900" lvl="1" indent="-342900">
              <a:buFontTx/>
              <a:buChar char="•"/>
              <a:defRPr/>
            </a:pPr>
            <a:r>
              <a:rPr lang="en-US" dirty="0" smtClean="0"/>
              <a:t>85,900! = 9.61 * 10</a:t>
            </a:r>
            <a:r>
              <a:rPr lang="en-US" baseline="30000" dirty="0" smtClean="0"/>
              <a:t>386,526</a:t>
            </a:r>
            <a:r>
              <a:rPr lang="en-US" dirty="0" smtClean="0"/>
              <a:t> </a:t>
            </a:r>
          </a:p>
          <a:p>
            <a:pPr>
              <a:defRPr/>
            </a:pPr>
            <a:r>
              <a:rPr lang="en-US" dirty="0" smtClean="0"/>
              <a:t>Assume you can compute 1 million paths each second</a:t>
            </a:r>
          </a:p>
          <a:p>
            <a:pPr lvl="1">
              <a:defRPr/>
            </a:pPr>
            <a:r>
              <a:rPr lang="en-US" dirty="0" smtClean="0"/>
              <a:t>That would take 3.04 * 10</a:t>
            </a:r>
            <a:r>
              <a:rPr lang="en-US" baseline="30000" dirty="0" smtClean="0"/>
              <a:t>386,516</a:t>
            </a:r>
            <a:r>
              <a:rPr lang="en-US" dirty="0" smtClean="0"/>
              <a:t> years!</a:t>
            </a:r>
          </a:p>
          <a:p>
            <a:pPr lvl="1">
              <a:defRPr/>
            </a:pPr>
            <a:r>
              <a:rPr lang="en-US" dirty="0" smtClean="0"/>
              <a:t>They used acceleration techniques, obviously…</a:t>
            </a:r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Lab 11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Lab 11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Pre-lab: implement a topological sort</a:t>
            </a:r>
          </a:p>
          <a:p>
            <a:pPr eaLnBrk="1" hangingPunct="1"/>
            <a:r>
              <a:rPr lang="en-US" smtClean="0"/>
              <a:t>In-lab: implement a brute-force traveling salesman problem</a:t>
            </a:r>
          </a:p>
          <a:p>
            <a:pPr lvl="1" eaLnBrk="1" hangingPunct="1"/>
            <a:r>
              <a:rPr lang="en-US" smtClean="0"/>
              <a:t>Using locations in Tolkien’s Middle Earth</a:t>
            </a:r>
          </a:p>
          <a:p>
            <a:pPr eaLnBrk="1" hangingPunct="1"/>
            <a:r>
              <a:rPr lang="en-US" smtClean="0"/>
              <a:t>Post-lab: do a report containing analysis and a study of acceleration techniques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lecture on Fri, Apr 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Minimum Spanning Trees (MST)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Spanning Tree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Suppose you are going to build a transport system: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Set of cities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Roads, rail lines, air corridors connecting cities</a:t>
            </a:r>
          </a:p>
          <a:p>
            <a:pPr>
              <a:lnSpc>
                <a:spcPct val="90000"/>
              </a:lnSpc>
            </a:pPr>
            <a:r>
              <a:rPr lang="en-US" smtClean="0"/>
              <a:t>Trains, buses or aircraft between cities</a:t>
            </a:r>
          </a:p>
          <a:p>
            <a:pPr>
              <a:lnSpc>
                <a:spcPct val="90000"/>
              </a:lnSpc>
            </a:pPr>
            <a:r>
              <a:rPr lang="en-US" smtClean="0"/>
              <a:t>Which links do you actually use?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Cannot use a complete graph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Passengers can change at connection points</a:t>
            </a:r>
          </a:p>
          <a:p>
            <a:pPr>
              <a:lnSpc>
                <a:spcPct val="90000"/>
              </a:lnSpc>
            </a:pPr>
            <a:r>
              <a:rPr lang="en-US" smtClean="0"/>
              <a:t>Want to minimize number of links used</a:t>
            </a:r>
          </a:p>
          <a:p>
            <a:pPr>
              <a:lnSpc>
                <a:spcPct val="90000"/>
              </a:lnSpc>
            </a:pPr>
            <a:r>
              <a:rPr lang="en-US" smtClean="0"/>
              <a:t>Any solution is a </a:t>
            </a:r>
            <a:r>
              <a:rPr lang="en-US" b="1" i="1" smtClean="0"/>
              <a:t>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229600" cy="22098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Course </a:t>
            </a:r>
            <a:br>
              <a:rPr lang="en-US" dirty="0" smtClean="0"/>
            </a:br>
            <a:r>
              <a:rPr lang="en-US" dirty="0" smtClean="0"/>
              <a:t>pre-</a:t>
            </a:r>
            <a:r>
              <a:rPr lang="en-US" dirty="0" err="1" smtClean="0"/>
              <a:t>req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graphs</a:t>
            </a:r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0"/>
            <a:ext cx="6124575" cy="873442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</p:pic>
      <p:pic>
        <p:nvPicPr>
          <p:cNvPr id="4" name="Picture 1" descr="C:\Documents and Settings\Administrator\Desktop\Cs-course-flowchar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7925" y="0"/>
            <a:ext cx="6696075" cy="9525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Spanning Tree</a:t>
            </a:r>
          </a:p>
        </p:txBody>
      </p:sp>
      <p:pic>
        <p:nvPicPr>
          <p:cNvPr id="6041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6925" y="1371600"/>
            <a:ext cx="7548563" cy="531018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Spanning Tree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smtClean="0"/>
              <a:t>A </a:t>
            </a:r>
            <a:r>
              <a:rPr lang="en-US" b="1" i="1" smtClean="0"/>
              <a:t>spanning tree</a:t>
            </a:r>
            <a:r>
              <a:rPr lang="en-US" smtClean="0"/>
              <a:t> of a graph G is a subgraph of G that contains every vertex of G and is a tree</a:t>
            </a:r>
          </a:p>
          <a:p>
            <a:r>
              <a:rPr lang="en-US" smtClean="0"/>
              <a:t>Any connected graph has a spanning tree</a:t>
            </a:r>
          </a:p>
          <a:p>
            <a:r>
              <a:rPr lang="en-US" smtClean="0"/>
              <a:t>Any two spanning trees of a graph have the same number of nodes</a:t>
            </a:r>
          </a:p>
          <a:p>
            <a:r>
              <a:rPr lang="en-US" smtClean="0"/>
              <a:t>Construct a spanning tree:</a:t>
            </a:r>
          </a:p>
          <a:p>
            <a:pPr lvl="1"/>
            <a:r>
              <a:rPr lang="en-US" smtClean="0"/>
              <a:t>Start with the graph</a:t>
            </a:r>
          </a:p>
          <a:p>
            <a:pPr lvl="1"/>
            <a:r>
              <a:rPr lang="en-US" smtClean="0"/>
              <a:t>Remove an edge from each cycle</a:t>
            </a:r>
          </a:p>
          <a:p>
            <a:pPr lvl="1"/>
            <a:r>
              <a:rPr lang="en-US" smtClean="0"/>
              <a:t>What remains has the same set of vertices but is a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Spanning Tree</a:t>
            </a:r>
          </a:p>
        </p:txBody>
      </p:sp>
      <p:sp>
        <p:nvSpPr>
          <p:cNvPr id="62467" name="Oval 4"/>
          <p:cNvSpPr>
            <a:spLocks noChangeArrowheads="1"/>
          </p:cNvSpPr>
          <p:nvPr/>
        </p:nvSpPr>
        <p:spPr bwMode="auto">
          <a:xfrm>
            <a:off x="457200" y="3238500"/>
            <a:ext cx="381000" cy="3810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468" name="Oval 6"/>
          <p:cNvSpPr>
            <a:spLocks noChangeArrowheads="1"/>
          </p:cNvSpPr>
          <p:nvPr/>
        </p:nvSpPr>
        <p:spPr bwMode="auto">
          <a:xfrm>
            <a:off x="1295400" y="3771900"/>
            <a:ext cx="381000" cy="3810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469" name="Oval 7"/>
          <p:cNvSpPr>
            <a:spLocks noChangeArrowheads="1"/>
          </p:cNvSpPr>
          <p:nvPr/>
        </p:nvSpPr>
        <p:spPr bwMode="auto">
          <a:xfrm>
            <a:off x="2057400" y="3238500"/>
            <a:ext cx="381000" cy="3810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470" name="Oval 8"/>
          <p:cNvSpPr>
            <a:spLocks noChangeArrowheads="1"/>
          </p:cNvSpPr>
          <p:nvPr/>
        </p:nvSpPr>
        <p:spPr bwMode="auto">
          <a:xfrm>
            <a:off x="2057400" y="4305300"/>
            <a:ext cx="381000" cy="3810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471" name="Oval 9"/>
          <p:cNvSpPr>
            <a:spLocks noChangeArrowheads="1"/>
          </p:cNvSpPr>
          <p:nvPr/>
        </p:nvSpPr>
        <p:spPr bwMode="auto">
          <a:xfrm>
            <a:off x="457200" y="4305300"/>
            <a:ext cx="381000" cy="3810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62472" name="AutoShape 10"/>
          <p:cNvCxnSpPr>
            <a:cxnSpLocks noChangeShapeType="1"/>
            <a:stCxn id="62467" idx="6"/>
            <a:endCxn id="62469" idx="2"/>
          </p:cNvCxnSpPr>
          <p:nvPr/>
        </p:nvCxnSpPr>
        <p:spPr bwMode="auto">
          <a:xfrm>
            <a:off x="854075" y="3429000"/>
            <a:ext cx="1187450" cy="0"/>
          </a:xfrm>
          <a:prstGeom prst="straightConnector1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62473" name="AutoShape 13"/>
          <p:cNvCxnSpPr>
            <a:cxnSpLocks noChangeShapeType="1"/>
            <a:stCxn id="62470" idx="1"/>
            <a:endCxn id="62468" idx="5"/>
          </p:cNvCxnSpPr>
          <p:nvPr/>
        </p:nvCxnSpPr>
        <p:spPr bwMode="auto">
          <a:xfrm flipH="1" flipV="1">
            <a:off x="1620838" y="4113213"/>
            <a:ext cx="492125" cy="231775"/>
          </a:xfrm>
          <a:prstGeom prst="straightConnector1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62474" name="AutoShape 14"/>
          <p:cNvCxnSpPr>
            <a:cxnSpLocks noChangeShapeType="1"/>
            <a:stCxn id="62467" idx="5"/>
            <a:endCxn id="62468" idx="1"/>
          </p:cNvCxnSpPr>
          <p:nvPr/>
        </p:nvCxnSpPr>
        <p:spPr bwMode="auto">
          <a:xfrm>
            <a:off x="782638" y="3579813"/>
            <a:ext cx="568325" cy="231775"/>
          </a:xfrm>
          <a:prstGeom prst="straightConnector1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62475" name="AutoShape 15"/>
          <p:cNvCxnSpPr>
            <a:cxnSpLocks noChangeShapeType="1"/>
            <a:stCxn id="62469" idx="4"/>
            <a:endCxn id="62470" idx="0"/>
          </p:cNvCxnSpPr>
          <p:nvPr/>
        </p:nvCxnSpPr>
        <p:spPr bwMode="auto">
          <a:xfrm>
            <a:off x="2247900" y="3635375"/>
            <a:ext cx="0" cy="654050"/>
          </a:xfrm>
          <a:prstGeom prst="straightConnector1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62476" name="AutoShape 16"/>
          <p:cNvCxnSpPr>
            <a:cxnSpLocks noChangeShapeType="1"/>
            <a:stCxn id="62467" idx="4"/>
            <a:endCxn id="62471" idx="0"/>
          </p:cNvCxnSpPr>
          <p:nvPr/>
        </p:nvCxnSpPr>
        <p:spPr bwMode="auto">
          <a:xfrm>
            <a:off x="647700" y="3635375"/>
            <a:ext cx="0" cy="654050"/>
          </a:xfrm>
          <a:prstGeom prst="straightConnector1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</p:spPr>
      </p:cxnSp>
      <p:sp>
        <p:nvSpPr>
          <p:cNvPr id="62477" name="Oval 17"/>
          <p:cNvSpPr>
            <a:spLocks noChangeArrowheads="1"/>
          </p:cNvSpPr>
          <p:nvPr/>
        </p:nvSpPr>
        <p:spPr bwMode="auto">
          <a:xfrm>
            <a:off x="5181600" y="1447800"/>
            <a:ext cx="381000" cy="3810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478" name="Oval 18"/>
          <p:cNvSpPr>
            <a:spLocks noChangeArrowheads="1"/>
          </p:cNvSpPr>
          <p:nvPr/>
        </p:nvSpPr>
        <p:spPr bwMode="auto">
          <a:xfrm>
            <a:off x="6019800" y="1981200"/>
            <a:ext cx="381000" cy="3810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479" name="Oval 19"/>
          <p:cNvSpPr>
            <a:spLocks noChangeArrowheads="1"/>
          </p:cNvSpPr>
          <p:nvPr/>
        </p:nvSpPr>
        <p:spPr bwMode="auto">
          <a:xfrm>
            <a:off x="6781800" y="1447800"/>
            <a:ext cx="381000" cy="3810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480" name="Oval 20"/>
          <p:cNvSpPr>
            <a:spLocks noChangeArrowheads="1"/>
          </p:cNvSpPr>
          <p:nvPr/>
        </p:nvSpPr>
        <p:spPr bwMode="auto">
          <a:xfrm>
            <a:off x="6781800" y="2514600"/>
            <a:ext cx="381000" cy="3810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481" name="Oval 21"/>
          <p:cNvSpPr>
            <a:spLocks noChangeArrowheads="1"/>
          </p:cNvSpPr>
          <p:nvPr/>
        </p:nvSpPr>
        <p:spPr bwMode="auto">
          <a:xfrm>
            <a:off x="5181600" y="2514600"/>
            <a:ext cx="381000" cy="3810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62482" name="AutoShape 22"/>
          <p:cNvCxnSpPr>
            <a:cxnSpLocks noChangeShapeType="1"/>
            <a:stCxn id="62477" idx="6"/>
            <a:endCxn id="62479" idx="2"/>
          </p:cNvCxnSpPr>
          <p:nvPr/>
        </p:nvCxnSpPr>
        <p:spPr bwMode="auto">
          <a:xfrm>
            <a:off x="5578475" y="1638300"/>
            <a:ext cx="1187450" cy="0"/>
          </a:xfrm>
          <a:prstGeom prst="straightConnector1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62483" name="AutoShape 24"/>
          <p:cNvCxnSpPr>
            <a:cxnSpLocks noChangeShapeType="1"/>
            <a:stCxn id="62477" idx="5"/>
            <a:endCxn id="62478" idx="1"/>
          </p:cNvCxnSpPr>
          <p:nvPr/>
        </p:nvCxnSpPr>
        <p:spPr bwMode="auto">
          <a:xfrm>
            <a:off x="5507038" y="1789113"/>
            <a:ext cx="568325" cy="231775"/>
          </a:xfrm>
          <a:prstGeom prst="straightConnector1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62484" name="AutoShape 25"/>
          <p:cNvCxnSpPr>
            <a:cxnSpLocks noChangeShapeType="1"/>
            <a:stCxn id="62479" idx="4"/>
            <a:endCxn id="62480" idx="0"/>
          </p:cNvCxnSpPr>
          <p:nvPr/>
        </p:nvCxnSpPr>
        <p:spPr bwMode="auto">
          <a:xfrm>
            <a:off x="6972300" y="1844675"/>
            <a:ext cx="0" cy="654050"/>
          </a:xfrm>
          <a:prstGeom prst="straightConnector1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62485" name="AutoShape 26"/>
          <p:cNvCxnSpPr>
            <a:cxnSpLocks noChangeShapeType="1"/>
            <a:stCxn id="62477" idx="4"/>
            <a:endCxn id="62481" idx="0"/>
          </p:cNvCxnSpPr>
          <p:nvPr/>
        </p:nvCxnSpPr>
        <p:spPr bwMode="auto">
          <a:xfrm>
            <a:off x="5372100" y="1844675"/>
            <a:ext cx="0" cy="654050"/>
          </a:xfrm>
          <a:prstGeom prst="straightConnector1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</p:spPr>
      </p:cxnSp>
      <p:sp>
        <p:nvSpPr>
          <p:cNvPr id="62486" name="Oval 27"/>
          <p:cNvSpPr>
            <a:spLocks noChangeArrowheads="1"/>
          </p:cNvSpPr>
          <p:nvPr/>
        </p:nvSpPr>
        <p:spPr bwMode="auto">
          <a:xfrm>
            <a:off x="5181600" y="3276600"/>
            <a:ext cx="381000" cy="3810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487" name="Oval 28"/>
          <p:cNvSpPr>
            <a:spLocks noChangeArrowheads="1"/>
          </p:cNvSpPr>
          <p:nvPr/>
        </p:nvSpPr>
        <p:spPr bwMode="auto">
          <a:xfrm>
            <a:off x="6019800" y="3810000"/>
            <a:ext cx="381000" cy="3810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488" name="Oval 29"/>
          <p:cNvSpPr>
            <a:spLocks noChangeArrowheads="1"/>
          </p:cNvSpPr>
          <p:nvPr/>
        </p:nvSpPr>
        <p:spPr bwMode="auto">
          <a:xfrm>
            <a:off x="6781800" y="3276600"/>
            <a:ext cx="381000" cy="3810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489" name="Oval 30"/>
          <p:cNvSpPr>
            <a:spLocks noChangeArrowheads="1"/>
          </p:cNvSpPr>
          <p:nvPr/>
        </p:nvSpPr>
        <p:spPr bwMode="auto">
          <a:xfrm>
            <a:off x="6781800" y="4343400"/>
            <a:ext cx="381000" cy="3810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490" name="Oval 31"/>
          <p:cNvSpPr>
            <a:spLocks noChangeArrowheads="1"/>
          </p:cNvSpPr>
          <p:nvPr/>
        </p:nvSpPr>
        <p:spPr bwMode="auto">
          <a:xfrm>
            <a:off x="5181600" y="4343400"/>
            <a:ext cx="381000" cy="3810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62491" name="AutoShape 32"/>
          <p:cNvCxnSpPr>
            <a:cxnSpLocks noChangeShapeType="1"/>
            <a:stCxn id="62486" idx="6"/>
            <a:endCxn id="62488" idx="2"/>
          </p:cNvCxnSpPr>
          <p:nvPr/>
        </p:nvCxnSpPr>
        <p:spPr bwMode="auto">
          <a:xfrm>
            <a:off x="5578475" y="3467100"/>
            <a:ext cx="1187450" cy="0"/>
          </a:xfrm>
          <a:prstGeom prst="straightConnector1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62492" name="AutoShape 33"/>
          <p:cNvCxnSpPr>
            <a:cxnSpLocks noChangeShapeType="1"/>
            <a:stCxn id="62489" idx="1"/>
            <a:endCxn id="62487" idx="5"/>
          </p:cNvCxnSpPr>
          <p:nvPr/>
        </p:nvCxnSpPr>
        <p:spPr bwMode="auto">
          <a:xfrm flipH="1" flipV="1">
            <a:off x="6345238" y="4151313"/>
            <a:ext cx="492125" cy="231775"/>
          </a:xfrm>
          <a:prstGeom prst="straightConnector1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62493" name="AutoShape 34"/>
          <p:cNvCxnSpPr>
            <a:cxnSpLocks noChangeShapeType="1"/>
            <a:stCxn id="62486" idx="5"/>
            <a:endCxn id="62487" idx="1"/>
          </p:cNvCxnSpPr>
          <p:nvPr/>
        </p:nvCxnSpPr>
        <p:spPr bwMode="auto">
          <a:xfrm>
            <a:off x="5507038" y="3617913"/>
            <a:ext cx="568325" cy="231775"/>
          </a:xfrm>
          <a:prstGeom prst="straightConnector1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62494" name="AutoShape 36"/>
          <p:cNvCxnSpPr>
            <a:cxnSpLocks noChangeShapeType="1"/>
            <a:stCxn id="62486" idx="4"/>
            <a:endCxn id="62490" idx="0"/>
          </p:cNvCxnSpPr>
          <p:nvPr/>
        </p:nvCxnSpPr>
        <p:spPr bwMode="auto">
          <a:xfrm>
            <a:off x="5372100" y="3673475"/>
            <a:ext cx="0" cy="654050"/>
          </a:xfrm>
          <a:prstGeom prst="straightConnector1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</p:spPr>
      </p:cxnSp>
      <p:sp>
        <p:nvSpPr>
          <p:cNvPr id="62495" name="Oval 37"/>
          <p:cNvSpPr>
            <a:spLocks noChangeArrowheads="1"/>
          </p:cNvSpPr>
          <p:nvPr/>
        </p:nvSpPr>
        <p:spPr bwMode="auto">
          <a:xfrm>
            <a:off x="5165725" y="5143500"/>
            <a:ext cx="381000" cy="3810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496" name="Oval 38"/>
          <p:cNvSpPr>
            <a:spLocks noChangeArrowheads="1"/>
          </p:cNvSpPr>
          <p:nvPr/>
        </p:nvSpPr>
        <p:spPr bwMode="auto">
          <a:xfrm>
            <a:off x="6003925" y="5676900"/>
            <a:ext cx="381000" cy="3810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497" name="Oval 39"/>
          <p:cNvSpPr>
            <a:spLocks noChangeArrowheads="1"/>
          </p:cNvSpPr>
          <p:nvPr/>
        </p:nvSpPr>
        <p:spPr bwMode="auto">
          <a:xfrm>
            <a:off x="6765925" y="5143500"/>
            <a:ext cx="381000" cy="3810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498" name="Oval 40"/>
          <p:cNvSpPr>
            <a:spLocks noChangeArrowheads="1"/>
          </p:cNvSpPr>
          <p:nvPr/>
        </p:nvSpPr>
        <p:spPr bwMode="auto">
          <a:xfrm>
            <a:off x="6765925" y="6210300"/>
            <a:ext cx="381000" cy="3810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499" name="Oval 41"/>
          <p:cNvSpPr>
            <a:spLocks noChangeArrowheads="1"/>
          </p:cNvSpPr>
          <p:nvPr/>
        </p:nvSpPr>
        <p:spPr bwMode="auto">
          <a:xfrm>
            <a:off x="5165725" y="6210300"/>
            <a:ext cx="381000" cy="3810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62500" name="AutoShape 42"/>
          <p:cNvCxnSpPr>
            <a:cxnSpLocks noChangeShapeType="1"/>
            <a:stCxn id="62495" idx="6"/>
            <a:endCxn id="62497" idx="2"/>
          </p:cNvCxnSpPr>
          <p:nvPr/>
        </p:nvCxnSpPr>
        <p:spPr bwMode="auto">
          <a:xfrm>
            <a:off x="5562600" y="5334000"/>
            <a:ext cx="1187450" cy="0"/>
          </a:xfrm>
          <a:prstGeom prst="straightConnector1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62501" name="AutoShape 43"/>
          <p:cNvCxnSpPr>
            <a:cxnSpLocks noChangeShapeType="1"/>
            <a:stCxn id="62498" idx="1"/>
            <a:endCxn id="62496" idx="5"/>
          </p:cNvCxnSpPr>
          <p:nvPr/>
        </p:nvCxnSpPr>
        <p:spPr bwMode="auto">
          <a:xfrm flipH="1" flipV="1">
            <a:off x="6329363" y="6018213"/>
            <a:ext cx="492125" cy="231775"/>
          </a:xfrm>
          <a:prstGeom prst="straightConnector1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62502" name="AutoShape 45"/>
          <p:cNvCxnSpPr>
            <a:cxnSpLocks noChangeShapeType="1"/>
            <a:stCxn id="62497" idx="4"/>
            <a:endCxn id="62498" idx="0"/>
          </p:cNvCxnSpPr>
          <p:nvPr/>
        </p:nvCxnSpPr>
        <p:spPr bwMode="auto">
          <a:xfrm>
            <a:off x="6956425" y="5540375"/>
            <a:ext cx="0" cy="654050"/>
          </a:xfrm>
          <a:prstGeom prst="straightConnector1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62503" name="AutoShape 46"/>
          <p:cNvCxnSpPr>
            <a:cxnSpLocks noChangeShapeType="1"/>
            <a:stCxn id="62495" idx="4"/>
            <a:endCxn id="62499" idx="0"/>
          </p:cNvCxnSpPr>
          <p:nvPr/>
        </p:nvCxnSpPr>
        <p:spPr bwMode="auto">
          <a:xfrm>
            <a:off x="5356225" y="5540375"/>
            <a:ext cx="0" cy="654050"/>
          </a:xfrm>
          <a:prstGeom prst="straightConnector1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</p:spPr>
      </p:cxnSp>
      <p:sp>
        <p:nvSpPr>
          <p:cNvPr id="62504" name="Text Box 47"/>
          <p:cNvSpPr txBox="1">
            <a:spLocks noChangeArrowheads="1"/>
          </p:cNvSpPr>
          <p:nvPr/>
        </p:nvSpPr>
        <p:spPr bwMode="auto">
          <a:xfrm rot="-5400000">
            <a:off x="2857500" y="3771900"/>
            <a:ext cx="3429000" cy="4572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Spanning Trees</a:t>
            </a:r>
          </a:p>
        </p:txBody>
      </p:sp>
      <p:sp>
        <p:nvSpPr>
          <p:cNvPr id="62505" name="Text Box 48"/>
          <p:cNvSpPr txBox="1">
            <a:spLocks noChangeArrowheads="1"/>
          </p:cNvSpPr>
          <p:nvPr/>
        </p:nvSpPr>
        <p:spPr bwMode="auto">
          <a:xfrm>
            <a:off x="381000" y="2438400"/>
            <a:ext cx="2133600" cy="4572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Minimal Spanning Tree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mtClean="0"/>
              <a:t>Spanning trees are simple</a:t>
            </a:r>
          </a:p>
          <a:p>
            <a:r>
              <a:rPr lang="en-US" smtClean="0"/>
              <a:t>But suppose edges have weights!</a:t>
            </a:r>
          </a:p>
          <a:p>
            <a:pPr lvl="1"/>
            <a:r>
              <a:rPr lang="en-US" smtClean="0"/>
              <a:t>“Cost” associated with the edge</a:t>
            </a:r>
          </a:p>
          <a:p>
            <a:pPr lvl="1"/>
            <a:r>
              <a:rPr lang="en-US" smtClean="0"/>
              <a:t>Miles for a transport link, for example</a:t>
            </a:r>
          </a:p>
          <a:p>
            <a:r>
              <a:rPr lang="en-US" smtClean="0"/>
              <a:t>Spanning trees each have a different total weight</a:t>
            </a:r>
          </a:p>
          <a:p>
            <a:r>
              <a:rPr lang="en-US" smtClean="0"/>
              <a:t>Minimal-weigh Spanning Tree:</a:t>
            </a:r>
          </a:p>
          <a:p>
            <a:pPr algn="ctr">
              <a:lnSpc>
                <a:spcPct val="120000"/>
              </a:lnSpc>
              <a:buFontTx/>
              <a:buNone/>
            </a:pPr>
            <a:r>
              <a:rPr lang="en-US" b="1" smtClean="0"/>
              <a:t>Spanning tree with the minimal total weight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Minimum Spanning Trees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Given an undirected graph </a:t>
            </a:r>
            <a:r>
              <a:rPr lang="en-US" b="1" smtClean="0">
                <a:solidFill>
                  <a:srgbClr val="FF0000"/>
                </a:solidFill>
              </a:rPr>
              <a:t>G</a:t>
            </a:r>
            <a:r>
              <a:rPr lang="en-US" smtClean="0"/>
              <a:t>=(</a:t>
            </a:r>
            <a:r>
              <a:rPr lang="en-US" b="1" smtClean="0">
                <a:solidFill>
                  <a:srgbClr val="339933"/>
                </a:solidFill>
              </a:rPr>
              <a:t>V</a:t>
            </a:r>
            <a:r>
              <a:rPr lang="en-US" b="1" smtClean="0"/>
              <a:t>,</a:t>
            </a:r>
            <a:r>
              <a:rPr lang="en-US" b="1" smtClean="0">
                <a:solidFill>
                  <a:schemeClr val="accent2"/>
                </a:solidFill>
              </a:rPr>
              <a:t>E</a:t>
            </a:r>
            <a:r>
              <a:rPr lang="en-US" smtClean="0"/>
              <a:t>), find a graph </a:t>
            </a:r>
            <a:r>
              <a:rPr lang="en-US" b="1" smtClean="0">
                <a:solidFill>
                  <a:srgbClr val="FF0000"/>
                </a:solidFill>
              </a:rPr>
              <a:t>G’</a:t>
            </a:r>
            <a:r>
              <a:rPr lang="en-US" b="1" smtClean="0"/>
              <a:t>=(</a:t>
            </a:r>
            <a:r>
              <a:rPr lang="en-US" b="1" smtClean="0">
                <a:solidFill>
                  <a:srgbClr val="339933"/>
                </a:solidFill>
              </a:rPr>
              <a:t>V</a:t>
            </a:r>
            <a:r>
              <a:rPr lang="en-US" b="1" smtClean="0"/>
              <a:t>,</a:t>
            </a:r>
            <a:r>
              <a:rPr lang="en-US" b="1" smtClean="0">
                <a:solidFill>
                  <a:schemeClr val="accent2"/>
                </a:solidFill>
              </a:rPr>
              <a:t>E’</a:t>
            </a:r>
            <a:r>
              <a:rPr lang="en-US" b="1" smtClean="0"/>
              <a:t>)</a:t>
            </a:r>
            <a:r>
              <a:rPr lang="en-US" smtClean="0"/>
              <a:t> such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/>
              <a:t>E</a:t>
            </a:r>
            <a:r>
              <a:rPr lang="en-US" sz="2800" b="1" smtClean="0"/>
              <a:t>’ </a:t>
            </a:r>
            <a:r>
              <a:rPr lang="en-US" sz="2800" smtClean="0"/>
              <a:t>is a subset of 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/>
              <a:t>|E</a:t>
            </a:r>
            <a:r>
              <a:rPr lang="en-US" sz="2800" b="1" smtClean="0"/>
              <a:t>’</a:t>
            </a:r>
            <a:r>
              <a:rPr lang="en-US" sz="2800" smtClean="0"/>
              <a:t>| = |V| - 1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/>
              <a:t>G</a:t>
            </a:r>
            <a:r>
              <a:rPr lang="en-US" sz="2800" b="1" smtClean="0"/>
              <a:t>’</a:t>
            </a:r>
            <a:r>
              <a:rPr lang="en-US" sz="2800" smtClean="0"/>
              <a:t> is 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/>
              <a:t>          is minimal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</a:t>
            </a:r>
            <a:r>
              <a:rPr lang="en-US" b="1" smtClean="0"/>
              <a:t>’</a:t>
            </a:r>
            <a:r>
              <a:rPr lang="en-US" smtClean="0"/>
              <a:t> is a </a:t>
            </a:r>
            <a:r>
              <a:rPr lang="en-US" b="1" smtClean="0">
                <a:solidFill>
                  <a:srgbClr val="FF0000"/>
                </a:solidFill>
              </a:rPr>
              <a:t>minimal spanning tree</a:t>
            </a:r>
            <a:r>
              <a:rPr lang="en-US" smtClean="0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smtClean="0"/>
              <a:t>Applications</a:t>
            </a:r>
            <a:r>
              <a:rPr lang="en-US" smtClean="0"/>
              <a:t>: wiring a house, cable TV lines, power grids, Internet connections</a:t>
            </a:r>
          </a:p>
          <a:p>
            <a:pPr lvl="1" eaLnBrk="1" hangingPunct="1">
              <a:lnSpc>
                <a:spcPct val="90000"/>
              </a:lnSpc>
            </a:pPr>
            <a:endParaRPr lang="en-US" sz="2800" smtClean="0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447800" y="3886200"/>
          <a:ext cx="971550" cy="715963"/>
        </p:xfrm>
        <a:graphic>
          <a:graphicData uri="http://schemas.openxmlformats.org/presentationml/2006/ole">
            <p:oleObj spid="_x0000_s3074" name="Equation" r:id="rId5" imgW="482400" imgH="355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Generic Minimum Spanning Tree Algorithm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505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KnownVertices </a:t>
            </a:r>
            <a:r>
              <a:rPr lang="en-US" sz="2400" smtClean="0">
                <a:latin typeface="Arial" charset="0"/>
                <a:cs typeface="Arial" charset="0"/>
              </a:rPr>
              <a:t>← {}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Arial" charset="0"/>
                <a:cs typeface="Arial" charset="0"/>
              </a:rPr>
              <a:t>while</a:t>
            </a:r>
            <a:r>
              <a:rPr lang="en-US" sz="2400" smtClean="0">
                <a:latin typeface="Arial" charset="0"/>
                <a:cs typeface="Arial" charset="0"/>
              </a:rPr>
              <a:t> KnownVertices does not form a spanning tree </a:t>
            </a:r>
            <a:r>
              <a:rPr lang="en-US" sz="2400" b="1" smtClean="0">
                <a:latin typeface="Arial" charset="0"/>
                <a:cs typeface="Arial" charset="0"/>
              </a:rPr>
              <a:t>loop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Arial" charset="0"/>
                <a:cs typeface="Arial" charset="0"/>
              </a:rPr>
              <a:t>		find edge (u,v) that is “safe” for KnownVertices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Arial" charset="0"/>
                <a:cs typeface="Arial" charset="0"/>
              </a:rPr>
              <a:t>		KnownVertices ←KnownVertices U {(u,v)}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Arial" charset="0"/>
                <a:cs typeface="Arial" charset="0"/>
              </a:rPr>
              <a:t>end loop</a:t>
            </a:r>
          </a:p>
        </p:txBody>
      </p:sp>
      <p:sp>
        <p:nvSpPr>
          <p:cNvPr id="64516" name="AutoShape 5"/>
          <p:cNvSpPr>
            <a:spLocks noChangeArrowheads="1"/>
          </p:cNvSpPr>
          <p:nvPr/>
        </p:nvSpPr>
        <p:spPr bwMode="auto">
          <a:xfrm>
            <a:off x="2819400" y="5410200"/>
            <a:ext cx="2971800" cy="762000"/>
          </a:xfrm>
          <a:prstGeom prst="wedgeRectCallout">
            <a:avLst>
              <a:gd name="adj1" fmla="val -55824"/>
              <a:gd name="adj2" fmla="val -211667"/>
            </a:avLst>
          </a:prstGeom>
          <a:noFill/>
          <a:ln w="31750">
            <a:solidFill>
              <a:srgbClr val="DD33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OK, So How?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Prim’s algorithm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b="1" smtClean="0">
                <a:solidFill>
                  <a:srgbClr val="FF0000"/>
                </a:solidFill>
              </a:rPr>
              <a:t>Idea</a:t>
            </a:r>
            <a:r>
              <a:rPr lang="en-US" smtClean="0"/>
              <a:t>: Grow a tree by adding an edge from the “known” vertices to the “unknown” vertices.  Pick the edge with the smallest weight.</a:t>
            </a:r>
          </a:p>
        </p:txBody>
      </p:sp>
      <p:sp>
        <p:nvSpPr>
          <p:cNvPr id="65540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320800" y="3429000"/>
            <a:ext cx="5805488" cy="2400300"/>
          </a:xfrm>
          <a:custGeom>
            <a:avLst/>
            <a:gdLst>
              <a:gd name="T0" fmla="*/ 2147483647 w 2743"/>
              <a:gd name="T1" fmla="*/ 2147483647 h 1099"/>
              <a:gd name="T2" fmla="*/ 2147483647 w 2743"/>
              <a:gd name="T3" fmla="*/ 2147483647 h 1099"/>
              <a:gd name="T4" fmla="*/ 2147483647 w 2743"/>
              <a:gd name="T5" fmla="*/ 2147483647 h 1099"/>
              <a:gd name="T6" fmla="*/ 2147483647 w 2743"/>
              <a:gd name="T7" fmla="*/ 2147483647 h 1099"/>
              <a:gd name="T8" fmla="*/ 2147483647 w 2743"/>
              <a:gd name="T9" fmla="*/ 2147483647 h 1099"/>
              <a:gd name="T10" fmla="*/ 2147483647 w 2743"/>
              <a:gd name="T11" fmla="*/ 2147483647 h 1099"/>
              <a:gd name="T12" fmla="*/ 2147483647 w 2743"/>
              <a:gd name="T13" fmla="*/ 2147483647 h 1099"/>
              <a:gd name="T14" fmla="*/ 2147483647 w 2743"/>
              <a:gd name="T15" fmla="*/ 2147483647 h 1099"/>
              <a:gd name="T16" fmla="*/ 2147483647 w 2743"/>
              <a:gd name="T17" fmla="*/ 2147483647 h 1099"/>
              <a:gd name="T18" fmla="*/ 2147483647 w 2743"/>
              <a:gd name="T19" fmla="*/ 2147483647 h 1099"/>
              <a:gd name="T20" fmla="*/ 2147483647 w 2743"/>
              <a:gd name="T21" fmla="*/ 2147483647 h 1099"/>
              <a:gd name="T22" fmla="*/ 2147483647 w 2743"/>
              <a:gd name="T23" fmla="*/ 2147483647 h 1099"/>
              <a:gd name="T24" fmla="*/ 2147483647 w 2743"/>
              <a:gd name="T25" fmla="*/ 2147483647 h 1099"/>
              <a:gd name="T26" fmla="*/ 2147483647 w 2743"/>
              <a:gd name="T27" fmla="*/ 2147483647 h 1099"/>
              <a:gd name="T28" fmla="*/ 2147483647 w 2743"/>
              <a:gd name="T29" fmla="*/ 2147483647 h 1099"/>
              <a:gd name="T30" fmla="*/ 2147483647 w 2743"/>
              <a:gd name="T31" fmla="*/ 2147483647 h 1099"/>
              <a:gd name="T32" fmla="*/ 2147483647 w 2743"/>
              <a:gd name="T33" fmla="*/ 2147483647 h 1099"/>
              <a:gd name="T34" fmla="*/ 2147483647 w 2743"/>
              <a:gd name="T35" fmla="*/ 2147483647 h 1099"/>
              <a:gd name="T36" fmla="*/ 2147483647 w 2743"/>
              <a:gd name="T37" fmla="*/ 2147483647 h 1099"/>
              <a:gd name="T38" fmla="*/ 2147483647 w 2743"/>
              <a:gd name="T39" fmla="*/ 2147483647 h 1099"/>
              <a:gd name="T40" fmla="*/ 2147483647 w 2743"/>
              <a:gd name="T41" fmla="*/ 2147483647 h 1099"/>
              <a:gd name="T42" fmla="*/ 2147483647 w 2743"/>
              <a:gd name="T43" fmla="*/ 2147483647 h 1099"/>
              <a:gd name="T44" fmla="*/ 2147483647 w 2743"/>
              <a:gd name="T45" fmla="*/ 2147483647 h 1099"/>
              <a:gd name="T46" fmla="*/ 2147483647 w 2743"/>
              <a:gd name="T47" fmla="*/ 2147483647 h 1099"/>
              <a:gd name="T48" fmla="*/ 2147483647 w 2743"/>
              <a:gd name="T49" fmla="*/ 2147483647 h 1099"/>
              <a:gd name="T50" fmla="*/ 2147483647 w 2743"/>
              <a:gd name="T51" fmla="*/ 2147483647 h 1099"/>
              <a:gd name="T52" fmla="*/ 2147483647 w 2743"/>
              <a:gd name="T53" fmla="*/ 2147483647 h 1099"/>
              <a:gd name="T54" fmla="*/ 2147483647 w 2743"/>
              <a:gd name="T55" fmla="*/ 2147483647 h 1099"/>
              <a:gd name="T56" fmla="*/ 2147483647 w 2743"/>
              <a:gd name="T57" fmla="*/ 2147483647 h 1099"/>
              <a:gd name="T58" fmla="*/ 2147483647 w 2743"/>
              <a:gd name="T59" fmla="*/ 2147483647 h 1099"/>
              <a:gd name="T60" fmla="*/ 2147483647 w 2743"/>
              <a:gd name="T61" fmla="*/ 0 h 1099"/>
              <a:gd name="T62" fmla="*/ 2147483647 w 2743"/>
              <a:gd name="T63" fmla="*/ 2147483647 h 1099"/>
              <a:gd name="T64" fmla="*/ 2147483647 w 2743"/>
              <a:gd name="T65" fmla="*/ 2147483647 h 109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743"/>
              <a:gd name="T100" fmla="*/ 0 h 1099"/>
              <a:gd name="T101" fmla="*/ 2743 w 2743"/>
              <a:gd name="T102" fmla="*/ 1099 h 109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743" h="1099">
                <a:moveTo>
                  <a:pt x="1364" y="118"/>
                </a:moveTo>
                <a:cubicBezTo>
                  <a:pt x="1298" y="181"/>
                  <a:pt x="1176" y="207"/>
                  <a:pt x="1086" y="224"/>
                </a:cubicBezTo>
                <a:cubicBezTo>
                  <a:pt x="890" y="217"/>
                  <a:pt x="705" y="193"/>
                  <a:pt x="510" y="182"/>
                </a:cubicBezTo>
                <a:cubicBezTo>
                  <a:pt x="432" y="185"/>
                  <a:pt x="354" y="187"/>
                  <a:pt x="276" y="192"/>
                </a:cubicBezTo>
                <a:cubicBezTo>
                  <a:pt x="254" y="194"/>
                  <a:pt x="233" y="198"/>
                  <a:pt x="212" y="203"/>
                </a:cubicBezTo>
                <a:cubicBezTo>
                  <a:pt x="190" y="208"/>
                  <a:pt x="148" y="224"/>
                  <a:pt x="148" y="224"/>
                </a:cubicBezTo>
                <a:cubicBezTo>
                  <a:pt x="102" y="270"/>
                  <a:pt x="85" y="330"/>
                  <a:pt x="41" y="374"/>
                </a:cubicBezTo>
                <a:cubicBezTo>
                  <a:pt x="15" y="452"/>
                  <a:pt x="26" y="416"/>
                  <a:pt x="9" y="480"/>
                </a:cubicBezTo>
                <a:cubicBezTo>
                  <a:pt x="14" y="530"/>
                  <a:pt x="0" y="590"/>
                  <a:pt x="30" y="630"/>
                </a:cubicBezTo>
                <a:cubicBezTo>
                  <a:pt x="168" y="814"/>
                  <a:pt x="507" y="772"/>
                  <a:pt x="692" y="779"/>
                </a:cubicBezTo>
                <a:cubicBezTo>
                  <a:pt x="774" y="800"/>
                  <a:pt x="835" y="861"/>
                  <a:pt x="905" y="907"/>
                </a:cubicBezTo>
                <a:cubicBezTo>
                  <a:pt x="936" y="954"/>
                  <a:pt x="994" y="978"/>
                  <a:pt x="1044" y="1003"/>
                </a:cubicBezTo>
                <a:cubicBezTo>
                  <a:pt x="1143" y="1052"/>
                  <a:pt x="1200" y="1048"/>
                  <a:pt x="1310" y="1067"/>
                </a:cubicBezTo>
                <a:cubicBezTo>
                  <a:pt x="1385" y="1080"/>
                  <a:pt x="1458" y="1090"/>
                  <a:pt x="1534" y="1099"/>
                </a:cubicBezTo>
                <a:cubicBezTo>
                  <a:pt x="1587" y="1095"/>
                  <a:pt x="1641" y="1094"/>
                  <a:pt x="1694" y="1088"/>
                </a:cubicBezTo>
                <a:cubicBezTo>
                  <a:pt x="1722" y="1085"/>
                  <a:pt x="1744" y="1066"/>
                  <a:pt x="1769" y="1056"/>
                </a:cubicBezTo>
                <a:cubicBezTo>
                  <a:pt x="1860" y="1019"/>
                  <a:pt x="1947" y="978"/>
                  <a:pt x="2036" y="939"/>
                </a:cubicBezTo>
                <a:cubicBezTo>
                  <a:pt x="2103" y="910"/>
                  <a:pt x="2117" y="918"/>
                  <a:pt x="2196" y="907"/>
                </a:cubicBezTo>
                <a:cubicBezTo>
                  <a:pt x="2239" y="901"/>
                  <a:pt x="2324" y="886"/>
                  <a:pt x="2324" y="886"/>
                </a:cubicBezTo>
                <a:cubicBezTo>
                  <a:pt x="2359" y="862"/>
                  <a:pt x="2393" y="862"/>
                  <a:pt x="2430" y="843"/>
                </a:cubicBezTo>
                <a:cubicBezTo>
                  <a:pt x="2487" y="815"/>
                  <a:pt x="2539" y="777"/>
                  <a:pt x="2601" y="758"/>
                </a:cubicBezTo>
                <a:cubicBezTo>
                  <a:pt x="2639" y="718"/>
                  <a:pt x="2694" y="693"/>
                  <a:pt x="2718" y="640"/>
                </a:cubicBezTo>
                <a:cubicBezTo>
                  <a:pt x="2727" y="619"/>
                  <a:pt x="2740" y="576"/>
                  <a:pt x="2740" y="576"/>
                </a:cubicBezTo>
                <a:cubicBezTo>
                  <a:pt x="2727" y="416"/>
                  <a:pt x="2743" y="482"/>
                  <a:pt x="2708" y="374"/>
                </a:cubicBezTo>
                <a:cubicBezTo>
                  <a:pt x="2683" y="299"/>
                  <a:pt x="2588" y="244"/>
                  <a:pt x="2537" y="192"/>
                </a:cubicBezTo>
                <a:cubicBezTo>
                  <a:pt x="2521" y="176"/>
                  <a:pt x="2494" y="178"/>
                  <a:pt x="2473" y="171"/>
                </a:cubicBezTo>
                <a:cubicBezTo>
                  <a:pt x="2434" y="158"/>
                  <a:pt x="2451" y="141"/>
                  <a:pt x="2409" y="139"/>
                </a:cubicBezTo>
                <a:cubicBezTo>
                  <a:pt x="2288" y="132"/>
                  <a:pt x="2167" y="132"/>
                  <a:pt x="2046" y="128"/>
                </a:cubicBezTo>
                <a:cubicBezTo>
                  <a:pt x="1941" y="116"/>
                  <a:pt x="1848" y="87"/>
                  <a:pt x="1748" y="54"/>
                </a:cubicBezTo>
                <a:cubicBezTo>
                  <a:pt x="1646" y="21"/>
                  <a:pt x="1791" y="70"/>
                  <a:pt x="1684" y="22"/>
                </a:cubicBezTo>
                <a:cubicBezTo>
                  <a:pt x="1663" y="13"/>
                  <a:pt x="1620" y="0"/>
                  <a:pt x="1620" y="0"/>
                </a:cubicBezTo>
                <a:cubicBezTo>
                  <a:pt x="1568" y="11"/>
                  <a:pt x="1520" y="26"/>
                  <a:pt x="1470" y="43"/>
                </a:cubicBezTo>
                <a:cubicBezTo>
                  <a:pt x="1441" y="53"/>
                  <a:pt x="1399" y="100"/>
                  <a:pt x="1364" y="118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1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32000" y="34290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65542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52800" y="428625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3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60800" y="49149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4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064000" y="417195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5" name="Oval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368800" y="45720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Oval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876800" y="48006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7" name="Oval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775200" y="42291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5548" name="AutoShape 12"/>
          <p:cNvCxnSpPr>
            <a:cxnSpLocks noChangeShapeType="1"/>
            <a:stCxn id="65542" idx="6"/>
            <a:endCxn id="65544" idx="3"/>
          </p:cNvCxnSpPr>
          <p:nvPr>
            <p:custDataLst>
              <p:tags r:id="rId11"/>
            </p:custDataLst>
          </p:nvPr>
        </p:nvCxnSpPr>
        <p:spPr bwMode="auto">
          <a:xfrm flipV="1">
            <a:off x="3556000" y="4268788"/>
            <a:ext cx="538163" cy="746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49" name="AutoShape 13"/>
          <p:cNvCxnSpPr>
            <a:cxnSpLocks noChangeShapeType="1"/>
            <a:stCxn id="65544" idx="5"/>
            <a:endCxn id="65547" idx="2"/>
          </p:cNvCxnSpPr>
          <p:nvPr>
            <p:custDataLst>
              <p:tags r:id="rId12"/>
            </p:custDataLst>
          </p:nvPr>
        </p:nvCxnSpPr>
        <p:spPr bwMode="auto">
          <a:xfrm>
            <a:off x="4237038" y="4268788"/>
            <a:ext cx="538162" cy="1746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0" name="AutoShape 14"/>
          <p:cNvCxnSpPr>
            <a:cxnSpLocks noChangeShapeType="1"/>
            <a:stCxn id="65545" idx="7"/>
            <a:endCxn id="65547" idx="5"/>
          </p:cNvCxnSpPr>
          <p:nvPr>
            <p:custDataLst>
              <p:tags r:id="rId13"/>
            </p:custDataLst>
          </p:nvPr>
        </p:nvCxnSpPr>
        <p:spPr bwMode="auto">
          <a:xfrm flipV="1">
            <a:off x="4541838" y="4325938"/>
            <a:ext cx="406400" cy="263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1" name="AutoShape 15"/>
          <p:cNvCxnSpPr>
            <a:cxnSpLocks noChangeShapeType="1"/>
            <a:stCxn id="65546" idx="0"/>
            <a:endCxn id="65545" idx="5"/>
          </p:cNvCxnSpPr>
          <p:nvPr>
            <p:custDataLst>
              <p:tags r:id="rId14"/>
            </p:custDataLst>
          </p:nvPr>
        </p:nvCxnSpPr>
        <p:spPr bwMode="auto">
          <a:xfrm flipH="1" flipV="1">
            <a:off x="4541838" y="4668838"/>
            <a:ext cx="436562" cy="13176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2" name="AutoShape 16"/>
          <p:cNvCxnSpPr>
            <a:cxnSpLocks noChangeShapeType="1"/>
            <a:stCxn id="65547" idx="6"/>
            <a:endCxn id="65554" idx="2"/>
          </p:cNvCxnSpPr>
          <p:nvPr>
            <p:custDataLst>
              <p:tags r:id="rId15"/>
            </p:custDataLst>
          </p:nvPr>
        </p:nvCxnSpPr>
        <p:spPr bwMode="auto">
          <a:xfrm>
            <a:off x="4978400" y="4286250"/>
            <a:ext cx="914400" cy="57150"/>
          </a:xfrm>
          <a:prstGeom prst="straightConnector1">
            <a:avLst/>
          </a:prstGeom>
          <a:noFill/>
          <a:ln w="31750">
            <a:solidFill>
              <a:srgbClr val="339933"/>
            </a:solidFill>
            <a:round/>
            <a:headEnd/>
            <a:tailEnd/>
          </a:ln>
        </p:spPr>
      </p:cxnSp>
      <p:cxnSp>
        <p:nvCxnSpPr>
          <p:cNvPr id="65553" name="AutoShape 17"/>
          <p:cNvCxnSpPr>
            <a:cxnSpLocks noChangeShapeType="1"/>
            <a:stCxn id="65543" idx="7"/>
            <a:endCxn id="65545" idx="3"/>
          </p:cNvCxnSpPr>
          <p:nvPr>
            <p:custDataLst>
              <p:tags r:id="rId16"/>
            </p:custDataLst>
          </p:nvPr>
        </p:nvCxnSpPr>
        <p:spPr bwMode="auto">
          <a:xfrm flipV="1">
            <a:off x="4033838" y="4668838"/>
            <a:ext cx="365125" cy="263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554" name="Oval 1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892800" y="4286250"/>
            <a:ext cx="2032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5" name="Freeform 19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3035300" y="4048125"/>
            <a:ext cx="2432050" cy="1108075"/>
          </a:xfrm>
          <a:custGeom>
            <a:avLst/>
            <a:gdLst>
              <a:gd name="T0" fmla="*/ 2147483647 w 1149"/>
              <a:gd name="T1" fmla="*/ 2147483647 h 931"/>
              <a:gd name="T2" fmla="*/ 2147483647 w 1149"/>
              <a:gd name="T3" fmla="*/ 2147483647 h 931"/>
              <a:gd name="T4" fmla="*/ 2147483647 w 1149"/>
              <a:gd name="T5" fmla="*/ 2147483647 h 931"/>
              <a:gd name="T6" fmla="*/ 2147483647 w 1149"/>
              <a:gd name="T7" fmla="*/ 2147483647 h 931"/>
              <a:gd name="T8" fmla="*/ 2147483647 w 1149"/>
              <a:gd name="T9" fmla="*/ 2147483647 h 931"/>
              <a:gd name="T10" fmla="*/ 2147483647 w 1149"/>
              <a:gd name="T11" fmla="*/ 2147483647 h 931"/>
              <a:gd name="T12" fmla="*/ 2147483647 w 1149"/>
              <a:gd name="T13" fmla="*/ 2147483647 h 931"/>
              <a:gd name="T14" fmla="*/ 2147483647 w 1149"/>
              <a:gd name="T15" fmla="*/ 2147483647 h 931"/>
              <a:gd name="T16" fmla="*/ 2147483647 w 1149"/>
              <a:gd name="T17" fmla="*/ 2147483647 h 931"/>
              <a:gd name="T18" fmla="*/ 2147483647 w 1149"/>
              <a:gd name="T19" fmla="*/ 2147483647 h 931"/>
              <a:gd name="T20" fmla="*/ 2147483647 w 1149"/>
              <a:gd name="T21" fmla="*/ 2147483647 h 931"/>
              <a:gd name="T22" fmla="*/ 2147483647 w 1149"/>
              <a:gd name="T23" fmla="*/ 2147483647 h 931"/>
              <a:gd name="T24" fmla="*/ 2147483647 w 1149"/>
              <a:gd name="T25" fmla="*/ 2147483647 h 931"/>
              <a:gd name="T26" fmla="*/ 2147483647 w 1149"/>
              <a:gd name="T27" fmla="*/ 2147483647 h 931"/>
              <a:gd name="T28" fmla="*/ 2147483647 w 1149"/>
              <a:gd name="T29" fmla="*/ 2147483647 h 931"/>
              <a:gd name="T30" fmla="*/ 2147483647 w 1149"/>
              <a:gd name="T31" fmla="*/ 2147483647 h 931"/>
              <a:gd name="T32" fmla="*/ 2147483647 w 1149"/>
              <a:gd name="T33" fmla="*/ 2147483647 h 931"/>
              <a:gd name="T34" fmla="*/ 2147483647 w 1149"/>
              <a:gd name="T35" fmla="*/ 2147483647 h 931"/>
              <a:gd name="T36" fmla="*/ 2147483647 w 1149"/>
              <a:gd name="T37" fmla="*/ 2147483647 h 931"/>
              <a:gd name="T38" fmla="*/ 2147483647 w 1149"/>
              <a:gd name="T39" fmla="*/ 2147483647 h 931"/>
              <a:gd name="T40" fmla="*/ 2147483647 w 1149"/>
              <a:gd name="T41" fmla="*/ 2147483647 h 931"/>
              <a:gd name="T42" fmla="*/ 2147483647 w 1149"/>
              <a:gd name="T43" fmla="*/ 2147483647 h 931"/>
              <a:gd name="T44" fmla="*/ 2147483647 w 1149"/>
              <a:gd name="T45" fmla="*/ 2147483647 h 931"/>
              <a:gd name="T46" fmla="*/ 2147483647 w 1149"/>
              <a:gd name="T47" fmla="*/ 2147483647 h 931"/>
              <a:gd name="T48" fmla="*/ 2147483647 w 1149"/>
              <a:gd name="T49" fmla="*/ 2147483647 h 931"/>
              <a:gd name="T50" fmla="*/ 2147483647 w 1149"/>
              <a:gd name="T51" fmla="*/ 2147483647 h 931"/>
              <a:gd name="T52" fmla="*/ 2147483647 w 1149"/>
              <a:gd name="T53" fmla="*/ 2147483647 h 931"/>
              <a:gd name="T54" fmla="*/ 2147483647 w 1149"/>
              <a:gd name="T55" fmla="*/ 2147483647 h 931"/>
              <a:gd name="T56" fmla="*/ 2147483647 w 1149"/>
              <a:gd name="T57" fmla="*/ 2147483647 h 931"/>
              <a:gd name="T58" fmla="*/ 2147483647 w 1149"/>
              <a:gd name="T59" fmla="*/ 2147483647 h 931"/>
              <a:gd name="T60" fmla="*/ 2147483647 w 1149"/>
              <a:gd name="T61" fmla="*/ 2147483647 h 931"/>
              <a:gd name="T62" fmla="*/ 2147483647 w 1149"/>
              <a:gd name="T63" fmla="*/ 2147483647 h 931"/>
              <a:gd name="T64" fmla="*/ 2147483647 w 1149"/>
              <a:gd name="T65" fmla="*/ 2147483647 h 931"/>
              <a:gd name="T66" fmla="*/ 2147483647 w 1149"/>
              <a:gd name="T67" fmla="*/ 2147483647 h 931"/>
              <a:gd name="T68" fmla="*/ 2147483647 w 1149"/>
              <a:gd name="T69" fmla="*/ 2147483647 h 931"/>
              <a:gd name="T70" fmla="*/ 2147483647 w 1149"/>
              <a:gd name="T71" fmla="*/ 2147483647 h 93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149"/>
              <a:gd name="T109" fmla="*/ 0 h 931"/>
              <a:gd name="T110" fmla="*/ 1149 w 1149"/>
              <a:gd name="T111" fmla="*/ 931 h 931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149" h="931">
                <a:moveTo>
                  <a:pt x="433" y="67"/>
                </a:moveTo>
                <a:cubicBezTo>
                  <a:pt x="454" y="0"/>
                  <a:pt x="457" y="26"/>
                  <a:pt x="326" y="45"/>
                </a:cubicBezTo>
                <a:cubicBezTo>
                  <a:pt x="275" y="52"/>
                  <a:pt x="186" y="62"/>
                  <a:pt x="134" y="88"/>
                </a:cubicBezTo>
                <a:cubicBezTo>
                  <a:pt x="93" y="109"/>
                  <a:pt x="66" y="148"/>
                  <a:pt x="27" y="173"/>
                </a:cubicBezTo>
                <a:cubicBezTo>
                  <a:pt x="2" y="250"/>
                  <a:pt x="0" y="222"/>
                  <a:pt x="17" y="301"/>
                </a:cubicBezTo>
                <a:cubicBezTo>
                  <a:pt x="19" y="312"/>
                  <a:pt x="18" y="326"/>
                  <a:pt x="27" y="333"/>
                </a:cubicBezTo>
                <a:cubicBezTo>
                  <a:pt x="45" y="346"/>
                  <a:pt x="70" y="348"/>
                  <a:pt x="91" y="355"/>
                </a:cubicBezTo>
                <a:cubicBezTo>
                  <a:pt x="102" y="359"/>
                  <a:pt x="123" y="365"/>
                  <a:pt x="123" y="365"/>
                </a:cubicBezTo>
                <a:cubicBezTo>
                  <a:pt x="346" y="357"/>
                  <a:pt x="337" y="369"/>
                  <a:pt x="475" y="333"/>
                </a:cubicBezTo>
                <a:cubicBezTo>
                  <a:pt x="525" y="337"/>
                  <a:pt x="578" y="326"/>
                  <a:pt x="625" y="344"/>
                </a:cubicBezTo>
                <a:cubicBezTo>
                  <a:pt x="639" y="349"/>
                  <a:pt x="618" y="373"/>
                  <a:pt x="614" y="387"/>
                </a:cubicBezTo>
                <a:cubicBezTo>
                  <a:pt x="602" y="429"/>
                  <a:pt x="611" y="416"/>
                  <a:pt x="571" y="429"/>
                </a:cubicBezTo>
                <a:cubicBezTo>
                  <a:pt x="508" y="495"/>
                  <a:pt x="398" y="522"/>
                  <a:pt x="347" y="600"/>
                </a:cubicBezTo>
                <a:cubicBezTo>
                  <a:pt x="328" y="629"/>
                  <a:pt x="308" y="664"/>
                  <a:pt x="294" y="696"/>
                </a:cubicBezTo>
                <a:cubicBezTo>
                  <a:pt x="285" y="717"/>
                  <a:pt x="273" y="760"/>
                  <a:pt x="273" y="760"/>
                </a:cubicBezTo>
                <a:cubicBezTo>
                  <a:pt x="282" y="881"/>
                  <a:pt x="251" y="906"/>
                  <a:pt x="347" y="931"/>
                </a:cubicBezTo>
                <a:cubicBezTo>
                  <a:pt x="444" y="906"/>
                  <a:pt x="405" y="918"/>
                  <a:pt x="465" y="899"/>
                </a:cubicBezTo>
                <a:cubicBezTo>
                  <a:pt x="504" y="858"/>
                  <a:pt x="489" y="849"/>
                  <a:pt x="550" y="835"/>
                </a:cubicBezTo>
                <a:cubicBezTo>
                  <a:pt x="583" y="802"/>
                  <a:pt x="608" y="764"/>
                  <a:pt x="646" y="739"/>
                </a:cubicBezTo>
                <a:cubicBezTo>
                  <a:pt x="650" y="728"/>
                  <a:pt x="649" y="715"/>
                  <a:pt x="657" y="707"/>
                </a:cubicBezTo>
                <a:cubicBezTo>
                  <a:pt x="687" y="677"/>
                  <a:pt x="729" y="712"/>
                  <a:pt x="753" y="728"/>
                </a:cubicBezTo>
                <a:cubicBezTo>
                  <a:pt x="818" y="827"/>
                  <a:pt x="905" y="844"/>
                  <a:pt x="1009" y="877"/>
                </a:cubicBezTo>
                <a:cubicBezTo>
                  <a:pt x="1123" y="840"/>
                  <a:pt x="1047" y="884"/>
                  <a:pt x="1083" y="824"/>
                </a:cubicBezTo>
                <a:cubicBezTo>
                  <a:pt x="1088" y="815"/>
                  <a:pt x="1098" y="810"/>
                  <a:pt x="1105" y="803"/>
                </a:cubicBezTo>
                <a:cubicBezTo>
                  <a:pt x="1122" y="728"/>
                  <a:pt x="1134" y="643"/>
                  <a:pt x="1083" y="579"/>
                </a:cubicBezTo>
                <a:cubicBezTo>
                  <a:pt x="1051" y="539"/>
                  <a:pt x="1014" y="531"/>
                  <a:pt x="966" y="515"/>
                </a:cubicBezTo>
                <a:cubicBezTo>
                  <a:pt x="955" y="511"/>
                  <a:pt x="934" y="504"/>
                  <a:pt x="934" y="504"/>
                </a:cubicBezTo>
                <a:cubicBezTo>
                  <a:pt x="899" y="451"/>
                  <a:pt x="915" y="409"/>
                  <a:pt x="966" y="376"/>
                </a:cubicBezTo>
                <a:cubicBezTo>
                  <a:pt x="990" y="340"/>
                  <a:pt x="1000" y="326"/>
                  <a:pt x="1041" y="312"/>
                </a:cubicBezTo>
                <a:cubicBezTo>
                  <a:pt x="1063" y="279"/>
                  <a:pt x="1088" y="265"/>
                  <a:pt x="1115" y="237"/>
                </a:cubicBezTo>
                <a:cubicBezTo>
                  <a:pt x="1132" y="187"/>
                  <a:pt x="1149" y="177"/>
                  <a:pt x="1126" y="131"/>
                </a:cubicBezTo>
                <a:cubicBezTo>
                  <a:pt x="1103" y="84"/>
                  <a:pt x="978" y="73"/>
                  <a:pt x="934" y="67"/>
                </a:cubicBezTo>
                <a:cubicBezTo>
                  <a:pt x="902" y="63"/>
                  <a:pt x="870" y="59"/>
                  <a:pt x="838" y="56"/>
                </a:cubicBezTo>
                <a:cubicBezTo>
                  <a:pt x="788" y="52"/>
                  <a:pt x="739" y="49"/>
                  <a:pt x="689" y="45"/>
                </a:cubicBezTo>
                <a:cubicBezTo>
                  <a:pt x="628" y="35"/>
                  <a:pt x="568" y="23"/>
                  <a:pt x="507" y="13"/>
                </a:cubicBezTo>
                <a:cubicBezTo>
                  <a:pt x="467" y="19"/>
                  <a:pt x="378" y="12"/>
                  <a:pt x="433" y="67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6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892800" y="39433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339933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65557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176963" y="5575300"/>
            <a:ext cx="10763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known</a:t>
            </a:r>
          </a:p>
        </p:txBody>
      </p:sp>
      <p:sp>
        <p:nvSpPr>
          <p:cNvPr id="65558" name="Line 22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H="1" flipV="1">
            <a:off x="5384800" y="5086350"/>
            <a:ext cx="812800" cy="571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Prim’s Algorithm for MST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Pick one node as the root,</a:t>
            </a:r>
          </a:p>
          <a:p>
            <a:pPr eaLnBrk="1" hangingPunct="1"/>
            <a:r>
              <a:rPr lang="en-US" smtClean="0"/>
              <a:t>Incrementally add edges that connect a “new” vertex to the tree.</a:t>
            </a:r>
          </a:p>
          <a:p>
            <a:pPr eaLnBrk="1" hangingPunct="1"/>
            <a:r>
              <a:rPr lang="en-US" smtClean="0"/>
              <a:t>Pick the edge (u,v) where:</a:t>
            </a:r>
          </a:p>
          <a:p>
            <a:pPr lvl="1" eaLnBrk="1" hangingPunct="1"/>
            <a:r>
              <a:rPr lang="en-US" smtClean="0"/>
              <a:t>u is in the tree, v is not AND </a:t>
            </a:r>
          </a:p>
          <a:p>
            <a:pPr lvl="1" eaLnBrk="1" hangingPunct="1"/>
            <a:r>
              <a:rPr lang="en-US" smtClean="0"/>
              <a:t>where the edge weight is the smallest of all edges (where u is in the tree and v is not).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MST</a:t>
            </a:r>
          </a:p>
        </p:txBody>
      </p:sp>
      <p:sp>
        <p:nvSpPr>
          <p:cNvPr id="67587" name="Oval 3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2586038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4</a:t>
            </a:r>
          </a:p>
        </p:txBody>
      </p:sp>
      <p:sp>
        <p:nvSpPr>
          <p:cNvPr id="67588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429000" y="43799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7</a:t>
            </a:r>
          </a:p>
        </p:txBody>
      </p:sp>
      <p:sp>
        <p:nvSpPr>
          <p:cNvPr id="67589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3903663" y="1570038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67590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04800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67591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4518025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5</a:t>
            </a:r>
          </a:p>
        </p:txBody>
      </p:sp>
      <p:cxnSp>
        <p:nvCxnSpPr>
          <p:cNvPr id="67592" name="AutoShape 8"/>
          <p:cNvCxnSpPr>
            <a:cxnSpLocks noChangeShapeType="1"/>
            <a:stCxn id="67603" idx="5"/>
            <a:endCxn id="67587" idx="1"/>
          </p:cNvCxnSpPr>
          <p:nvPr>
            <p:custDataLst>
              <p:tags r:id="rId7"/>
            </p:custDataLst>
          </p:nvPr>
        </p:nvCxnSpPr>
        <p:spPr bwMode="auto">
          <a:xfrm>
            <a:off x="928688" y="2098675"/>
            <a:ext cx="1735137" cy="711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3" name="AutoShape 9"/>
          <p:cNvCxnSpPr>
            <a:cxnSpLocks noChangeShapeType="1"/>
            <a:stCxn id="67587" idx="5"/>
            <a:endCxn id="67588" idx="2"/>
          </p:cNvCxnSpPr>
          <p:nvPr>
            <p:custDataLst>
              <p:tags r:id="rId8"/>
            </p:custDataLst>
          </p:nvPr>
        </p:nvCxnSpPr>
        <p:spPr bwMode="auto">
          <a:xfrm>
            <a:off x="3035300" y="3198813"/>
            <a:ext cx="374650" cy="14303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4" name="AutoShape 10"/>
          <p:cNvCxnSpPr>
            <a:cxnSpLocks noChangeShapeType="1"/>
            <a:stCxn id="67587" idx="6"/>
            <a:endCxn id="67591" idx="2"/>
          </p:cNvCxnSpPr>
          <p:nvPr>
            <p:custDataLst>
              <p:tags r:id="rId9"/>
            </p:custDataLst>
          </p:nvPr>
        </p:nvCxnSpPr>
        <p:spPr bwMode="auto">
          <a:xfrm>
            <a:off x="3132138" y="3005138"/>
            <a:ext cx="136683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5" name="AutoShape 11"/>
          <p:cNvCxnSpPr>
            <a:cxnSpLocks noChangeShapeType="1"/>
            <a:stCxn id="67598" idx="6"/>
            <a:endCxn id="67588" idx="2"/>
          </p:cNvCxnSpPr>
          <p:nvPr>
            <p:custDataLst>
              <p:tags r:id="rId10"/>
            </p:custDataLst>
          </p:nvPr>
        </p:nvCxnSpPr>
        <p:spPr bwMode="auto">
          <a:xfrm>
            <a:off x="2166938" y="4629150"/>
            <a:ext cx="124301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6" name="AutoShape 12"/>
          <p:cNvCxnSpPr>
            <a:cxnSpLocks noChangeShapeType="1"/>
            <a:stCxn id="67603" idx="4"/>
            <a:endCxn id="67590" idx="0"/>
          </p:cNvCxnSpPr>
          <p:nvPr>
            <p:custDataLst>
              <p:tags r:id="rId11"/>
            </p:custDataLst>
          </p:nvPr>
        </p:nvCxnSpPr>
        <p:spPr bwMode="auto">
          <a:xfrm flipH="1">
            <a:off x="568325" y="2171700"/>
            <a:ext cx="174625" cy="565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7" name="AutoShape 13"/>
          <p:cNvCxnSpPr>
            <a:cxnSpLocks noChangeShapeType="1"/>
            <a:stCxn id="67590" idx="5"/>
            <a:endCxn id="67598" idx="1"/>
          </p:cNvCxnSpPr>
          <p:nvPr>
            <p:custDataLst>
              <p:tags r:id="rId12"/>
            </p:custDataLst>
          </p:nvPr>
        </p:nvCxnSpPr>
        <p:spPr bwMode="auto">
          <a:xfrm>
            <a:off x="754063" y="3198813"/>
            <a:ext cx="944562" cy="1235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598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1620838" y="43799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6</a:t>
            </a:r>
          </a:p>
        </p:txBody>
      </p:sp>
      <p:cxnSp>
        <p:nvCxnSpPr>
          <p:cNvPr id="67599" name="AutoShape 15"/>
          <p:cNvCxnSpPr>
            <a:cxnSpLocks noChangeShapeType="1"/>
            <a:stCxn id="67587" idx="3"/>
            <a:endCxn id="67598" idx="0"/>
          </p:cNvCxnSpPr>
          <p:nvPr>
            <p:custDataLst>
              <p:tags r:id="rId14"/>
            </p:custDataLst>
          </p:nvPr>
        </p:nvCxnSpPr>
        <p:spPr bwMode="auto">
          <a:xfrm flipH="1">
            <a:off x="1884363" y="3198813"/>
            <a:ext cx="779462" cy="1162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0" name="AutoShape 16"/>
          <p:cNvCxnSpPr>
            <a:cxnSpLocks noChangeShapeType="1"/>
            <a:stCxn id="67591" idx="0"/>
            <a:endCxn id="67589" idx="5"/>
          </p:cNvCxnSpPr>
          <p:nvPr>
            <p:custDataLst>
              <p:tags r:id="rId15"/>
            </p:custDataLst>
          </p:nvPr>
        </p:nvCxnSpPr>
        <p:spPr bwMode="auto">
          <a:xfrm flipH="1" flipV="1">
            <a:off x="4352925" y="2012950"/>
            <a:ext cx="428625" cy="723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1" name="AutoShape 17"/>
          <p:cNvCxnSpPr>
            <a:cxnSpLocks noChangeShapeType="1"/>
            <a:stCxn id="67590" idx="6"/>
            <a:endCxn id="67587" idx="2"/>
          </p:cNvCxnSpPr>
          <p:nvPr>
            <p:custDataLst>
              <p:tags r:id="rId16"/>
            </p:custDataLst>
          </p:nvPr>
        </p:nvCxnSpPr>
        <p:spPr bwMode="auto">
          <a:xfrm>
            <a:off x="850900" y="3005138"/>
            <a:ext cx="17160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2" name="AutoShape 18"/>
          <p:cNvCxnSpPr>
            <a:cxnSpLocks noChangeShapeType="1"/>
            <a:stCxn id="67589" idx="2"/>
            <a:endCxn id="67603" idx="6"/>
          </p:cNvCxnSpPr>
          <p:nvPr>
            <p:custDataLst>
              <p:tags r:id="rId17"/>
            </p:custDataLst>
          </p:nvPr>
        </p:nvCxnSpPr>
        <p:spPr bwMode="auto">
          <a:xfrm flipH="1">
            <a:off x="1025525" y="1819275"/>
            <a:ext cx="2859088" cy="873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3" name="Oval 19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479425" y="1658938"/>
            <a:ext cx="527050" cy="49371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1</a:t>
            </a:r>
          </a:p>
        </p:txBody>
      </p:sp>
      <p:cxnSp>
        <p:nvCxnSpPr>
          <p:cNvPr id="67604" name="AutoShape 20"/>
          <p:cNvCxnSpPr>
            <a:cxnSpLocks noChangeShapeType="1"/>
            <a:stCxn id="67587" idx="7"/>
            <a:endCxn id="67589" idx="3"/>
          </p:cNvCxnSpPr>
          <p:nvPr>
            <p:custDataLst>
              <p:tags r:id="rId19"/>
            </p:custDataLst>
          </p:nvPr>
        </p:nvCxnSpPr>
        <p:spPr bwMode="auto">
          <a:xfrm flipV="1">
            <a:off x="3035300" y="2012950"/>
            <a:ext cx="946150" cy="796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5" name="AutoShape 21"/>
          <p:cNvCxnSpPr>
            <a:cxnSpLocks noChangeShapeType="1"/>
            <a:stCxn id="67588" idx="0"/>
            <a:endCxn id="67591" idx="4"/>
          </p:cNvCxnSpPr>
          <p:nvPr>
            <p:custDataLst>
              <p:tags r:id="rId20"/>
            </p:custDataLst>
          </p:nvPr>
        </p:nvCxnSpPr>
        <p:spPr bwMode="auto">
          <a:xfrm flipV="1">
            <a:off x="3692525" y="3271838"/>
            <a:ext cx="1089025" cy="1089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6" name="Text 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358900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67607" name="Text Box 2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11413" y="1489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67608" name="Text Box 25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742950" y="34210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5</a:t>
            </a:r>
          </a:p>
        </p:txBody>
      </p:sp>
      <p:sp>
        <p:nvSpPr>
          <p:cNvPr id="67609" name="Text Box 26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04800" y="2190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67610" name="Text Box 27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640138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67611" name="Text Box 28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797050" y="21478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67612" name="Text Box 2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05338" y="21478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10</a:t>
            </a:r>
          </a:p>
        </p:txBody>
      </p:sp>
      <p:sp>
        <p:nvSpPr>
          <p:cNvPr id="67613" name="Text Box 30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1242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67614" name="Text Box 3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23545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67615" name="Text Box 32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113088" y="21034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67616" name="Text Box 3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1884363" y="33766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8</a:t>
            </a:r>
          </a:p>
        </p:txBody>
      </p:sp>
      <p:sp>
        <p:nvSpPr>
          <p:cNvPr id="67617" name="Text Box 34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2938463" y="42545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67618" name="Text Box 81"/>
          <p:cNvSpPr txBox="1">
            <a:spLocks noChangeArrowheads="1"/>
          </p:cNvSpPr>
          <p:nvPr/>
        </p:nvSpPr>
        <p:spPr bwMode="auto">
          <a:xfrm>
            <a:off x="5943600" y="304800"/>
            <a:ext cx="2743200" cy="27178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v1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{v1, v4}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{v1, v2}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{v4, v3}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{v4, v7}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{v7, v6}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{v7, v5}</a:t>
            </a:r>
          </a:p>
        </p:txBody>
      </p:sp>
      <p:sp>
        <p:nvSpPr>
          <p:cNvPr id="105554" name="Oval 19"/>
          <p:cNvSpPr>
            <a:spLocks noChangeAspect="1" noChangeArrowheads="1"/>
          </p:cNvSpPr>
          <p:nvPr>
            <p:custDataLst>
              <p:tags r:id="rId33"/>
            </p:custDataLst>
          </p:nvPr>
        </p:nvSpPr>
        <p:spPr bwMode="auto">
          <a:xfrm>
            <a:off x="5486400" y="3810000"/>
            <a:ext cx="527050" cy="49371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05555" name="Oval 3"/>
          <p:cNvSpPr>
            <a:spLocks noChangeAspect="1" noChangeArrowheads="1"/>
          </p:cNvSpPr>
          <p:nvPr>
            <p:custDataLst>
              <p:tags r:id="rId34"/>
            </p:custDataLst>
          </p:nvPr>
        </p:nvSpPr>
        <p:spPr bwMode="auto">
          <a:xfrm>
            <a:off x="6705600" y="45720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4</a:t>
            </a:r>
          </a:p>
        </p:txBody>
      </p:sp>
      <p:cxnSp>
        <p:nvCxnSpPr>
          <p:cNvPr id="105556" name="AutoShape 8"/>
          <p:cNvCxnSpPr>
            <a:cxnSpLocks noChangeShapeType="1"/>
            <a:stCxn id="105554" idx="6"/>
            <a:endCxn id="105555" idx="1"/>
          </p:cNvCxnSpPr>
          <p:nvPr>
            <p:custDataLst>
              <p:tags r:id="rId35"/>
            </p:custDataLst>
          </p:nvPr>
        </p:nvCxnSpPr>
        <p:spPr bwMode="auto">
          <a:xfrm>
            <a:off x="6032500" y="4057650"/>
            <a:ext cx="750888" cy="568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57" name="Oval 5"/>
          <p:cNvSpPr>
            <a:spLocks noChangeAspect="1"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36941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2</a:t>
            </a:r>
          </a:p>
        </p:txBody>
      </p:sp>
      <p:cxnSp>
        <p:nvCxnSpPr>
          <p:cNvPr id="105558" name="AutoShape 18"/>
          <p:cNvCxnSpPr>
            <a:cxnSpLocks noChangeShapeType="1"/>
            <a:stCxn id="105557" idx="2"/>
            <a:endCxn id="105554" idx="6"/>
          </p:cNvCxnSpPr>
          <p:nvPr>
            <p:custDataLst>
              <p:tags r:id="rId37"/>
            </p:custDataLst>
          </p:nvPr>
        </p:nvCxnSpPr>
        <p:spPr bwMode="auto">
          <a:xfrm flipH="1">
            <a:off x="6032500" y="3943350"/>
            <a:ext cx="1873250" cy="114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59" name="Oval 6"/>
          <p:cNvSpPr>
            <a:spLocks noChangeAspect="1" noChangeArrowheads="1"/>
          </p:cNvSpPr>
          <p:nvPr>
            <p:custDataLst>
              <p:tags r:id="rId38"/>
            </p:custDataLst>
          </p:nvPr>
        </p:nvSpPr>
        <p:spPr bwMode="auto">
          <a:xfrm>
            <a:off x="5111750" y="45720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3</a:t>
            </a:r>
          </a:p>
        </p:txBody>
      </p:sp>
      <p:cxnSp>
        <p:nvCxnSpPr>
          <p:cNvPr id="105560" name="AutoShape 17"/>
          <p:cNvCxnSpPr>
            <a:cxnSpLocks noChangeShapeType="1"/>
            <a:stCxn id="105559" idx="6"/>
            <a:endCxn id="105555" idx="2"/>
          </p:cNvCxnSpPr>
          <p:nvPr>
            <p:custDataLst>
              <p:tags r:id="rId39"/>
            </p:custDataLst>
          </p:nvPr>
        </p:nvCxnSpPr>
        <p:spPr bwMode="auto">
          <a:xfrm>
            <a:off x="5657850" y="4821238"/>
            <a:ext cx="10287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61" name="Oval 4"/>
          <p:cNvSpPr>
            <a:spLocks noChangeAspect="1" noChangeArrowheads="1"/>
          </p:cNvSpPr>
          <p:nvPr>
            <p:custDataLst>
              <p:tags r:id="rId40"/>
            </p:custDataLst>
          </p:nvPr>
        </p:nvSpPr>
        <p:spPr bwMode="auto">
          <a:xfrm>
            <a:off x="7467600" y="55991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7</a:t>
            </a:r>
          </a:p>
        </p:txBody>
      </p:sp>
      <p:cxnSp>
        <p:nvCxnSpPr>
          <p:cNvPr id="105562" name="AutoShape 9"/>
          <p:cNvCxnSpPr>
            <a:cxnSpLocks noChangeShapeType="1"/>
            <a:stCxn id="105555" idx="5"/>
            <a:endCxn id="105561" idx="1"/>
          </p:cNvCxnSpPr>
          <p:nvPr>
            <p:custDataLst>
              <p:tags r:id="rId41"/>
            </p:custDataLst>
          </p:nvPr>
        </p:nvCxnSpPr>
        <p:spPr bwMode="auto">
          <a:xfrm>
            <a:off x="7154863" y="5014913"/>
            <a:ext cx="390525" cy="638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64" name="Oval 14"/>
          <p:cNvSpPr>
            <a:spLocks noChangeAspect="1" noChangeArrowheads="1"/>
          </p:cNvSpPr>
          <p:nvPr>
            <p:custDataLst>
              <p:tags r:id="rId42"/>
            </p:custDataLst>
          </p:nvPr>
        </p:nvSpPr>
        <p:spPr bwMode="auto">
          <a:xfrm>
            <a:off x="5949950" y="57912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6</a:t>
            </a:r>
          </a:p>
        </p:txBody>
      </p:sp>
      <p:cxnSp>
        <p:nvCxnSpPr>
          <p:cNvPr id="105565" name="AutoShape 11"/>
          <p:cNvCxnSpPr>
            <a:cxnSpLocks noChangeShapeType="1"/>
            <a:stCxn id="105561" idx="7"/>
            <a:endCxn id="105567" idx="3"/>
          </p:cNvCxnSpPr>
          <p:nvPr>
            <p:custDataLst>
              <p:tags r:id="rId43"/>
            </p:custDataLst>
          </p:nvPr>
        </p:nvCxnSpPr>
        <p:spPr bwMode="auto">
          <a:xfrm flipV="1">
            <a:off x="7916863" y="4938713"/>
            <a:ext cx="390525" cy="7143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5566" name="AutoShape 11"/>
          <p:cNvCxnSpPr>
            <a:cxnSpLocks noChangeShapeType="1"/>
            <a:stCxn id="105564" idx="6"/>
            <a:endCxn id="105561" idx="3"/>
          </p:cNvCxnSpPr>
          <p:nvPr>
            <p:custDataLst>
              <p:tags r:id="rId44"/>
            </p:custDataLst>
          </p:nvPr>
        </p:nvCxnSpPr>
        <p:spPr bwMode="auto">
          <a:xfrm>
            <a:off x="6496050" y="6040438"/>
            <a:ext cx="1049338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67" name="Oval 7"/>
          <p:cNvSpPr>
            <a:spLocks noChangeAspect="1" noChangeArrowheads="1"/>
          </p:cNvSpPr>
          <p:nvPr>
            <p:custDataLst>
              <p:tags r:id="rId45"/>
            </p:custDataLst>
          </p:nvPr>
        </p:nvSpPr>
        <p:spPr bwMode="auto">
          <a:xfrm>
            <a:off x="8229600" y="44958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18" grpId="0"/>
      <p:bldP spid="105554" grpId="0" animBg="1"/>
      <p:bldP spid="105555" grpId="0" animBg="1"/>
      <p:bldP spid="105557" grpId="0" animBg="1"/>
      <p:bldP spid="105559" grpId="0" animBg="1"/>
      <p:bldP spid="105561" grpId="0" animBg="1"/>
      <p:bldP spid="105564" grpId="0" animBg="1"/>
      <p:bldP spid="10556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Analysis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b="1" smtClean="0"/>
              <a:t>Running time</a:t>
            </a:r>
            <a:r>
              <a:rPr lang="en-US" sz="2400" smtClean="0"/>
              <a:t>: Same as Dijkstra’s: O(</a:t>
            </a:r>
            <a:r>
              <a:rPr lang="en-US" sz="2400" i="1" smtClean="0"/>
              <a:t>e</a:t>
            </a:r>
            <a:r>
              <a:rPr lang="en-US" sz="2400" smtClean="0"/>
              <a:t> log </a:t>
            </a:r>
            <a:r>
              <a:rPr lang="en-US" sz="2400" i="1" smtClean="0"/>
              <a:t>v</a:t>
            </a:r>
            <a:r>
              <a:rPr lang="en-US" sz="2400" smtClean="0"/>
              <a:t>)</a:t>
            </a:r>
          </a:p>
          <a:p>
            <a:pPr eaLnBrk="1" hangingPunct="1">
              <a:buFontTx/>
              <a:buNone/>
            </a:pPr>
            <a:endParaRPr lang="en-US" sz="2400" b="1" smtClean="0"/>
          </a:p>
          <a:p>
            <a:pPr eaLnBrk="1" hangingPunct="1">
              <a:buFontTx/>
              <a:buNone/>
            </a:pPr>
            <a:r>
              <a:rPr lang="en-US" sz="2400" b="1" smtClean="0"/>
              <a:t>Correctness</a:t>
            </a:r>
            <a:r>
              <a:rPr lang="en-US" sz="2400" smtClean="0"/>
              <a:t>: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Suppose we have a partially built tree that we know is contained in some minimum spanning tree T.  Let (u,v)</a:t>
            </a:r>
            <a:r>
              <a:rPr lang="en-US" sz="2400" smtClean="0">
                <a:sym typeface="Symbol" pitchFamily="18" charset="2"/>
              </a:rPr>
              <a:t>E, where u is “known” and v is “unknown” and has minimal cost.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</a:t>
            </a:r>
            <a:r>
              <a:rPr lang="en-US" sz="2400" smtClean="0">
                <a:solidFill>
                  <a:schemeClr val="accent2"/>
                </a:solidFill>
              </a:rPr>
              <a:t>Then there is a MST T’ that contains the partially built tree and (u,v) that has as low a cost as 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Graphs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b="1" smtClean="0">
                <a:solidFill>
                  <a:srgbClr val="FF0000"/>
                </a:solidFill>
              </a:rPr>
              <a:t>G</a:t>
            </a:r>
            <a:r>
              <a:rPr lang="en-US" sz="2400" b="1" smtClean="0"/>
              <a:t> = (</a:t>
            </a:r>
            <a:r>
              <a:rPr lang="en-US" sz="2400" b="1" smtClean="0">
                <a:solidFill>
                  <a:schemeClr val="accent2"/>
                </a:solidFill>
              </a:rPr>
              <a:t>V</a:t>
            </a:r>
            <a:r>
              <a:rPr lang="en-US" sz="2400" b="1" smtClean="0"/>
              <a:t>, </a:t>
            </a:r>
            <a:r>
              <a:rPr lang="en-US" sz="2400" b="1" smtClean="0">
                <a:solidFill>
                  <a:schemeClr val="accent2"/>
                </a:solidFill>
              </a:rPr>
              <a:t>E</a:t>
            </a:r>
            <a:r>
              <a:rPr lang="en-US" sz="2400" b="1" smtClean="0"/>
              <a:t>)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</a:rPr>
              <a:t>V</a:t>
            </a:r>
            <a:r>
              <a:rPr lang="en-US" sz="2400" smtClean="0"/>
              <a:t> are the </a:t>
            </a:r>
            <a:r>
              <a:rPr lang="en-US" sz="2400" b="1" smtClean="0">
                <a:solidFill>
                  <a:srgbClr val="FF0000"/>
                </a:solidFill>
              </a:rPr>
              <a:t>vertices</a:t>
            </a:r>
            <a:r>
              <a:rPr lang="en-US" sz="2400" smtClean="0"/>
              <a:t>; </a:t>
            </a:r>
            <a:r>
              <a:rPr lang="en-US" sz="2400" b="1" smtClean="0">
                <a:solidFill>
                  <a:schemeClr val="accent2"/>
                </a:solidFill>
              </a:rPr>
              <a:t>E</a:t>
            </a:r>
            <a:r>
              <a:rPr lang="en-US" sz="2400" smtClean="0"/>
              <a:t> are the </a:t>
            </a:r>
            <a:r>
              <a:rPr lang="en-US" sz="2400" b="1" smtClean="0">
                <a:solidFill>
                  <a:srgbClr val="FF0000"/>
                </a:solidFill>
              </a:rPr>
              <a:t>edges</a:t>
            </a:r>
            <a:r>
              <a:rPr lang="en-US" sz="2400" smtClean="0"/>
              <a:t>.</a:t>
            </a:r>
          </a:p>
          <a:p>
            <a:pPr eaLnBrk="1" hangingPunct="1">
              <a:buFontTx/>
              <a:buNone/>
            </a:pPr>
            <a:r>
              <a:rPr lang="en-US" sz="2400" smtClean="0"/>
              <a:t>Edges are of the form </a:t>
            </a:r>
            <a:r>
              <a:rPr lang="en-US" sz="2400" b="1" smtClean="0">
                <a:solidFill>
                  <a:srgbClr val="FF0000"/>
                </a:solidFill>
              </a:rPr>
              <a:t>(v, w)</a:t>
            </a:r>
            <a:r>
              <a:rPr lang="en-US" sz="2400" b="1" smtClean="0"/>
              <a:t>,</a:t>
            </a:r>
            <a:r>
              <a:rPr lang="en-US" sz="2400" smtClean="0"/>
              <a:t> where v, w </a:t>
            </a:r>
            <a:r>
              <a:rPr lang="en-US" sz="2400" b="1" smtClean="0">
                <a:sym typeface="Symbol" pitchFamily="18" charset="2"/>
              </a:rPr>
              <a:t></a:t>
            </a:r>
            <a:r>
              <a:rPr lang="en-US" sz="2400" smtClean="0">
                <a:sym typeface="Symbol" pitchFamily="18" charset="2"/>
              </a:rPr>
              <a:t>V.</a:t>
            </a:r>
          </a:p>
          <a:p>
            <a:pPr eaLnBrk="1" hangingPunct="1"/>
            <a:r>
              <a:rPr lang="en-US" sz="2400" smtClean="0">
                <a:sym typeface="Symbol" pitchFamily="18" charset="2"/>
              </a:rPr>
              <a:t>ordered pair: directed graph or digraph</a:t>
            </a:r>
          </a:p>
          <a:p>
            <a:pPr eaLnBrk="1" hangingPunct="1"/>
            <a:r>
              <a:rPr lang="en-US" sz="2400" smtClean="0">
                <a:sym typeface="Symbol" pitchFamily="18" charset="2"/>
              </a:rPr>
              <a:t>unordered pair: undirected graph</a:t>
            </a:r>
            <a:endParaRPr lang="en-US" sz="2400" smtClean="0"/>
          </a:p>
        </p:txBody>
      </p:sp>
      <p:sp>
        <p:nvSpPr>
          <p:cNvPr id="12292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759200" y="3943350"/>
            <a:ext cx="609600" cy="3429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9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2293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5384800" y="4343400"/>
            <a:ext cx="609600" cy="3429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8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2294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2743200" y="4400550"/>
            <a:ext cx="609600" cy="3429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10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2295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2743200" y="5086350"/>
            <a:ext cx="609600" cy="3429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3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2296" name="Oval 8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4775200" y="5029200"/>
            <a:ext cx="609600" cy="3429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2297" name="Oval 9"/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6197600" y="5029200"/>
            <a:ext cx="609600" cy="3429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7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2298" name="Oval 10"/>
          <p:cNvSpPr>
            <a:spLocks noChangeAspect="1" noChangeArrowheads="1"/>
          </p:cNvSpPr>
          <p:nvPr>
            <p:custDataLst>
              <p:tags r:id="rId9"/>
            </p:custDataLst>
          </p:nvPr>
        </p:nvSpPr>
        <p:spPr bwMode="auto">
          <a:xfrm>
            <a:off x="2844800" y="5715000"/>
            <a:ext cx="609600" cy="3429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4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2299" name="Oval 11"/>
          <p:cNvSpPr>
            <a:spLocks noChangeAspect="1" noChangeArrowheads="1"/>
          </p:cNvSpPr>
          <p:nvPr>
            <p:custDataLst>
              <p:tags r:id="rId10"/>
            </p:custDataLst>
          </p:nvPr>
        </p:nvSpPr>
        <p:spPr bwMode="auto">
          <a:xfrm>
            <a:off x="4876800" y="5772150"/>
            <a:ext cx="609600" cy="3429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5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2300" name="Oval 12"/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1219200" y="5086350"/>
            <a:ext cx="609600" cy="3429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2301" name="Oval 13"/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auto">
          <a:xfrm>
            <a:off x="1219200" y="5772150"/>
            <a:ext cx="609600" cy="3429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2</a:t>
            </a:r>
            <a:endParaRPr lang="en-US" sz="2400">
              <a:latin typeface="Times New Roman" pitchFamily="18" charset="0"/>
            </a:endParaRPr>
          </a:p>
        </p:txBody>
      </p:sp>
      <p:cxnSp>
        <p:nvCxnSpPr>
          <p:cNvPr id="12302" name="AutoShape 14"/>
          <p:cNvCxnSpPr>
            <a:cxnSpLocks noChangeShapeType="1"/>
            <a:stCxn id="12294" idx="7"/>
            <a:endCxn id="12292" idx="3"/>
          </p:cNvCxnSpPr>
          <p:nvPr>
            <p:custDataLst>
              <p:tags r:id="rId13"/>
            </p:custDataLst>
          </p:nvPr>
        </p:nvCxnSpPr>
        <p:spPr bwMode="auto">
          <a:xfrm flipV="1">
            <a:off x="3263900" y="4254500"/>
            <a:ext cx="584200" cy="177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3" name="AutoShape 15"/>
          <p:cNvCxnSpPr>
            <a:cxnSpLocks noChangeShapeType="1"/>
            <a:stCxn id="12292" idx="5"/>
            <a:endCxn id="12293" idx="2"/>
          </p:cNvCxnSpPr>
          <p:nvPr>
            <p:custDataLst>
              <p:tags r:id="rId14"/>
            </p:custDataLst>
          </p:nvPr>
        </p:nvCxnSpPr>
        <p:spPr bwMode="auto">
          <a:xfrm>
            <a:off x="4279900" y="4254500"/>
            <a:ext cx="1085850" cy="260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4" name="AutoShape 16"/>
          <p:cNvCxnSpPr>
            <a:cxnSpLocks noChangeShapeType="1"/>
            <a:stCxn id="12296" idx="0"/>
            <a:endCxn id="12293" idx="3"/>
          </p:cNvCxnSpPr>
          <p:nvPr>
            <p:custDataLst>
              <p:tags r:id="rId15"/>
            </p:custDataLst>
          </p:nvPr>
        </p:nvCxnSpPr>
        <p:spPr bwMode="auto">
          <a:xfrm flipV="1">
            <a:off x="5080000" y="4654550"/>
            <a:ext cx="393700" cy="355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5" name="AutoShape 17"/>
          <p:cNvCxnSpPr>
            <a:cxnSpLocks noChangeShapeType="1"/>
            <a:stCxn id="12293" idx="5"/>
            <a:endCxn id="12297" idx="0"/>
          </p:cNvCxnSpPr>
          <p:nvPr>
            <p:custDataLst>
              <p:tags r:id="rId16"/>
            </p:custDataLst>
          </p:nvPr>
        </p:nvCxnSpPr>
        <p:spPr bwMode="auto">
          <a:xfrm>
            <a:off x="5905500" y="4654550"/>
            <a:ext cx="596900" cy="355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6" name="AutoShape 18"/>
          <p:cNvCxnSpPr>
            <a:cxnSpLocks noChangeShapeType="1"/>
            <a:stCxn id="12296" idx="6"/>
            <a:endCxn id="12297" idx="2"/>
          </p:cNvCxnSpPr>
          <p:nvPr>
            <p:custDataLst>
              <p:tags r:id="rId17"/>
            </p:custDataLst>
          </p:nvPr>
        </p:nvCxnSpPr>
        <p:spPr bwMode="auto">
          <a:xfrm>
            <a:off x="5403850" y="5200650"/>
            <a:ext cx="7747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7" name="AutoShape 19"/>
          <p:cNvCxnSpPr>
            <a:cxnSpLocks noChangeShapeType="1"/>
            <a:stCxn id="12300" idx="7"/>
            <a:endCxn id="12294" idx="3"/>
          </p:cNvCxnSpPr>
          <p:nvPr>
            <p:custDataLst>
              <p:tags r:id="rId18"/>
            </p:custDataLst>
          </p:nvPr>
        </p:nvCxnSpPr>
        <p:spPr bwMode="auto">
          <a:xfrm flipV="1">
            <a:off x="1739900" y="4711700"/>
            <a:ext cx="1092200" cy="406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8" name="AutoShape 20"/>
          <p:cNvCxnSpPr>
            <a:cxnSpLocks noChangeShapeType="1"/>
            <a:stCxn id="12295" idx="0"/>
            <a:endCxn id="12294" idx="4"/>
          </p:cNvCxnSpPr>
          <p:nvPr>
            <p:custDataLst>
              <p:tags r:id="rId19"/>
            </p:custDataLst>
          </p:nvPr>
        </p:nvCxnSpPr>
        <p:spPr bwMode="auto">
          <a:xfrm flipV="1">
            <a:off x="3048000" y="4762500"/>
            <a:ext cx="0" cy="304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9" name="AutoShape 21"/>
          <p:cNvCxnSpPr>
            <a:cxnSpLocks noChangeShapeType="1"/>
            <a:stCxn id="12301" idx="6"/>
            <a:endCxn id="12298" idx="2"/>
          </p:cNvCxnSpPr>
          <p:nvPr>
            <p:custDataLst>
              <p:tags r:id="rId20"/>
            </p:custDataLst>
          </p:nvPr>
        </p:nvCxnSpPr>
        <p:spPr bwMode="auto">
          <a:xfrm flipV="1">
            <a:off x="1847850" y="5886450"/>
            <a:ext cx="977900" cy="57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0" name="AutoShape 22"/>
          <p:cNvCxnSpPr>
            <a:cxnSpLocks noChangeShapeType="1"/>
            <a:stCxn id="12295" idx="6"/>
            <a:endCxn id="12296" idx="2"/>
          </p:cNvCxnSpPr>
          <p:nvPr>
            <p:custDataLst>
              <p:tags r:id="rId21"/>
            </p:custDataLst>
          </p:nvPr>
        </p:nvCxnSpPr>
        <p:spPr bwMode="auto">
          <a:xfrm flipV="1">
            <a:off x="3371850" y="5200650"/>
            <a:ext cx="1384300" cy="57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1" name="AutoShape 23"/>
          <p:cNvCxnSpPr>
            <a:cxnSpLocks noChangeShapeType="1"/>
            <a:stCxn id="12295" idx="2"/>
            <a:endCxn id="12300" idx="6"/>
          </p:cNvCxnSpPr>
          <p:nvPr>
            <p:custDataLst>
              <p:tags r:id="rId22"/>
            </p:custDataLst>
          </p:nvPr>
        </p:nvCxnSpPr>
        <p:spPr bwMode="auto">
          <a:xfrm flipH="1">
            <a:off x="1847850" y="5257800"/>
            <a:ext cx="8763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2" name="AutoShape 24"/>
          <p:cNvCxnSpPr>
            <a:cxnSpLocks noChangeShapeType="1"/>
            <a:stCxn id="12298" idx="0"/>
            <a:endCxn id="12295" idx="4"/>
          </p:cNvCxnSpPr>
          <p:nvPr>
            <p:custDataLst>
              <p:tags r:id="rId23"/>
            </p:custDataLst>
          </p:nvPr>
        </p:nvCxnSpPr>
        <p:spPr bwMode="auto">
          <a:xfrm flipH="1" flipV="1">
            <a:off x="3048000" y="5448300"/>
            <a:ext cx="101600" cy="2476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3" name="AutoShape 25"/>
          <p:cNvCxnSpPr>
            <a:cxnSpLocks noChangeShapeType="1"/>
            <a:stCxn id="12298" idx="6"/>
            <a:endCxn id="12299" idx="2"/>
          </p:cNvCxnSpPr>
          <p:nvPr>
            <p:custDataLst>
              <p:tags r:id="rId24"/>
            </p:custDataLst>
          </p:nvPr>
        </p:nvCxnSpPr>
        <p:spPr bwMode="auto">
          <a:xfrm>
            <a:off x="3473450" y="5886450"/>
            <a:ext cx="1384300" cy="57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4" name="AutoShape 26"/>
          <p:cNvCxnSpPr>
            <a:cxnSpLocks noChangeShapeType="1"/>
            <a:stCxn id="12299" idx="0"/>
            <a:endCxn id="12296" idx="4"/>
          </p:cNvCxnSpPr>
          <p:nvPr>
            <p:custDataLst>
              <p:tags r:id="rId25"/>
            </p:custDataLst>
          </p:nvPr>
        </p:nvCxnSpPr>
        <p:spPr bwMode="auto">
          <a:xfrm flipH="1" flipV="1">
            <a:off x="5080000" y="5391150"/>
            <a:ext cx="101600" cy="361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Kruskal’s MST Algorithm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Idea: Grow a </a:t>
            </a:r>
            <a:r>
              <a:rPr lang="en-US" smtClean="0">
                <a:solidFill>
                  <a:srgbClr val="FF0000"/>
                </a:solidFill>
              </a:rPr>
              <a:t>forest</a:t>
            </a:r>
            <a:r>
              <a:rPr lang="en-US" smtClean="0"/>
              <a:t> out of edges that do not create a cycle.  Pick an edge with the smallest weight.</a:t>
            </a:r>
          </a:p>
        </p:txBody>
      </p:sp>
      <p:sp>
        <p:nvSpPr>
          <p:cNvPr id="69636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12800" y="2971800"/>
            <a:ext cx="16827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6600"/>
                </a:solidFill>
                <a:latin typeface="Times New Roman" pitchFamily="18" charset="0"/>
              </a:rPr>
              <a:t>G=(V,E)</a:t>
            </a:r>
          </a:p>
        </p:txBody>
      </p:sp>
      <p:sp>
        <p:nvSpPr>
          <p:cNvPr id="69637" name="Freeform 5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903288" y="3436938"/>
            <a:ext cx="7045325" cy="2478087"/>
          </a:xfrm>
          <a:custGeom>
            <a:avLst/>
            <a:gdLst>
              <a:gd name="T0" fmla="*/ 2147483647 w 3328"/>
              <a:gd name="T1" fmla="*/ 2147483647 h 2082"/>
              <a:gd name="T2" fmla="*/ 2147483647 w 3328"/>
              <a:gd name="T3" fmla="*/ 2147483647 h 2082"/>
              <a:gd name="T4" fmla="*/ 2147483647 w 3328"/>
              <a:gd name="T5" fmla="*/ 2147483647 h 2082"/>
              <a:gd name="T6" fmla="*/ 2147483647 w 3328"/>
              <a:gd name="T7" fmla="*/ 2147483647 h 2082"/>
              <a:gd name="T8" fmla="*/ 2147483647 w 3328"/>
              <a:gd name="T9" fmla="*/ 2147483647 h 2082"/>
              <a:gd name="T10" fmla="*/ 2147483647 w 3328"/>
              <a:gd name="T11" fmla="*/ 2147483647 h 2082"/>
              <a:gd name="T12" fmla="*/ 2147483647 w 3328"/>
              <a:gd name="T13" fmla="*/ 2147483647 h 2082"/>
              <a:gd name="T14" fmla="*/ 2147483647 w 3328"/>
              <a:gd name="T15" fmla="*/ 2147483647 h 2082"/>
              <a:gd name="T16" fmla="*/ 2147483647 w 3328"/>
              <a:gd name="T17" fmla="*/ 2147483647 h 2082"/>
              <a:gd name="T18" fmla="*/ 2147483647 w 3328"/>
              <a:gd name="T19" fmla="*/ 2147483647 h 2082"/>
              <a:gd name="T20" fmla="*/ 0 w 3328"/>
              <a:gd name="T21" fmla="*/ 2147483647 h 2082"/>
              <a:gd name="T22" fmla="*/ 2147483647 w 3328"/>
              <a:gd name="T23" fmla="*/ 2147483647 h 2082"/>
              <a:gd name="T24" fmla="*/ 2147483647 w 3328"/>
              <a:gd name="T25" fmla="*/ 2147483647 h 2082"/>
              <a:gd name="T26" fmla="*/ 2147483647 w 3328"/>
              <a:gd name="T27" fmla="*/ 2147483647 h 2082"/>
              <a:gd name="T28" fmla="*/ 2147483647 w 3328"/>
              <a:gd name="T29" fmla="*/ 2147483647 h 2082"/>
              <a:gd name="T30" fmla="*/ 2147483647 w 3328"/>
              <a:gd name="T31" fmla="*/ 2147483647 h 2082"/>
              <a:gd name="T32" fmla="*/ 2147483647 w 3328"/>
              <a:gd name="T33" fmla="*/ 2147483647 h 2082"/>
              <a:gd name="T34" fmla="*/ 2147483647 w 3328"/>
              <a:gd name="T35" fmla="*/ 2147483647 h 2082"/>
              <a:gd name="T36" fmla="*/ 2147483647 w 3328"/>
              <a:gd name="T37" fmla="*/ 2147483647 h 2082"/>
              <a:gd name="T38" fmla="*/ 2147483647 w 3328"/>
              <a:gd name="T39" fmla="*/ 2147483647 h 2082"/>
              <a:gd name="T40" fmla="*/ 2147483647 w 3328"/>
              <a:gd name="T41" fmla="*/ 2147483647 h 2082"/>
              <a:gd name="T42" fmla="*/ 2147483647 w 3328"/>
              <a:gd name="T43" fmla="*/ 2147483647 h 2082"/>
              <a:gd name="T44" fmla="*/ 2147483647 w 3328"/>
              <a:gd name="T45" fmla="*/ 2147483647 h 2082"/>
              <a:gd name="T46" fmla="*/ 2147483647 w 3328"/>
              <a:gd name="T47" fmla="*/ 2147483647 h 2082"/>
              <a:gd name="T48" fmla="*/ 2147483647 w 3328"/>
              <a:gd name="T49" fmla="*/ 2147483647 h 2082"/>
              <a:gd name="T50" fmla="*/ 2147483647 w 3328"/>
              <a:gd name="T51" fmla="*/ 2147483647 h 2082"/>
              <a:gd name="T52" fmla="*/ 2147483647 w 3328"/>
              <a:gd name="T53" fmla="*/ 2147483647 h 2082"/>
              <a:gd name="T54" fmla="*/ 2147483647 w 3328"/>
              <a:gd name="T55" fmla="*/ 2147483647 h 2082"/>
              <a:gd name="T56" fmla="*/ 2147483647 w 3328"/>
              <a:gd name="T57" fmla="*/ 2147483647 h 2082"/>
              <a:gd name="T58" fmla="*/ 2147483647 w 3328"/>
              <a:gd name="T59" fmla="*/ 2147483647 h 2082"/>
              <a:gd name="T60" fmla="*/ 2147483647 w 3328"/>
              <a:gd name="T61" fmla="*/ 2147483647 h 2082"/>
              <a:gd name="T62" fmla="*/ 2147483647 w 3328"/>
              <a:gd name="T63" fmla="*/ 2147483647 h 2082"/>
              <a:gd name="T64" fmla="*/ 2147483647 w 3328"/>
              <a:gd name="T65" fmla="*/ 2147483647 h 2082"/>
              <a:gd name="T66" fmla="*/ 2147483647 w 3328"/>
              <a:gd name="T67" fmla="*/ 2147483647 h 2082"/>
              <a:gd name="T68" fmla="*/ 2147483647 w 3328"/>
              <a:gd name="T69" fmla="*/ 2147483647 h 2082"/>
              <a:gd name="T70" fmla="*/ 2147483647 w 3328"/>
              <a:gd name="T71" fmla="*/ 2147483647 h 2082"/>
              <a:gd name="T72" fmla="*/ 2147483647 w 3328"/>
              <a:gd name="T73" fmla="*/ 2147483647 h 208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3328"/>
              <a:gd name="T112" fmla="*/ 0 h 2082"/>
              <a:gd name="T113" fmla="*/ 3328 w 3328"/>
              <a:gd name="T114" fmla="*/ 2082 h 208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3328" h="2082">
                <a:moveTo>
                  <a:pt x="1653" y="175"/>
                </a:moveTo>
                <a:cubicBezTo>
                  <a:pt x="1581" y="158"/>
                  <a:pt x="1628" y="164"/>
                  <a:pt x="1525" y="175"/>
                </a:cubicBezTo>
                <a:cubicBezTo>
                  <a:pt x="1305" y="199"/>
                  <a:pt x="1362" y="193"/>
                  <a:pt x="1184" y="207"/>
                </a:cubicBezTo>
                <a:cubicBezTo>
                  <a:pt x="987" y="195"/>
                  <a:pt x="793" y="171"/>
                  <a:pt x="597" y="154"/>
                </a:cubicBezTo>
                <a:cubicBezTo>
                  <a:pt x="494" y="158"/>
                  <a:pt x="391" y="159"/>
                  <a:pt x="288" y="165"/>
                </a:cubicBezTo>
                <a:cubicBezTo>
                  <a:pt x="273" y="166"/>
                  <a:pt x="256" y="165"/>
                  <a:pt x="245" y="175"/>
                </a:cubicBezTo>
                <a:cubicBezTo>
                  <a:pt x="218" y="198"/>
                  <a:pt x="206" y="235"/>
                  <a:pt x="181" y="261"/>
                </a:cubicBezTo>
                <a:cubicBezTo>
                  <a:pt x="160" y="322"/>
                  <a:pt x="174" y="286"/>
                  <a:pt x="128" y="378"/>
                </a:cubicBezTo>
                <a:cubicBezTo>
                  <a:pt x="121" y="392"/>
                  <a:pt x="106" y="421"/>
                  <a:pt x="106" y="421"/>
                </a:cubicBezTo>
                <a:cubicBezTo>
                  <a:pt x="97" y="478"/>
                  <a:pt x="89" y="519"/>
                  <a:pt x="64" y="570"/>
                </a:cubicBezTo>
                <a:cubicBezTo>
                  <a:pt x="40" y="755"/>
                  <a:pt x="13" y="939"/>
                  <a:pt x="0" y="1125"/>
                </a:cubicBezTo>
                <a:cubicBezTo>
                  <a:pt x="1" y="1147"/>
                  <a:pt x="3" y="1379"/>
                  <a:pt x="32" y="1423"/>
                </a:cubicBezTo>
                <a:cubicBezTo>
                  <a:pt x="67" y="1476"/>
                  <a:pt x="129" y="1504"/>
                  <a:pt x="170" y="1551"/>
                </a:cubicBezTo>
                <a:cubicBezTo>
                  <a:pt x="253" y="1646"/>
                  <a:pt x="304" y="1763"/>
                  <a:pt x="416" y="1829"/>
                </a:cubicBezTo>
                <a:cubicBezTo>
                  <a:pt x="465" y="1858"/>
                  <a:pt x="579" y="1860"/>
                  <a:pt x="618" y="1861"/>
                </a:cubicBezTo>
                <a:cubicBezTo>
                  <a:pt x="871" y="1867"/>
                  <a:pt x="1123" y="1868"/>
                  <a:pt x="1376" y="1871"/>
                </a:cubicBezTo>
                <a:cubicBezTo>
                  <a:pt x="1433" y="1883"/>
                  <a:pt x="1490" y="1897"/>
                  <a:pt x="1546" y="1914"/>
                </a:cubicBezTo>
                <a:cubicBezTo>
                  <a:pt x="1567" y="1920"/>
                  <a:pt x="1589" y="1928"/>
                  <a:pt x="1610" y="1935"/>
                </a:cubicBezTo>
                <a:cubicBezTo>
                  <a:pt x="1621" y="1939"/>
                  <a:pt x="1642" y="1946"/>
                  <a:pt x="1642" y="1946"/>
                </a:cubicBezTo>
                <a:cubicBezTo>
                  <a:pt x="1685" y="1987"/>
                  <a:pt x="1655" y="1966"/>
                  <a:pt x="1749" y="1989"/>
                </a:cubicBezTo>
                <a:cubicBezTo>
                  <a:pt x="1827" y="2009"/>
                  <a:pt x="1905" y="2028"/>
                  <a:pt x="1984" y="2042"/>
                </a:cubicBezTo>
                <a:cubicBezTo>
                  <a:pt x="2690" y="2029"/>
                  <a:pt x="2385" y="2082"/>
                  <a:pt x="2688" y="1978"/>
                </a:cubicBezTo>
                <a:cubicBezTo>
                  <a:pt x="2717" y="1949"/>
                  <a:pt x="2755" y="1932"/>
                  <a:pt x="2784" y="1903"/>
                </a:cubicBezTo>
                <a:cubicBezTo>
                  <a:pt x="2850" y="1837"/>
                  <a:pt x="2916" y="1773"/>
                  <a:pt x="2986" y="1711"/>
                </a:cubicBezTo>
                <a:cubicBezTo>
                  <a:pt x="3005" y="1694"/>
                  <a:pt x="3019" y="1672"/>
                  <a:pt x="3040" y="1658"/>
                </a:cubicBezTo>
                <a:cubicBezTo>
                  <a:pt x="3108" y="1613"/>
                  <a:pt x="3173" y="1553"/>
                  <a:pt x="3221" y="1487"/>
                </a:cubicBezTo>
                <a:cubicBezTo>
                  <a:pt x="3257" y="1437"/>
                  <a:pt x="3258" y="1372"/>
                  <a:pt x="3285" y="1317"/>
                </a:cubicBezTo>
                <a:cubicBezTo>
                  <a:pt x="3309" y="1133"/>
                  <a:pt x="3317" y="947"/>
                  <a:pt x="3328" y="762"/>
                </a:cubicBezTo>
                <a:cubicBezTo>
                  <a:pt x="3324" y="634"/>
                  <a:pt x="3324" y="506"/>
                  <a:pt x="3317" y="378"/>
                </a:cubicBezTo>
                <a:cubicBezTo>
                  <a:pt x="3312" y="284"/>
                  <a:pt x="3207" y="216"/>
                  <a:pt x="3136" y="175"/>
                </a:cubicBezTo>
                <a:cubicBezTo>
                  <a:pt x="3116" y="164"/>
                  <a:pt x="3103" y="142"/>
                  <a:pt x="3082" y="133"/>
                </a:cubicBezTo>
                <a:cubicBezTo>
                  <a:pt x="3055" y="122"/>
                  <a:pt x="3025" y="118"/>
                  <a:pt x="2997" y="111"/>
                </a:cubicBezTo>
                <a:cubicBezTo>
                  <a:pt x="2921" y="61"/>
                  <a:pt x="2811" y="37"/>
                  <a:pt x="2720" y="26"/>
                </a:cubicBezTo>
                <a:cubicBezTo>
                  <a:pt x="2652" y="18"/>
                  <a:pt x="2517" y="5"/>
                  <a:pt x="2517" y="5"/>
                </a:cubicBezTo>
                <a:cubicBezTo>
                  <a:pt x="2398" y="10"/>
                  <a:pt x="2328" y="0"/>
                  <a:pt x="2229" y="26"/>
                </a:cubicBezTo>
                <a:cubicBezTo>
                  <a:pt x="2116" y="55"/>
                  <a:pt x="2012" y="156"/>
                  <a:pt x="1888" y="165"/>
                </a:cubicBezTo>
                <a:cubicBezTo>
                  <a:pt x="1810" y="171"/>
                  <a:pt x="1731" y="172"/>
                  <a:pt x="1653" y="175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38" name="Freeform 6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1309688" y="4035425"/>
            <a:ext cx="1433512" cy="803275"/>
          </a:xfrm>
          <a:custGeom>
            <a:avLst/>
            <a:gdLst>
              <a:gd name="T0" fmla="*/ 2147483647 w 677"/>
              <a:gd name="T1" fmla="*/ 2147483647 h 675"/>
              <a:gd name="T2" fmla="*/ 2147483647 w 677"/>
              <a:gd name="T3" fmla="*/ 2147483647 h 675"/>
              <a:gd name="T4" fmla="*/ 2147483647 w 677"/>
              <a:gd name="T5" fmla="*/ 2147483647 h 675"/>
              <a:gd name="T6" fmla="*/ 2147483647 w 677"/>
              <a:gd name="T7" fmla="*/ 2147483647 h 675"/>
              <a:gd name="T8" fmla="*/ 2147483647 w 677"/>
              <a:gd name="T9" fmla="*/ 2147483647 h 675"/>
              <a:gd name="T10" fmla="*/ 0 w 677"/>
              <a:gd name="T11" fmla="*/ 2147483647 h 675"/>
              <a:gd name="T12" fmla="*/ 2147483647 w 677"/>
              <a:gd name="T13" fmla="*/ 2147483647 h 675"/>
              <a:gd name="T14" fmla="*/ 2147483647 w 677"/>
              <a:gd name="T15" fmla="*/ 2147483647 h 675"/>
              <a:gd name="T16" fmla="*/ 2147483647 w 677"/>
              <a:gd name="T17" fmla="*/ 2147483647 h 675"/>
              <a:gd name="T18" fmla="*/ 2147483647 w 677"/>
              <a:gd name="T19" fmla="*/ 2147483647 h 675"/>
              <a:gd name="T20" fmla="*/ 2147483647 w 677"/>
              <a:gd name="T21" fmla="*/ 2147483647 h 675"/>
              <a:gd name="T22" fmla="*/ 2147483647 w 677"/>
              <a:gd name="T23" fmla="*/ 2147483647 h 675"/>
              <a:gd name="T24" fmla="*/ 2147483647 w 677"/>
              <a:gd name="T25" fmla="*/ 2147483647 h 675"/>
              <a:gd name="T26" fmla="*/ 2147483647 w 677"/>
              <a:gd name="T27" fmla="*/ 2147483647 h 675"/>
              <a:gd name="T28" fmla="*/ 2147483647 w 677"/>
              <a:gd name="T29" fmla="*/ 2147483647 h 675"/>
              <a:gd name="T30" fmla="*/ 2147483647 w 677"/>
              <a:gd name="T31" fmla="*/ 2147483647 h 675"/>
              <a:gd name="T32" fmla="*/ 2147483647 w 677"/>
              <a:gd name="T33" fmla="*/ 2147483647 h 67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677"/>
              <a:gd name="T52" fmla="*/ 0 h 675"/>
              <a:gd name="T53" fmla="*/ 677 w 677"/>
              <a:gd name="T54" fmla="*/ 675 h 67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677" h="675">
                <a:moveTo>
                  <a:pt x="426" y="56"/>
                </a:moveTo>
                <a:cubicBezTo>
                  <a:pt x="409" y="0"/>
                  <a:pt x="378" y="13"/>
                  <a:pt x="320" y="3"/>
                </a:cubicBezTo>
                <a:cubicBezTo>
                  <a:pt x="271" y="13"/>
                  <a:pt x="243" y="18"/>
                  <a:pt x="202" y="46"/>
                </a:cubicBezTo>
                <a:cubicBezTo>
                  <a:pt x="175" y="87"/>
                  <a:pt x="136" y="112"/>
                  <a:pt x="106" y="152"/>
                </a:cubicBezTo>
                <a:cubicBezTo>
                  <a:pt x="78" y="189"/>
                  <a:pt x="63" y="237"/>
                  <a:pt x="32" y="270"/>
                </a:cubicBezTo>
                <a:cubicBezTo>
                  <a:pt x="22" y="309"/>
                  <a:pt x="9" y="347"/>
                  <a:pt x="0" y="387"/>
                </a:cubicBezTo>
                <a:cubicBezTo>
                  <a:pt x="6" y="473"/>
                  <a:pt x="4" y="600"/>
                  <a:pt x="106" y="632"/>
                </a:cubicBezTo>
                <a:cubicBezTo>
                  <a:pt x="113" y="639"/>
                  <a:pt x="119" y="649"/>
                  <a:pt x="128" y="654"/>
                </a:cubicBezTo>
                <a:cubicBezTo>
                  <a:pt x="148" y="664"/>
                  <a:pt x="192" y="675"/>
                  <a:pt x="192" y="675"/>
                </a:cubicBezTo>
                <a:cubicBezTo>
                  <a:pt x="213" y="668"/>
                  <a:pt x="237" y="667"/>
                  <a:pt x="256" y="654"/>
                </a:cubicBezTo>
                <a:cubicBezTo>
                  <a:pt x="277" y="640"/>
                  <a:pt x="320" y="611"/>
                  <a:pt x="320" y="611"/>
                </a:cubicBezTo>
                <a:cubicBezTo>
                  <a:pt x="379" y="521"/>
                  <a:pt x="500" y="542"/>
                  <a:pt x="597" y="536"/>
                </a:cubicBezTo>
                <a:cubicBezTo>
                  <a:pt x="646" y="521"/>
                  <a:pt x="633" y="504"/>
                  <a:pt x="661" y="462"/>
                </a:cubicBezTo>
                <a:cubicBezTo>
                  <a:pt x="654" y="337"/>
                  <a:pt x="677" y="281"/>
                  <a:pt x="618" y="195"/>
                </a:cubicBezTo>
                <a:cubicBezTo>
                  <a:pt x="600" y="137"/>
                  <a:pt x="556" y="107"/>
                  <a:pt x="501" y="88"/>
                </a:cubicBezTo>
                <a:cubicBezTo>
                  <a:pt x="494" y="77"/>
                  <a:pt x="491" y="63"/>
                  <a:pt x="480" y="56"/>
                </a:cubicBezTo>
                <a:cubicBezTo>
                  <a:pt x="394" y="3"/>
                  <a:pt x="411" y="25"/>
                  <a:pt x="426" y="56"/>
                </a:cubicBez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39" name="Freeform 7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4027488" y="3890963"/>
            <a:ext cx="2425700" cy="1000125"/>
          </a:xfrm>
          <a:custGeom>
            <a:avLst/>
            <a:gdLst>
              <a:gd name="T0" fmla="*/ 2147483647 w 1146"/>
              <a:gd name="T1" fmla="*/ 2147483647 h 840"/>
              <a:gd name="T2" fmla="*/ 2147483647 w 1146"/>
              <a:gd name="T3" fmla="*/ 2147483647 h 840"/>
              <a:gd name="T4" fmla="*/ 2147483647 w 1146"/>
              <a:gd name="T5" fmla="*/ 2147483647 h 840"/>
              <a:gd name="T6" fmla="*/ 2147483647 w 1146"/>
              <a:gd name="T7" fmla="*/ 2147483647 h 840"/>
              <a:gd name="T8" fmla="*/ 2147483647 w 1146"/>
              <a:gd name="T9" fmla="*/ 2147483647 h 840"/>
              <a:gd name="T10" fmla="*/ 2147483647 w 1146"/>
              <a:gd name="T11" fmla="*/ 2147483647 h 840"/>
              <a:gd name="T12" fmla="*/ 2147483647 w 1146"/>
              <a:gd name="T13" fmla="*/ 2147483647 h 840"/>
              <a:gd name="T14" fmla="*/ 2147483647 w 1146"/>
              <a:gd name="T15" fmla="*/ 2147483647 h 840"/>
              <a:gd name="T16" fmla="*/ 2147483647 w 1146"/>
              <a:gd name="T17" fmla="*/ 2147483647 h 840"/>
              <a:gd name="T18" fmla="*/ 2147483647 w 1146"/>
              <a:gd name="T19" fmla="*/ 2147483647 h 840"/>
              <a:gd name="T20" fmla="*/ 2147483647 w 1146"/>
              <a:gd name="T21" fmla="*/ 2147483647 h 840"/>
              <a:gd name="T22" fmla="*/ 2147483647 w 1146"/>
              <a:gd name="T23" fmla="*/ 2147483647 h 840"/>
              <a:gd name="T24" fmla="*/ 2147483647 w 1146"/>
              <a:gd name="T25" fmla="*/ 2147483647 h 840"/>
              <a:gd name="T26" fmla="*/ 2147483647 w 1146"/>
              <a:gd name="T27" fmla="*/ 2147483647 h 840"/>
              <a:gd name="T28" fmla="*/ 2147483647 w 1146"/>
              <a:gd name="T29" fmla="*/ 2147483647 h 840"/>
              <a:gd name="T30" fmla="*/ 2147483647 w 1146"/>
              <a:gd name="T31" fmla="*/ 2147483647 h 840"/>
              <a:gd name="T32" fmla="*/ 2147483647 w 1146"/>
              <a:gd name="T33" fmla="*/ 2147483647 h 840"/>
              <a:gd name="T34" fmla="*/ 2147483647 w 1146"/>
              <a:gd name="T35" fmla="*/ 2147483647 h 840"/>
              <a:gd name="T36" fmla="*/ 2147483647 w 1146"/>
              <a:gd name="T37" fmla="*/ 2147483647 h 840"/>
              <a:gd name="T38" fmla="*/ 2147483647 w 1146"/>
              <a:gd name="T39" fmla="*/ 2147483647 h 840"/>
              <a:gd name="T40" fmla="*/ 2147483647 w 1146"/>
              <a:gd name="T41" fmla="*/ 2147483647 h 840"/>
              <a:gd name="T42" fmla="*/ 2147483647 w 1146"/>
              <a:gd name="T43" fmla="*/ 2147483647 h 840"/>
              <a:gd name="T44" fmla="*/ 2147483647 w 1146"/>
              <a:gd name="T45" fmla="*/ 2147483647 h 840"/>
              <a:gd name="T46" fmla="*/ 2147483647 w 1146"/>
              <a:gd name="T47" fmla="*/ 2147483647 h 840"/>
              <a:gd name="T48" fmla="*/ 2147483647 w 1146"/>
              <a:gd name="T49" fmla="*/ 2147483647 h 840"/>
              <a:gd name="T50" fmla="*/ 2147483647 w 1146"/>
              <a:gd name="T51" fmla="*/ 2147483647 h 840"/>
              <a:gd name="T52" fmla="*/ 2147483647 w 1146"/>
              <a:gd name="T53" fmla="*/ 2147483647 h 840"/>
              <a:gd name="T54" fmla="*/ 2147483647 w 1146"/>
              <a:gd name="T55" fmla="*/ 2147483647 h 84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146"/>
              <a:gd name="T85" fmla="*/ 0 h 840"/>
              <a:gd name="T86" fmla="*/ 1146 w 1146"/>
              <a:gd name="T87" fmla="*/ 840 h 840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146" h="840">
                <a:moveTo>
                  <a:pt x="1041" y="17"/>
                </a:moveTo>
                <a:cubicBezTo>
                  <a:pt x="987" y="0"/>
                  <a:pt x="934" y="32"/>
                  <a:pt x="881" y="49"/>
                </a:cubicBezTo>
                <a:cubicBezTo>
                  <a:pt x="804" y="74"/>
                  <a:pt x="691" y="119"/>
                  <a:pt x="646" y="188"/>
                </a:cubicBezTo>
                <a:cubicBezTo>
                  <a:pt x="632" y="209"/>
                  <a:pt x="618" y="231"/>
                  <a:pt x="604" y="252"/>
                </a:cubicBezTo>
                <a:cubicBezTo>
                  <a:pt x="593" y="269"/>
                  <a:pt x="572" y="278"/>
                  <a:pt x="561" y="295"/>
                </a:cubicBezTo>
                <a:cubicBezTo>
                  <a:pt x="548" y="315"/>
                  <a:pt x="544" y="340"/>
                  <a:pt x="529" y="359"/>
                </a:cubicBezTo>
                <a:cubicBezTo>
                  <a:pt x="521" y="369"/>
                  <a:pt x="507" y="372"/>
                  <a:pt x="497" y="380"/>
                </a:cubicBezTo>
                <a:cubicBezTo>
                  <a:pt x="462" y="409"/>
                  <a:pt x="445" y="429"/>
                  <a:pt x="401" y="444"/>
                </a:cubicBezTo>
                <a:cubicBezTo>
                  <a:pt x="354" y="439"/>
                  <a:pt x="302" y="447"/>
                  <a:pt x="262" y="423"/>
                </a:cubicBezTo>
                <a:cubicBezTo>
                  <a:pt x="253" y="418"/>
                  <a:pt x="249" y="407"/>
                  <a:pt x="241" y="401"/>
                </a:cubicBezTo>
                <a:cubicBezTo>
                  <a:pt x="202" y="371"/>
                  <a:pt x="160" y="338"/>
                  <a:pt x="113" y="327"/>
                </a:cubicBezTo>
                <a:cubicBezTo>
                  <a:pt x="102" y="330"/>
                  <a:pt x="90" y="331"/>
                  <a:pt x="81" y="337"/>
                </a:cubicBezTo>
                <a:cubicBezTo>
                  <a:pt x="64" y="349"/>
                  <a:pt x="38" y="380"/>
                  <a:pt x="38" y="380"/>
                </a:cubicBezTo>
                <a:cubicBezTo>
                  <a:pt x="15" y="479"/>
                  <a:pt x="0" y="622"/>
                  <a:pt x="113" y="657"/>
                </a:cubicBezTo>
                <a:cubicBezTo>
                  <a:pt x="124" y="664"/>
                  <a:pt x="133" y="674"/>
                  <a:pt x="145" y="679"/>
                </a:cubicBezTo>
                <a:cubicBezTo>
                  <a:pt x="165" y="688"/>
                  <a:pt x="190" y="688"/>
                  <a:pt x="209" y="700"/>
                </a:cubicBezTo>
                <a:cubicBezTo>
                  <a:pt x="254" y="729"/>
                  <a:pt x="288" y="761"/>
                  <a:pt x="337" y="785"/>
                </a:cubicBezTo>
                <a:cubicBezTo>
                  <a:pt x="389" y="840"/>
                  <a:pt x="457" y="813"/>
                  <a:pt x="529" y="807"/>
                </a:cubicBezTo>
                <a:cubicBezTo>
                  <a:pt x="590" y="746"/>
                  <a:pt x="561" y="781"/>
                  <a:pt x="614" y="700"/>
                </a:cubicBezTo>
                <a:cubicBezTo>
                  <a:pt x="620" y="691"/>
                  <a:pt x="619" y="678"/>
                  <a:pt x="625" y="668"/>
                </a:cubicBezTo>
                <a:cubicBezTo>
                  <a:pt x="638" y="646"/>
                  <a:pt x="668" y="604"/>
                  <a:pt x="668" y="604"/>
                </a:cubicBezTo>
                <a:cubicBezTo>
                  <a:pt x="720" y="447"/>
                  <a:pt x="662" y="605"/>
                  <a:pt x="710" y="508"/>
                </a:cubicBezTo>
                <a:cubicBezTo>
                  <a:pt x="715" y="498"/>
                  <a:pt x="713" y="484"/>
                  <a:pt x="721" y="476"/>
                </a:cubicBezTo>
                <a:cubicBezTo>
                  <a:pt x="802" y="395"/>
                  <a:pt x="938" y="395"/>
                  <a:pt x="1041" y="369"/>
                </a:cubicBezTo>
                <a:cubicBezTo>
                  <a:pt x="1099" y="331"/>
                  <a:pt x="1054" y="370"/>
                  <a:pt x="1084" y="316"/>
                </a:cubicBezTo>
                <a:cubicBezTo>
                  <a:pt x="1145" y="206"/>
                  <a:pt x="1112" y="292"/>
                  <a:pt x="1137" y="220"/>
                </a:cubicBezTo>
                <a:cubicBezTo>
                  <a:pt x="1129" y="144"/>
                  <a:pt x="1146" y="94"/>
                  <a:pt x="1073" y="71"/>
                </a:cubicBezTo>
                <a:cubicBezTo>
                  <a:pt x="1044" y="41"/>
                  <a:pt x="1055" y="59"/>
                  <a:pt x="1041" y="17"/>
                </a:cubicBez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40" name="Freeform 8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6140450" y="5330825"/>
            <a:ext cx="520700" cy="284163"/>
          </a:xfrm>
          <a:custGeom>
            <a:avLst/>
            <a:gdLst>
              <a:gd name="T0" fmla="*/ 2147483647 w 246"/>
              <a:gd name="T1" fmla="*/ 2147483647 h 239"/>
              <a:gd name="T2" fmla="*/ 2147483647 w 246"/>
              <a:gd name="T3" fmla="*/ 2147483647 h 239"/>
              <a:gd name="T4" fmla="*/ 2147483647 w 246"/>
              <a:gd name="T5" fmla="*/ 2147483647 h 239"/>
              <a:gd name="T6" fmla="*/ 2147483647 w 246"/>
              <a:gd name="T7" fmla="*/ 2147483647 h 239"/>
              <a:gd name="T8" fmla="*/ 2147483647 w 246"/>
              <a:gd name="T9" fmla="*/ 2147483647 h 239"/>
              <a:gd name="T10" fmla="*/ 2147483647 w 246"/>
              <a:gd name="T11" fmla="*/ 2147483647 h 239"/>
              <a:gd name="T12" fmla="*/ 2147483647 w 246"/>
              <a:gd name="T13" fmla="*/ 2147483647 h 2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6"/>
              <a:gd name="T22" fmla="*/ 0 h 239"/>
              <a:gd name="T23" fmla="*/ 246 w 246"/>
              <a:gd name="T24" fmla="*/ 239 h 2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6" h="239">
                <a:moveTo>
                  <a:pt x="150" y="35"/>
                </a:moveTo>
                <a:cubicBezTo>
                  <a:pt x="146" y="24"/>
                  <a:pt x="150" y="7"/>
                  <a:pt x="139" y="3"/>
                </a:cubicBezTo>
                <a:cubicBezTo>
                  <a:pt x="129" y="0"/>
                  <a:pt x="70" y="19"/>
                  <a:pt x="54" y="24"/>
                </a:cubicBezTo>
                <a:cubicBezTo>
                  <a:pt x="4" y="74"/>
                  <a:pt x="0" y="164"/>
                  <a:pt x="54" y="216"/>
                </a:cubicBezTo>
                <a:cubicBezTo>
                  <a:pt x="127" y="211"/>
                  <a:pt x="220" y="239"/>
                  <a:pt x="246" y="163"/>
                </a:cubicBezTo>
                <a:cubicBezTo>
                  <a:pt x="241" y="148"/>
                  <a:pt x="208" y="35"/>
                  <a:pt x="182" y="35"/>
                </a:cubicBezTo>
                <a:cubicBezTo>
                  <a:pt x="171" y="35"/>
                  <a:pt x="161" y="35"/>
                  <a:pt x="150" y="35"/>
                </a:cubicBez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41" name="Freeform 9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2887663" y="5029200"/>
            <a:ext cx="1100137" cy="479425"/>
          </a:xfrm>
          <a:custGeom>
            <a:avLst/>
            <a:gdLst>
              <a:gd name="T0" fmla="*/ 2147483647 w 520"/>
              <a:gd name="T1" fmla="*/ 2147483647 h 403"/>
              <a:gd name="T2" fmla="*/ 2147483647 w 520"/>
              <a:gd name="T3" fmla="*/ 2147483647 h 403"/>
              <a:gd name="T4" fmla="*/ 2147483647 w 520"/>
              <a:gd name="T5" fmla="*/ 0 h 403"/>
              <a:gd name="T6" fmla="*/ 2147483647 w 520"/>
              <a:gd name="T7" fmla="*/ 2147483647 h 403"/>
              <a:gd name="T8" fmla="*/ 2147483647 w 520"/>
              <a:gd name="T9" fmla="*/ 2147483647 h 403"/>
              <a:gd name="T10" fmla="*/ 2147483647 w 520"/>
              <a:gd name="T11" fmla="*/ 2147483647 h 403"/>
              <a:gd name="T12" fmla="*/ 2147483647 w 520"/>
              <a:gd name="T13" fmla="*/ 2147483647 h 403"/>
              <a:gd name="T14" fmla="*/ 2147483647 w 520"/>
              <a:gd name="T15" fmla="*/ 2147483647 h 403"/>
              <a:gd name="T16" fmla="*/ 2147483647 w 520"/>
              <a:gd name="T17" fmla="*/ 2147483647 h 403"/>
              <a:gd name="T18" fmla="*/ 2147483647 w 520"/>
              <a:gd name="T19" fmla="*/ 2147483647 h 403"/>
              <a:gd name="T20" fmla="*/ 2147483647 w 520"/>
              <a:gd name="T21" fmla="*/ 2147483647 h 403"/>
              <a:gd name="T22" fmla="*/ 2147483647 w 520"/>
              <a:gd name="T23" fmla="*/ 2147483647 h 403"/>
              <a:gd name="T24" fmla="*/ 2147483647 w 520"/>
              <a:gd name="T25" fmla="*/ 2147483647 h 403"/>
              <a:gd name="T26" fmla="*/ 2147483647 w 520"/>
              <a:gd name="T27" fmla="*/ 2147483647 h 403"/>
              <a:gd name="T28" fmla="*/ 2147483647 w 520"/>
              <a:gd name="T29" fmla="*/ 2147483647 h 403"/>
              <a:gd name="T30" fmla="*/ 2147483647 w 520"/>
              <a:gd name="T31" fmla="*/ 2147483647 h 403"/>
              <a:gd name="T32" fmla="*/ 2147483647 w 520"/>
              <a:gd name="T33" fmla="*/ 2147483647 h 403"/>
              <a:gd name="T34" fmla="*/ 2147483647 w 520"/>
              <a:gd name="T35" fmla="*/ 2147483647 h 40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520"/>
              <a:gd name="T55" fmla="*/ 0 h 403"/>
              <a:gd name="T56" fmla="*/ 520 w 520"/>
              <a:gd name="T57" fmla="*/ 403 h 40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520" h="403">
                <a:moveTo>
                  <a:pt x="471" y="64"/>
                </a:moveTo>
                <a:cubicBezTo>
                  <a:pt x="441" y="36"/>
                  <a:pt x="415" y="31"/>
                  <a:pt x="375" y="21"/>
                </a:cubicBezTo>
                <a:cubicBezTo>
                  <a:pt x="346" y="14"/>
                  <a:pt x="289" y="0"/>
                  <a:pt x="289" y="0"/>
                </a:cubicBezTo>
                <a:cubicBezTo>
                  <a:pt x="261" y="4"/>
                  <a:pt x="232" y="3"/>
                  <a:pt x="204" y="11"/>
                </a:cubicBezTo>
                <a:cubicBezTo>
                  <a:pt x="159" y="23"/>
                  <a:pt x="173" y="57"/>
                  <a:pt x="119" y="75"/>
                </a:cubicBezTo>
                <a:cubicBezTo>
                  <a:pt x="112" y="82"/>
                  <a:pt x="103" y="88"/>
                  <a:pt x="97" y="96"/>
                </a:cubicBezTo>
                <a:cubicBezTo>
                  <a:pt x="89" y="106"/>
                  <a:pt x="85" y="119"/>
                  <a:pt x="76" y="128"/>
                </a:cubicBezTo>
                <a:cubicBezTo>
                  <a:pt x="67" y="137"/>
                  <a:pt x="54" y="141"/>
                  <a:pt x="44" y="149"/>
                </a:cubicBezTo>
                <a:cubicBezTo>
                  <a:pt x="36" y="155"/>
                  <a:pt x="30" y="164"/>
                  <a:pt x="23" y="171"/>
                </a:cubicBezTo>
                <a:cubicBezTo>
                  <a:pt x="0" y="238"/>
                  <a:pt x="4" y="318"/>
                  <a:pt x="76" y="341"/>
                </a:cubicBezTo>
                <a:cubicBezTo>
                  <a:pt x="113" y="379"/>
                  <a:pt x="87" y="359"/>
                  <a:pt x="161" y="384"/>
                </a:cubicBezTo>
                <a:cubicBezTo>
                  <a:pt x="172" y="388"/>
                  <a:pt x="193" y="395"/>
                  <a:pt x="193" y="395"/>
                </a:cubicBezTo>
                <a:cubicBezTo>
                  <a:pt x="218" y="391"/>
                  <a:pt x="251" y="403"/>
                  <a:pt x="268" y="384"/>
                </a:cubicBezTo>
                <a:cubicBezTo>
                  <a:pt x="308" y="339"/>
                  <a:pt x="253" y="291"/>
                  <a:pt x="311" y="245"/>
                </a:cubicBezTo>
                <a:cubicBezTo>
                  <a:pt x="335" y="226"/>
                  <a:pt x="347" y="221"/>
                  <a:pt x="375" y="213"/>
                </a:cubicBezTo>
                <a:cubicBezTo>
                  <a:pt x="403" y="205"/>
                  <a:pt x="460" y="192"/>
                  <a:pt x="460" y="192"/>
                </a:cubicBezTo>
                <a:cubicBezTo>
                  <a:pt x="471" y="185"/>
                  <a:pt x="484" y="181"/>
                  <a:pt x="492" y="171"/>
                </a:cubicBezTo>
                <a:cubicBezTo>
                  <a:pt x="516" y="141"/>
                  <a:pt x="520" y="64"/>
                  <a:pt x="471" y="64"/>
                </a:cubicBez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42" name="Freeform 10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6343650" y="4445000"/>
            <a:ext cx="1049338" cy="660400"/>
          </a:xfrm>
          <a:custGeom>
            <a:avLst/>
            <a:gdLst>
              <a:gd name="T0" fmla="*/ 2147483647 w 496"/>
              <a:gd name="T1" fmla="*/ 0 h 555"/>
              <a:gd name="T2" fmla="*/ 2147483647 w 496"/>
              <a:gd name="T3" fmla="*/ 2147483647 h 555"/>
              <a:gd name="T4" fmla="*/ 2147483647 w 496"/>
              <a:gd name="T5" fmla="*/ 2147483647 h 555"/>
              <a:gd name="T6" fmla="*/ 2147483647 w 496"/>
              <a:gd name="T7" fmla="*/ 2147483647 h 555"/>
              <a:gd name="T8" fmla="*/ 0 w 496"/>
              <a:gd name="T9" fmla="*/ 2147483647 h 555"/>
              <a:gd name="T10" fmla="*/ 2147483647 w 496"/>
              <a:gd name="T11" fmla="*/ 2147483647 h 555"/>
              <a:gd name="T12" fmla="*/ 2147483647 w 496"/>
              <a:gd name="T13" fmla="*/ 2147483647 h 555"/>
              <a:gd name="T14" fmla="*/ 2147483647 w 496"/>
              <a:gd name="T15" fmla="*/ 2147483647 h 555"/>
              <a:gd name="T16" fmla="*/ 2147483647 w 496"/>
              <a:gd name="T17" fmla="*/ 2147483647 h 555"/>
              <a:gd name="T18" fmla="*/ 2147483647 w 496"/>
              <a:gd name="T19" fmla="*/ 2147483647 h 555"/>
              <a:gd name="T20" fmla="*/ 2147483647 w 496"/>
              <a:gd name="T21" fmla="*/ 2147483647 h 555"/>
              <a:gd name="T22" fmla="*/ 2147483647 w 496"/>
              <a:gd name="T23" fmla="*/ 2147483647 h 555"/>
              <a:gd name="T24" fmla="*/ 2147483647 w 496"/>
              <a:gd name="T25" fmla="*/ 2147483647 h 555"/>
              <a:gd name="T26" fmla="*/ 2147483647 w 496"/>
              <a:gd name="T27" fmla="*/ 2147483647 h 555"/>
              <a:gd name="T28" fmla="*/ 2147483647 w 496"/>
              <a:gd name="T29" fmla="*/ 0 h 55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96"/>
              <a:gd name="T46" fmla="*/ 0 h 555"/>
              <a:gd name="T47" fmla="*/ 496 w 496"/>
              <a:gd name="T48" fmla="*/ 555 h 55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96" h="555">
                <a:moveTo>
                  <a:pt x="470" y="0"/>
                </a:moveTo>
                <a:cubicBezTo>
                  <a:pt x="386" y="29"/>
                  <a:pt x="300" y="53"/>
                  <a:pt x="214" y="75"/>
                </a:cubicBezTo>
                <a:cubicBezTo>
                  <a:pt x="189" y="82"/>
                  <a:pt x="164" y="89"/>
                  <a:pt x="139" y="96"/>
                </a:cubicBezTo>
                <a:cubicBezTo>
                  <a:pt x="117" y="102"/>
                  <a:pt x="75" y="118"/>
                  <a:pt x="75" y="118"/>
                </a:cubicBezTo>
                <a:cubicBezTo>
                  <a:pt x="47" y="146"/>
                  <a:pt x="28" y="176"/>
                  <a:pt x="0" y="203"/>
                </a:cubicBezTo>
                <a:cubicBezTo>
                  <a:pt x="4" y="235"/>
                  <a:pt x="3" y="268"/>
                  <a:pt x="11" y="299"/>
                </a:cubicBezTo>
                <a:cubicBezTo>
                  <a:pt x="22" y="341"/>
                  <a:pt x="73" y="372"/>
                  <a:pt x="107" y="395"/>
                </a:cubicBezTo>
                <a:cubicBezTo>
                  <a:pt x="144" y="451"/>
                  <a:pt x="180" y="476"/>
                  <a:pt x="235" y="512"/>
                </a:cubicBezTo>
                <a:cubicBezTo>
                  <a:pt x="252" y="523"/>
                  <a:pt x="278" y="555"/>
                  <a:pt x="278" y="555"/>
                </a:cubicBezTo>
                <a:cubicBezTo>
                  <a:pt x="303" y="551"/>
                  <a:pt x="328" y="549"/>
                  <a:pt x="352" y="544"/>
                </a:cubicBezTo>
                <a:cubicBezTo>
                  <a:pt x="363" y="542"/>
                  <a:pt x="377" y="543"/>
                  <a:pt x="384" y="534"/>
                </a:cubicBezTo>
                <a:cubicBezTo>
                  <a:pt x="397" y="516"/>
                  <a:pt x="399" y="491"/>
                  <a:pt x="406" y="470"/>
                </a:cubicBezTo>
                <a:cubicBezTo>
                  <a:pt x="410" y="459"/>
                  <a:pt x="416" y="438"/>
                  <a:pt x="416" y="438"/>
                </a:cubicBezTo>
                <a:cubicBezTo>
                  <a:pt x="421" y="346"/>
                  <a:pt x="406" y="205"/>
                  <a:pt x="480" y="128"/>
                </a:cubicBezTo>
                <a:cubicBezTo>
                  <a:pt x="496" y="82"/>
                  <a:pt x="484" y="45"/>
                  <a:pt x="470" y="0"/>
                </a:cubicBez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43" name="Oval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336800" y="4286250"/>
            <a:ext cx="2032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4" name="Oval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048000" y="3886200"/>
            <a:ext cx="203200" cy="1143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9645" name="AutoShape 13"/>
          <p:cNvCxnSpPr>
            <a:cxnSpLocks noChangeShapeType="1"/>
            <a:stCxn id="69643" idx="7"/>
            <a:endCxn id="69644" idx="3"/>
          </p:cNvCxnSpPr>
          <p:nvPr>
            <p:custDataLst>
              <p:tags r:id="rId12"/>
            </p:custDataLst>
          </p:nvPr>
        </p:nvCxnSpPr>
        <p:spPr bwMode="auto">
          <a:xfrm flipV="1">
            <a:off x="2509838" y="3983038"/>
            <a:ext cx="568325" cy="3206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sp>
        <p:nvSpPr>
          <p:cNvPr id="69646" name="Text Box 1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332163" y="3746500"/>
            <a:ext cx="4476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69647" name="Oval 1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484563" y="5103813"/>
            <a:ext cx="2032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8" name="Oval 1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775200" y="4686300"/>
            <a:ext cx="2032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9649" name="AutoShape 17"/>
          <p:cNvCxnSpPr>
            <a:cxnSpLocks noChangeShapeType="1"/>
            <a:stCxn id="69647" idx="7"/>
            <a:endCxn id="69648" idx="3"/>
          </p:cNvCxnSpPr>
          <p:nvPr>
            <p:custDataLst>
              <p:tags r:id="rId16"/>
            </p:custDataLst>
          </p:nvPr>
        </p:nvCxnSpPr>
        <p:spPr bwMode="auto">
          <a:xfrm flipV="1">
            <a:off x="3657600" y="4783138"/>
            <a:ext cx="1147763" cy="33813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MST</a:t>
            </a:r>
          </a:p>
        </p:txBody>
      </p:sp>
      <p:sp>
        <p:nvSpPr>
          <p:cNvPr id="70659" name="Oval 3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6572250" y="1473200"/>
            <a:ext cx="527050" cy="26352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4</a:t>
            </a:r>
          </a:p>
        </p:txBody>
      </p:sp>
      <p:sp>
        <p:nvSpPr>
          <p:cNvPr id="70660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8591550" y="3141663"/>
            <a:ext cx="527050" cy="26352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7</a:t>
            </a:r>
          </a:p>
        </p:txBody>
      </p:sp>
      <p:sp>
        <p:nvSpPr>
          <p:cNvPr id="70661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7889875" y="287338"/>
            <a:ext cx="527050" cy="26352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70662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4291013" y="1473200"/>
            <a:ext cx="527050" cy="26352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70663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8504238" y="1473200"/>
            <a:ext cx="527050" cy="26352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5</a:t>
            </a:r>
          </a:p>
        </p:txBody>
      </p:sp>
      <p:cxnSp>
        <p:nvCxnSpPr>
          <p:cNvPr id="70664" name="AutoShape 8"/>
          <p:cNvCxnSpPr>
            <a:cxnSpLocks noChangeShapeType="1"/>
            <a:stCxn id="70675" idx="5"/>
            <a:endCxn id="70659" idx="1"/>
          </p:cNvCxnSpPr>
          <p:nvPr>
            <p:custDataLst>
              <p:tags r:id="rId7"/>
            </p:custDataLst>
          </p:nvPr>
        </p:nvCxnSpPr>
        <p:spPr bwMode="auto">
          <a:xfrm>
            <a:off x="4916488" y="614363"/>
            <a:ext cx="1733550" cy="8826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65" name="AutoShape 9"/>
          <p:cNvCxnSpPr>
            <a:cxnSpLocks noChangeShapeType="1"/>
            <a:stCxn id="70659" idx="5"/>
            <a:endCxn id="70660" idx="2"/>
          </p:cNvCxnSpPr>
          <p:nvPr>
            <p:custDataLst>
              <p:tags r:id="rId8"/>
            </p:custDataLst>
          </p:nvPr>
        </p:nvCxnSpPr>
        <p:spPr bwMode="auto">
          <a:xfrm>
            <a:off x="7023100" y="1711325"/>
            <a:ext cx="1552575" cy="1562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66" name="AutoShape 10"/>
          <p:cNvCxnSpPr>
            <a:cxnSpLocks noChangeShapeType="1"/>
            <a:stCxn id="70659" idx="6"/>
            <a:endCxn id="70663" idx="2"/>
          </p:cNvCxnSpPr>
          <p:nvPr>
            <p:custDataLst>
              <p:tags r:id="rId9"/>
            </p:custDataLst>
          </p:nvPr>
        </p:nvCxnSpPr>
        <p:spPr bwMode="auto">
          <a:xfrm>
            <a:off x="7116763" y="1604963"/>
            <a:ext cx="137001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67" name="AutoShape 11"/>
          <p:cNvCxnSpPr>
            <a:cxnSpLocks noChangeShapeType="1"/>
            <a:stCxn id="70670" idx="6"/>
            <a:endCxn id="70660" idx="2"/>
          </p:cNvCxnSpPr>
          <p:nvPr>
            <p:custDataLst>
              <p:tags r:id="rId10"/>
            </p:custDataLst>
          </p:nvPr>
        </p:nvCxnSpPr>
        <p:spPr bwMode="auto">
          <a:xfrm>
            <a:off x="6149975" y="3228975"/>
            <a:ext cx="2425700" cy="44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68" name="AutoShape 12"/>
          <p:cNvCxnSpPr>
            <a:cxnSpLocks noChangeShapeType="1"/>
            <a:stCxn id="70675" idx="4"/>
            <a:endCxn id="70662" idx="0"/>
          </p:cNvCxnSpPr>
          <p:nvPr>
            <p:custDataLst>
              <p:tags r:id="rId11"/>
            </p:custDataLst>
          </p:nvPr>
        </p:nvCxnSpPr>
        <p:spPr bwMode="auto">
          <a:xfrm flipH="1">
            <a:off x="4552950" y="654050"/>
            <a:ext cx="176213" cy="8048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69" name="AutoShape 13"/>
          <p:cNvCxnSpPr>
            <a:cxnSpLocks noChangeShapeType="1"/>
            <a:stCxn id="70662" idx="5"/>
            <a:endCxn id="70670" idx="1"/>
          </p:cNvCxnSpPr>
          <p:nvPr>
            <p:custDataLst>
              <p:tags r:id="rId12"/>
            </p:custDataLst>
          </p:nvPr>
        </p:nvCxnSpPr>
        <p:spPr bwMode="auto">
          <a:xfrm>
            <a:off x="4740275" y="1711325"/>
            <a:ext cx="944563" cy="1409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70670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5607050" y="3097213"/>
            <a:ext cx="527050" cy="26352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6</a:t>
            </a:r>
          </a:p>
        </p:txBody>
      </p:sp>
      <p:cxnSp>
        <p:nvCxnSpPr>
          <p:cNvPr id="70671" name="AutoShape 15"/>
          <p:cNvCxnSpPr>
            <a:cxnSpLocks noChangeShapeType="1"/>
            <a:stCxn id="70659" idx="3"/>
            <a:endCxn id="70670" idx="0"/>
          </p:cNvCxnSpPr>
          <p:nvPr>
            <p:custDataLst>
              <p:tags r:id="rId14"/>
            </p:custDataLst>
          </p:nvPr>
        </p:nvCxnSpPr>
        <p:spPr bwMode="auto">
          <a:xfrm flipH="1">
            <a:off x="5870575" y="1711325"/>
            <a:ext cx="779463" cy="1371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72" name="AutoShape 16"/>
          <p:cNvCxnSpPr>
            <a:cxnSpLocks noChangeShapeType="1"/>
            <a:stCxn id="70663" idx="0"/>
            <a:endCxn id="70661" idx="5"/>
          </p:cNvCxnSpPr>
          <p:nvPr>
            <p:custDataLst>
              <p:tags r:id="rId15"/>
            </p:custDataLst>
          </p:nvPr>
        </p:nvCxnSpPr>
        <p:spPr bwMode="auto">
          <a:xfrm flipH="1" flipV="1">
            <a:off x="8339138" y="527050"/>
            <a:ext cx="428625" cy="9318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73" name="AutoShape 17"/>
          <p:cNvCxnSpPr>
            <a:cxnSpLocks noChangeShapeType="1"/>
            <a:stCxn id="70662" idx="6"/>
            <a:endCxn id="70659" idx="2"/>
          </p:cNvCxnSpPr>
          <p:nvPr>
            <p:custDataLst>
              <p:tags r:id="rId16"/>
            </p:custDataLst>
          </p:nvPr>
        </p:nvCxnSpPr>
        <p:spPr bwMode="auto">
          <a:xfrm>
            <a:off x="4833938" y="1604963"/>
            <a:ext cx="172243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74" name="AutoShape 18"/>
          <p:cNvCxnSpPr>
            <a:cxnSpLocks noChangeShapeType="1"/>
            <a:stCxn id="70661" idx="2"/>
            <a:endCxn id="70675" idx="6"/>
          </p:cNvCxnSpPr>
          <p:nvPr>
            <p:custDataLst>
              <p:tags r:id="rId17"/>
            </p:custDataLst>
          </p:nvPr>
        </p:nvCxnSpPr>
        <p:spPr bwMode="auto">
          <a:xfrm flipH="1">
            <a:off x="5010150" y="419100"/>
            <a:ext cx="2863850" cy="88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70675" name="Oval 19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4465638" y="376238"/>
            <a:ext cx="527050" cy="26193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1</a:t>
            </a:r>
          </a:p>
        </p:txBody>
      </p:sp>
      <p:cxnSp>
        <p:nvCxnSpPr>
          <p:cNvPr id="70676" name="AutoShape 20"/>
          <p:cNvCxnSpPr>
            <a:cxnSpLocks noChangeShapeType="1"/>
            <a:stCxn id="70659" idx="7"/>
            <a:endCxn id="70661" idx="3"/>
          </p:cNvCxnSpPr>
          <p:nvPr>
            <p:custDataLst>
              <p:tags r:id="rId19"/>
            </p:custDataLst>
          </p:nvPr>
        </p:nvCxnSpPr>
        <p:spPr bwMode="auto">
          <a:xfrm flipV="1">
            <a:off x="7023100" y="527050"/>
            <a:ext cx="942975" cy="9699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77" name="AutoShape 21"/>
          <p:cNvCxnSpPr>
            <a:cxnSpLocks noChangeShapeType="1"/>
            <a:stCxn id="70660" idx="0"/>
            <a:endCxn id="70663" idx="4"/>
          </p:cNvCxnSpPr>
          <p:nvPr>
            <p:custDataLst>
              <p:tags r:id="rId20"/>
            </p:custDataLst>
          </p:nvPr>
        </p:nvCxnSpPr>
        <p:spPr bwMode="auto">
          <a:xfrm flipH="1" flipV="1">
            <a:off x="8767763" y="1751013"/>
            <a:ext cx="87312" cy="13747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70678" name="Text 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345113" y="13477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70679" name="Text Box 2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397625" y="2063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70680" name="Text Box 25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729163" y="21383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5</a:t>
            </a:r>
          </a:p>
        </p:txBody>
      </p:sp>
      <p:sp>
        <p:nvSpPr>
          <p:cNvPr id="70681" name="Text Box 26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4291013" y="908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70682" name="Text Box 27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7626350" y="13477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70683" name="Text Box 28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783263" y="8651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70684" name="Text Box 2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8591550" y="8651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10</a:t>
            </a:r>
          </a:p>
        </p:txBody>
      </p:sp>
      <p:sp>
        <p:nvSpPr>
          <p:cNvPr id="70685" name="Text Box 30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802563" y="23129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70686" name="Text Box 3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8855075" y="23129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70687" name="Text Box 32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099300" y="8207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70688" name="Text Box 3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870575" y="2093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8</a:t>
            </a:r>
          </a:p>
        </p:txBody>
      </p:sp>
      <p:sp>
        <p:nvSpPr>
          <p:cNvPr id="70689" name="Text Box 34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924675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36" name="Oval 19"/>
          <p:cNvSpPr>
            <a:spLocks noChangeAspect="1" noChangeArrowheads="1"/>
          </p:cNvSpPr>
          <p:nvPr>
            <p:custDataLst>
              <p:tags r:id="rId33"/>
            </p:custDataLst>
          </p:nvPr>
        </p:nvSpPr>
        <p:spPr bwMode="auto">
          <a:xfrm>
            <a:off x="1885950" y="3713162"/>
            <a:ext cx="527050" cy="49371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37" name="Oval 3"/>
          <p:cNvSpPr>
            <a:spLocks noChangeAspect="1" noChangeArrowheads="1"/>
          </p:cNvSpPr>
          <p:nvPr>
            <p:custDataLst>
              <p:tags r:id="rId34"/>
            </p:custDataLst>
          </p:nvPr>
        </p:nvSpPr>
        <p:spPr bwMode="auto">
          <a:xfrm>
            <a:off x="3105150" y="4475162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4</a:t>
            </a:r>
          </a:p>
        </p:txBody>
      </p:sp>
      <p:cxnSp>
        <p:nvCxnSpPr>
          <p:cNvPr id="38" name="AutoShape 8"/>
          <p:cNvCxnSpPr>
            <a:cxnSpLocks noChangeShapeType="1"/>
            <a:stCxn id="36" idx="6"/>
            <a:endCxn id="37" idx="1"/>
          </p:cNvCxnSpPr>
          <p:nvPr>
            <p:custDataLst>
              <p:tags r:id="rId35"/>
            </p:custDataLst>
          </p:nvPr>
        </p:nvCxnSpPr>
        <p:spPr bwMode="auto">
          <a:xfrm>
            <a:off x="2432050" y="3960812"/>
            <a:ext cx="750888" cy="568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Oval 5"/>
          <p:cNvSpPr>
            <a:spLocks noChangeAspect="1" noChangeArrowheads="1"/>
          </p:cNvSpPr>
          <p:nvPr>
            <p:custDataLst>
              <p:tags r:id="rId36"/>
            </p:custDataLst>
          </p:nvPr>
        </p:nvSpPr>
        <p:spPr bwMode="auto">
          <a:xfrm>
            <a:off x="4324350" y="3597275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2</a:t>
            </a:r>
          </a:p>
        </p:txBody>
      </p:sp>
      <p:cxnSp>
        <p:nvCxnSpPr>
          <p:cNvPr id="40" name="AutoShape 18"/>
          <p:cNvCxnSpPr>
            <a:cxnSpLocks noChangeShapeType="1"/>
            <a:stCxn id="39" idx="2"/>
            <a:endCxn id="36" idx="6"/>
          </p:cNvCxnSpPr>
          <p:nvPr>
            <p:custDataLst>
              <p:tags r:id="rId37"/>
            </p:custDataLst>
          </p:nvPr>
        </p:nvCxnSpPr>
        <p:spPr bwMode="auto">
          <a:xfrm flipH="1">
            <a:off x="2432050" y="3846512"/>
            <a:ext cx="1873250" cy="114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Oval 6"/>
          <p:cNvSpPr>
            <a:spLocks noChangeAspect="1" noChangeArrowheads="1"/>
          </p:cNvSpPr>
          <p:nvPr>
            <p:custDataLst>
              <p:tags r:id="rId38"/>
            </p:custDataLst>
          </p:nvPr>
        </p:nvSpPr>
        <p:spPr bwMode="auto">
          <a:xfrm>
            <a:off x="1511300" y="4475162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3</a:t>
            </a:r>
          </a:p>
        </p:txBody>
      </p:sp>
      <p:cxnSp>
        <p:nvCxnSpPr>
          <p:cNvPr id="42" name="AutoShape 17"/>
          <p:cNvCxnSpPr>
            <a:cxnSpLocks noChangeShapeType="1"/>
            <a:stCxn id="41" idx="6"/>
            <a:endCxn id="37" idx="2"/>
          </p:cNvCxnSpPr>
          <p:nvPr>
            <p:custDataLst>
              <p:tags r:id="rId39"/>
            </p:custDataLst>
          </p:nvPr>
        </p:nvCxnSpPr>
        <p:spPr bwMode="auto">
          <a:xfrm>
            <a:off x="2057400" y="4724400"/>
            <a:ext cx="10287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Oval 4"/>
          <p:cNvSpPr>
            <a:spLocks noChangeAspect="1" noChangeArrowheads="1"/>
          </p:cNvSpPr>
          <p:nvPr>
            <p:custDataLst>
              <p:tags r:id="rId40"/>
            </p:custDataLst>
          </p:nvPr>
        </p:nvSpPr>
        <p:spPr bwMode="auto">
          <a:xfrm>
            <a:off x="3867150" y="5502275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7</a:t>
            </a:r>
          </a:p>
        </p:txBody>
      </p:sp>
      <p:cxnSp>
        <p:nvCxnSpPr>
          <p:cNvPr id="44" name="AutoShape 9"/>
          <p:cNvCxnSpPr>
            <a:cxnSpLocks noChangeShapeType="1"/>
            <a:stCxn id="37" idx="5"/>
            <a:endCxn id="43" idx="1"/>
          </p:cNvCxnSpPr>
          <p:nvPr>
            <p:custDataLst>
              <p:tags r:id="rId41"/>
            </p:custDataLst>
          </p:nvPr>
        </p:nvCxnSpPr>
        <p:spPr bwMode="auto">
          <a:xfrm>
            <a:off x="3554413" y="4918075"/>
            <a:ext cx="390525" cy="638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Oval 14"/>
          <p:cNvSpPr>
            <a:spLocks noChangeAspect="1" noChangeArrowheads="1"/>
          </p:cNvSpPr>
          <p:nvPr>
            <p:custDataLst>
              <p:tags r:id="rId42"/>
            </p:custDataLst>
          </p:nvPr>
        </p:nvSpPr>
        <p:spPr bwMode="auto">
          <a:xfrm>
            <a:off x="2349500" y="5694362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6</a:t>
            </a:r>
          </a:p>
        </p:txBody>
      </p:sp>
      <p:cxnSp>
        <p:nvCxnSpPr>
          <p:cNvPr id="46" name="AutoShape 11"/>
          <p:cNvCxnSpPr>
            <a:cxnSpLocks noChangeShapeType="1"/>
            <a:stCxn id="43" idx="7"/>
            <a:endCxn id="48" idx="3"/>
          </p:cNvCxnSpPr>
          <p:nvPr>
            <p:custDataLst>
              <p:tags r:id="rId43"/>
            </p:custDataLst>
          </p:nvPr>
        </p:nvCxnSpPr>
        <p:spPr bwMode="auto">
          <a:xfrm flipV="1">
            <a:off x="4316413" y="4841875"/>
            <a:ext cx="390525" cy="7143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AutoShape 11"/>
          <p:cNvCxnSpPr>
            <a:cxnSpLocks noChangeShapeType="1"/>
            <a:stCxn id="45" idx="6"/>
            <a:endCxn id="43" idx="3"/>
          </p:cNvCxnSpPr>
          <p:nvPr>
            <p:custDataLst>
              <p:tags r:id="rId44"/>
            </p:custDataLst>
          </p:nvPr>
        </p:nvCxnSpPr>
        <p:spPr bwMode="auto">
          <a:xfrm>
            <a:off x="2895600" y="5943600"/>
            <a:ext cx="1049338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7"/>
          <p:cNvSpPr>
            <a:spLocks noChangeAspect="1" noChangeArrowheads="1"/>
          </p:cNvSpPr>
          <p:nvPr>
            <p:custDataLst>
              <p:tags r:id="rId45"/>
            </p:custDataLst>
          </p:nvPr>
        </p:nvSpPr>
        <p:spPr bwMode="auto">
          <a:xfrm>
            <a:off x="4629150" y="4398962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9" grpId="0" animBg="1"/>
      <p:bldP spid="41" grpId="0" animBg="1"/>
      <p:bldP spid="43" grpId="0" animBg="1"/>
      <p:bldP spid="45" grpId="0" animBg="1"/>
      <p:bldP spid="4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171450"/>
            <a:ext cx="7772400" cy="685800"/>
          </a:xfrm>
        </p:spPr>
        <p:txBody>
          <a:bodyPr/>
          <a:lstStyle/>
          <a:p>
            <a:pPr eaLnBrk="1" hangingPunct="1"/>
            <a:r>
              <a:rPr lang="en-US" smtClean="0"/>
              <a:t>Kruskal code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28600" y="857250"/>
            <a:ext cx="8255000" cy="5486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void Graph::kruskal(){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int edgesAccepted = 0;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DisjSet s(NUM_VERTICES);</a:t>
            </a:r>
          </a:p>
          <a:p>
            <a:pPr eaLnBrk="1" hangingPunct="1"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while (edgesAccepted &lt; NUM_VERTICES – 1){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</a:t>
            </a:r>
            <a:r>
              <a:rPr lang="en-US" sz="1800" b="1" smtClean="0">
                <a:solidFill>
                  <a:srgbClr val="339933"/>
                </a:solidFill>
                <a:latin typeface="Courier New" pitchFamily="49" charset="0"/>
              </a:rPr>
              <a:t>e = smallest weight edge not deleted yet;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// edge e = (u, v)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</a:t>
            </a:r>
            <a:r>
              <a:rPr lang="en-US" sz="1800" b="1" smtClean="0">
                <a:solidFill>
                  <a:schemeClr val="accent2"/>
                </a:solidFill>
                <a:latin typeface="Courier New" pitchFamily="49" charset="0"/>
              </a:rPr>
              <a:t>uset = s.find(u);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solidFill>
                  <a:schemeClr val="accent2"/>
                </a:solidFill>
                <a:latin typeface="Courier New" pitchFamily="49" charset="0"/>
              </a:rPr>
              <a:t>    vset = s.find(v);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if (uset != vset){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edgesAccepted++;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</a:t>
            </a: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</a:rPr>
              <a:t>s.unionSets(uset, vset);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}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}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</p:txBody>
      </p:sp>
      <p:sp>
        <p:nvSpPr>
          <p:cNvPr id="71684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999163" y="3841750"/>
            <a:ext cx="1338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2|E| finds</a:t>
            </a:r>
          </a:p>
        </p:txBody>
      </p:sp>
      <p:sp>
        <p:nvSpPr>
          <p:cNvPr id="71685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 flipV="1">
            <a:off x="3454400" y="3867150"/>
            <a:ext cx="2590800" cy="76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686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410200" y="5638800"/>
            <a:ext cx="142398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|V| unions</a:t>
            </a:r>
          </a:p>
        </p:txBody>
      </p:sp>
      <p:sp>
        <p:nvSpPr>
          <p:cNvPr id="71687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 flipV="1">
            <a:off x="4292600" y="5238750"/>
            <a:ext cx="1036638" cy="4841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688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858000" y="1981200"/>
            <a:ext cx="165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9933"/>
                </a:solidFill>
                <a:latin typeface="Times New Roman" pitchFamily="18" charset="0"/>
              </a:rPr>
              <a:t>|E| heap ops</a:t>
            </a:r>
          </a:p>
        </p:txBody>
      </p:sp>
      <p:sp>
        <p:nvSpPr>
          <p:cNvPr id="71689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6324600" y="2209800"/>
            <a:ext cx="53340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lecture on Mon, Apr 23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big are these graphs?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These are educated guesses, by the way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Airport codes</a:t>
            </a:r>
          </a:p>
          <a:p>
            <a:pPr lvl="1" eaLnBrk="1" hangingPunct="1"/>
            <a:r>
              <a:rPr lang="en-US" sz="2000" dirty="0" smtClean="0"/>
              <a:t>There are probably 3,000 world-wide airports</a:t>
            </a:r>
          </a:p>
          <a:p>
            <a:pPr lvl="1" eaLnBrk="1" hangingPunct="1"/>
            <a:r>
              <a:rPr lang="en-US" sz="2000" dirty="0" smtClean="0"/>
              <a:t>Assume you can fly to 25 airports from each</a:t>
            </a:r>
          </a:p>
          <a:p>
            <a:pPr lvl="1" eaLnBrk="1" hangingPunct="1"/>
            <a:r>
              <a:rPr lang="en-US" sz="2000" dirty="0" smtClean="0"/>
              <a:t>That’s 3,000*25 = 75,000 edges </a:t>
            </a:r>
          </a:p>
          <a:p>
            <a:pPr lvl="1" eaLnBrk="1" hangingPunct="1"/>
            <a:endParaRPr lang="en-US" sz="2000" dirty="0" smtClean="0"/>
          </a:p>
          <a:p>
            <a:pPr eaLnBrk="1" hangingPunct="1"/>
            <a:r>
              <a:rPr lang="en-US" sz="2400" dirty="0" smtClean="0"/>
              <a:t>Google maps</a:t>
            </a:r>
          </a:p>
          <a:p>
            <a:pPr lvl="1" eaLnBrk="1" hangingPunct="1"/>
            <a:r>
              <a:rPr lang="en-US" sz="2000" dirty="0" smtClean="0"/>
              <a:t>There are probably 30 million vertices in the US</a:t>
            </a:r>
          </a:p>
          <a:p>
            <a:pPr lvl="1" eaLnBrk="1" hangingPunct="1"/>
            <a:r>
              <a:rPr lang="en-US" sz="2000" dirty="0" smtClean="0"/>
              <a:t>Assume each one connects to three or four others</a:t>
            </a:r>
          </a:p>
          <a:p>
            <a:pPr lvl="1" eaLnBrk="1" hangingPunct="1"/>
            <a:r>
              <a:rPr lang="en-US" sz="2000" dirty="0" smtClean="0"/>
              <a:t>That’s 3.5 * 30 million </a:t>
            </a:r>
            <a:r>
              <a:rPr lang="en-US" sz="2000" dirty="0" smtClean="0">
                <a:sym typeface="Symbol"/>
              </a:rPr>
              <a:t></a:t>
            </a:r>
            <a:r>
              <a:rPr lang="en-US" sz="2000" dirty="0" smtClean="0"/>
              <a:t> 100 million edges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lecture on Fri, Apr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went over the last 14 slides of 12-huffman</a:t>
            </a:r>
            <a:endParaRPr lang="en-US" dirty="0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150">
  <a:themeElements>
    <a:clrScheme name="cs15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s150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rgbClr val="DD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rgbClr val="DD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s15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1365</TotalTime>
  <Words>2606</Words>
  <Application>Microsoft Office PowerPoint</Application>
  <PresentationFormat>On-screen Show (4:3)</PresentationFormat>
  <Paragraphs>627</Paragraphs>
  <Slides>73</Slides>
  <Notes>16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5" baseType="lpstr">
      <vt:lpstr>cs150</vt:lpstr>
      <vt:lpstr>Equation</vt:lpstr>
      <vt:lpstr>Graphs</vt:lpstr>
      <vt:lpstr>Topic Coverage</vt:lpstr>
      <vt:lpstr>Graph examples</vt:lpstr>
      <vt:lpstr>Airline maps</vt:lpstr>
      <vt:lpstr> Flowcharts</vt:lpstr>
      <vt:lpstr>Course  pre-req  graphs</vt:lpstr>
      <vt:lpstr>Graphs</vt:lpstr>
      <vt:lpstr>How big are these graphs?</vt:lpstr>
      <vt:lpstr>End of lecture on Fri, Apr 13</vt:lpstr>
      <vt:lpstr>Terminology</vt:lpstr>
      <vt:lpstr>How to weight a graph…</vt:lpstr>
      <vt:lpstr>More terminology</vt:lpstr>
      <vt:lpstr>Digraph terminology</vt:lpstr>
      <vt:lpstr>Representation</vt:lpstr>
      <vt:lpstr>Representation</vt:lpstr>
      <vt:lpstr>Representation in the real world</vt:lpstr>
      <vt:lpstr>Topological Sort</vt:lpstr>
      <vt:lpstr>Topological Sort</vt:lpstr>
      <vt:lpstr>Topological Sort</vt:lpstr>
      <vt:lpstr>What is the topological sort?</vt:lpstr>
      <vt:lpstr>What is the topological sort?</vt:lpstr>
      <vt:lpstr>This is already topo-logically sorted!</vt:lpstr>
      <vt:lpstr>Topological sort</vt:lpstr>
      <vt:lpstr>Topological sort</vt:lpstr>
      <vt:lpstr>Problem 9.1 from Textbook</vt:lpstr>
      <vt:lpstr>End of lecture on Mon, Apr 16</vt:lpstr>
      <vt:lpstr>Shortest Path Algorithms</vt:lpstr>
      <vt:lpstr>Why do we care about shortest paths?</vt:lpstr>
      <vt:lpstr>3 types of algorithms</vt:lpstr>
      <vt:lpstr>Shortest Path Algorithms</vt:lpstr>
      <vt:lpstr>Unweighted Shortest Path</vt:lpstr>
      <vt:lpstr>Slide 32</vt:lpstr>
      <vt:lpstr>Weighted Shortest Path</vt:lpstr>
      <vt:lpstr>Dijkstra’s algorithm</vt:lpstr>
      <vt:lpstr> </vt:lpstr>
      <vt:lpstr>Slide 36</vt:lpstr>
      <vt:lpstr>Weighted Single  Source Shortest  Paths (Weiss 9.5)</vt:lpstr>
      <vt:lpstr>Analysis</vt:lpstr>
      <vt:lpstr>Negative Cost Edges?</vt:lpstr>
      <vt:lpstr>Shortest Path Example Problem  (from the ICPC Mid-Atlantic Regionals, 2009)</vt:lpstr>
      <vt:lpstr>Google Maps</vt:lpstr>
      <vt:lpstr>More on shortest path</vt:lpstr>
      <vt:lpstr>How would you drive to Seattle?</vt:lpstr>
      <vt:lpstr>The Eisenhower Interstate System</vt:lpstr>
      <vt:lpstr>Slide 45</vt:lpstr>
      <vt:lpstr>Google Maps’ algorithm</vt:lpstr>
      <vt:lpstr>Travelling Salesman Problem</vt:lpstr>
      <vt:lpstr>Travelling Salesman Problem (TSP)</vt:lpstr>
      <vt:lpstr>Easy</vt:lpstr>
      <vt:lpstr>Hard</vt:lpstr>
      <vt:lpstr>Really Hard</vt:lpstr>
      <vt:lpstr>Analysis</vt:lpstr>
      <vt:lpstr>More Analysis</vt:lpstr>
      <vt:lpstr>The Record</vt:lpstr>
      <vt:lpstr>Lab 11</vt:lpstr>
      <vt:lpstr>Lab 11</vt:lpstr>
      <vt:lpstr>End of lecture on Fri, Apr 20</vt:lpstr>
      <vt:lpstr>Minimum Spanning Trees (MST)</vt:lpstr>
      <vt:lpstr>Spanning Tree</vt:lpstr>
      <vt:lpstr>Spanning Tree</vt:lpstr>
      <vt:lpstr>Spanning Tree</vt:lpstr>
      <vt:lpstr>Spanning Tree</vt:lpstr>
      <vt:lpstr>Minimal Spanning Tree</vt:lpstr>
      <vt:lpstr>Minimum Spanning Trees</vt:lpstr>
      <vt:lpstr>Generic Minimum Spanning Tree Algorithm</vt:lpstr>
      <vt:lpstr>Prim’s algorithm</vt:lpstr>
      <vt:lpstr>Prim’s Algorithm for MST</vt:lpstr>
      <vt:lpstr>MST</vt:lpstr>
      <vt:lpstr>Analysis</vt:lpstr>
      <vt:lpstr>Kruskal’s MST Algorithm</vt:lpstr>
      <vt:lpstr>MST</vt:lpstr>
      <vt:lpstr>Kruskal code</vt:lpstr>
      <vt:lpstr>End of lecture on Mon, Apr 23</vt:lpstr>
    </vt:vector>
  </TitlesOfParts>
  <Company>University of Virginia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rea9x</dc:creator>
  <cp:lastModifiedBy>aaron</cp:lastModifiedBy>
  <cp:revision>130</cp:revision>
  <dcterms:created xsi:type="dcterms:W3CDTF">2003-04-14T14:10:53Z</dcterms:created>
  <dcterms:modified xsi:type="dcterms:W3CDTF">2012-04-23T22:55:35Z</dcterms:modified>
</cp:coreProperties>
</file>