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0"/>
  </p:notesMasterIdLst>
  <p:handoutMasterIdLst>
    <p:handoutMasterId r:id="rId51"/>
  </p:handoutMasterIdLst>
  <p:sldIdLst>
    <p:sldId id="256" r:id="rId2"/>
    <p:sldId id="293" r:id="rId3"/>
    <p:sldId id="295" r:id="rId4"/>
    <p:sldId id="294" r:id="rId5"/>
    <p:sldId id="321" r:id="rId6"/>
    <p:sldId id="297" r:id="rId7"/>
    <p:sldId id="338" r:id="rId8"/>
    <p:sldId id="296" r:id="rId9"/>
    <p:sldId id="298" r:id="rId10"/>
    <p:sldId id="336" r:id="rId11"/>
    <p:sldId id="339" r:id="rId12"/>
    <p:sldId id="323" r:id="rId13"/>
    <p:sldId id="324" r:id="rId14"/>
    <p:sldId id="325" r:id="rId15"/>
    <p:sldId id="326" r:id="rId16"/>
    <p:sldId id="327" r:id="rId17"/>
    <p:sldId id="328" r:id="rId18"/>
    <p:sldId id="329" r:id="rId19"/>
    <p:sldId id="343" r:id="rId20"/>
    <p:sldId id="330" r:id="rId21"/>
    <p:sldId id="266" r:id="rId22"/>
    <p:sldId id="331" r:id="rId23"/>
    <p:sldId id="332" r:id="rId24"/>
    <p:sldId id="262" r:id="rId25"/>
    <p:sldId id="269" r:id="rId26"/>
    <p:sldId id="270" r:id="rId27"/>
    <p:sldId id="271" r:id="rId28"/>
    <p:sldId id="342" r:id="rId29"/>
    <p:sldId id="344" r:id="rId30"/>
    <p:sldId id="335" r:id="rId31"/>
    <p:sldId id="299" r:id="rId32"/>
    <p:sldId id="300" r:id="rId33"/>
    <p:sldId id="301" r:id="rId34"/>
    <p:sldId id="302" r:id="rId35"/>
    <p:sldId id="303" r:id="rId36"/>
    <p:sldId id="304" r:id="rId37"/>
    <p:sldId id="305" r:id="rId38"/>
    <p:sldId id="306" r:id="rId39"/>
    <p:sldId id="307" r:id="rId40"/>
    <p:sldId id="308" r:id="rId41"/>
    <p:sldId id="309" r:id="rId42"/>
    <p:sldId id="312" r:id="rId43"/>
    <p:sldId id="258" r:id="rId44"/>
    <p:sldId id="259" r:id="rId45"/>
    <p:sldId id="273" r:id="rId46"/>
    <p:sldId id="274" r:id="rId47"/>
    <p:sldId id="317" r:id="rId48"/>
    <p:sldId id="275" r:id="rId49"/>
  </p:sldIdLst>
  <p:sldSz cx="9144000" cy="6858000" type="screen4x3"/>
  <p:notesSz cx="6997700" cy="9283700"/>
  <p:defaultTextStyle>
    <a:defPPr>
      <a:defRPr lang="en-US"/>
    </a:defPPr>
    <a:lvl1pPr algn="l" rtl="0" fontAlgn="base">
      <a:spcBef>
        <a:spcPct val="0"/>
      </a:spcBef>
      <a:spcAft>
        <a:spcPct val="0"/>
      </a:spcAft>
      <a:defRPr sz="2000" kern="1200">
        <a:solidFill>
          <a:schemeClr val="tx1"/>
        </a:solidFill>
        <a:latin typeface="Verdana" pitchFamily="34" charset="0"/>
        <a:ea typeface="+mn-ea"/>
        <a:cs typeface="+mn-cs"/>
      </a:defRPr>
    </a:lvl1pPr>
    <a:lvl2pPr marL="457200" algn="l" rtl="0" fontAlgn="base">
      <a:spcBef>
        <a:spcPct val="0"/>
      </a:spcBef>
      <a:spcAft>
        <a:spcPct val="0"/>
      </a:spcAft>
      <a:defRPr sz="2000" kern="1200">
        <a:solidFill>
          <a:schemeClr val="tx1"/>
        </a:solidFill>
        <a:latin typeface="Verdana" pitchFamily="34" charset="0"/>
        <a:ea typeface="+mn-ea"/>
        <a:cs typeface="+mn-cs"/>
      </a:defRPr>
    </a:lvl2pPr>
    <a:lvl3pPr marL="914400" algn="l" rtl="0" fontAlgn="base">
      <a:spcBef>
        <a:spcPct val="0"/>
      </a:spcBef>
      <a:spcAft>
        <a:spcPct val="0"/>
      </a:spcAft>
      <a:defRPr sz="2000" kern="1200">
        <a:solidFill>
          <a:schemeClr val="tx1"/>
        </a:solidFill>
        <a:latin typeface="Verdana" pitchFamily="34" charset="0"/>
        <a:ea typeface="+mn-ea"/>
        <a:cs typeface="+mn-cs"/>
      </a:defRPr>
    </a:lvl3pPr>
    <a:lvl4pPr marL="1371600" algn="l" rtl="0" fontAlgn="base">
      <a:spcBef>
        <a:spcPct val="0"/>
      </a:spcBef>
      <a:spcAft>
        <a:spcPct val="0"/>
      </a:spcAft>
      <a:defRPr sz="2000" kern="1200">
        <a:solidFill>
          <a:schemeClr val="tx1"/>
        </a:solidFill>
        <a:latin typeface="Verdana" pitchFamily="34" charset="0"/>
        <a:ea typeface="+mn-ea"/>
        <a:cs typeface="+mn-cs"/>
      </a:defRPr>
    </a:lvl4pPr>
    <a:lvl5pPr marL="1828800" algn="l" rtl="0" fontAlgn="base">
      <a:spcBef>
        <a:spcPct val="0"/>
      </a:spcBef>
      <a:spcAft>
        <a:spcPct val="0"/>
      </a:spcAft>
      <a:defRPr sz="2000" kern="1200">
        <a:solidFill>
          <a:schemeClr val="tx1"/>
        </a:solidFill>
        <a:latin typeface="Verdana" pitchFamily="34" charset="0"/>
        <a:ea typeface="+mn-ea"/>
        <a:cs typeface="+mn-cs"/>
      </a:defRPr>
    </a:lvl5pPr>
    <a:lvl6pPr marL="2286000" algn="l" defTabSz="914400" rtl="0" eaLnBrk="1" latinLnBrk="0" hangingPunct="1">
      <a:defRPr sz="2000" kern="1200">
        <a:solidFill>
          <a:schemeClr val="tx1"/>
        </a:solidFill>
        <a:latin typeface="Verdana" pitchFamily="34" charset="0"/>
        <a:ea typeface="+mn-ea"/>
        <a:cs typeface="+mn-cs"/>
      </a:defRPr>
    </a:lvl6pPr>
    <a:lvl7pPr marL="2743200" algn="l" defTabSz="914400" rtl="0" eaLnBrk="1" latinLnBrk="0" hangingPunct="1">
      <a:defRPr sz="2000" kern="1200">
        <a:solidFill>
          <a:schemeClr val="tx1"/>
        </a:solidFill>
        <a:latin typeface="Verdana" pitchFamily="34" charset="0"/>
        <a:ea typeface="+mn-ea"/>
        <a:cs typeface="+mn-cs"/>
      </a:defRPr>
    </a:lvl7pPr>
    <a:lvl8pPr marL="3200400" algn="l" defTabSz="914400" rtl="0" eaLnBrk="1" latinLnBrk="0" hangingPunct="1">
      <a:defRPr sz="2000" kern="1200">
        <a:solidFill>
          <a:schemeClr val="tx1"/>
        </a:solidFill>
        <a:latin typeface="Verdana" pitchFamily="34" charset="0"/>
        <a:ea typeface="+mn-ea"/>
        <a:cs typeface="+mn-cs"/>
      </a:defRPr>
    </a:lvl8pPr>
    <a:lvl9pPr marL="3657600" algn="l" defTabSz="914400" rtl="0" eaLnBrk="1" latinLnBrk="0" hangingPunct="1">
      <a:defRPr sz="2000"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1039" autoAdjust="0"/>
  </p:normalViewPr>
  <p:slideViewPr>
    <p:cSldViewPr>
      <p:cViewPr varScale="1">
        <p:scale>
          <a:sx n="103" d="100"/>
          <a:sy n="103" d="100"/>
        </p:scale>
        <p:origin x="-102" y="-149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33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76803"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76804"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76805"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E5579AF1-FF48-4CAB-A92C-52DC1B4CFC1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defRPr>
            </a:lvl1pPr>
          </a:lstStyle>
          <a:p>
            <a:pPr>
              <a:defRPr/>
            </a:pPr>
            <a:endParaRPr lang="en-US"/>
          </a:p>
        </p:txBody>
      </p:sp>
      <p:sp>
        <p:nvSpPr>
          <p:cNvPr id="46083"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6"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defRPr>
            </a:lvl1pPr>
          </a:lstStyle>
          <a:p>
            <a:pPr>
              <a:defRPr/>
            </a:pPr>
            <a:endParaRPr lang="en-US"/>
          </a:p>
        </p:txBody>
      </p:sp>
      <p:sp>
        <p:nvSpPr>
          <p:cNvPr id="46087"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atin typeface="Arial" charset="0"/>
              </a:defRPr>
            </a:lvl1pPr>
          </a:lstStyle>
          <a:p>
            <a:pPr>
              <a:defRPr/>
            </a:pPr>
            <a:fld id="{3E09C3F6-775A-46D9-A1BF-63A8FBCCA15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5ED6D7D5-A422-4E76-9E64-CC060926CA81}" type="slidenum">
              <a:rPr lang="en-US" smtClean="0"/>
              <a:pPr/>
              <a:t>31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b="1" smtClean="0">
                <a:solidFill>
                  <a:schemeClr val="accent2"/>
                </a:solidFill>
              </a:rPr>
              <a:t>int strlen(char *</a:t>
            </a:r>
            <a:r>
              <a:rPr lang="en-US" b="1" i="1" smtClean="0">
                <a:solidFill>
                  <a:schemeClr val="accent2"/>
                </a:solidFill>
              </a:rPr>
              <a:t>s</a:t>
            </a:r>
            <a:r>
              <a:rPr lang="en-US" b="1" smtClean="0">
                <a:solidFill>
                  <a:schemeClr val="accent2"/>
                </a:solidFill>
              </a:rPr>
              <a:t>)</a:t>
            </a:r>
            <a:r>
              <a:rPr lang="en-US" smtClean="0"/>
              <a:t> – returns </a:t>
            </a:r>
            <a:r>
              <a:rPr lang="en-US" smtClean="0">
                <a:solidFill>
                  <a:srgbClr val="FF0000"/>
                </a:solidFill>
              </a:rPr>
              <a:t>number of chars in </a:t>
            </a:r>
            <a:r>
              <a:rPr lang="en-US" i="1" smtClean="0">
                <a:solidFill>
                  <a:srgbClr val="FF0000"/>
                </a:solidFill>
              </a:rPr>
              <a:t>s</a:t>
            </a:r>
            <a:r>
              <a:rPr lang="en-US" smtClean="0"/>
              <a:t> (not counting null terminator)</a:t>
            </a:r>
          </a:p>
          <a:p>
            <a:pPr eaLnBrk="1" hangingPunct="1"/>
            <a:endParaRPr lang="en-US" smtClean="0"/>
          </a:p>
          <a:p>
            <a:pPr eaLnBrk="1" hangingPunct="1"/>
            <a:r>
              <a:rPr lang="en-US" b="1" smtClean="0">
                <a:solidFill>
                  <a:schemeClr val="accent2"/>
                </a:solidFill>
              </a:rPr>
              <a:t>char *strcpy(char *</a:t>
            </a:r>
            <a:r>
              <a:rPr lang="en-US" b="1" i="1" smtClean="0">
                <a:solidFill>
                  <a:schemeClr val="accent2"/>
                </a:solidFill>
              </a:rPr>
              <a:t>s1</a:t>
            </a:r>
            <a:r>
              <a:rPr lang="en-US" b="1" smtClean="0">
                <a:solidFill>
                  <a:schemeClr val="accent2"/>
                </a:solidFill>
              </a:rPr>
              <a:t>, const char *</a:t>
            </a:r>
            <a:r>
              <a:rPr lang="en-US" b="1" i="1" smtClean="0">
                <a:solidFill>
                  <a:schemeClr val="accent2"/>
                </a:solidFill>
              </a:rPr>
              <a:t>s2</a:t>
            </a:r>
            <a:r>
              <a:rPr lang="en-US" b="1" smtClean="0">
                <a:solidFill>
                  <a:schemeClr val="accent2"/>
                </a:solidFill>
              </a:rPr>
              <a:t>)</a:t>
            </a:r>
            <a:r>
              <a:rPr lang="en-US" smtClean="0"/>
              <a:t> – </a:t>
            </a:r>
            <a:r>
              <a:rPr lang="en-US" smtClean="0">
                <a:solidFill>
                  <a:srgbClr val="FF0000"/>
                </a:solidFill>
              </a:rPr>
              <a:t>Copies</a:t>
            </a:r>
            <a:r>
              <a:rPr lang="en-US" smtClean="0"/>
              <a:t> the string pointed to by </a:t>
            </a:r>
            <a:r>
              <a:rPr lang="en-US" i="1" smtClean="0"/>
              <a:t>s2</a:t>
            </a:r>
            <a:r>
              <a:rPr lang="en-US" smtClean="0"/>
              <a:t> (including the terminating null byte) into the space pointed to by </a:t>
            </a:r>
            <a:r>
              <a:rPr lang="en-US" i="1" smtClean="0"/>
              <a:t>s1</a:t>
            </a:r>
            <a:r>
              <a:rPr lang="en-US" smtClean="0"/>
              <a:t>. If copying takes place between objects that overlap, the behavior is undefined. </a:t>
            </a:r>
          </a:p>
          <a:p>
            <a:pPr eaLnBrk="1" hangingPunct="1"/>
            <a:endParaRPr lang="en-US" smtClean="0"/>
          </a:p>
          <a:p>
            <a:pPr eaLnBrk="1" hangingPunct="1"/>
            <a:r>
              <a:rPr lang="en-US" b="1" smtClean="0">
                <a:solidFill>
                  <a:schemeClr val="accent2"/>
                </a:solidFill>
              </a:rPr>
              <a:t>char *strcat(char *</a:t>
            </a:r>
            <a:r>
              <a:rPr lang="en-US" b="1" i="1" smtClean="0">
                <a:solidFill>
                  <a:schemeClr val="accent2"/>
                </a:solidFill>
              </a:rPr>
              <a:t>s1</a:t>
            </a:r>
            <a:r>
              <a:rPr lang="en-US" b="1" smtClean="0">
                <a:solidFill>
                  <a:schemeClr val="accent2"/>
                </a:solidFill>
              </a:rPr>
              <a:t>, const char * </a:t>
            </a:r>
            <a:r>
              <a:rPr lang="en-US" b="1" i="1" smtClean="0">
                <a:solidFill>
                  <a:schemeClr val="accent2"/>
                </a:solidFill>
              </a:rPr>
              <a:t>s2</a:t>
            </a:r>
            <a:r>
              <a:rPr lang="en-US" b="1" smtClean="0">
                <a:solidFill>
                  <a:schemeClr val="accent2"/>
                </a:solidFill>
              </a:rPr>
              <a:t>)</a:t>
            </a:r>
            <a:r>
              <a:rPr lang="en-US" smtClean="0"/>
              <a:t> - </a:t>
            </a:r>
            <a:r>
              <a:rPr lang="en-US" smtClean="0">
                <a:solidFill>
                  <a:srgbClr val="FF0000"/>
                </a:solidFill>
              </a:rPr>
              <a:t>Appends</a:t>
            </a:r>
            <a:r>
              <a:rPr lang="en-US" smtClean="0"/>
              <a:t> a copy of the string pointed to by </a:t>
            </a:r>
            <a:r>
              <a:rPr lang="en-US" i="1" smtClean="0"/>
              <a:t>s2</a:t>
            </a:r>
            <a:r>
              <a:rPr lang="en-US" smtClean="0"/>
              <a:t> (including the terminating null byte) to the end of the string pointed to by </a:t>
            </a:r>
            <a:r>
              <a:rPr lang="en-US" i="1" smtClean="0"/>
              <a:t>s1</a:t>
            </a:r>
            <a:r>
              <a:rPr lang="en-US" smtClean="0"/>
              <a:t>. The initial byte of </a:t>
            </a:r>
            <a:r>
              <a:rPr lang="en-US" i="1" smtClean="0"/>
              <a:t>s2</a:t>
            </a:r>
            <a:r>
              <a:rPr lang="en-US" smtClean="0"/>
              <a:t> overwrites the null byte at the end of </a:t>
            </a:r>
            <a:r>
              <a:rPr lang="en-US" i="1" smtClean="0"/>
              <a:t>s1</a:t>
            </a:r>
            <a:r>
              <a:rPr lang="en-US" smtClean="0"/>
              <a:t>. If copying takes place between objects that overlap, the behavior is undefined. </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D2DAE841-6116-4844-A5DD-B5698877B082}" type="slidenum">
              <a:rPr lang="en-US" smtClean="0"/>
              <a:pPr/>
              <a:t>35</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spcBef>
                <a:spcPct val="0"/>
              </a:spcBef>
            </a:pPr>
            <a:r>
              <a:rPr lang="en-US" smtClean="0"/>
              <a:t>The </a:t>
            </a:r>
            <a:r>
              <a:rPr lang="en-US" i="1" smtClean="0"/>
              <a:t>free</a:t>
            </a:r>
            <a:r>
              <a:rPr lang="en-US" smtClean="0"/>
              <a:t>() function shall cause the </a:t>
            </a:r>
            <a:r>
              <a:rPr lang="en-US" smtClean="0">
                <a:solidFill>
                  <a:schemeClr val="accent2"/>
                </a:solidFill>
              </a:rPr>
              <a:t>space pointed to by</a:t>
            </a:r>
            <a:r>
              <a:rPr lang="en-US" smtClean="0"/>
              <a:t> </a:t>
            </a:r>
            <a:r>
              <a:rPr lang="en-US" i="1" smtClean="0">
                <a:solidFill>
                  <a:schemeClr val="accent2"/>
                </a:solidFill>
              </a:rPr>
              <a:t>ptr</a:t>
            </a:r>
            <a:r>
              <a:rPr lang="en-US" smtClean="0"/>
              <a:t> to be </a:t>
            </a:r>
            <a:r>
              <a:rPr lang="en-US" smtClean="0">
                <a:solidFill>
                  <a:srgbClr val="FF0000"/>
                </a:solidFill>
              </a:rPr>
              <a:t>deallocated</a:t>
            </a:r>
            <a:r>
              <a:rPr lang="en-US" smtClean="0"/>
              <a:t>; that is, made available for further allocation. If </a:t>
            </a:r>
            <a:r>
              <a:rPr lang="en-US" i="1" smtClean="0"/>
              <a:t>ptr</a:t>
            </a:r>
            <a:r>
              <a:rPr lang="en-US" smtClean="0"/>
              <a:t> is a null pointer, no action shall occur. Otherwise, if the argument does not match a pointer earlier returned by </a:t>
            </a:r>
            <a:r>
              <a:rPr lang="en-US" i="1" smtClean="0"/>
              <a:t>malloc</a:t>
            </a:r>
            <a:r>
              <a:rPr lang="en-US" smtClean="0"/>
              <a:t>(), … (or a few other allocators) function, or if the space has been deallocated by a call to </a:t>
            </a:r>
            <a:r>
              <a:rPr lang="en-US" i="1" smtClean="0"/>
              <a:t>free</a:t>
            </a:r>
            <a:r>
              <a:rPr lang="en-US" smtClean="0"/>
              <a:t>(), the behavior is undefined. </a:t>
            </a:r>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C9076DBB-73D7-4E7E-9A8C-62E8361702BD}" type="slidenum">
              <a:rPr lang="en-US" smtClean="0"/>
              <a:pPr/>
              <a:t>41</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smtClean="0"/>
              <a:t>The </a:t>
            </a:r>
            <a:r>
              <a:rPr lang="en-US" i="1" smtClean="0"/>
              <a:t>realloc()</a:t>
            </a:r>
            <a:r>
              <a:rPr lang="en-US" smtClean="0"/>
              <a:t> function </a:t>
            </a:r>
            <a:r>
              <a:rPr lang="en-US" smtClean="0">
                <a:solidFill>
                  <a:srgbClr val="FF0000"/>
                </a:solidFill>
              </a:rPr>
              <a:t>changes the size of the memory object pointed to by </a:t>
            </a:r>
            <a:r>
              <a:rPr lang="en-US" i="1" smtClean="0">
                <a:solidFill>
                  <a:srgbClr val="FF0000"/>
                </a:solidFill>
              </a:rPr>
              <a:t>ptr</a:t>
            </a:r>
            <a:r>
              <a:rPr lang="en-US" smtClean="0">
                <a:solidFill>
                  <a:srgbClr val="FF0000"/>
                </a:solidFill>
              </a:rPr>
              <a:t> to the size specified by </a:t>
            </a:r>
            <a:r>
              <a:rPr lang="en-US" i="1" smtClean="0">
                <a:solidFill>
                  <a:srgbClr val="FF0000"/>
                </a:solidFill>
              </a:rPr>
              <a:t>size</a:t>
            </a:r>
            <a:r>
              <a:rPr lang="en-US" smtClean="0"/>
              <a:t>. The contents of the object will remain unchanged up to the lesser of the new and old sizes. If the new size of the memory object would require movement of the object, the space for the previous instantiation of the object is freed. If the new size is larger, the contents of the newly allocated portion of the object are unspecified. If </a:t>
            </a:r>
            <a:r>
              <a:rPr lang="en-US" i="1" smtClean="0"/>
              <a:t>size</a:t>
            </a:r>
            <a:r>
              <a:rPr lang="en-US" smtClean="0"/>
              <a:t> is 0 and </a:t>
            </a:r>
            <a:r>
              <a:rPr lang="en-US" i="1" smtClean="0"/>
              <a:t>ptr</a:t>
            </a:r>
            <a:r>
              <a:rPr lang="en-US" smtClean="0"/>
              <a:t> is not a null pointer, the object pointed to is freed. If the space cannot be allocated, the object remains unchanged.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ChangeArrowheads="1"/>
          </p:cNvSpPr>
          <p:nvPr/>
        </p:nvSpPr>
        <p:spPr bwMode="auto">
          <a:xfrm>
            <a:off x="7162800" y="6477000"/>
            <a:ext cx="1905000" cy="334963"/>
          </a:xfrm>
          <a:prstGeom prst="rect">
            <a:avLst/>
          </a:prstGeom>
          <a:noFill/>
          <a:ln w="9525">
            <a:noFill/>
            <a:miter lim="800000"/>
            <a:headEnd/>
            <a:tailEnd/>
          </a:ln>
          <a:effectLst/>
        </p:spPr>
        <p:txBody>
          <a:bodyPr/>
          <a:lstStyle/>
          <a:p>
            <a:pPr algn="r">
              <a:defRPr/>
            </a:pPr>
            <a:fld id="{03F0AD07-F403-4578-AB18-611EB0E816F9}" type="slidenum">
              <a:rPr lang="en-US" sz="1400">
                <a:latin typeface="Tahoma" pitchFamily="34" charset="0"/>
              </a:rPr>
              <a:pPr algn="r">
                <a:defRPr/>
              </a:pPr>
              <a:t>‹#›</a:t>
            </a:fld>
            <a:endParaRPr lang="en-US" sz="1400">
              <a:latin typeface="Tahoma" pitchFamily="34" charset="0"/>
            </a:endParaRPr>
          </a:p>
        </p:txBody>
      </p:sp>
      <p:sp>
        <p:nvSpPr>
          <p:cNvPr id="4101" name="Rectangle 5"/>
          <p:cNvSpPr>
            <a:spLocks noChangeArrowheads="1"/>
          </p:cNvSpPr>
          <p:nvPr/>
        </p:nvSpPr>
        <p:spPr bwMode="auto">
          <a:xfrm>
            <a:off x="36513" y="6477000"/>
            <a:ext cx="8269287" cy="327025"/>
          </a:xfrm>
          <a:prstGeom prst="rect">
            <a:avLst/>
          </a:prstGeom>
          <a:noFill/>
          <a:ln w="9525">
            <a:noFill/>
            <a:miter lim="800000"/>
            <a:headEnd/>
            <a:tailEnd/>
          </a:ln>
          <a:effectLst/>
        </p:spPr>
        <p:txBody>
          <a:bodyPr/>
          <a:lstStyle/>
          <a:p>
            <a:pPr>
              <a:defRPr/>
            </a:pPr>
            <a:endParaRPr lang="en-US" sz="1200" b="1">
              <a:solidFill>
                <a:srgbClr val="DD3300"/>
              </a:solidFill>
              <a:latin typeface="Tahoma" pitchFamily="34" charset="0"/>
            </a:endParaRPr>
          </a:p>
        </p:txBody>
      </p:sp>
    </p:spTree>
  </p:cSld>
  <p:clrMap bg1="lt1" tx1="dk1" bg2="lt2" tx2="dk2" accent1="accent1" accent2="accent2" accent3="accent3" accent4="accent4" accent5="accent5" accent6="accent6" hlink="hlink" folHlink="folHlink"/>
  <p:sldLayoutIdLst>
    <p:sldLayoutId id="2147483782"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iming>
    <p:tnLst>
      <p:par>
        <p:cTn id="1" dur="indefinite" restart="never" nodeType="tmRoot"/>
      </p:par>
    </p:tnLst>
  </p:timing>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Verdana" pitchFamily="34" charset="0"/>
        </a:defRPr>
      </a:lvl2pPr>
      <a:lvl3pPr algn="ctr" rtl="0" eaLnBrk="0" fontAlgn="base" hangingPunct="0">
        <a:spcBef>
          <a:spcPct val="0"/>
        </a:spcBef>
        <a:spcAft>
          <a:spcPct val="0"/>
        </a:spcAft>
        <a:defRPr sz="4000">
          <a:solidFill>
            <a:schemeClr val="tx2"/>
          </a:solidFill>
          <a:latin typeface="Verdana" pitchFamily="34" charset="0"/>
        </a:defRPr>
      </a:lvl3pPr>
      <a:lvl4pPr algn="ctr" rtl="0" eaLnBrk="0" fontAlgn="base" hangingPunct="0">
        <a:spcBef>
          <a:spcPct val="0"/>
        </a:spcBef>
        <a:spcAft>
          <a:spcPct val="0"/>
        </a:spcAft>
        <a:defRPr sz="4000">
          <a:solidFill>
            <a:schemeClr val="tx2"/>
          </a:solidFill>
          <a:latin typeface="Verdana" pitchFamily="34" charset="0"/>
        </a:defRPr>
      </a:lvl4pPr>
      <a:lvl5pPr algn="ctr" rtl="0" eaLnBrk="0" fontAlgn="base" hangingPunct="0">
        <a:spcBef>
          <a:spcPct val="0"/>
        </a:spcBef>
        <a:spcAft>
          <a:spcPct val="0"/>
        </a:spcAft>
        <a:defRPr sz="4000">
          <a:solidFill>
            <a:schemeClr val="tx2"/>
          </a:solidFill>
          <a:latin typeface="Verdana" pitchFamily="34" charset="0"/>
        </a:defRPr>
      </a:lvl5pPr>
      <a:lvl6pPr marL="457200" algn="ctr" rtl="0" fontAlgn="base">
        <a:spcBef>
          <a:spcPct val="0"/>
        </a:spcBef>
        <a:spcAft>
          <a:spcPct val="0"/>
        </a:spcAft>
        <a:defRPr sz="4000">
          <a:solidFill>
            <a:schemeClr val="tx2"/>
          </a:solidFill>
          <a:latin typeface="Verdana" pitchFamily="34" charset="0"/>
        </a:defRPr>
      </a:lvl6pPr>
      <a:lvl7pPr marL="914400" algn="ctr" rtl="0" fontAlgn="base">
        <a:spcBef>
          <a:spcPct val="0"/>
        </a:spcBef>
        <a:spcAft>
          <a:spcPct val="0"/>
        </a:spcAft>
        <a:defRPr sz="4000">
          <a:solidFill>
            <a:schemeClr val="tx2"/>
          </a:solidFill>
          <a:latin typeface="Verdana" pitchFamily="34" charset="0"/>
        </a:defRPr>
      </a:lvl7pPr>
      <a:lvl8pPr marL="1371600" algn="ctr" rtl="0" fontAlgn="base">
        <a:spcBef>
          <a:spcPct val="0"/>
        </a:spcBef>
        <a:spcAft>
          <a:spcPct val="0"/>
        </a:spcAft>
        <a:defRPr sz="4000">
          <a:solidFill>
            <a:schemeClr val="tx2"/>
          </a:solidFill>
          <a:latin typeface="Verdana" pitchFamily="34" charset="0"/>
        </a:defRPr>
      </a:lvl8pPr>
      <a:lvl9pPr marL="1828800" algn="ctr" rtl="0" fontAlgn="base">
        <a:spcBef>
          <a:spcPct val="0"/>
        </a:spcBef>
        <a:spcAft>
          <a:spcPct val="0"/>
        </a:spcAft>
        <a:defRPr sz="4000">
          <a:solidFill>
            <a:schemeClr val="tx2"/>
          </a:solidFill>
          <a:latin typeface="Verdana" pitchFamily="34" charset="0"/>
        </a:defRPr>
      </a:lvl9pPr>
    </p:titleStyle>
    <p:bodyStyle>
      <a:lvl1pPr marL="342900" indent="-342900" algn="just"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400">
          <a:solidFill>
            <a:schemeClr val="tx1"/>
          </a:solidFill>
          <a:latin typeface="+mn-lt"/>
        </a:defRPr>
      </a:lvl2pPr>
      <a:lvl3pPr marL="1143000" indent="-228600" algn="just" rtl="0" eaLnBrk="0" fontAlgn="base" hangingPunct="0">
        <a:spcBef>
          <a:spcPct val="20000"/>
        </a:spcBef>
        <a:spcAft>
          <a:spcPct val="0"/>
        </a:spcAft>
        <a:buChar char="•"/>
        <a:defRPr sz="2000">
          <a:solidFill>
            <a:schemeClr val="tx1"/>
          </a:solidFill>
          <a:latin typeface="+mn-lt"/>
        </a:defRPr>
      </a:lvl3pPr>
      <a:lvl4pPr marL="1600200" indent="-228600" algn="just" rtl="0" eaLnBrk="0" fontAlgn="base" hangingPunct="0">
        <a:spcBef>
          <a:spcPct val="20000"/>
        </a:spcBef>
        <a:spcAft>
          <a:spcPct val="0"/>
        </a:spcAft>
        <a:buChar char="–"/>
        <a:defRPr sz="2000">
          <a:solidFill>
            <a:schemeClr val="tx1"/>
          </a:solidFill>
          <a:latin typeface="+mn-lt"/>
        </a:defRPr>
      </a:lvl4pPr>
      <a:lvl5pPr marL="2057400" indent="-228600" algn="just" rtl="0" eaLnBrk="0" fontAlgn="base" hangingPunct="0">
        <a:spcBef>
          <a:spcPct val="20000"/>
        </a:spcBef>
        <a:spcAft>
          <a:spcPct val="0"/>
        </a:spcAft>
        <a:buChar char="»"/>
        <a:defRPr sz="2000">
          <a:solidFill>
            <a:schemeClr val="tx1"/>
          </a:solidFill>
          <a:latin typeface="+mn-lt"/>
        </a:defRPr>
      </a:lvl5pPr>
      <a:lvl6pPr marL="2514600" indent="-228600" algn="just" rtl="0" fontAlgn="base">
        <a:spcBef>
          <a:spcPct val="20000"/>
        </a:spcBef>
        <a:spcAft>
          <a:spcPct val="0"/>
        </a:spcAft>
        <a:buChar char="»"/>
        <a:defRPr>
          <a:solidFill>
            <a:schemeClr val="tx1"/>
          </a:solidFill>
          <a:latin typeface="+mn-lt"/>
        </a:defRPr>
      </a:lvl6pPr>
      <a:lvl7pPr marL="2971800" indent="-228600" algn="just" rtl="0" fontAlgn="base">
        <a:spcBef>
          <a:spcPct val="20000"/>
        </a:spcBef>
        <a:spcAft>
          <a:spcPct val="0"/>
        </a:spcAft>
        <a:buChar char="»"/>
        <a:defRPr>
          <a:solidFill>
            <a:schemeClr val="tx1"/>
          </a:solidFill>
          <a:latin typeface="+mn-lt"/>
        </a:defRPr>
      </a:lvl7pPr>
      <a:lvl8pPr marL="3429000" indent="-228600" algn="just" rtl="0" fontAlgn="base">
        <a:spcBef>
          <a:spcPct val="20000"/>
        </a:spcBef>
        <a:spcAft>
          <a:spcPct val="0"/>
        </a:spcAft>
        <a:buChar char="»"/>
        <a:defRPr>
          <a:solidFill>
            <a:schemeClr val="tx1"/>
          </a:solidFill>
          <a:latin typeface="+mn-lt"/>
        </a:defRPr>
      </a:lvl8pPr>
      <a:lvl9pPr marL="3886200" indent="-228600" algn="just"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6.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873375"/>
            <a:ext cx="3886200" cy="1470025"/>
          </a:xfrm>
        </p:spPr>
        <p:txBody>
          <a:bodyPr/>
          <a:lstStyle/>
          <a:p>
            <a:pPr eaLnBrk="1" hangingPunct="1"/>
            <a:r>
              <a:rPr lang="en-US" smtClean="0"/>
              <a:t>Memory Hierarchy &amp; Locality</a:t>
            </a:r>
          </a:p>
        </p:txBody>
      </p:sp>
      <p:sp>
        <p:nvSpPr>
          <p:cNvPr id="3075" name="Text Box 4"/>
          <p:cNvSpPr txBox="1">
            <a:spLocks noChangeArrowheads="1"/>
          </p:cNvSpPr>
          <p:nvPr/>
        </p:nvSpPr>
        <p:spPr bwMode="auto">
          <a:xfrm>
            <a:off x="0" y="0"/>
            <a:ext cx="9144000" cy="946150"/>
          </a:xfrm>
          <a:prstGeom prst="rect">
            <a:avLst/>
          </a:prstGeom>
          <a:solidFill>
            <a:srgbClr val="DD3300"/>
          </a:solidFill>
          <a:ln w="9525">
            <a:noFill/>
            <a:miter lim="800000"/>
            <a:headEnd/>
            <a:tailEnd/>
          </a:ln>
        </p:spPr>
        <p:txBody>
          <a:bodyPr>
            <a:spAutoFit/>
          </a:bodyPr>
          <a:lstStyle/>
          <a:p>
            <a:pPr algn="ctr" eaLnBrk="0" hangingPunct="0"/>
            <a:r>
              <a:rPr lang="en-US" b="1" dirty="0" smtClean="0">
                <a:solidFill>
                  <a:srgbClr val="FFFF00"/>
                </a:solidFill>
              </a:rPr>
              <a:t>CS2150: </a:t>
            </a:r>
            <a:r>
              <a:rPr lang="en-US" b="1" dirty="0">
                <a:solidFill>
                  <a:srgbClr val="FFFF00"/>
                </a:solidFill>
              </a:rPr>
              <a:t>Program and Data Representation</a:t>
            </a:r>
          </a:p>
          <a:p>
            <a:pPr algn="ctr" eaLnBrk="0" hangingPunct="0"/>
            <a:r>
              <a:rPr lang="en-US" dirty="0">
                <a:solidFill>
                  <a:srgbClr val="FFFF00"/>
                </a:solidFill>
              </a:rPr>
              <a:t>University of Virginia Computer Science</a:t>
            </a:r>
          </a:p>
          <a:p>
            <a:pPr algn="ctr" eaLnBrk="0" hangingPunct="0"/>
            <a:r>
              <a:rPr lang="en-US" sz="1600" b="1" dirty="0" smtClean="0">
                <a:solidFill>
                  <a:srgbClr val="FFFF00"/>
                </a:solidFill>
              </a:rPr>
              <a:t>Spring 2012</a:t>
            </a:r>
            <a:r>
              <a:rPr lang="en-US" sz="1600" dirty="0">
                <a:solidFill>
                  <a:srgbClr val="FFFF00"/>
                </a:solidFill>
              </a:rPr>
              <a:t>						</a:t>
            </a:r>
            <a:r>
              <a:rPr lang="en-US" sz="1600" b="1" dirty="0">
                <a:solidFill>
                  <a:srgbClr val="FFFF00"/>
                </a:solidFill>
              </a:rPr>
              <a:t>Aaron Bloomfield</a:t>
            </a:r>
          </a:p>
        </p:txBody>
      </p:sp>
      <p:pic>
        <p:nvPicPr>
          <p:cNvPr id="3076" name="Picture 7"/>
          <p:cNvPicPr>
            <a:picLocks noChangeAspect="1" noChangeArrowheads="1"/>
          </p:cNvPicPr>
          <p:nvPr/>
        </p:nvPicPr>
        <p:blipFill>
          <a:blip r:embed="rId2" cstate="print"/>
          <a:srcRect/>
          <a:stretch>
            <a:fillRect/>
          </a:stretch>
        </p:blipFill>
        <p:spPr bwMode="auto">
          <a:xfrm>
            <a:off x="4895850" y="1371600"/>
            <a:ext cx="3886200" cy="5181600"/>
          </a:xfrm>
          <a:prstGeom prst="rect">
            <a:avLst/>
          </a:prstGeom>
          <a:noFill/>
          <a:ln w="31750">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the heap managed?</a:t>
            </a:r>
            <a:endParaRPr lang="en-US" dirty="0"/>
          </a:p>
        </p:txBody>
      </p:sp>
      <p:sp>
        <p:nvSpPr>
          <p:cNvPr id="3" name="Content Placeholder 2"/>
          <p:cNvSpPr>
            <a:spLocks noGrp="1"/>
          </p:cNvSpPr>
          <p:nvPr>
            <p:ph idx="1"/>
          </p:nvPr>
        </p:nvSpPr>
        <p:spPr/>
        <p:txBody>
          <a:bodyPr/>
          <a:lstStyle/>
          <a:p>
            <a:r>
              <a:rPr lang="en-US" dirty="0" smtClean="0"/>
              <a:t>Compiled into the program’s code is a heap directory management routine</a:t>
            </a:r>
          </a:p>
          <a:p>
            <a:pPr lvl="1"/>
            <a:r>
              <a:rPr lang="en-US" dirty="0" smtClean="0"/>
              <a:t>This adds extra time to a new or </a:t>
            </a:r>
            <a:r>
              <a:rPr lang="en-US" dirty="0" err="1" smtClean="0"/>
              <a:t>malloc</a:t>
            </a:r>
            <a:r>
              <a:rPr lang="en-US" dirty="0" smtClean="0"/>
              <a:t>()</a:t>
            </a:r>
          </a:p>
          <a:p>
            <a:r>
              <a:rPr lang="en-US" dirty="0" smtClean="0"/>
              <a:t>It allocates memory in two ways:</a:t>
            </a:r>
          </a:p>
          <a:p>
            <a:pPr lvl="1"/>
            <a:r>
              <a:rPr lang="en-US" dirty="0" smtClean="0"/>
              <a:t>Fixed-size-blocks allocation</a:t>
            </a:r>
          </a:p>
          <a:p>
            <a:pPr lvl="2"/>
            <a:r>
              <a:rPr lang="en-US" dirty="0" smtClean="0"/>
              <a:t>A free list of available blocks is kept, and the appropriate number are allocated</a:t>
            </a:r>
          </a:p>
          <a:p>
            <a:pPr lvl="1"/>
            <a:r>
              <a:rPr lang="en-US" dirty="0" smtClean="0"/>
              <a:t>Buddy blocks</a:t>
            </a:r>
          </a:p>
          <a:p>
            <a:pPr lvl="2"/>
            <a:r>
              <a:rPr lang="en-US" dirty="0" smtClean="0"/>
              <a:t>Blocks are divided into powers of 2, so the memory takes up the next highest power of 2 bytes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happens when a new or malloc() is called</a:t>
            </a:r>
            <a:endParaRPr lang="en-US" dirty="0"/>
          </a:p>
        </p:txBody>
      </p:sp>
      <p:sp>
        <p:nvSpPr>
          <p:cNvPr id="3" name="Content Placeholder 2"/>
          <p:cNvSpPr>
            <a:spLocks noGrp="1"/>
          </p:cNvSpPr>
          <p:nvPr>
            <p:ph idx="1"/>
          </p:nvPr>
        </p:nvSpPr>
        <p:spPr/>
        <p:txBody>
          <a:bodyPr/>
          <a:lstStyle/>
          <a:p>
            <a:endParaRPr lang="en-US" dirty="0" smtClean="0"/>
          </a:p>
          <a:p>
            <a:r>
              <a:rPr lang="en-US" dirty="0" smtClean="0"/>
              <a:t>A subroutine is invoked</a:t>
            </a:r>
          </a:p>
          <a:p>
            <a:r>
              <a:rPr lang="en-US" dirty="0" smtClean="0"/>
              <a:t>The OS is consulted</a:t>
            </a:r>
          </a:p>
          <a:p>
            <a:pPr lvl="1"/>
            <a:r>
              <a:rPr lang="en-US" dirty="0" smtClean="0"/>
              <a:t>This requires switching context back to the OS</a:t>
            </a:r>
          </a:p>
          <a:p>
            <a:r>
              <a:rPr lang="en-US" dirty="0" smtClean="0"/>
              <a:t>The heap directory is examined</a:t>
            </a:r>
          </a:p>
          <a:p>
            <a:pPr lvl="1"/>
            <a:r>
              <a:rPr lang="en-US" dirty="0" smtClean="0"/>
              <a:t>And new space is determined somehow</a:t>
            </a:r>
          </a:p>
          <a:p>
            <a:r>
              <a:rPr lang="en-US" dirty="0" smtClean="0"/>
              <a:t>The subroutine returns</a:t>
            </a:r>
          </a:p>
          <a:p>
            <a:endParaRPr lang="en-US" dirty="0" smtClean="0"/>
          </a:p>
          <a:p>
            <a:r>
              <a:rPr lang="en-US" dirty="0" smtClean="0"/>
              <a:t>How expensive would this be?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a:xfrm>
            <a:off x="152400" y="304800"/>
            <a:ext cx="8839200" cy="1143000"/>
          </a:xfrm>
        </p:spPr>
        <p:txBody>
          <a:bodyPr/>
          <a:lstStyle/>
          <a:p>
            <a:r>
              <a:rPr lang="en-US" dirty="0"/>
              <a:t>Why Do We Care About Memory?</a:t>
            </a:r>
          </a:p>
        </p:txBody>
      </p:sp>
      <p:sp>
        <p:nvSpPr>
          <p:cNvPr id="7171" name="Rectangle 3"/>
          <p:cNvSpPr>
            <a:spLocks noGrp="1" noChangeArrowheads="1"/>
          </p:cNvSpPr>
          <p:nvPr>
            <p:ph type="body" idx="4294967295"/>
          </p:nvPr>
        </p:nvSpPr>
        <p:spPr/>
        <p:txBody>
          <a:bodyPr/>
          <a:lstStyle/>
          <a:p>
            <a:r>
              <a:rPr lang="en-US" dirty="0"/>
              <a:t>Memory hierarchy, locality</a:t>
            </a:r>
          </a:p>
          <a:p>
            <a:pPr lvl="1"/>
            <a:r>
              <a:rPr lang="en-US" dirty="0"/>
              <a:t>Computer architecture</a:t>
            </a:r>
          </a:p>
          <a:p>
            <a:pPr lvl="1"/>
            <a:endParaRPr lang="en-US" dirty="0"/>
          </a:p>
          <a:p>
            <a:r>
              <a:rPr lang="en-US" dirty="0"/>
              <a:t>What does this have to do with CS </a:t>
            </a:r>
            <a:r>
              <a:rPr lang="en-US" dirty="0" smtClean="0"/>
              <a:t>2150?</a:t>
            </a:r>
            <a:endParaRPr lang="en-US" dirty="0"/>
          </a:p>
          <a:p>
            <a:pPr lvl="1"/>
            <a:r>
              <a:rPr lang="en-US" sz="2400" dirty="0"/>
              <a:t>Course: Program and data representation</a:t>
            </a:r>
          </a:p>
          <a:p>
            <a:pPr lvl="2"/>
            <a:r>
              <a:rPr lang="en-US" dirty="0"/>
              <a:t>Does the memory hierarchy affect how we think about efficiency?</a:t>
            </a:r>
          </a:p>
          <a:p>
            <a:pPr lvl="2"/>
            <a:r>
              <a:rPr lang="en-US" dirty="0"/>
              <a:t>What about data in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2"/>
          <p:cNvSpPr>
            <a:spLocks noChangeArrowheads="1"/>
          </p:cNvSpPr>
          <p:nvPr/>
        </p:nvSpPr>
        <p:spPr bwMode="auto">
          <a:xfrm>
            <a:off x="4419600" y="2697163"/>
            <a:ext cx="184150" cy="396875"/>
          </a:xfrm>
          <a:prstGeom prst="rect">
            <a:avLst/>
          </a:prstGeom>
          <a:solidFill>
            <a:schemeClr val="bg1"/>
          </a:solidFill>
          <a:ln w="31750">
            <a:noFill/>
            <a:miter lim="800000"/>
            <a:headEnd/>
            <a:tailEnd/>
          </a:ln>
        </p:spPr>
        <p:txBody>
          <a:bodyPr wrap="none" anchor="ctr">
            <a:spAutoFit/>
          </a:bodyPr>
          <a:lstStyle/>
          <a:p>
            <a:endParaRPr lang="en-US"/>
          </a:p>
        </p:txBody>
      </p:sp>
      <p:pic>
        <p:nvPicPr>
          <p:cNvPr id="20488" name="Picture 8" descr="MCj04059400000[1]"/>
          <p:cNvPicPr>
            <a:picLocks noChangeAspect="1" noChangeArrowheads="1"/>
          </p:cNvPicPr>
          <p:nvPr/>
        </p:nvPicPr>
        <p:blipFill>
          <a:blip r:embed="rId2" cstate="print"/>
          <a:srcRect/>
          <a:stretch>
            <a:fillRect/>
          </a:stretch>
        </p:blipFill>
        <p:spPr bwMode="auto">
          <a:xfrm>
            <a:off x="6172200" y="457200"/>
            <a:ext cx="1295400" cy="1282700"/>
          </a:xfrm>
          <a:prstGeom prst="rect">
            <a:avLst/>
          </a:prstGeom>
          <a:noFill/>
        </p:spPr>
      </p:pic>
      <p:pic>
        <p:nvPicPr>
          <p:cNvPr id="20489" name="Picture 9" descr="MCj03037990000[1]"/>
          <p:cNvPicPr>
            <a:picLocks noChangeAspect="1" noChangeArrowheads="1"/>
          </p:cNvPicPr>
          <p:nvPr/>
        </p:nvPicPr>
        <p:blipFill>
          <a:blip r:embed="rId3" cstate="print"/>
          <a:srcRect/>
          <a:stretch>
            <a:fillRect/>
          </a:stretch>
        </p:blipFill>
        <p:spPr bwMode="auto">
          <a:xfrm>
            <a:off x="6172200" y="2057400"/>
            <a:ext cx="1081088" cy="1295400"/>
          </a:xfrm>
          <a:prstGeom prst="rect">
            <a:avLst/>
          </a:prstGeom>
          <a:noFill/>
        </p:spPr>
      </p:pic>
      <p:pic>
        <p:nvPicPr>
          <p:cNvPr id="20492" name="Picture 12" descr="MCj01974460000[1]"/>
          <p:cNvPicPr>
            <a:picLocks noChangeAspect="1" noChangeArrowheads="1"/>
          </p:cNvPicPr>
          <p:nvPr/>
        </p:nvPicPr>
        <p:blipFill>
          <a:blip r:embed="rId4" cstate="print"/>
          <a:srcRect/>
          <a:stretch>
            <a:fillRect/>
          </a:stretch>
        </p:blipFill>
        <p:spPr bwMode="auto">
          <a:xfrm>
            <a:off x="304800" y="2590800"/>
            <a:ext cx="1760538" cy="1981200"/>
          </a:xfrm>
          <a:prstGeom prst="rect">
            <a:avLst/>
          </a:prstGeom>
          <a:noFill/>
        </p:spPr>
      </p:pic>
      <p:pic>
        <p:nvPicPr>
          <p:cNvPr id="20493" name="Picture 13" descr="MCj02420870000[1]"/>
          <p:cNvPicPr>
            <a:picLocks noChangeAspect="1" noChangeArrowheads="1"/>
          </p:cNvPicPr>
          <p:nvPr/>
        </p:nvPicPr>
        <p:blipFill>
          <a:blip r:embed="rId5" cstate="print"/>
          <a:srcRect/>
          <a:stretch>
            <a:fillRect/>
          </a:stretch>
        </p:blipFill>
        <p:spPr bwMode="auto">
          <a:xfrm>
            <a:off x="6096000" y="3787775"/>
            <a:ext cx="1371600" cy="1012825"/>
          </a:xfrm>
          <a:prstGeom prst="rect">
            <a:avLst/>
          </a:prstGeom>
          <a:noFill/>
        </p:spPr>
      </p:pic>
      <p:pic>
        <p:nvPicPr>
          <p:cNvPr id="20494" name="Picture 14" descr="MCj02872520000[1]"/>
          <p:cNvPicPr>
            <a:picLocks noChangeAspect="1" noChangeArrowheads="1"/>
          </p:cNvPicPr>
          <p:nvPr/>
        </p:nvPicPr>
        <p:blipFill>
          <a:blip r:embed="rId6" cstate="print"/>
          <a:srcRect/>
          <a:stretch>
            <a:fillRect/>
          </a:stretch>
        </p:blipFill>
        <p:spPr bwMode="auto">
          <a:xfrm>
            <a:off x="6172200" y="5334000"/>
            <a:ext cx="1193800" cy="1295400"/>
          </a:xfrm>
          <a:prstGeom prst="rect">
            <a:avLst/>
          </a:prstGeom>
          <a:noFill/>
        </p:spPr>
      </p:pic>
      <p:sp>
        <p:nvSpPr>
          <p:cNvPr id="20495" name="Rectangle 15"/>
          <p:cNvSpPr>
            <a:spLocks noGrp="1" noChangeArrowheads="1"/>
          </p:cNvSpPr>
          <p:nvPr>
            <p:ph type="title"/>
          </p:nvPr>
        </p:nvSpPr>
        <p:spPr>
          <a:xfrm>
            <a:off x="457200" y="533400"/>
            <a:ext cx="8229600" cy="1371600"/>
          </a:xfrm>
        </p:spPr>
        <p:txBody>
          <a:bodyPr/>
          <a:lstStyle/>
          <a:p>
            <a:pPr algn="l"/>
            <a:r>
              <a:rPr lang="en-US" dirty="0"/>
              <a:t>Memory</a:t>
            </a:r>
            <a:br>
              <a:rPr lang="en-US" dirty="0"/>
            </a:br>
            <a:r>
              <a:rPr lang="en-US" dirty="0"/>
              <a:t>Hierarchy</a:t>
            </a:r>
          </a:p>
        </p:txBody>
      </p:sp>
      <p:sp>
        <p:nvSpPr>
          <p:cNvPr id="20497" name="Line 17"/>
          <p:cNvSpPr>
            <a:spLocks noChangeShapeType="1"/>
          </p:cNvSpPr>
          <p:nvPr/>
        </p:nvSpPr>
        <p:spPr bwMode="auto">
          <a:xfrm flipH="1">
            <a:off x="6781800" y="3352800"/>
            <a:ext cx="0" cy="457200"/>
          </a:xfrm>
          <a:prstGeom prst="line">
            <a:avLst/>
          </a:prstGeom>
          <a:noFill/>
          <a:ln w="57150">
            <a:solidFill>
              <a:schemeClr val="tx1"/>
            </a:solidFill>
            <a:round/>
            <a:headEnd type="triangle" w="med" len="med"/>
            <a:tailEnd type="triangle" w="med" len="med"/>
          </a:ln>
          <a:effectLst/>
        </p:spPr>
        <p:txBody>
          <a:bodyPr/>
          <a:lstStyle/>
          <a:p>
            <a:endParaRPr lang="en-US"/>
          </a:p>
        </p:txBody>
      </p:sp>
      <p:sp>
        <p:nvSpPr>
          <p:cNvPr id="20500" name="Line 20"/>
          <p:cNvSpPr>
            <a:spLocks noChangeShapeType="1"/>
          </p:cNvSpPr>
          <p:nvPr/>
        </p:nvSpPr>
        <p:spPr bwMode="auto">
          <a:xfrm flipH="1">
            <a:off x="6781800" y="4876800"/>
            <a:ext cx="0" cy="457200"/>
          </a:xfrm>
          <a:prstGeom prst="line">
            <a:avLst/>
          </a:prstGeom>
          <a:noFill/>
          <a:ln w="57150">
            <a:solidFill>
              <a:schemeClr val="tx1"/>
            </a:solidFill>
            <a:round/>
            <a:headEnd type="triangle" w="med" len="med"/>
            <a:tailEnd type="triangle" w="med" len="med"/>
          </a:ln>
          <a:effectLst/>
        </p:spPr>
        <p:txBody>
          <a:bodyPr/>
          <a:lstStyle/>
          <a:p>
            <a:endParaRPr lang="en-US"/>
          </a:p>
        </p:txBody>
      </p:sp>
      <p:sp>
        <p:nvSpPr>
          <p:cNvPr id="20501" name="Text Box 21"/>
          <p:cNvSpPr txBox="1">
            <a:spLocks noChangeArrowheads="1"/>
          </p:cNvSpPr>
          <p:nvPr/>
        </p:nvSpPr>
        <p:spPr bwMode="auto">
          <a:xfrm>
            <a:off x="4191000" y="685800"/>
            <a:ext cx="1981200" cy="822325"/>
          </a:xfrm>
          <a:prstGeom prst="rect">
            <a:avLst/>
          </a:prstGeom>
          <a:noFill/>
          <a:ln w="9525">
            <a:noFill/>
            <a:miter lim="800000"/>
            <a:headEnd/>
            <a:tailEnd/>
          </a:ln>
          <a:effectLst/>
        </p:spPr>
        <p:txBody>
          <a:bodyPr>
            <a:spAutoFit/>
          </a:bodyPr>
          <a:lstStyle/>
          <a:p>
            <a:pPr algn="ctr">
              <a:spcBef>
                <a:spcPct val="50000"/>
              </a:spcBef>
            </a:pPr>
            <a:r>
              <a:rPr lang="en-US" sz="2400" b="1"/>
              <a:t>CPU Registers</a:t>
            </a:r>
          </a:p>
        </p:txBody>
      </p:sp>
      <p:sp>
        <p:nvSpPr>
          <p:cNvPr id="20502" name="Text Box 22"/>
          <p:cNvSpPr txBox="1">
            <a:spLocks noChangeArrowheads="1"/>
          </p:cNvSpPr>
          <p:nvPr/>
        </p:nvSpPr>
        <p:spPr bwMode="auto">
          <a:xfrm>
            <a:off x="4800600" y="2362200"/>
            <a:ext cx="1524000" cy="457200"/>
          </a:xfrm>
          <a:prstGeom prst="rect">
            <a:avLst/>
          </a:prstGeom>
          <a:noFill/>
          <a:ln w="9525">
            <a:noFill/>
            <a:miter lim="800000"/>
            <a:headEnd/>
            <a:tailEnd/>
          </a:ln>
          <a:effectLst/>
        </p:spPr>
        <p:txBody>
          <a:bodyPr>
            <a:spAutoFit/>
          </a:bodyPr>
          <a:lstStyle/>
          <a:p>
            <a:pPr algn="ctr">
              <a:spcBef>
                <a:spcPct val="50000"/>
              </a:spcBef>
            </a:pPr>
            <a:r>
              <a:rPr lang="en-US" sz="2400" b="1"/>
              <a:t>Caches</a:t>
            </a:r>
          </a:p>
        </p:txBody>
      </p:sp>
      <p:sp>
        <p:nvSpPr>
          <p:cNvPr id="20503" name="Text Box 23"/>
          <p:cNvSpPr txBox="1">
            <a:spLocks noChangeArrowheads="1"/>
          </p:cNvSpPr>
          <p:nvPr/>
        </p:nvSpPr>
        <p:spPr bwMode="auto">
          <a:xfrm>
            <a:off x="4648200" y="3733800"/>
            <a:ext cx="1371600" cy="457200"/>
          </a:xfrm>
          <a:prstGeom prst="rect">
            <a:avLst/>
          </a:prstGeom>
          <a:noFill/>
          <a:ln w="9525">
            <a:noFill/>
            <a:miter lim="800000"/>
            <a:headEnd/>
            <a:tailEnd/>
          </a:ln>
          <a:effectLst/>
        </p:spPr>
        <p:txBody>
          <a:bodyPr>
            <a:spAutoFit/>
          </a:bodyPr>
          <a:lstStyle/>
          <a:p>
            <a:pPr algn="ctr">
              <a:spcBef>
                <a:spcPct val="50000"/>
              </a:spcBef>
            </a:pPr>
            <a:r>
              <a:rPr lang="en-US" sz="2400" b="1"/>
              <a:t>RAM</a:t>
            </a:r>
          </a:p>
        </p:txBody>
      </p:sp>
      <p:sp>
        <p:nvSpPr>
          <p:cNvPr id="20504" name="Text Box 24"/>
          <p:cNvSpPr txBox="1">
            <a:spLocks noChangeArrowheads="1"/>
          </p:cNvSpPr>
          <p:nvPr/>
        </p:nvSpPr>
        <p:spPr bwMode="auto">
          <a:xfrm>
            <a:off x="4800600" y="5562600"/>
            <a:ext cx="1371600" cy="457200"/>
          </a:xfrm>
          <a:prstGeom prst="rect">
            <a:avLst/>
          </a:prstGeom>
          <a:noFill/>
          <a:ln w="9525">
            <a:noFill/>
            <a:miter lim="800000"/>
            <a:headEnd/>
            <a:tailEnd/>
          </a:ln>
          <a:effectLst/>
        </p:spPr>
        <p:txBody>
          <a:bodyPr>
            <a:spAutoFit/>
          </a:bodyPr>
          <a:lstStyle/>
          <a:p>
            <a:pPr algn="ctr">
              <a:spcBef>
                <a:spcPct val="50000"/>
              </a:spcBef>
            </a:pPr>
            <a:r>
              <a:rPr lang="en-US" sz="2400" b="1"/>
              <a:t>Disk</a:t>
            </a:r>
          </a:p>
        </p:txBody>
      </p:sp>
      <p:sp>
        <p:nvSpPr>
          <p:cNvPr id="20505" name="Line 25"/>
          <p:cNvSpPr>
            <a:spLocks noChangeShapeType="1"/>
          </p:cNvSpPr>
          <p:nvPr/>
        </p:nvSpPr>
        <p:spPr bwMode="auto">
          <a:xfrm flipH="1">
            <a:off x="6858000" y="1524000"/>
            <a:ext cx="0" cy="457200"/>
          </a:xfrm>
          <a:prstGeom prst="line">
            <a:avLst/>
          </a:prstGeom>
          <a:noFill/>
          <a:ln w="57150">
            <a:solidFill>
              <a:schemeClr val="tx1"/>
            </a:solidFill>
            <a:round/>
            <a:headEnd type="triangle" w="med" len="med"/>
            <a:tailEnd type="triangle" w="med" len="med"/>
          </a:ln>
          <a:effectLst/>
        </p:spPr>
        <p:txBody>
          <a:bodyPr/>
          <a:lstStyle/>
          <a:p>
            <a:endParaRPr lang="en-US"/>
          </a:p>
        </p:txBody>
      </p:sp>
      <p:sp>
        <p:nvSpPr>
          <p:cNvPr id="20506" name="AutoShape 26"/>
          <p:cNvSpPr>
            <a:spLocks noChangeArrowheads="1"/>
          </p:cNvSpPr>
          <p:nvPr/>
        </p:nvSpPr>
        <p:spPr bwMode="auto">
          <a:xfrm>
            <a:off x="2438400" y="1905000"/>
            <a:ext cx="685800" cy="4343400"/>
          </a:xfrm>
          <a:prstGeom prst="upArrow">
            <a:avLst>
              <a:gd name="adj1" fmla="val 50000"/>
              <a:gd name="adj2" fmla="val 158333"/>
            </a:avLst>
          </a:prstGeom>
          <a:solidFill>
            <a:schemeClr val="accent1"/>
          </a:solidFill>
          <a:ln w="9525">
            <a:solidFill>
              <a:schemeClr val="tx1"/>
            </a:solidFill>
            <a:miter lim="800000"/>
            <a:headEnd/>
            <a:tailEnd/>
          </a:ln>
          <a:effectLst/>
        </p:spPr>
        <p:txBody>
          <a:bodyPr vert="eaVert" wrap="none" anchor="ctr"/>
          <a:lstStyle/>
          <a:p>
            <a:pPr algn="ctr"/>
            <a:r>
              <a:rPr lang="en-US"/>
              <a:t>Faster</a:t>
            </a:r>
          </a:p>
        </p:txBody>
      </p:sp>
      <p:sp>
        <p:nvSpPr>
          <p:cNvPr id="20507" name="AutoShape 27"/>
          <p:cNvSpPr>
            <a:spLocks noChangeArrowheads="1"/>
          </p:cNvSpPr>
          <p:nvPr/>
        </p:nvSpPr>
        <p:spPr bwMode="auto">
          <a:xfrm>
            <a:off x="3810000" y="1905000"/>
            <a:ext cx="762000" cy="4419600"/>
          </a:xfrm>
          <a:prstGeom prst="downArrow">
            <a:avLst>
              <a:gd name="adj1" fmla="val 50000"/>
              <a:gd name="adj2" fmla="val 145000"/>
            </a:avLst>
          </a:prstGeom>
          <a:solidFill>
            <a:schemeClr val="accent1"/>
          </a:solidFill>
          <a:ln w="9525">
            <a:solidFill>
              <a:schemeClr val="tx1"/>
            </a:solidFill>
            <a:miter lim="800000"/>
            <a:headEnd/>
            <a:tailEnd/>
          </a:ln>
          <a:effectLst/>
        </p:spPr>
        <p:txBody>
          <a:bodyPr vert="eaVert" wrap="none" anchor="ctr"/>
          <a:lstStyle/>
          <a:p>
            <a:pPr algn="ctr"/>
            <a:r>
              <a:rPr lang="en-US"/>
              <a:t>Larger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p:txBody>
          <a:bodyPr/>
          <a:lstStyle/>
          <a:p>
            <a:r>
              <a:rPr lang="en-US"/>
              <a:t>Definitions</a:t>
            </a:r>
          </a:p>
        </p:txBody>
      </p:sp>
      <p:sp>
        <p:nvSpPr>
          <p:cNvPr id="21506" name="Rectangle 3"/>
          <p:cNvSpPr>
            <a:spLocks noGrp="1" noChangeArrowheads="1"/>
          </p:cNvSpPr>
          <p:nvPr>
            <p:ph type="body" idx="4294967295"/>
          </p:nvPr>
        </p:nvSpPr>
        <p:spPr/>
        <p:txBody>
          <a:bodyPr/>
          <a:lstStyle/>
          <a:p>
            <a:pPr>
              <a:lnSpc>
                <a:spcPct val="90000"/>
              </a:lnSpc>
            </a:pPr>
            <a:r>
              <a:rPr lang="en-US" b="1" dirty="0">
                <a:solidFill>
                  <a:srgbClr val="0070C0"/>
                </a:solidFill>
              </a:rPr>
              <a:t>Processor Cycle</a:t>
            </a:r>
          </a:p>
          <a:p>
            <a:pPr lvl="1">
              <a:lnSpc>
                <a:spcPct val="90000"/>
              </a:lnSpc>
            </a:pPr>
            <a:r>
              <a:rPr lang="en-US" dirty="0"/>
              <a:t>(for our purposes) the time it takes to execute a “simple” instruction</a:t>
            </a:r>
          </a:p>
          <a:p>
            <a:pPr lvl="2">
              <a:lnSpc>
                <a:spcPct val="90000"/>
              </a:lnSpc>
            </a:pPr>
            <a:r>
              <a:rPr lang="en-US" dirty="0"/>
              <a:t>E.g., add </a:t>
            </a:r>
            <a:r>
              <a:rPr lang="en-US" dirty="0" err="1"/>
              <a:t>eax</a:t>
            </a:r>
            <a:r>
              <a:rPr lang="en-US" dirty="0"/>
              <a:t>, </a:t>
            </a:r>
            <a:r>
              <a:rPr lang="en-US" dirty="0" err="1"/>
              <a:t>ebx</a:t>
            </a:r>
            <a:endParaRPr lang="en-US" dirty="0"/>
          </a:p>
          <a:p>
            <a:pPr>
              <a:lnSpc>
                <a:spcPct val="90000"/>
              </a:lnSpc>
            </a:pPr>
            <a:r>
              <a:rPr lang="en-US" b="1" dirty="0">
                <a:solidFill>
                  <a:srgbClr val="0070C0"/>
                </a:solidFill>
              </a:rPr>
              <a:t>Memory Access Time (Latency)</a:t>
            </a:r>
          </a:p>
          <a:p>
            <a:pPr lvl="1">
              <a:lnSpc>
                <a:spcPct val="90000"/>
              </a:lnSpc>
            </a:pPr>
            <a:r>
              <a:rPr lang="en-US" dirty="0"/>
              <a:t>Time it takes to access memory</a:t>
            </a:r>
          </a:p>
          <a:p>
            <a:pPr>
              <a:lnSpc>
                <a:spcPct val="90000"/>
              </a:lnSpc>
            </a:pPr>
            <a:r>
              <a:rPr lang="en-US" b="1" dirty="0">
                <a:solidFill>
                  <a:srgbClr val="0070C0"/>
                </a:solidFill>
              </a:rPr>
              <a:t>Memory Cycle Time</a:t>
            </a:r>
          </a:p>
          <a:p>
            <a:pPr lvl="1">
              <a:lnSpc>
                <a:spcPct val="90000"/>
              </a:lnSpc>
            </a:pPr>
            <a:r>
              <a:rPr lang="en-US" dirty="0"/>
              <a:t>Time to write to memory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idx="4294967295"/>
          </p:nvPr>
        </p:nvSpPr>
        <p:spPr/>
        <p:txBody>
          <a:bodyPr/>
          <a:lstStyle/>
          <a:p>
            <a:r>
              <a:rPr lang="en-US" dirty="0"/>
              <a:t>Some </a:t>
            </a:r>
            <a:r>
              <a:rPr lang="en-US" dirty="0" smtClean="0"/>
              <a:t>(older) numbers</a:t>
            </a:r>
            <a:endParaRPr lang="en-US" dirty="0"/>
          </a:p>
        </p:txBody>
      </p:sp>
      <p:sp>
        <p:nvSpPr>
          <p:cNvPr id="27650" name="Rectangle 3"/>
          <p:cNvSpPr>
            <a:spLocks noGrp="1" noChangeArrowheads="1"/>
          </p:cNvSpPr>
          <p:nvPr>
            <p:ph type="body" idx="4294967295"/>
          </p:nvPr>
        </p:nvSpPr>
        <p:spPr/>
        <p:txBody>
          <a:bodyPr/>
          <a:lstStyle/>
          <a:p>
            <a:pPr>
              <a:lnSpc>
                <a:spcPct val="90000"/>
              </a:lnSpc>
            </a:pPr>
            <a:r>
              <a:rPr lang="en-US" dirty="0"/>
              <a:t>Typical numbers for 1 GHz processor</a:t>
            </a:r>
          </a:p>
          <a:p>
            <a:pPr lvl="1">
              <a:lnSpc>
                <a:spcPct val="90000"/>
              </a:lnSpc>
            </a:pPr>
            <a:r>
              <a:rPr lang="en-US" dirty="0"/>
              <a:t>Cycle time 1 ns (10-</a:t>
            </a:r>
            <a:r>
              <a:rPr lang="en-US" baseline="30000" dirty="0"/>
              <a:t>9</a:t>
            </a:r>
            <a:r>
              <a:rPr lang="en-US" dirty="0"/>
              <a:t>)</a:t>
            </a:r>
          </a:p>
          <a:p>
            <a:pPr lvl="1">
              <a:lnSpc>
                <a:spcPct val="90000"/>
              </a:lnSpc>
            </a:pPr>
            <a:r>
              <a:rPr lang="en-US" dirty="0"/>
              <a:t>L1 cache: accessed in 2-3 ns</a:t>
            </a:r>
          </a:p>
          <a:p>
            <a:pPr lvl="1">
              <a:lnSpc>
                <a:spcPct val="90000"/>
              </a:lnSpc>
            </a:pPr>
            <a:r>
              <a:rPr lang="en-US" dirty="0"/>
              <a:t>L2 cache: 20-50 ns</a:t>
            </a:r>
          </a:p>
          <a:p>
            <a:pPr lvl="1">
              <a:lnSpc>
                <a:spcPct val="90000"/>
              </a:lnSpc>
            </a:pPr>
            <a:r>
              <a:rPr lang="en-US" dirty="0"/>
              <a:t>Main memory: 60-100 ns</a:t>
            </a:r>
          </a:p>
          <a:p>
            <a:pPr lvl="1">
              <a:lnSpc>
                <a:spcPct val="90000"/>
              </a:lnSpc>
            </a:pPr>
            <a:r>
              <a:rPr lang="en-US" dirty="0"/>
              <a:t>Disk: 5-12 ms  (5 x 10</a:t>
            </a:r>
            <a:r>
              <a:rPr lang="en-US" baseline="30000" dirty="0"/>
              <a:t>6</a:t>
            </a:r>
            <a:r>
              <a:rPr lang="en-US" dirty="0"/>
              <a:t> ns to 12 x 10</a:t>
            </a:r>
            <a:r>
              <a:rPr lang="en-US" baseline="30000" dirty="0"/>
              <a:t>6 </a:t>
            </a:r>
            <a:r>
              <a:rPr lang="en-US" dirty="0"/>
              <a:t>ns)</a:t>
            </a:r>
          </a:p>
          <a:p>
            <a:pPr lvl="1">
              <a:lnSpc>
                <a:spcPct val="90000"/>
              </a:lnSpc>
            </a:pPr>
            <a:endParaRPr lang="en-US" dirty="0"/>
          </a:p>
          <a:p>
            <a:pPr>
              <a:lnSpc>
                <a:spcPct val="90000"/>
              </a:lnSpc>
            </a:pPr>
            <a:r>
              <a:rPr lang="en-US" dirty="0"/>
              <a:t>1 ns = 10</a:t>
            </a:r>
            <a:r>
              <a:rPr lang="en-US" baseline="30000" dirty="0"/>
              <a:t>-9</a:t>
            </a:r>
            <a:r>
              <a:rPr lang="en-US" dirty="0"/>
              <a:t> s; 1 ms = 10</a:t>
            </a:r>
            <a:r>
              <a:rPr lang="en-US" baseline="30000" dirty="0"/>
              <a:t>-3</a:t>
            </a:r>
            <a:r>
              <a:rPr lang="en-US" dirty="0"/>
              <a:t> 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p:txBody>
          <a:bodyPr/>
          <a:lstStyle/>
          <a:p>
            <a:r>
              <a:rPr lang="en-US" sz="4000"/>
              <a:t>More Example Numbers</a:t>
            </a:r>
            <a:br>
              <a:rPr lang="en-US" sz="4000"/>
            </a:br>
            <a:r>
              <a:rPr lang="en-US" sz="4000"/>
              <a:t>Memory Capacities</a:t>
            </a:r>
          </a:p>
        </p:txBody>
      </p:sp>
      <p:sp>
        <p:nvSpPr>
          <p:cNvPr id="30722" name="Rectangle 3"/>
          <p:cNvSpPr>
            <a:spLocks noGrp="1" noChangeArrowheads="1"/>
          </p:cNvSpPr>
          <p:nvPr>
            <p:ph type="body" idx="4294967295"/>
          </p:nvPr>
        </p:nvSpPr>
        <p:spPr/>
        <p:txBody>
          <a:bodyPr/>
          <a:lstStyle/>
          <a:p>
            <a:endParaRPr lang="en-US" dirty="0"/>
          </a:p>
          <a:p>
            <a:r>
              <a:rPr lang="en-US" dirty="0"/>
              <a:t>L1 cache: </a:t>
            </a:r>
            <a:r>
              <a:rPr lang="en-US" dirty="0" smtClean="0"/>
              <a:t>1 Mb</a:t>
            </a:r>
          </a:p>
          <a:p>
            <a:r>
              <a:rPr lang="en-US" dirty="0" smtClean="0"/>
              <a:t>L2 </a:t>
            </a:r>
            <a:r>
              <a:rPr lang="en-US" dirty="0"/>
              <a:t>cache: </a:t>
            </a:r>
            <a:r>
              <a:rPr lang="en-US" dirty="0" smtClean="0"/>
              <a:t>10 Mb</a:t>
            </a:r>
            <a:endParaRPr lang="en-US" dirty="0"/>
          </a:p>
          <a:p>
            <a:r>
              <a:rPr lang="en-US" dirty="0"/>
              <a:t>Main memory: </a:t>
            </a:r>
            <a:r>
              <a:rPr lang="en-US" dirty="0" smtClean="0"/>
              <a:t>1 </a:t>
            </a:r>
            <a:r>
              <a:rPr lang="en-US" dirty="0" err="1" smtClean="0"/>
              <a:t>Gb</a:t>
            </a:r>
            <a:endParaRPr lang="en-US" dirty="0"/>
          </a:p>
          <a:p>
            <a:r>
              <a:rPr lang="en-US" dirty="0"/>
              <a:t>Disk: </a:t>
            </a:r>
            <a:r>
              <a:rPr lang="en-US" dirty="0" smtClean="0"/>
              <a:t>1 Tb</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a:t>Caches</a:t>
            </a:r>
          </a:p>
        </p:txBody>
      </p:sp>
      <p:sp>
        <p:nvSpPr>
          <p:cNvPr id="26626" name="Rectangle 3"/>
          <p:cNvSpPr>
            <a:spLocks noGrp="1" noChangeArrowheads="1"/>
          </p:cNvSpPr>
          <p:nvPr>
            <p:ph idx="1"/>
          </p:nvPr>
        </p:nvSpPr>
        <p:spPr/>
        <p:txBody>
          <a:bodyPr/>
          <a:lstStyle/>
          <a:p>
            <a:r>
              <a:rPr lang="en-US" sz="2400" dirty="0"/>
              <a:t>Content at each level is a </a:t>
            </a:r>
            <a:r>
              <a:rPr lang="en-US" sz="2400" b="1" dirty="0">
                <a:solidFill>
                  <a:schemeClr val="accent2"/>
                </a:solidFill>
              </a:rPr>
              <a:t>subset</a:t>
            </a:r>
            <a:r>
              <a:rPr lang="en-US" sz="2400" dirty="0"/>
              <a:t> of the level below</a:t>
            </a:r>
          </a:p>
          <a:p>
            <a:endParaRPr lang="en-US" sz="2400" dirty="0" smtClean="0"/>
          </a:p>
          <a:p>
            <a:pPr>
              <a:buFont typeface="Wingdings" pitchFamily="2" charset="2"/>
              <a:buNone/>
            </a:pPr>
            <a:r>
              <a:rPr lang="en-US" sz="2400" b="1" dirty="0" smtClean="0">
                <a:solidFill>
                  <a:schemeClr val="accent2"/>
                </a:solidFill>
              </a:rPr>
              <a:t>Cache </a:t>
            </a:r>
            <a:r>
              <a:rPr lang="en-US" sz="2400" b="1" dirty="0">
                <a:solidFill>
                  <a:schemeClr val="accent2"/>
                </a:solidFill>
              </a:rPr>
              <a:t>Hit</a:t>
            </a:r>
            <a:r>
              <a:rPr lang="en-US" sz="2400" dirty="0"/>
              <a:t>	   – address requested is in cache</a:t>
            </a:r>
          </a:p>
          <a:p>
            <a:pPr>
              <a:buFont typeface="Wingdings" pitchFamily="2" charset="2"/>
              <a:buNone/>
            </a:pPr>
            <a:r>
              <a:rPr lang="en-US" sz="2400" b="1" dirty="0">
                <a:solidFill>
                  <a:schemeClr val="accent2"/>
                </a:solidFill>
              </a:rPr>
              <a:t>Cache Miss</a:t>
            </a:r>
            <a:r>
              <a:rPr lang="en-US" sz="2400" dirty="0"/>
              <a:t>  – address requested is NOT in cache</a:t>
            </a:r>
          </a:p>
          <a:p>
            <a:pPr>
              <a:buFont typeface="Wingdings" pitchFamily="2" charset="2"/>
              <a:buNone/>
            </a:pPr>
            <a:r>
              <a:rPr lang="en-US" sz="2400" b="1" dirty="0">
                <a:solidFill>
                  <a:schemeClr val="accent2"/>
                </a:solidFill>
              </a:rPr>
              <a:t>Cache </a:t>
            </a:r>
            <a:r>
              <a:rPr lang="en-US" sz="2400" b="1" dirty="0" smtClean="0">
                <a:solidFill>
                  <a:schemeClr val="accent2"/>
                </a:solidFill>
              </a:rPr>
              <a:t>page size</a:t>
            </a:r>
            <a:r>
              <a:rPr lang="en-US" sz="2400" dirty="0" smtClean="0"/>
              <a:t> (chunk size, line size) </a:t>
            </a:r>
            <a:r>
              <a:rPr lang="en-US" sz="2400" dirty="0"/>
              <a:t>– the number of contiguous bytes that are moved into the cache at one time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p:txBody>
          <a:bodyPr/>
          <a:lstStyle/>
          <a:p>
            <a:r>
              <a:rPr lang="en-US"/>
              <a:t>So What?</a:t>
            </a:r>
          </a:p>
        </p:txBody>
      </p:sp>
      <p:sp>
        <p:nvSpPr>
          <p:cNvPr id="22530" name="Rectangle 3"/>
          <p:cNvSpPr>
            <a:spLocks noGrp="1" noChangeArrowheads="1"/>
          </p:cNvSpPr>
          <p:nvPr>
            <p:ph type="body" idx="4294967295"/>
          </p:nvPr>
        </p:nvSpPr>
        <p:spPr/>
        <p:txBody>
          <a:bodyPr/>
          <a:lstStyle/>
          <a:p>
            <a:pPr>
              <a:lnSpc>
                <a:spcPct val="90000"/>
              </a:lnSpc>
            </a:pPr>
            <a:r>
              <a:rPr lang="en-US"/>
              <a:t>Program speed is affected by where the data is</a:t>
            </a:r>
          </a:p>
          <a:p>
            <a:pPr>
              <a:lnSpc>
                <a:spcPct val="90000"/>
              </a:lnSpc>
            </a:pPr>
            <a:r>
              <a:rPr lang="en-US"/>
              <a:t>Data in main memory much slower to access than data in cache</a:t>
            </a:r>
          </a:p>
          <a:p>
            <a:pPr>
              <a:lnSpc>
                <a:spcPct val="90000"/>
              </a:lnSpc>
            </a:pPr>
            <a:r>
              <a:rPr lang="en-US"/>
              <a:t>Goal</a:t>
            </a:r>
          </a:p>
          <a:p>
            <a:pPr lvl="1">
              <a:lnSpc>
                <a:spcPct val="90000"/>
              </a:lnSpc>
            </a:pPr>
            <a:r>
              <a:rPr lang="en-US"/>
              <a:t>Attempt to reduce the number of access to slower levels</a:t>
            </a:r>
          </a:p>
          <a:p>
            <a:pPr>
              <a:lnSpc>
                <a:spcPct val="90000"/>
              </a:lnSpc>
            </a:pPr>
            <a:r>
              <a:rPr lang="en-US"/>
              <a:t>How?</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lecture on Wed, Apr 25</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Outline</a:t>
            </a:r>
          </a:p>
        </p:txBody>
      </p:sp>
      <p:sp>
        <p:nvSpPr>
          <p:cNvPr id="4099" name="Rectangle 3"/>
          <p:cNvSpPr>
            <a:spLocks noGrp="1" noChangeArrowheads="1"/>
          </p:cNvSpPr>
          <p:nvPr>
            <p:ph type="body" idx="1"/>
          </p:nvPr>
        </p:nvSpPr>
        <p:spPr/>
        <p:txBody>
          <a:bodyPr/>
          <a:lstStyle/>
          <a:p>
            <a:r>
              <a:rPr lang="en-US" smtClean="0"/>
              <a:t>Concepts</a:t>
            </a:r>
          </a:p>
          <a:p>
            <a:pPr lvl="1"/>
            <a:r>
              <a:rPr lang="en-US" smtClean="0"/>
              <a:t>Memory Allocation</a:t>
            </a:r>
          </a:p>
          <a:p>
            <a:pPr lvl="2"/>
            <a:r>
              <a:rPr lang="en-US" smtClean="0"/>
              <a:t>Stack</a:t>
            </a:r>
          </a:p>
          <a:p>
            <a:pPr lvl="3"/>
            <a:r>
              <a:rPr lang="en-US" smtClean="0"/>
              <a:t>static</a:t>
            </a:r>
          </a:p>
          <a:p>
            <a:pPr lvl="2"/>
            <a:r>
              <a:rPr lang="en-US" smtClean="0"/>
              <a:t>Heap</a:t>
            </a:r>
          </a:p>
          <a:p>
            <a:pPr lvl="3"/>
            <a:r>
              <a:rPr lang="en-US" smtClean="0"/>
              <a:t>Dynamic</a:t>
            </a:r>
          </a:p>
          <a:p>
            <a:pPr lvl="1"/>
            <a:r>
              <a:rPr lang="en-US" smtClean="0"/>
              <a:t>Memory leak</a:t>
            </a:r>
          </a:p>
          <a:p>
            <a:r>
              <a:rPr lang="en-US" smtClean="0"/>
              <a:t>Memory Allocation in C</a:t>
            </a:r>
          </a:p>
          <a:p>
            <a:pPr lvl="1"/>
            <a:r>
              <a:rPr lang="en-US" smtClean="0"/>
              <a:t>malloc()</a:t>
            </a:r>
          </a:p>
          <a:p>
            <a:pPr lvl="1"/>
            <a:r>
              <a:rPr lang="en-US" smtClean="0"/>
              <a:t>alloca()</a:t>
            </a:r>
          </a:p>
          <a:p>
            <a:pPr lvl="1"/>
            <a:r>
              <a:rPr lang="en-US" smtClean="0"/>
              <a:t>free()</a:t>
            </a:r>
          </a:p>
          <a:p>
            <a:pPr lvl="1"/>
            <a:r>
              <a:rPr lang="en-US" smtClean="0"/>
              <a:t>realloc()</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p:txBody>
          <a:bodyPr/>
          <a:lstStyle/>
          <a:p>
            <a:r>
              <a:rPr lang="en-US"/>
              <a:t>Locality</a:t>
            </a:r>
          </a:p>
        </p:txBody>
      </p:sp>
      <p:sp>
        <p:nvSpPr>
          <p:cNvPr id="30723" name="Rectangle 3"/>
          <p:cNvSpPr>
            <a:spLocks noGrp="1" noChangeArrowheads="1"/>
          </p:cNvSpPr>
          <p:nvPr>
            <p:ph type="body" idx="4294967295"/>
          </p:nvPr>
        </p:nvSpPr>
        <p:spPr/>
        <p:txBody>
          <a:bodyPr/>
          <a:lstStyle/>
          <a:p>
            <a:r>
              <a:rPr lang="en-US" b="1">
                <a:solidFill>
                  <a:schemeClr val="accent2"/>
                </a:solidFill>
              </a:rPr>
              <a:t>Temporal Locality</a:t>
            </a:r>
          </a:p>
          <a:p>
            <a:pPr lvl="1"/>
            <a:r>
              <a:rPr lang="en-US"/>
              <a:t>Locality in </a:t>
            </a:r>
            <a:r>
              <a:rPr lang="en-US" b="1" i="1"/>
              <a:t>time</a:t>
            </a:r>
          </a:p>
          <a:p>
            <a:pPr lvl="1"/>
            <a:r>
              <a:rPr lang="en-US"/>
              <a:t>If an item is referenced, it will tend to be referenced again soon.</a:t>
            </a:r>
          </a:p>
          <a:p>
            <a:r>
              <a:rPr lang="en-US" b="1">
                <a:solidFill>
                  <a:schemeClr val="accent2"/>
                </a:solidFill>
              </a:rPr>
              <a:t>Spatial Locality</a:t>
            </a:r>
            <a:endParaRPr lang="en-US">
              <a:solidFill>
                <a:schemeClr val="accent2"/>
              </a:solidFill>
            </a:endParaRPr>
          </a:p>
          <a:p>
            <a:pPr lvl="1"/>
            <a:r>
              <a:rPr lang="en-US"/>
              <a:t>Locality in </a:t>
            </a:r>
            <a:r>
              <a:rPr lang="en-US" b="1" i="1"/>
              <a:t>space</a:t>
            </a:r>
          </a:p>
          <a:p>
            <a:pPr lvl="1"/>
            <a:r>
              <a:rPr lang="en-US"/>
              <a:t>If an item is referenced, items whose addresses are close by will tend to be referenced soon.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An Example</a:t>
            </a:r>
          </a:p>
        </p:txBody>
      </p:sp>
      <p:sp>
        <p:nvSpPr>
          <p:cNvPr id="29699" name="Rectangle 3"/>
          <p:cNvSpPr>
            <a:spLocks noGrp="1" noChangeArrowheads="1"/>
          </p:cNvSpPr>
          <p:nvPr>
            <p:ph type="body" idx="1"/>
          </p:nvPr>
        </p:nvSpPr>
        <p:spPr/>
        <p:txBody>
          <a:bodyPr/>
          <a:lstStyle/>
          <a:p>
            <a:pPr eaLnBrk="1" hangingPunct="1">
              <a:buFontTx/>
              <a:buNone/>
            </a:pPr>
            <a:r>
              <a:rPr lang="en-US" smtClean="0"/>
              <a:t>int sum = 0;</a:t>
            </a:r>
          </a:p>
          <a:p>
            <a:pPr eaLnBrk="1" hangingPunct="1">
              <a:buFontTx/>
              <a:buNone/>
            </a:pPr>
            <a:r>
              <a:rPr lang="en-US" smtClean="0"/>
              <a:t>for(int i = 0; i &lt; n; i++)</a:t>
            </a:r>
          </a:p>
          <a:p>
            <a:pPr eaLnBrk="1" hangingPunct="1">
              <a:buFontTx/>
              <a:buNone/>
            </a:pPr>
            <a:r>
              <a:rPr lang="en-US" smtClean="0"/>
              <a:t>{</a:t>
            </a:r>
          </a:p>
          <a:p>
            <a:pPr eaLnBrk="1" hangingPunct="1">
              <a:buFontTx/>
              <a:buNone/>
            </a:pPr>
            <a:r>
              <a:rPr lang="en-US" smtClean="0"/>
              <a:t>		sum += a[i];</a:t>
            </a:r>
          </a:p>
          <a:p>
            <a:pPr eaLnBrk="1" hangingPunct="1">
              <a:buFontTx/>
              <a:buNone/>
            </a:pPr>
            <a:r>
              <a:rPr lang="en-US"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2"/>
          <p:cNvSpPr>
            <a:spLocks noGrp="1"/>
          </p:cNvSpPr>
          <p:nvPr>
            <p:ph idx="4294967295"/>
          </p:nvPr>
        </p:nvSpPr>
        <p:spPr>
          <a:xfrm>
            <a:off x="457200" y="304800"/>
            <a:ext cx="8229600" cy="5821363"/>
          </a:xfrm>
        </p:spPr>
        <p:txBody>
          <a:bodyPr/>
          <a:lstStyle/>
          <a:p>
            <a:pPr>
              <a:buFont typeface="Wingdings" pitchFamily="2" charset="2"/>
              <a:buNone/>
            </a:pPr>
            <a:r>
              <a:rPr lang="en-US" sz="2000" dirty="0" err="1" smtClean="0"/>
              <a:t>int</a:t>
            </a:r>
            <a:r>
              <a:rPr lang="en-US" sz="2000" dirty="0" smtClean="0"/>
              <a:t> main (void) {</a:t>
            </a:r>
          </a:p>
          <a:p>
            <a:pPr>
              <a:buFont typeface="Wingdings" pitchFamily="2" charset="2"/>
              <a:buNone/>
            </a:pPr>
            <a:r>
              <a:rPr lang="fr-FR" sz="2000" dirty="0" smtClean="0"/>
              <a:t>	cout &lt;&lt; "page size: " &lt;&lt; </a:t>
            </a:r>
            <a:r>
              <a:rPr lang="fr-FR" sz="2000" dirty="0" err="1" smtClean="0"/>
              <a:t>getpagesize</a:t>
            </a:r>
            <a:r>
              <a:rPr lang="fr-FR" sz="2000" dirty="0" smtClean="0"/>
              <a:t>() &lt;&lt; </a:t>
            </a:r>
            <a:r>
              <a:rPr lang="fr-FR" sz="2000" dirty="0" err="1" smtClean="0"/>
              <a:t>endl</a:t>
            </a:r>
            <a:r>
              <a:rPr lang="fr-FR" sz="2000" dirty="0" smtClean="0"/>
              <a:t>; </a:t>
            </a:r>
          </a:p>
          <a:p>
            <a:pPr>
              <a:buFont typeface="Wingdings" pitchFamily="2" charset="2"/>
              <a:buNone/>
            </a:pPr>
            <a:r>
              <a:rPr lang="en-US" sz="2000" dirty="0" smtClean="0"/>
              <a:t>	</a:t>
            </a:r>
            <a:r>
              <a:rPr lang="en-US" sz="2000" dirty="0" err="1" smtClean="0"/>
              <a:t>int</a:t>
            </a:r>
            <a:r>
              <a:rPr lang="en-US" sz="2000" dirty="0" smtClean="0"/>
              <a:t> array[1024][1024];</a:t>
            </a:r>
          </a:p>
          <a:p>
            <a:pPr>
              <a:buFont typeface="Wingdings" pitchFamily="2" charset="2"/>
              <a:buNone/>
            </a:pPr>
            <a:endParaRPr lang="en-US" sz="2000" dirty="0" smtClean="0"/>
          </a:p>
          <a:p>
            <a:pPr>
              <a:buFont typeface="Wingdings" pitchFamily="2" charset="2"/>
              <a:buNone/>
            </a:pPr>
            <a:r>
              <a:rPr lang="nn-NO" sz="2000" dirty="0" smtClean="0"/>
              <a:t>	for ( int i = 0; i &lt; 1024; i++ )</a:t>
            </a:r>
          </a:p>
          <a:p>
            <a:pPr>
              <a:buFont typeface="Wingdings" pitchFamily="2" charset="2"/>
              <a:buNone/>
            </a:pPr>
            <a:r>
              <a:rPr lang="en-US" sz="2000" dirty="0" smtClean="0"/>
              <a:t>		for ( </a:t>
            </a:r>
            <a:r>
              <a:rPr lang="en-US" sz="2000" dirty="0" err="1" smtClean="0"/>
              <a:t>int</a:t>
            </a:r>
            <a:r>
              <a:rPr lang="en-US" sz="2000" dirty="0" smtClean="0"/>
              <a:t> j = 0; j &lt; 1024; j++ )</a:t>
            </a:r>
          </a:p>
          <a:p>
            <a:pPr>
              <a:buFont typeface="Wingdings" pitchFamily="2" charset="2"/>
              <a:buNone/>
            </a:pPr>
            <a:r>
              <a:rPr lang="en-US" sz="2000" dirty="0" smtClean="0"/>
              <a:t>			array[</a:t>
            </a:r>
            <a:r>
              <a:rPr lang="en-US" sz="2000" dirty="0" err="1" smtClean="0"/>
              <a:t>i</a:t>
            </a:r>
            <a:r>
              <a:rPr lang="en-US" sz="2000" dirty="0" smtClean="0"/>
              <a:t>][j] = 0;</a:t>
            </a:r>
          </a:p>
          <a:p>
            <a:pPr>
              <a:buFont typeface="Wingdings" pitchFamily="2" charset="2"/>
              <a:buNone/>
            </a:pPr>
            <a:r>
              <a:rPr lang="en-US" sz="2000" dirty="0" smtClean="0"/>
              <a:t>	for ( </a:t>
            </a:r>
            <a:r>
              <a:rPr lang="en-US" sz="2000" dirty="0" err="1" smtClean="0"/>
              <a:t>int</a:t>
            </a:r>
            <a:r>
              <a:rPr lang="en-US" sz="2000" dirty="0" smtClean="0"/>
              <a:t> c = 0; c &lt; 1024; </a:t>
            </a:r>
            <a:r>
              <a:rPr lang="en-US" sz="2000" dirty="0" err="1" smtClean="0"/>
              <a:t>c++</a:t>
            </a:r>
            <a:r>
              <a:rPr lang="en-US" sz="2000" dirty="0" smtClean="0"/>
              <a:t> )</a:t>
            </a:r>
          </a:p>
          <a:p>
            <a:pPr>
              <a:buFont typeface="Wingdings" pitchFamily="2" charset="2"/>
              <a:buNone/>
            </a:pPr>
            <a:r>
              <a:rPr lang="nn-NO" sz="2000" dirty="0" smtClean="0"/>
              <a:t>		for ( int i = 0; i &lt; 1024; i++ )</a:t>
            </a:r>
          </a:p>
          <a:p>
            <a:pPr>
              <a:buFont typeface="Wingdings" pitchFamily="2" charset="2"/>
              <a:buNone/>
            </a:pPr>
            <a:r>
              <a:rPr lang="en-US" sz="2000" dirty="0" smtClean="0"/>
              <a:t>			for ( </a:t>
            </a:r>
            <a:r>
              <a:rPr lang="en-US" sz="2000" dirty="0" err="1" smtClean="0"/>
              <a:t>int</a:t>
            </a:r>
            <a:r>
              <a:rPr lang="en-US" sz="2000" dirty="0" smtClean="0"/>
              <a:t> j = 0; j &lt; 1024; j++ )</a:t>
            </a:r>
          </a:p>
          <a:p>
            <a:pPr>
              <a:buFont typeface="Wingdings" pitchFamily="2" charset="2"/>
              <a:buNone/>
            </a:pPr>
            <a:r>
              <a:rPr lang="en-US" sz="2000" dirty="0" smtClean="0"/>
              <a:t>				array[</a:t>
            </a:r>
            <a:r>
              <a:rPr lang="en-US" sz="2000" dirty="0" err="1" smtClean="0"/>
              <a:t>i</a:t>
            </a:r>
            <a:r>
              <a:rPr lang="en-US" sz="2000" dirty="0" smtClean="0"/>
              <a:t>][j]++;</a:t>
            </a:r>
          </a:p>
          <a:p>
            <a:pPr>
              <a:buFont typeface="Wingdings" pitchFamily="2" charset="2"/>
              <a:buNone/>
            </a:pPr>
            <a:r>
              <a:rPr lang="en-US" sz="2000" dirty="0" smtClean="0"/>
              <a:t>	</a:t>
            </a:r>
            <a:r>
              <a:rPr lang="en-US" sz="2000" dirty="0" err="1" smtClean="0"/>
              <a:t>int</a:t>
            </a:r>
            <a:r>
              <a:rPr lang="en-US" sz="2000" dirty="0" smtClean="0"/>
              <a:t> sum = 0;</a:t>
            </a:r>
          </a:p>
          <a:p>
            <a:pPr>
              <a:buFont typeface="Wingdings" pitchFamily="2" charset="2"/>
              <a:buNone/>
            </a:pPr>
            <a:r>
              <a:rPr lang="nn-NO" sz="2000" dirty="0" smtClean="0"/>
              <a:t>	for ( int i = 0; i &lt; 1024; i++ )</a:t>
            </a:r>
          </a:p>
          <a:p>
            <a:pPr>
              <a:buFont typeface="Wingdings" pitchFamily="2" charset="2"/>
              <a:buNone/>
            </a:pPr>
            <a:r>
              <a:rPr lang="en-US" sz="2000" dirty="0" smtClean="0"/>
              <a:t>		for ( </a:t>
            </a:r>
            <a:r>
              <a:rPr lang="en-US" sz="2000" dirty="0" err="1" smtClean="0"/>
              <a:t>int</a:t>
            </a:r>
            <a:r>
              <a:rPr lang="en-US" sz="2000" dirty="0" smtClean="0"/>
              <a:t> j = 0; j &lt; 1024; j++ )</a:t>
            </a:r>
          </a:p>
          <a:p>
            <a:pPr>
              <a:buFont typeface="Wingdings" pitchFamily="2" charset="2"/>
              <a:buNone/>
            </a:pPr>
            <a:r>
              <a:rPr lang="en-US" sz="2000" dirty="0" smtClean="0"/>
              <a:t>			sum += array[</a:t>
            </a:r>
            <a:r>
              <a:rPr lang="en-US" sz="2000" dirty="0" err="1" smtClean="0"/>
              <a:t>i</a:t>
            </a:r>
            <a:r>
              <a:rPr lang="en-US" sz="2000" dirty="0" smtClean="0"/>
              <a:t>][j];</a:t>
            </a:r>
          </a:p>
          <a:p>
            <a:pPr>
              <a:buFont typeface="Wingdings" pitchFamily="2" charset="2"/>
              <a:buNone/>
            </a:pPr>
            <a:endParaRPr lang="en-US" sz="2000" dirty="0" smtClean="0"/>
          </a:p>
          <a:p>
            <a:pPr>
              <a:buFont typeface="Wingdings" pitchFamily="2" charset="2"/>
              <a:buNone/>
            </a:pPr>
            <a:r>
              <a:rPr lang="en-US" sz="2000" dirty="0" smtClean="0"/>
              <a:t>	</a:t>
            </a:r>
            <a:r>
              <a:rPr lang="en-US" sz="2000" dirty="0" err="1" smtClean="0"/>
              <a:t>cout</a:t>
            </a:r>
            <a:r>
              <a:rPr lang="en-US" sz="2000" dirty="0" smtClean="0"/>
              <a:t> &lt;&lt; sum &lt;&lt; </a:t>
            </a:r>
            <a:r>
              <a:rPr lang="en-US" sz="2000" dirty="0" err="1" smtClean="0"/>
              <a:t>endl</a:t>
            </a:r>
            <a:r>
              <a:rPr lang="en-US" sz="2000" dirty="0" smtClean="0"/>
              <a:t>;</a:t>
            </a:r>
          </a:p>
          <a:p>
            <a:pPr>
              <a:buFont typeface="Wingdings" pitchFamily="2" charset="2"/>
              <a:buNone/>
            </a:pPr>
            <a:r>
              <a:rPr lang="en-US" sz="2000" dirty="0" smtClean="0"/>
              <a:t>}</a:t>
            </a:r>
            <a:endParaRPr lang="en-US" sz="2000" dirty="0"/>
          </a:p>
        </p:txBody>
      </p:sp>
      <p:sp>
        <p:nvSpPr>
          <p:cNvPr id="28674" name="Title 1"/>
          <p:cNvSpPr>
            <a:spLocks noGrp="1"/>
          </p:cNvSpPr>
          <p:nvPr>
            <p:ph type="title" idx="4294967295"/>
          </p:nvPr>
        </p:nvSpPr>
        <p:spPr>
          <a:xfrm>
            <a:off x="762000" y="152400"/>
            <a:ext cx="8229600" cy="1143000"/>
          </a:xfrm>
        </p:spPr>
        <p:txBody>
          <a:bodyPr/>
          <a:lstStyle/>
          <a:p>
            <a:pPr algn="r"/>
            <a:r>
              <a:rPr lang="en-US" dirty="0" smtClean="0"/>
              <a:t>Example </a:t>
            </a:r>
            <a:br>
              <a:rPr lang="en-US" dirty="0" smtClean="0"/>
            </a:br>
            <a:r>
              <a:rPr lang="en-US" dirty="0" smtClean="0"/>
              <a:t>code</a:t>
            </a:r>
            <a:endParaRPr lang="en-US" dirty="0"/>
          </a:p>
        </p:txBody>
      </p:sp>
      <p:cxnSp>
        <p:nvCxnSpPr>
          <p:cNvPr id="7" name="Straight Arrow Connector 6"/>
          <p:cNvCxnSpPr>
            <a:cxnSpLocks noChangeShapeType="1"/>
          </p:cNvCxnSpPr>
          <p:nvPr/>
        </p:nvCxnSpPr>
        <p:spPr bwMode="auto">
          <a:xfrm rot="10800000" flipV="1">
            <a:off x="4953000" y="1981200"/>
            <a:ext cx="1447800" cy="76200"/>
          </a:xfrm>
          <a:prstGeom prst="straightConnector1">
            <a:avLst/>
          </a:prstGeom>
          <a:noFill/>
          <a:ln w="31750" algn="ctr">
            <a:solidFill>
              <a:srgbClr val="DD3300"/>
            </a:solidFill>
            <a:round/>
            <a:headEnd/>
            <a:tailEnd type="arrow" w="med" len="med"/>
          </a:ln>
        </p:spPr>
      </p:cxnSp>
      <p:cxnSp>
        <p:nvCxnSpPr>
          <p:cNvPr id="9" name="Straight Arrow Connector 8"/>
          <p:cNvCxnSpPr>
            <a:cxnSpLocks noChangeShapeType="1"/>
          </p:cNvCxnSpPr>
          <p:nvPr/>
        </p:nvCxnSpPr>
        <p:spPr bwMode="auto">
          <a:xfrm rot="10800000" flipV="1">
            <a:off x="5410200" y="1981200"/>
            <a:ext cx="990600" cy="381000"/>
          </a:xfrm>
          <a:prstGeom prst="straightConnector1">
            <a:avLst/>
          </a:prstGeom>
          <a:noFill/>
          <a:ln w="31750" algn="ctr">
            <a:solidFill>
              <a:srgbClr val="DD3300"/>
            </a:solidFill>
            <a:round/>
            <a:headEnd/>
            <a:tailEnd type="arrow" w="med" len="med"/>
          </a:ln>
        </p:spPr>
      </p:cxnSp>
      <p:cxnSp>
        <p:nvCxnSpPr>
          <p:cNvPr id="10" name="Straight Arrow Connector 9"/>
          <p:cNvCxnSpPr>
            <a:cxnSpLocks noChangeShapeType="1"/>
          </p:cNvCxnSpPr>
          <p:nvPr/>
        </p:nvCxnSpPr>
        <p:spPr bwMode="auto">
          <a:xfrm rot="10800000" flipV="1">
            <a:off x="5486400" y="3352800"/>
            <a:ext cx="1905000" cy="76200"/>
          </a:xfrm>
          <a:prstGeom prst="straightConnector1">
            <a:avLst/>
          </a:prstGeom>
          <a:noFill/>
          <a:ln w="31750" algn="ctr">
            <a:solidFill>
              <a:srgbClr val="DD3300"/>
            </a:solidFill>
            <a:round/>
            <a:headEnd/>
            <a:tailEnd type="arrow" w="med" len="med"/>
          </a:ln>
        </p:spPr>
      </p:cxnSp>
      <p:cxnSp>
        <p:nvCxnSpPr>
          <p:cNvPr id="11" name="Straight Arrow Connector 10"/>
          <p:cNvCxnSpPr>
            <a:cxnSpLocks noChangeShapeType="1"/>
          </p:cNvCxnSpPr>
          <p:nvPr/>
        </p:nvCxnSpPr>
        <p:spPr bwMode="auto">
          <a:xfrm rot="10800000" flipV="1">
            <a:off x="6400800" y="3352800"/>
            <a:ext cx="990600" cy="381000"/>
          </a:xfrm>
          <a:prstGeom prst="straightConnector1">
            <a:avLst/>
          </a:prstGeom>
          <a:noFill/>
          <a:ln w="31750" algn="ctr">
            <a:solidFill>
              <a:srgbClr val="DD3300"/>
            </a:solidFill>
            <a:round/>
            <a:headEnd/>
            <a:tailEnd type="arrow" w="med" len="med"/>
          </a:ln>
        </p:spPr>
      </p:cxnSp>
      <p:cxnSp>
        <p:nvCxnSpPr>
          <p:cNvPr id="13" name="Straight Arrow Connector 12"/>
          <p:cNvCxnSpPr>
            <a:cxnSpLocks noChangeShapeType="1"/>
          </p:cNvCxnSpPr>
          <p:nvPr/>
        </p:nvCxnSpPr>
        <p:spPr bwMode="auto">
          <a:xfrm rot="10800000" flipV="1">
            <a:off x="4953000" y="4876800"/>
            <a:ext cx="1447800" cy="76200"/>
          </a:xfrm>
          <a:prstGeom prst="straightConnector1">
            <a:avLst/>
          </a:prstGeom>
          <a:noFill/>
          <a:ln w="31750" algn="ctr">
            <a:solidFill>
              <a:srgbClr val="DD3300"/>
            </a:solidFill>
            <a:round/>
            <a:headEnd/>
            <a:tailEnd type="arrow" w="med" len="med"/>
          </a:ln>
        </p:spPr>
      </p:cxnSp>
      <p:cxnSp>
        <p:nvCxnSpPr>
          <p:cNvPr id="14" name="Straight Arrow Connector 13"/>
          <p:cNvCxnSpPr>
            <a:cxnSpLocks noChangeShapeType="1"/>
          </p:cNvCxnSpPr>
          <p:nvPr/>
        </p:nvCxnSpPr>
        <p:spPr bwMode="auto">
          <a:xfrm rot="10800000" flipV="1">
            <a:off x="5410200" y="4876800"/>
            <a:ext cx="990600" cy="381000"/>
          </a:xfrm>
          <a:prstGeom prst="straightConnector1">
            <a:avLst/>
          </a:prstGeom>
          <a:noFill/>
          <a:ln w="31750" algn="ctr">
            <a:solidFill>
              <a:srgbClr val="DD3300"/>
            </a:solidFill>
            <a:round/>
            <a:headEnd/>
            <a:tailEnd type="arrow" w="med" len="med"/>
          </a:ln>
        </p:spPr>
      </p:cxnSp>
      <p:sp>
        <p:nvSpPr>
          <p:cNvPr id="15" name="TextBox 14"/>
          <p:cNvSpPr txBox="1">
            <a:spLocks noChangeArrowheads="1"/>
          </p:cNvSpPr>
          <p:nvPr/>
        </p:nvSpPr>
        <p:spPr bwMode="auto">
          <a:xfrm>
            <a:off x="7315200" y="2667000"/>
            <a:ext cx="1752600" cy="1016000"/>
          </a:xfrm>
          <a:prstGeom prst="rect">
            <a:avLst/>
          </a:prstGeom>
          <a:noFill/>
          <a:ln w="9525">
            <a:noFill/>
            <a:miter lim="800000"/>
            <a:headEnd/>
            <a:tailEnd/>
          </a:ln>
        </p:spPr>
        <p:txBody>
          <a:bodyPr>
            <a:spAutoFit/>
          </a:bodyPr>
          <a:lstStyle/>
          <a:p>
            <a:r>
              <a:rPr lang="en-US">
                <a:solidFill>
                  <a:srgbClr val="DD3300"/>
                </a:solidFill>
              </a:rPr>
              <a:t>What if we swap the i and j loops?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idx="4294967295"/>
          </p:nvPr>
        </p:nvSpPr>
        <p:spPr/>
        <p:txBody>
          <a:bodyPr/>
          <a:lstStyle/>
          <a:p>
            <a:r>
              <a:rPr lang="en-US"/>
              <a:t>Execution of cache.cpp</a:t>
            </a:r>
          </a:p>
        </p:txBody>
      </p:sp>
      <p:sp>
        <p:nvSpPr>
          <p:cNvPr id="29698" name="Content Placeholder 2"/>
          <p:cNvSpPr>
            <a:spLocks noGrp="1"/>
          </p:cNvSpPr>
          <p:nvPr>
            <p:ph idx="4294967295"/>
          </p:nvPr>
        </p:nvSpPr>
        <p:spPr/>
        <p:txBody>
          <a:bodyPr/>
          <a:lstStyle/>
          <a:p>
            <a:r>
              <a:rPr lang="en-US" dirty="0" smtClean="0"/>
              <a:t>On my (older) Linux Pentium machine</a:t>
            </a:r>
          </a:p>
          <a:p>
            <a:pPr lvl="1"/>
            <a:r>
              <a:rPr lang="en-US" dirty="0" smtClean="0"/>
              <a:t>Page </a:t>
            </a:r>
            <a:r>
              <a:rPr lang="en-US" dirty="0"/>
              <a:t>size is 4Kb (4096 bytes)</a:t>
            </a:r>
          </a:p>
          <a:p>
            <a:endParaRPr lang="en-US" dirty="0"/>
          </a:p>
          <a:p>
            <a:r>
              <a:rPr lang="en-US" dirty="0"/>
              <a:t>Execution times:</a:t>
            </a:r>
          </a:p>
          <a:p>
            <a:pPr lvl="1"/>
            <a:r>
              <a:rPr lang="en-US" dirty="0"/>
              <a:t>With </a:t>
            </a:r>
            <a:r>
              <a:rPr lang="en-US" dirty="0" err="1"/>
              <a:t>i</a:t>
            </a:r>
            <a:r>
              <a:rPr lang="en-US" dirty="0"/>
              <a:t> as the outer and j as the inner: 2.7 seconds</a:t>
            </a:r>
          </a:p>
          <a:p>
            <a:pPr lvl="1"/>
            <a:r>
              <a:rPr lang="en-US" dirty="0"/>
              <a:t>With j as the outer and </a:t>
            </a:r>
            <a:r>
              <a:rPr lang="en-US" dirty="0" err="1"/>
              <a:t>i</a:t>
            </a:r>
            <a:r>
              <a:rPr lang="en-US" dirty="0"/>
              <a:t> as the inner: 124.9 seconds</a:t>
            </a:r>
          </a:p>
          <a:p>
            <a:pPr lvl="1"/>
            <a:r>
              <a:rPr lang="en-US" dirty="0"/>
              <a:t>A factor of almost 50!</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What Can Be Done?</a:t>
            </a:r>
          </a:p>
        </p:txBody>
      </p:sp>
      <p:sp>
        <p:nvSpPr>
          <p:cNvPr id="27651" name="Rectangle 3"/>
          <p:cNvSpPr>
            <a:spLocks noGrp="1" noChangeArrowheads="1"/>
          </p:cNvSpPr>
          <p:nvPr>
            <p:ph type="body" idx="1"/>
          </p:nvPr>
        </p:nvSpPr>
        <p:spPr/>
        <p:txBody>
          <a:bodyPr/>
          <a:lstStyle/>
          <a:p>
            <a:pPr eaLnBrk="1" hangingPunct="1"/>
            <a:r>
              <a:rPr lang="en-US" dirty="0" smtClean="0"/>
              <a:t>Goal</a:t>
            </a:r>
          </a:p>
          <a:p>
            <a:pPr lvl="1" eaLnBrk="1" hangingPunct="1"/>
            <a:r>
              <a:rPr lang="en-US" dirty="0" smtClean="0"/>
              <a:t>Attempt to reduce the number of access to slower levels</a:t>
            </a:r>
          </a:p>
          <a:p>
            <a:pPr eaLnBrk="1" hangingPunct="1"/>
            <a:r>
              <a:rPr lang="en-US" dirty="0" smtClean="0"/>
              <a:t>How?</a:t>
            </a:r>
          </a:p>
          <a:p>
            <a:pPr eaLnBrk="1" hangingPunct="1"/>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Trends (Example)</a:t>
            </a:r>
          </a:p>
        </p:txBody>
      </p:sp>
      <p:sp>
        <p:nvSpPr>
          <p:cNvPr id="19459" name="Rectangle 3"/>
          <p:cNvSpPr>
            <a:spLocks noGrp="1" noChangeArrowheads="1"/>
          </p:cNvSpPr>
          <p:nvPr>
            <p:ph type="body" idx="1"/>
          </p:nvPr>
        </p:nvSpPr>
        <p:spPr/>
        <p:txBody>
          <a:bodyPr/>
          <a:lstStyle/>
          <a:p>
            <a:pPr eaLnBrk="1" hangingPunct="1">
              <a:lnSpc>
                <a:spcPct val="90000"/>
              </a:lnSpc>
            </a:pPr>
            <a:r>
              <a:rPr lang="en-US" smtClean="0"/>
              <a:t>Between 1980 – 2000</a:t>
            </a:r>
          </a:p>
          <a:p>
            <a:pPr lvl="1" eaLnBrk="1" hangingPunct="1">
              <a:lnSpc>
                <a:spcPct val="90000"/>
              </a:lnSpc>
            </a:pPr>
            <a:r>
              <a:rPr lang="en-US" smtClean="0"/>
              <a:t>CPU speed:	600x		speed</a:t>
            </a:r>
          </a:p>
          <a:p>
            <a:pPr lvl="1" eaLnBrk="1" hangingPunct="1">
              <a:lnSpc>
                <a:spcPct val="90000"/>
              </a:lnSpc>
            </a:pPr>
            <a:r>
              <a:rPr lang="en-US" smtClean="0"/>
              <a:t>SRAM:		200x  	capacity</a:t>
            </a:r>
          </a:p>
          <a:p>
            <a:pPr lvl="1" eaLnBrk="1" hangingPunct="1">
              <a:lnSpc>
                <a:spcPct val="90000"/>
              </a:lnSpc>
              <a:buFontTx/>
              <a:buNone/>
            </a:pPr>
            <a:r>
              <a:rPr lang="en-US" smtClean="0"/>
              <a:t>				100x  	latency</a:t>
            </a:r>
          </a:p>
          <a:p>
            <a:pPr lvl="1" eaLnBrk="1" hangingPunct="1">
              <a:lnSpc>
                <a:spcPct val="90000"/>
              </a:lnSpc>
            </a:pPr>
            <a:r>
              <a:rPr lang="en-US" smtClean="0"/>
              <a:t>DRAM:		8,000x 	capacity</a:t>
            </a:r>
          </a:p>
          <a:p>
            <a:pPr lvl="1" eaLnBrk="1" hangingPunct="1">
              <a:lnSpc>
                <a:spcPct val="90000"/>
              </a:lnSpc>
              <a:buFontTx/>
              <a:buNone/>
            </a:pPr>
            <a:r>
              <a:rPr lang="en-US" smtClean="0"/>
              <a:t>				6x 		latency</a:t>
            </a:r>
          </a:p>
          <a:p>
            <a:pPr lvl="1" eaLnBrk="1" hangingPunct="1">
              <a:lnSpc>
                <a:spcPct val="90000"/>
              </a:lnSpc>
            </a:pPr>
            <a:r>
              <a:rPr lang="en-US" smtClean="0"/>
              <a:t>Disk		50,000x 	capacity</a:t>
            </a:r>
          </a:p>
          <a:p>
            <a:pPr eaLnBrk="1" hangingPunct="1">
              <a:lnSpc>
                <a:spcPct val="90000"/>
              </a:lnSpc>
              <a:buFontTx/>
              <a:buNone/>
            </a:pPr>
            <a:r>
              <a:rPr lang="en-US" sz="2400" smtClean="0"/>
              <a:t>				10x 		latency</a:t>
            </a:r>
          </a:p>
          <a:p>
            <a:pPr eaLnBrk="1" hangingPunct="1">
              <a:lnSpc>
                <a:spcPct val="90000"/>
              </a:lnSpc>
              <a:buFontTx/>
              <a:buNone/>
            </a:pPr>
            <a:r>
              <a:rPr lang="en-US" sz="2400" smtClean="0"/>
              <a:t>See any implications?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3600" smtClean="0"/>
              <a:t>Who is Working on This Problem?</a:t>
            </a:r>
          </a:p>
        </p:txBody>
      </p:sp>
      <p:sp>
        <p:nvSpPr>
          <p:cNvPr id="37891" name="Rectangle 3"/>
          <p:cNvSpPr>
            <a:spLocks noGrp="1" noChangeArrowheads="1"/>
          </p:cNvSpPr>
          <p:nvPr>
            <p:ph type="body" idx="1"/>
          </p:nvPr>
        </p:nvSpPr>
        <p:spPr/>
        <p:txBody>
          <a:bodyPr/>
          <a:lstStyle/>
          <a:p>
            <a:pPr eaLnBrk="1" hangingPunct="1"/>
            <a:r>
              <a:rPr lang="en-US" smtClean="0"/>
              <a:t>Architects</a:t>
            </a:r>
          </a:p>
          <a:p>
            <a:pPr eaLnBrk="1" hangingPunct="1"/>
            <a:r>
              <a:rPr lang="en-US" smtClean="0"/>
              <a:t>Compiler writers</a:t>
            </a:r>
          </a:p>
          <a:p>
            <a:pPr eaLnBrk="1" hangingPunct="1"/>
            <a:r>
              <a:rPr lang="en-US" smtClean="0"/>
              <a:t>Programmers</a:t>
            </a:r>
          </a:p>
          <a:p>
            <a:pPr eaLnBrk="1" hangingPunct="1"/>
            <a:r>
              <a:rPr lang="en-US" smtClean="0"/>
              <a:t>Operating system</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Locality and Data Structures</a:t>
            </a:r>
          </a:p>
        </p:txBody>
      </p:sp>
      <p:sp>
        <p:nvSpPr>
          <p:cNvPr id="38915" name="Rectangle 3"/>
          <p:cNvSpPr>
            <a:spLocks noGrp="1" noChangeArrowheads="1"/>
          </p:cNvSpPr>
          <p:nvPr>
            <p:ph type="body" idx="1"/>
          </p:nvPr>
        </p:nvSpPr>
        <p:spPr/>
        <p:txBody>
          <a:bodyPr/>
          <a:lstStyle/>
          <a:p>
            <a:pPr eaLnBrk="1" hangingPunct="1"/>
            <a:r>
              <a:rPr lang="en-US" dirty="0" smtClean="0"/>
              <a:t>Which has better spatial locality?  Arrays or linked lists?</a:t>
            </a:r>
          </a:p>
          <a:p>
            <a:pPr eaLnBrk="1" hangingPunct="1"/>
            <a:r>
              <a:rPr lang="en-US" dirty="0" smtClean="0"/>
              <a:t>How does this change the big-theta analysis of the data structures?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actual numbers…</a:t>
            </a:r>
            <a:endParaRPr lang="en-US" dirty="0"/>
          </a:p>
        </p:txBody>
      </p:sp>
      <p:sp>
        <p:nvSpPr>
          <p:cNvPr id="3" name="Content Placeholder 2"/>
          <p:cNvSpPr>
            <a:spLocks noGrp="1"/>
          </p:cNvSpPr>
          <p:nvPr>
            <p:ph idx="1"/>
          </p:nvPr>
        </p:nvSpPr>
        <p:spPr/>
        <p:txBody>
          <a:bodyPr/>
          <a:lstStyle/>
          <a:p>
            <a:endParaRPr lang="en-US"/>
          </a:p>
        </p:txBody>
      </p:sp>
      <p:pic>
        <p:nvPicPr>
          <p:cNvPr id="1026" name="Picture 2" descr="Z:\asb On My Mac\Desktop\down\2150\14-memory\photo.JPG"/>
          <p:cNvPicPr>
            <a:picLocks noChangeAspect="1" noChangeArrowheads="1"/>
          </p:cNvPicPr>
          <p:nvPr/>
        </p:nvPicPr>
        <p:blipFill>
          <a:blip r:embed="rId2" cstate="screen"/>
          <a:srcRect/>
          <a:stretch>
            <a:fillRect/>
          </a:stretch>
        </p:blipFill>
        <p:spPr bwMode="auto">
          <a:xfrm>
            <a:off x="152400" y="1600200"/>
            <a:ext cx="8774559" cy="49530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lecture on Fri, Apr 27</a:t>
            </a:r>
            <a:endParaRPr lang="en-US" dirty="0"/>
          </a:p>
        </p:txBody>
      </p:sp>
      <p:sp>
        <p:nvSpPr>
          <p:cNvPr id="3" name="Content Placeholder 2"/>
          <p:cNvSpPr>
            <a:spLocks noGrp="1"/>
          </p:cNvSpPr>
          <p:nvPr>
            <p:ph idx="1"/>
          </p:nvPr>
        </p:nvSpPr>
        <p:spPr/>
        <p:txBody>
          <a:bodyPr/>
          <a:lstStyle/>
          <a:p>
            <a:r>
              <a:rPr lang="en-US" dirty="0" smtClean="0"/>
              <a:t>We are not going over the remaining slides during lecture</a:t>
            </a:r>
          </a:p>
          <a:p>
            <a:r>
              <a:rPr lang="en-US" dirty="0" smtClean="0"/>
              <a:t>We also went over the first 30 slides of 15-aop</a:t>
            </a: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Static/Dynamic Allocation</a:t>
            </a:r>
          </a:p>
        </p:txBody>
      </p:sp>
      <p:sp>
        <p:nvSpPr>
          <p:cNvPr id="6147" name="Rectangle 3"/>
          <p:cNvSpPr>
            <a:spLocks noGrp="1" noChangeArrowheads="1"/>
          </p:cNvSpPr>
          <p:nvPr>
            <p:ph type="body" idx="1"/>
          </p:nvPr>
        </p:nvSpPr>
        <p:spPr/>
        <p:txBody>
          <a:bodyPr/>
          <a:lstStyle/>
          <a:p>
            <a:pPr eaLnBrk="1" hangingPunct="1"/>
            <a:r>
              <a:rPr lang="en-US" b="1" smtClean="0">
                <a:solidFill>
                  <a:schemeClr val="accent2"/>
                </a:solidFill>
              </a:rPr>
              <a:t>Static</a:t>
            </a:r>
            <a:r>
              <a:rPr lang="en-US" smtClean="0"/>
              <a:t>: space required is </a:t>
            </a:r>
            <a:r>
              <a:rPr lang="en-US" smtClean="0">
                <a:solidFill>
                  <a:srgbClr val="FF0000"/>
                </a:solidFill>
              </a:rPr>
              <a:t>known</a:t>
            </a:r>
            <a:r>
              <a:rPr lang="en-US" smtClean="0"/>
              <a:t> before program starts (at “compile time”)</a:t>
            </a:r>
          </a:p>
          <a:p>
            <a:pPr eaLnBrk="1" hangingPunct="1"/>
            <a:endParaRPr lang="en-US" smtClean="0"/>
          </a:p>
          <a:p>
            <a:pPr eaLnBrk="1" hangingPunct="1"/>
            <a:r>
              <a:rPr lang="en-US" b="1" smtClean="0">
                <a:solidFill>
                  <a:schemeClr val="accent2"/>
                </a:solidFill>
              </a:rPr>
              <a:t>Dynamic</a:t>
            </a:r>
            <a:r>
              <a:rPr lang="en-US" smtClean="0"/>
              <a:t>: space required is </a:t>
            </a:r>
            <a:r>
              <a:rPr lang="en-US" smtClean="0">
                <a:solidFill>
                  <a:srgbClr val="FF0000"/>
                </a:solidFill>
              </a:rPr>
              <a:t>not known</a:t>
            </a:r>
            <a:r>
              <a:rPr lang="en-US" smtClean="0"/>
              <a:t> before the program starts</a:t>
            </a:r>
          </a:p>
          <a:p>
            <a:pPr lvl="1" eaLnBrk="1" hangingPunct="1"/>
            <a:r>
              <a:rPr lang="en-US" smtClean="0"/>
              <a:t>Can be placed on either the stack or the heap</a:t>
            </a:r>
          </a:p>
          <a:p>
            <a:pPr lvl="1" eaLnBrk="1" hangingPunct="1"/>
            <a:r>
              <a:rPr lang="en-US" smtClean="0"/>
              <a:t>But most often on the heap</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Back to string functions</a:t>
            </a:r>
            <a:endParaRPr lang="en-US" dirty="0"/>
          </a:p>
        </p:txBody>
      </p:sp>
      <p:sp>
        <p:nvSpPr>
          <p:cNvPr id="7" name="Subtitle 6"/>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string functions</a:t>
            </a:r>
          </a:p>
        </p:txBody>
      </p:sp>
      <p:sp>
        <p:nvSpPr>
          <p:cNvPr id="10243" name="Rectangle 6"/>
          <p:cNvSpPr>
            <a:spLocks noGrp="1" noChangeArrowheads="1"/>
          </p:cNvSpPr>
          <p:nvPr>
            <p:ph type="body" idx="1"/>
          </p:nvPr>
        </p:nvSpPr>
        <p:spPr/>
        <p:txBody>
          <a:bodyPr/>
          <a:lstStyle/>
          <a:p>
            <a:pPr eaLnBrk="1" hangingPunct="1"/>
            <a:r>
              <a:rPr lang="en-US" b="1" smtClean="0">
                <a:solidFill>
                  <a:schemeClr val="accent2"/>
                </a:solidFill>
              </a:rPr>
              <a:t>int strlen(char *</a:t>
            </a:r>
            <a:r>
              <a:rPr lang="en-US" b="1" i="1" smtClean="0">
                <a:solidFill>
                  <a:schemeClr val="accent2"/>
                </a:solidFill>
              </a:rPr>
              <a:t>s</a:t>
            </a:r>
            <a:r>
              <a:rPr lang="en-US" b="1" smtClean="0">
                <a:solidFill>
                  <a:schemeClr val="accent2"/>
                </a:solidFill>
              </a:rPr>
              <a:t>)</a:t>
            </a:r>
            <a:r>
              <a:rPr lang="en-US" smtClean="0"/>
              <a:t> – returns </a:t>
            </a:r>
            <a:r>
              <a:rPr lang="en-US" smtClean="0">
                <a:solidFill>
                  <a:srgbClr val="FF0000"/>
                </a:solidFill>
              </a:rPr>
              <a:t>number of chars in </a:t>
            </a:r>
            <a:r>
              <a:rPr lang="en-US" i="1" smtClean="0">
                <a:solidFill>
                  <a:srgbClr val="FF0000"/>
                </a:solidFill>
              </a:rPr>
              <a:t>s</a:t>
            </a:r>
          </a:p>
          <a:p>
            <a:pPr eaLnBrk="1" hangingPunct="1"/>
            <a:endParaRPr lang="en-US" smtClean="0"/>
          </a:p>
          <a:p>
            <a:pPr eaLnBrk="1" hangingPunct="1"/>
            <a:r>
              <a:rPr lang="en-US" b="1" smtClean="0">
                <a:solidFill>
                  <a:schemeClr val="accent2"/>
                </a:solidFill>
              </a:rPr>
              <a:t>char *strcpy(char *</a:t>
            </a:r>
            <a:r>
              <a:rPr lang="en-US" b="1" i="1" smtClean="0">
                <a:solidFill>
                  <a:schemeClr val="accent2"/>
                </a:solidFill>
              </a:rPr>
              <a:t>s1</a:t>
            </a:r>
            <a:r>
              <a:rPr lang="en-US" b="1" smtClean="0">
                <a:solidFill>
                  <a:schemeClr val="accent2"/>
                </a:solidFill>
              </a:rPr>
              <a:t>, const char *</a:t>
            </a:r>
            <a:r>
              <a:rPr lang="en-US" b="1" i="1" smtClean="0">
                <a:solidFill>
                  <a:schemeClr val="accent2"/>
                </a:solidFill>
              </a:rPr>
              <a:t>s2</a:t>
            </a:r>
            <a:r>
              <a:rPr lang="en-US" b="1" smtClean="0">
                <a:solidFill>
                  <a:schemeClr val="accent2"/>
                </a:solidFill>
              </a:rPr>
              <a:t>)</a:t>
            </a:r>
            <a:r>
              <a:rPr lang="en-US" smtClean="0"/>
              <a:t> – </a:t>
            </a:r>
            <a:r>
              <a:rPr lang="en-US" smtClean="0">
                <a:solidFill>
                  <a:srgbClr val="FF0000"/>
                </a:solidFill>
              </a:rPr>
              <a:t>Copies</a:t>
            </a:r>
            <a:r>
              <a:rPr lang="en-US" smtClean="0"/>
              <a:t> s2 to s1</a:t>
            </a:r>
          </a:p>
          <a:p>
            <a:pPr eaLnBrk="1" hangingPunct="1"/>
            <a:endParaRPr lang="en-US" smtClean="0"/>
          </a:p>
          <a:p>
            <a:pPr eaLnBrk="1" hangingPunct="1"/>
            <a:r>
              <a:rPr lang="en-US" b="1" smtClean="0">
                <a:solidFill>
                  <a:schemeClr val="accent2"/>
                </a:solidFill>
              </a:rPr>
              <a:t>char *strcat(char *</a:t>
            </a:r>
            <a:r>
              <a:rPr lang="en-US" b="1" i="1" smtClean="0">
                <a:solidFill>
                  <a:schemeClr val="accent2"/>
                </a:solidFill>
              </a:rPr>
              <a:t>s1</a:t>
            </a:r>
            <a:r>
              <a:rPr lang="en-US" b="1" smtClean="0">
                <a:solidFill>
                  <a:schemeClr val="accent2"/>
                </a:solidFill>
              </a:rPr>
              <a:t>, const char * </a:t>
            </a:r>
            <a:r>
              <a:rPr lang="en-US" b="1" i="1" smtClean="0">
                <a:solidFill>
                  <a:schemeClr val="accent2"/>
                </a:solidFill>
              </a:rPr>
              <a:t>s2</a:t>
            </a:r>
            <a:r>
              <a:rPr lang="en-US" b="1" smtClean="0">
                <a:solidFill>
                  <a:schemeClr val="accent2"/>
                </a:solidFill>
              </a:rPr>
              <a:t>)</a:t>
            </a:r>
            <a:r>
              <a:rPr lang="en-US" smtClean="0"/>
              <a:t> - </a:t>
            </a:r>
            <a:r>
              <a:rPr lang="en-US" smtClean="0">
                <a:solidFill>
                  <a:srgbClr val="FF0000"/>
                </a:solidFill>
              </a:rPr>
              <a:t>Appends</a:t>
            </a:r>
            <a:r>
              <a:rPr lang="en-US" smtClean="0"/>
              <a:t> s2 to s1</a:t>
            </a:r>
          </a:p>
          <a:p>
            <a:pPr eaLnBrk="1" hangingPunct="1"/>
            <a:endParaRPr lang="en-US"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200"/>
            <a:ext cx="8229600" cy="1143000"/>
          </a:xfrm>
        </p:spPr>
        <p:txBody>
          <a:bodyPr/>
          <a:lstStyle/>
          <a:p>
            <a:pPr algn="r" eaLnBrk="1" hangingPunct="1"/>
            <a:r>
              <a:rPr lang="en-US" smtClean="0"/>
              <a:t>String Concatenation</a:t>
            </a:r>
          </a:p>
        </p:txBody>
      </p:sp>
      <p:sp>
        <p:nvSpPr>
          <p:cNvPr id="55299" name="Rectangle 3"/>
          <p:cNvSpPr>
            <a:spLocks noChangeArrowheads="1"/>
          </p:cNvSpPr>
          <p:nvPr/>
        </p:nvSpPr>
        <p:spPr bwMode="auto">
          <a:xfrm>
            <a:off x="457200" y="304800"/>
            <a:ext cx="8382000" cy="6408738"/>
          </a:xfrm>
          <a:prstGeom prst="rect">
            <a:avLst/>
          </a:prstGeom>
          <a:noFill/>
          <a:ln w="31750">
            <a:noFill/>
            <a:miter lim="800000"/>
            <a:headEnd/>
            <a:tailEnd/>
          </a:ln>
          <a:effectLst/>
        </p:spPr>
        <p:txBody>
          <a:bodyPr>
            <a:spAutoFit/>
          </a:bodyPr>
          <a:lstStyle/>
          <a:p>
            <a:pPr>
              <a:defRPr/>
            </a:pPr>
            <a:r>
              <a:rPr lang="en-US" dirty="0">
                <a:latin typeface="Tahoma" pitchFamily="34" charset="0"/>
              </a:rPr>
              <a:t>#include &lt;</a:t>
            </a:r>
            <a:r>
              <a:rPr lang="en-US" dirty="0" err="1">
                <a:latin typeface="Tahoma" pitchFamily="34" charset="0"/>
              </a:rPr>
              <a:t>stdlib.h</a:t>
            </a:r>
            <a:r>
              <a:rPr lang="en-US" dirty="0">
                <a:latin typeface="Tahoma" pitchFamily="34" charset="0"/>
              </a:rPr>
              <a:t>&gt;</a:t>
            </a:r>
          </a:p>
          <a:p>
            <a:pPr>
              <a:defRPr/>
            </a:pPr>
            <a:r>
              <a:rPr lang="en-US" dirty="0">
                <a:latin typeface="Tahoma" pitchFamily="34" charset="0"/>
              </a:rPr>
              <a:t>#include &lt;</a:t>
            </a:r>
            <a:r>
              <a:rPr lang="en-US" dirty="0" err="1">
                <a:latin typeface="Tahoma" pitchFamily="34" charset="0"/>
              </a:rPr>
              <a:t>string.h</a:t>
            </a:r>
            <a:r>
              <a:rPr lang="en-US" dirty="0">
                <a:latin typeface="Tahoma" pitchFamily="34" charset="0"/>
              </a:rPr>
              <a:t>&gt;</a:t>
            </a:r>
          </a:p>
          <a:p>
            <a:pPr>
              <a:defRPr/>
            </a:pPr>
            <a:r>
              <a:rPr lang="en-US" dirty="0">
                <a:latin typeface="Tahoma" pitchFamily="34" charset="0"/>
              </a:rPr>
              <a:t>#include &lt;</a:t>
            </a:r>
            <a:r>
              <a:rPr lang="en-US" dirty="0" err="1">
                <a:latin typeface="Tahoma" pitchFamily="34" charset="0"/>
              </a:rPr>
              <a:t>stdio.h</a:t>
            </a:r>
            <a:r>
              <a:rPr lang="en-US" dirty="0">
                <a:latin typeface="Tahoma" pitchFamily="34" charset="0"/>
              </a:rPr>
              <a:t>&gt;</a:t>
            </a:r>
          </a:p>
          <a:p>
            <a:pPr>
              <a:defRPr/>
            </a:pPr>
            <a:endParaRPr lang="en-US" sz="1050" dirty="0">
              <a:latin typeface="Tahoma" pitchFamily="34" charset="0"/>
            </a:endParaRPr>
          </a:p>
          <a:p>
            <a:pPr>
              <a:defRPr/>
            </a:pPr>
            <a:r>
              <a:rPr lang="en-US" dirty="0" err="1">
                <a:latin typeface="Tahoma" pitchFamily="34" charset="0"/>
              </a:rPr>
              <a:t>int</a:t>
            </a:r>
            <a:r>
              <a:rPr lang="en-US" dirty="0">
                <a:latin typeface="Tahoma" pitchFamily="34" charset="0"/>
              </a:rPr>
              <a:t> main (</a:t>
            </a:r>
            <a:r>
              <a:rPr lang="en-US" dirty="0" err="1">
                <a:latin typeface="Tahoma" pitchFamily="34" charset="0"/>
              </a:rPr>
              <a:t>int</a:t>
            </a:r>
            <a:r>
              <a:rPr lang="en-US" dirty="0">
                <a:latin typeface="Tahoma" pitchFamily="34" charset="0"/>
              </a:rPr>
              <a:t> </a:t>
            </a:r>
            <a:r>
              <a:rPr lang="en-US" dirty="0" err="1">
                <a:latin typeface="Tahoma" pitchFamily="34" charset="0"/>
              </a:rPr>
              <a:t>argc</a:t>
            </a:r>
            <a:r>
              <a:rPr lang="en-US" dirty="0">
                <a:latin typeface="Tahoma" pitchFamily="34" charset="0"/>
              </a:rPr>
              <a:t>, char **</a:t>
            </a:r>
            <a:r>
              <a:rPr lang="en-US" dirty="0" err="1">
                <a:latin typeface="Tahoma" pitchFamily="34" charset="0"/>
              </a:rPr>
              <a:t>argv</a:t>
            </a:r>
            <a:r>
              <a:rPr lang="en-US" dirty="0">
                <a:latin typeface="Tahoma" pitchFamily="34" charset="0"/>
              </a:rPr>
              <a:t>) {	// </a:t>
            </a:r>
            <a:r>
              <a:rPr lang="en-US" dirty="0" err="1">
                <a:solidFill>
                  <a:schemeClr val="accent2"/>
                </a:solidFill>
                <a:latin typeface="Tahoma" pitchFamily="34" charset="0"/>
              </a:rPr>
              <a:t>argc</a:t>
            </a:r>
            <a:r>
              <a:rPr lang="en-US" dirty="0">
                <a:solidFill>
                  <a:schemeClr val="accent2"/>
                </a:solidFill>
                <a:latin typeface="Tahoma" pitchFamily="34" charset="0"/>
              </a:rPr>
              <a:t>: number of arguments</a:t>
            </a:r>
          </a:p>
          <a:p>
            <a:pPr>
              <a:defRPr/>
            </a:pPr>
            <a:r>
              <a:rPr lang="en-US" dirty="0">
                <a:latin typeface="Tahoma" pitchFamily="34" charset="0"/>
              </a:rPr>
              <a:t>				// </a:t>
            </a:r>
            <a:r>
              <a:rPr lang="en-US" dirty="0" err="1">
                <a:solidFill>
                  <a:schemeClr val="accent2"/>
                </a:solidFill>
                <a:latin typeface="Tahoma" pitchFamily="34" charset="0"/>
              </a:rPr>
              <a:t>argv</a:t>
            </a:r>
            <a:r>
              <a:rPr lang="en-US" dirty="0">
                <a:solidFill>
                  <a:schemeClr val="accent2"/>
                </a:solidFill>
                <a:latin typeface="Tahoma" pitchFamily="34" charset="0"/>
              </a:rPr>
              <a:t>[]: the </a:t>
            </a:r>
            <a:r>
              <a:rPr lang="en-US" dirty="0" err="1">
                <a:solidFill>
                  <a:schemeClr val="accent2"/>
                </a:solidFill>
                <a:latin typeface="Tahoma" pitchFamily="34" charset="0"/>
              </a:rPr>
              <a:t>commandline</a:t>
            </a:r>
            <a:r>
              <a:rPr lang="en-US" dirty="0">
                <a:solidFill>
                  <a:schemeClr val="accent2"/>
                </a:solidFill>
                <a:latin typeface="Tahoma" pitchFamily="34" charset="0"/>
              </a:rPr>
              <a:t> arguments</a:t>
            </a:r>
          </a:p>
          <a:p>
            <a:pPr>
              <a:defRPr/>
            </a:pPr>
            <a:r>
              <a:rPr lang="en-US" dirty="0">
                <a:latin typeface="Tahoma" pitchFamily="34" charset="0"/>
              </a:rPr>
              <a:t>  </a:t>
            </a:r>
            <a:r>
              <a:rPr lang="en-US" dirty="0" err="1">
                <a:latin typeface="Tahoma" pitchFamily="34" charset="0"/>
              </a:rPr>
              <a:t>int</a:t>
            </a:r>
            <a:r>
              <a:rPr lang="en-US" dirty="0">
                <a:latin typeface="Tahoma" pitchFamily="34" charset="0"/>
              </a:rPr>
              <a:t> </a:t>
            </a:r>
            <a:r>
              <a:rPr lang="en-US" dirty="0" err="1">
                <a:latin typeface="Tahoma" pitchFamily="34" charset="0"/>
              </a:rPr>
              <a:t>i</a:t>
            </a:r>
            <a:r>
              <a:rPr lang="en-US" dirty="0">
                <a:latin typeface="Tahoma" pitchFamily="34" charset="0"/>
              </a:rPr>
              <a:t> = 0;</a:t>
            </a:r>
          </a:p>
          <a:p>
            <a:pPr>
              <a:defRPr/>
            </a:pPr>
            <a:r>
              <a:rPr lang="en-US" dirty="0"/>
              <a:t>  // </a:t>
            </a:r>
            <a:r>
              <a:rPr lang="en-US" dirty="0">
                <a:solidFill>
                  <a:schemeClr val="accent2"/>
                </a:solidFill>
              </a:rPr>
              <a:t>allocate a space in memory for result</a:t>
            </a:r>
          </a:p>
          <a:p>
            <a:pPr>
              <a:defRPr/>
            </a:pPr>
            <a:r>
              <a:rPr lang="en-US" dirty="0">
                <a:latin typeface="Tahoma" pitchFamily="34" charset="0"/>
              </a:rPr>
              <a:t>  char *result = (char *) </a:t>
            </a:r>
            <a:r>
              <a:rPr lang="en-US" dirty="0" err="1">
                <a:latin typeface="Tahoma" pitchFamily="34" charset="0"/>
              </a:rPr>
              <a:t>malloc</a:t>
            </a:r>
            <a:r>
              <a:rPr lang="en-US" dirty="0">
                <a:latin typeface="Tahoma" pitchFamily="34" charset="0"/>
              </a:rPr>
              <a:t> (</a:t>
            </a:r>
            <a:r>
              <a:rPr lang="en-US" dirty="0" err="1">
                <a:latin typeface="Tahoma" pitchFamily="34" charset="0"/>
              </a:rPr>
              <a:t>sizeof</a:t>
            </a:r>
            <a:r>
              <a:rPr lang="en-US" dirty="0">
                <a:latin typeface="Tahoma" pitchFamily="34" charset="0"/>
              </a:rPr>
              <a:t> (*result)); </a:t>
            </a:r>
          </a:p>
          <a:p>
            <a:pPr>
              <a:defRPr/>
            </a:pPr>
            <a:r>
              <a:rPr lang="en-US" dirty="0">
                <a:latin typeface="Tahoma" pitchFamily="34" charset="0"/>
              </a:rPr>
              <a:t>  *result = '\0';</a:t>
            </a:r>
          </a:p>
          <a:p>
            <a:pPr>
              <a:defRPr/>
            </a:pPr>
            <a:r>
              <a:rPr lang="en-US" dirty="0">
                <a:latin typeface="Tahoma" pitchFamily="34" charset="0"/>
              </a:rPr>
              <a:t>  while (</a:t>
            </a:r>
            <a:r>
              <a:rPr lang="en-US" dirty="0" err="1">
                <a:latin typeface="Tahoma" pitchFamily="34" charset="0"/>
              </a:rPr>
              <a:t>i</a:t>
            </a:r>
            <a:r>
              <a:rPr lang="en-US" dirty="0">
                <a:latin typeface="Tahoma" pitchFamily="34" charset="0"/>
              </a:rPr>
              <a:t> &lt; </a:t>
            </a:r>
            <a:r>
              <a:rPr lang="en-US" dirty="0" err="1">
                <a:latin typeface="Tahoma" pitchFamily="34" charset="0"/>
              </a:rPr>
              <a:t>argc</a:t>
            </a:r>
            <a:r>
              <a:rPr lang="en-US" dirty="0">
                <a:latin typeface="Tahoma" pitchFamily="34" charset="0"/>
              </a:rPr>
              <a:t>) {	</a:t>
            </a:r>
            <a:r>
              <a:rPr lang="en-US" dirty="0">
                <a:solidFill>
                  <a:schemeClr val="accent2"/>
                </a:solidFill>
                <a:latin typeface="Tahoma" pitchFamily="34" charset="0"/>
              </a:rPr>
              <a:t>// while there are still arguments</a:t>
            </a:r>
          </a:p>
          <a:p>
            <a:pPr>
              <a:defRPr/>
            </a:pPr>
            <a:r>
              <a:rPr lang="en-US" dirty="0">
                <a:latin typeface="Tahoma" pitchFamily="34" charset="0"/>
              </a:rPr>
              <a:t>      char *s = (char *) </a:t>
            </a:r>
            <a:r>
              <a:rPr lang="en-US" dirty="0" err="1">
                <a:latin typeface="Tahoma" pitchFamily="34" charset="0"/>
              </a:rPr>
              <a:t>malloc</a:t>
            </a:r>
            <a:r>
              <a:rPr lang="en-US" dirty="0">
                <a:latin typeface="Tahoma" pitchFamily="34" charset="0"/>
              </a:rPr>
              <a:t> (</a:t>
            </a:r>
            <a:r>
              <a:rPr lang="en-US" dirty="0" err="1">
                <a:latin typeface="Tahoma" pitchFamily="34" charset="0"/>
              </a:rPr>
              <a:t>sizeof</a:t>
            </a:r>
            <a:r>
              <a:rPr lang="en-US" dirty="0">
                <a:latin typeface="Tahoma" pitchFamily="34" charset="0"/>
              </a:rPr>
              <a:t> (*s)</a:t>
            </a:r>
          </a:p>
          <a:p>
            <a:pPr>
              <a:defRPr/>
            </a:pPr>
            <a:r>
              <a:rPr lang="en-US" dirty="0">
                <a:latin typeface="Tahoma" pitchFamily="34" charset="0"/>
              </a:rPr>
              <a:t>                                            * (</a:t>
            </a:r>
            <a:r>
              <a:rPr lang="en-US" dirty="0" err="1">
                <a:latin typeface="Tahoma" pitchFamily="34" charset="0"/>
              </a:rPr>
              <a:t>strlen</a:t>
            </a:r>
            <a:r>
              <a:rPr lang="en-US" dirty="0">
                <a:latin typeface="Tahoma" pitchFamily="34" charset="0"/>
              </a:rPr>
              <a:t> (result) + </a:t>
            </a:r>
            <a:r>
              <a:rPr lang="en-US" dirty="0" err="1">
                <a:latin typeface="Tahoma" pitchFamily="34" charset="0"/>
              </a:rPr>
              <a:t>strlen</a:t>
            </a:r>
            <a:r>
              <a:rPr lang="en-US" dirty="0">
                <a:latin typeface="Tahoma" pitchFamily="34" charset="0"/>
              </a:rPr>
              <a:t> (</a:t>
            </a:r>
            <a:r>
              <a:rPr lang="en-US" dirty="0" err="1">
                <a:latin typeface="Tahoma" pitchFamily="34" charset="0"/>
              </a:rPr>
              <a:t>argv</a:t>
            </a:r>
            <a:r>
              <a:rPr lang="en-US" dirty="0">
                <a:latin typeface="Tahoma" pitchFamily="34" charset="0"/>
              </a:rPr>
              <a:t>[</a:t>
            </a:r>
            <a:r>
              <a:rPr lang="en-US" dirty="0" err="1">
                <a:latin typeface="Tahoma" pitchFamily="34" charset="0"/>
              </a:rPr>
              <a:t>i</a:t>
            </a:r>
            <a:r>
              <a:rPr lang="en-US" dirty="0">
                <a:latin typeface="Tahoma" pitchFamily="34" charset="0"/>
              </a:rPr>
              <a:t>]) + 1));</a:t>
            </a:r>
          </a:p>
          <a:p>
            <a:pPr>
              <a:defRPr/>
            </a:pPr>
            <a:r>
              <a:rPr lang="en-US" dirty="0">
                <a:latin typeface="Tahoma" pitchFamily="34" charset="0"/>
              </a:rPr>
              <a:t>      </a:t>
            </a:r>
            <a:r>
              <a:rPr lang="en-US" dirty="0" err="1">
                <a:latin typeface="Tahoma" pitchFamily="34" charset="0"/>
              </a:rPr>
              <a:t>strcpy</a:t>
            </a:r>
            <a:r>
              <a:rPr lang="en-US" dirty="0">
                <a:latin typeface="Tahoma" pitchFamily="34" charset="0"/>
              </a:rPr>
              <a:t> (s, result);</a:t>
            </a:r>
          </a:p>
          <a:p>
            <a:pPr>
              <a:defRPr/>
            </a:pPr>
            <a:r>
              <a:rPr lang="en-US" dirty="0">
                <a:latin typeface="Tahoma" pitchFamily="34" charset="0"/>
              </a:rPr>
              <a:t>      </a:t>
            </a:r>
            <a:r>
              <a:rPr lang="en-US" dirty="0" err="1">
                <a:latin typeface="Tahoma" pitchFamily="34" charset="0"/>
              </a:rPr>
              <a:t>strcat</a:t>
            </a:r>
            <a:r>
              <a:rPr lang="en-US" dirty="0">
                <a:latin typeface="Tahoma" pitchFamily="34" charset="0"/>
              </a:rPr>
              <a:t> (s, </a:t>
            </a:r>
            <a:r>
              <a:rPr lang="en-US" dirty="0" err="1">
                <a:latin typeface="Tahoma" pitchFamily="34" charset="0"/>
              </a:rPr>
              <a:t>argv</a:t>
            </a:r>
            <a:r>
              <a:rPr lang="en-US" dirty="0">
                <a:latin typeface="Tahoma" pitchFamily="34" charset="0"/>
              </a:rPr>
              <a:t>[</a:t>
            </a:r>
            <a:r>
              <a:rPr lang="en-US" dirty="0" err="1">
                <a:latin typeface="Tahoma" pitchFamily="34" charset="0"/>
              </a:rPr>
              <a:t>i</a:t>
            </a:r>
            <a:r>
              <a:rPr lang="en-US" dirty="0">
                <a:latin typeface="Tahoma" pitchFamily="34" charset="0"/>
              </a:rPr>
              <a:t>]);</a:t>
            </a:r>
          </a:p>
          <a:p>
            <a:pPr>
              <a:defRPr/>
            </a:pPr>
            <a:r>
              <a:rPr lang="en-US" dirty="0">
                <a:latin typeface="Tahoma" pitchFamily="34" charset="0"/>
              </a:rPr>
              <a:t>      result = s;</a:t>
            </a:r>
          </a:p>
          <a:p>
            <a:pPr>
              <a:defRPr/>
            </a:pPr>
            <a:r>
              <a:rPr lang="en-US" dirty="0">
                <a:latin typeface="Tahoma" pitchFamily="34" charset="0"/>
              </a:rPr>
              <a:t>      </a:t>
            </a:r>
            <a:r>
              <a:rPr lang="en-US" dirty="0" err="1">
                <a:latin typeface="Tahoma" pitchFamily="34" charset="0"/>
              </a:rPr>
              <a:t>i</a:t>
            </a:r>
            <a:r>
              <a:rPr lang="en-US" dirty="0">
                <a:latin typeface="Tahoma" pitchFamily="34" charset="0"/>
              </a:rPr>
              <a:t>++;</a:t>
            </a:r>
          </a:p>
          <a:p>
            <a:pPr>
              <a:defRPr/>
            </a:pPr>
            <a:r>
              <a:rPr lang="en-US" dirty="0">
                <a:latin typeface="Tahoma" pitchFamily="34" charset="0"/>
              </a:rPr>
              <a:t>  }</a:t>
            </a:r>
          </a:p>
          <a:p>
            <a:pPr>
              <a:defRPr/>
            </a:pPr>
            <a:r>
              <a:rPr lang="en-US" dirty="0">
                <a:latin typeface="Tahoma" pitchFamily="34" charset="0"/>
              </a:rPr>
              <a:t>  </a:t>
            </a:r>
            <a:r>
              <a:rPr lang="en-US" dirty="0" err="1">
                <a:latin typeface="Tahoma" pitchFamily="34" charset="0"/>
              </a:rPr>
              <a:t>printf</a:t>
            </a:r>
            <a:r>
              <a:rPr lang="en-US" dirty="0">
                <a:latin typeface="Tahoma" pitchFamily="34" charset="0"/>
              </a:rPr>
              <a:t> ("Concatenation: %s\n", result);</a:t>
            </a:r>
          </a:p>
          <a:p>
            <a:pPr>
              <a:defRPr/>
            </a:pPr>
            <a:r>
              <a:rPr lang="en-US" dirty="0">
                <a:latin typeface="Tahoma" pitchFamily="34" charset="0"/>
              </a:rPr>
              <a:t>  return 0;</a:t>
            </a:r>
          </a:p>
          <a:p>
            <a:pPr>
              <a:defRPr/>
            </a:pPr>
            <a:r>
              <a:rPr lang="en-US" dirty="0">
                <a:latin typeface="Tahoma" pitchFamily="34" charset="0"/>
              </a:rPr>
              <a:t>}</a:t>
            </a:r>
          </a:p>
        </p:txBody>
      </p:sp>
      <p:sp>
        <p:nvSpPr>
          <p:cNvPr id="11268" name="Text Box 4"/>
          <p:cNvSpPr txBox="1">
            <a:spLocks noChangeArrowheads="1"/>
          </p:cNvSpPr>
          <p:nvPr/>
        </p:nvSpPr>
        <p:spPr bwMode="auto">
          <a:xfrm>
            <a:off x="5562600" y="5257800"/>
            <a:ext cx="3192463" cy="1219200"/>
          </a:xfrm>
          <a:prstGeom prst="rect">
            <a:avLst/>
          </a:prstGeom>
          <a:noFill/>
          <a:ln w="31750">
            <a:solidFill>
              <a:srgbClr val="DD3300"/>
            </a:solidFill>
            <a:miter lim="800000"/>
            <a:headEnd/>
            <a:tailEnd/>
          </a:ln>
        </p:spPr>
        <p:txBody>
          <a:bodyPr wrap="none">
            <a:spAutoFit/>
          </a:bodyPr>
          <a:lstStyle/>
          <a:p>
            <a:r>
              <a:rPr lang="en-US" sz="2400"/>
              <a:t>Q: Do you see any </a:t>
            </a:r>
          </a:p>
          <a:p>
            <a:r>
              <a:rPr lang="en-US" sz="2400"/>
              <a:t>memory leak</a:t>
            </a:r>
          </a:p>
          <a:p>
            <a:r>
              <a:rPr lang="en-US" sz="2400"/>
              <a:t>problems?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Concatenating Strings</a:t>
            </a:r>
          </a:p>
        </p:txBody>
      </p:sp>
      <p:sp>
        <p:nvSpPr>
          <p:cNvPr id="12291" name="Rectangle 3"/>
          <p:cNvSpPr>
            <a:spLocks noChangeArrowheads="1"/>
          </p:cNvSpPr>
          <p:nvPr/>
        </p:nvSpPr>
        <p:spPr bwMode="auto">
          <a:xfrm>
            <a:off x="228600" y="1600200"/>
            <a:ext cx="8632825" cy="4541838"/>
          </a:xfrm>
          <a:prstGeom prst="rect">
            <a:avLst/>
          </a:prstGeom>
          <a:noFill/>
          <a:ln w="31750">
            <a:noFill/>
            <a:miter lim="800000"/>
            <a:headEnd/>
            <a:tailEnd/>
          </a:ln>
        </p:spPr>
        <p:txBody>
          <a:bodyPr>
            <a:spAutoFit/>
          </a:bodyPr>
          <a:lstStyle/>
          <a:p>
            <a:r>
              <a:rPr lang="en-US" sz="2800">
                <a:solidFill>
                  <a:schemeClr val="accent2"/>
                </a:solidFill>
              </a:rPr>
              <a:t>//allocate space for result and next argument</a:t>
            </a:r>
          </a:p>
          <a:p>
            <a:r>
              <a:rPr lang="en-US" sz="2800"/>
              <a:t>char *s = (char *) </a:t>
            </a:r>
          </a:p>
          <a:p>
            <a:r>
              <a:rPr lang="en-US" sz="2800"/>
              <a:t>   malloc (sizeof (*s)</a:t>
            </a:r>
          </a:p>
          <a:p>
            <a:r>
              <a:rPr lang="en-US" sz="2800"/>
              <a:t>               * (strlen (result) </a:t>
            </a:r>
          </a:p>
          <a:p>
            <a:r>
              <a:rPr lang="en-US" sz="2800"/>
              <a:t>                   + strlen (argv[i]) + 1));</a:t>
            </a:r>
          </a:p>
          <a:p>
            <a:endParaRPr lang="en-US" sz="2400">
              <a:solidFill>
                <a:schemeClr val="accent2"/>
              </a:solidFill>
            </a:endParaRPr>
          </a:p>
          <a:p>
            <a:r>
              <a:rPr lang="en-US" sz="2400">
                <a:solidFill>
                  <a:schemeClr val="accent2"/>
                </a:solidFill>
              </a:rPr>
              <a:t>// copy result to s</a:t>
            </a:r>
          </a:p>
          <a:p>
            <a:r>
              <a:rPr lang="en-US" sz="2800"/>
              <a:t>strcpy (s, result); </a:t>
            </a:r>
          </a:p>
          <a:p>
            <a:endParaRPr lang="en-US" sz="2400">
              <a:solidFill>
                <a:schemeClr val="accent2"/>
              </a:solidFill>
            </a:endParaRPr>
          </a:p>
          <a:p>
            <a:r>
              <a:rPr lang="en-US" sz="2400">
                <a:solidFill>
                  <a:schemeClr val="accent2"/>
                </a:solidFill>
              </a:rPr>
              <a:t>// concatenate next argument</a:t>
            </a:r>
          </a:p>
          <a:p>
            <a:r>
              <a:rPr lang="en-US" sz="2800"/>
              <a:t>strcat (s, argv[i]); </a:t>
            </a:r>
          </a:p>
        </p:txBody>
      </p:sp>
      <p:sp>
        <p:nvSpPr>
          <p:cNvPr id="12292" name="Text Box 4"/>
          <p:cNvSpPr txBox="1">
            <a:spLocks noChangeArrowheads="1"/>
          </p:cNvSpPr>
          <p:nvPr/>
        </p:nvSpPr>
        <p:spPr bwMode="auto">
          <a:xfrm>
            <a:off x="6308725" y="5722938"/>
            <a:ext cx="2041525" cy="579437"/>
          </a:xfrm>
          <a:prstGeom prst="rect">
            <a:avLst/>
          </a:prstGeom>
          <a:noFill/>
          <a:ln w="31750">
            <a:noFill/>
            <a:miter lim="800000"/>
            <a:headEnd/>
            <a:tailEnd/>
          </a:ln>
        </p:spPr>
        <p:txBody>
          <a:bodyPr wrap="none">
            <a:spAutoFit/>
          </a:bodyPr>
          <a:lstStyle/>
          <a:p>
            <a:r>
              <a:rPr lang="en-US" sz="3200"/>
              <a:t>Why +1?</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ChangeArrowheads="1"/>
          </p:cNvSpPr>
          <p:nvPr/>
        </p:nvSpPr>
        <p:spPr bwMode="auto">
          <a:xfrm>
            <a:off x="457200" y="381000"/>
            <a:ext cx="8382000" cy="6102350"/>
          </a:xfrm>
          <a:prstGeom prst="rect">
            <a:avLst/>
          </a:prstGeom>
          <a:noFill/>
          <a:ln w="31750">
            <a:noFill/>
            <a:miter lim="800000"/>
            <a:headEnd/>
            <a:tailEnd/>
          </a:ln>
          <a:effectLst/>
        </p:spPr>
        <p:txBody>
          <a:bodyPr>
            <a:spAutoFit/>
          </a:bodyPr>
          <a:lstStyle/>
          <a:p>
            <a:pPr>
              <a:defRPr/>
            </a:pPr>
            <a:r>
              <a:rPr lang="en-US" dirty="0">
                <a:latin typeface="Tahoma" pitchFamily="34" charset="0"/>
              </a:rPr>
              <a:t>#include &lt;</a:t>
            </a:r>
            <a:r>
              <a:rPr lang="en-US" dirty="0" err="1">
                <a:latin typeface="Tahoma" pitchFamily="34" charset="0"/>
              </a:rPr>
              <a:t>stdlib.h</a:t>
            </a:r>
            <a:r>
              <a:rPr lang="en-US" dirty="0">
                <a:latin typeface="Tahoma" pitchFamily="34" charset="0"/>
              </a:rPr>
              <a:t>&gt;</a:t>
            </a:r>
          </a:p>
          <a:p>
            <a:pPr>
              <a:defRPr/>
            </a:pPr>
            <a:r>
              <a:rPr lang="en-US" dirty="0">
                <a:latin typeface="Tahoma" pitchFamily="34" charset="0"/>
              </a:rPr>
              <a:t>#include &lt;</a:t>
            </a:r>
            <a:r>
              <a:rPr lang="en-US" dirty="0" err="1">
                <a:latin typeface="Tahoma" pitchFamily="34" charset="0"/>
              </a:rPr>
              <a:t>string.h</a:t>
            </a:r>
            <a:r>
              <a:rPr lang="en-US" dirty="0">
                <a:latin typeface="Tahoma" pitchFamily="34" charset="0"/>
              </a:rPr>
              <a:t>&gt;</a:t>
            </a:r>
          </a:p>
          <a:p>
            <a:pPr>
              <a:defRPr/>
            </a:pPr>
            <a:r>
              <a:rPr lang="en-US" dirty="0">
                <a:latin typeface="Tahoma" pitchFamily="34" charset="0"/>
              </a:rPr>
              <a:t>#include &lt;</a:t>
            </a:r>
            <a:r>
              <a:rPr lang="en-US" dirty="0" err="1">
                <a:latin typeface="Tahoma" pitchFamily="34" charset="0"/>
              </a:rPr>
              <a:t>stdio.h</a:t>
            </a:r>
            <a:r>
              <a:rPr lang="en-US" dirty="0">
                <a:latin typeface="Tahoma" pitchFamily="34" charset="0"/>
              </a:rPr>
              <a:t>&gt;</a:t>
            </a:r>
          </a:p>
          <a:p>
            <a:pPr>
              <a:defRPr/>
            </a:pPr>
            <a:endParaRPr lang="en-US" sz="1050" dirty="0">
              <a:latin typeface="Tahoma" pitchFamily="34" charset="0"/>
            </a:endParaRPr>
          </a:p>
          <a:p>
            <a:pPr>
              <a:defRPr/>
            </a:pPr>
            <a:r>
              <a:rPr lang="en-US" dirty="0" err="1">
                <a:latin typeface="Tahoma" pitchFamily="34" charset="0"/>
              </a:rPr>
              <a:t>int</a:t>
            </a:r>
            <a:r>
              <a:rPr lang="en-US" dirty="0">
                <a:latin typeface="Tahoma" pitchFamily="34" charset="0"/>
              </a:rPr>
              <a:t> main (</a:t>
            </a:r>
            <a:r>
              <a:rPr lang="en-US" dirty="0" err="1">
                <a:latin typeface="Tahoma" pitchFamily="34" charset="0"/>
              </a:rPr>
              <a:t>int</a:t>
            </a:r>
            <a:r>
              <a:rPr lang="en-US" dirty="0">
                <a:latin typeface="Tahoma" pitchFamily="34" charset="0"/>
              </a:rPr>
              <a:t> </a:t>
            </a:r>
            <a:r>
              <a:rPr lang="en-US" dirty="0" err="1">
                <a:latin typeface="Tahoma" pitchFamily="34" charset="0"/>
              </a:rPr>
              <a:t>argc</a:t>
            </a:r>
            <a:r>
              <a:rPr lang="en-US" dirty="0">
                <a:latin typeface="Tahoma" pitchFamily="34" charset="0"/>
              </a:rPr>
              <a:t>, char **</a:t>
            </a:r>
            <a:r>
              <a:rPr lang="en-US" dirty="0" err="1">
                <a:latin typeface="Tahoma" pitchFamily="34" charset="0"/>
              </a:rPr>
              <a:t>argv</a:t>
            </a:r>
            <a:r>
              <a:rPr lang="en-US" dirty="0">
                <a:latin typeface="Tahoma" pitchFamily="34" charset="0"/>
              </a:rPr>
              <a:t>) {</a:t>
            </a:r>
          </a:p>
          <a:p>
            <a:pPr>
              <a:defRPr/>
            </a:pPr>
            <a:r>
              <a:rPr lang="en-US" dirty="0">
                <a:latin typeface="Tahoma" pitchFamily="34" charset="0"/>
              </a:rPr>
              <a:t>  </a:t>
            </a:r>
            <a:r>
              <a:rPr lang="en-US" dirty="0" err="1">
                <a:latin typeface="Tahoma" pitchFamily="34" charset="0"/>
              </a:rPr>
              <a:t>int</a:t>
            </a:r>
            <a:r>
              <a:rPr lang="en-US" dirty="0">
                <a:latin typeface="Tahoma" pitchFamily="34" charset="0"/>
              </a:rPr>
              <a:t> </a:t>
            </a:r>
            <a:r>
              <a:rPr lang="en-US" dirty="0" err="1">
                <a:latin typeface="Tahoma" pitchFamily="34" charset="0"/>
              </a:rPr>
              <a:t>i</a:t>
            </a:r>
            <a:r>
              <a:rPr lang="en-US" dirty="0">
                <a:latin typeface="Tahoma" pitchFamily="34" charset="0"/>
              </a:rPr>
              <a:t> = 0;</a:t>
            </a:r>
          </a:p>
          <a:p>
            <a:pPr>
              <a:defRPr/>
            </a:pPr>
            <a:r>
              <a:rPr lang="en-US" dirty="0">
                <a:latin typeface="Tahoma" pitchFamily="34" charset="0"/>
              </a:rPr>
              <a:t>  char *result = (char *) </a:t>
            </a:r>
            <a:r>
              <a:rPr lang="en-US" dirty="0" err="1">
                <a:latin typeface="Tahoma" pitchFamily="34" charset="0"/>
              </a:rPr>
              <a:t>malloc</a:t>
            </a:r>
            <a:r>
              <a:rPr lang="en-US" dirty="0">
                <a:latin typeface="Tahoma" pitchFamily="34" charset="0"/>
              </a:rPr>
              <a:t> (</a:t>
            </a:r>
            <a:r>
              <a:rPr lang="en-US" dirty="0" err="1">
                <a:latin typeface="Tahoma" pitchFamily="34" charset="0"/>
              </a:rPr>
              <a:t>sizeof</a:t>
            </a:r>
            <a:r>
              <a:rPr lang="en-US" dirty="0">
                <a:latin typeface="Tahoma" pitchFamily="34" charset="0"/>
              </a:rPr>
              <a:t> (*result));</a:t>
            </a:r>
          </a:p>
          <a:p>
            <a:pPr>
              <a:defRPr/>
            </a:pPr>
            <a:r>
              <a:rPr lang="en-US" dirty="0">
                <a:latin typeface="Tahoma" pitchFamily="34" charset="0"/>
              </a:rPr>
              <a:t>  *result = '\0';</a:t>
            </a:r>
          </a:p>
          <a:p>
            <a:pPr>
              <a:defRPr/>
            </a:pPr>
            <a:endParaRPr lang="en-US" dirty="0">
              <a:latin typeface="Tahoma" pitchFamily="34" charset="0"/>
            </a:endParaRPr>
          </a:p>
          <a:p>
            <a:pPr>
              <a:defRPr/>
            </a:pPr>
            <a:r>
              <a:rPr lang="en-US" dirty="0">
                <a:latin typeface="Tahoma" pitchFamily="34" charset="0"/>
              </a:rPr>
              <a:t>  while (</a:t>
            </a:r>
            <a:r>
              <a:rPr lang="en-US" dirty="0" err="1">
                <a:latin typeface="Tahoma" pitchFamily="34" charset="0"/>
              </a:rPr>
              <a:t>i</a:t>
            </a:r>
            <a:r>
              <a:rPr lang="en-US" dirty="0">
                <a:latin typeface="Tahoma" pitchFamily="34" charset="0"/>
              </a:rPr>
              <a:t> &lt; </a:t>
            </a:r>
            <a:r>
              <a:rPr lang="en-US" dirty="0" err="1">
                <a:latin typeface="Tahoma" pitchFamily="34" charset="0"/>
              </a:rPr>
              <a:t>argc</a:t>
            </a:r>
            <a:r>
              <a:rPr lang="en-US" dirty="0">
                <a:latin typeface="Tahoma" pitchFamily="34" charset="0"/>
              </a:rPr>
              <a:t>) {</a:t>
            </a:r>
          </a:p>
          <a:p>
            <a:pPr>
              <a:defRPr/>
            </a:pPr>
            <a:r>
              <a:rPr lang="en-US" dirty="0">
                <a:latin typeface="Tahoma" pitchFamily="34" charset="0"/>
              </a:rPr>
              <a:t>      char *s = (char *) </a:t>
            </a:r>
            <a:r>
              <a:rPr lang="en-US" dirty="0" err="1">
                <a:latin typeface="Tahoma" pitchFamily="34" charset="0"/>
              </a:rPr>
              <a:t>malloc</a:t>
            </a:r>
            <a:r>
              <a:rPr lang="en-US" dirty="0">
                <a:latin typeface="Tahoma" pitchFamily="34" charset="0"/>
              </a:rPr>
              <a:t> (</a:t>
            </a:r>
            <a:r>
              <a:rPr lang="en-US" dirty="0" err="1">
                <a:latin typeface="Tahoma" pitchFamily="34" charset="0"/>
              </a:rPr>
              <a:t>sizeof</a:t>
            </a:r>
            <a:r>
              <a:rPr lang="en-US" dirty="0">
                <a:latin typeface="Tahoma" pitchFamily="34" charset="0"/>
              </a:rPr>
              <a:t> (*s)</a:t>
            </a:r>
          </a:p>
          <a:p>
            <a:pPr>
              <a:defRPr/>
            </a:pPr>
            <a:r>
              <a:rPr lang="en-US" dirty="0">
                <a:latin typeface="Tahoma" pitchFamily="34" charset="0"/>
              </a:rPr>
              <a:t>                                            * (</a:t>
            </a:r>
            <a:r>
              <a:rPr lang="en-US" dirty="0" err="1">
                <a:latin typeface="Tahoma" pitchFamily="34" charset="0"/>
              </a:rPr>
              <a:t>strlen</a:t>
            </a:r>
            <a:r>
              <a:rPr lang="en-US" dirty="0">
                <a:latin typeface="Tahoma" pitchFamily="34" charset="0"/>
              </a:rPr>
              <a:t> (result) + </a:t>
            </a:r>
            <a:r>
              <a:rPr lang="en-US" dirty="0" err="1">
                <a:latin typeface="Tahoma" pitchFamily="34" charset="0"/>
              </a:rPr>
              <a:t>strlen</a:t>
            </a:r>
            <a:r>
              <a:rPr lang="en-US" dirty="0">
                <a:latin typeface="Tahoma" pitchFamily="34" charset="0"/>
              </a:rPr>
              <a:t> (</a:t>
            </a:r>
            <a:r>
              <a:rPr lang="en-US" dirty="0" err="1">
                <a:latin typeface="Tahoma" pitchFamily="34" charset="0"/>
              </a:rPr>
              <a:t>argv</a:t>
            </a:r>
            <a:r>
              <a:rPr lang="en-US" dirty="0">
                <a:latin typeface="Tahoma" pitchFamily="34" charset="0"/>
              </a:rPr>
              <a:t>[</a:t>
            </a:r>
            <a:r>
              <a:rPr lang="en-US" dirty="0" err="1">
                <a:latin typeface="Tahoma" pitchFamily="34" charset="0"/>
              </a:rPr>
              <a:t>i</a:t>
            </a:r>
            <a:r>
              <a:rPr lang="en-US" dirty="0">
                <a:latin typeface="Tahoma" pitchFamily="34" charset="0"/>
              </a:rPr>
              <a:t>]) + 1));</a:t>
            </a:r>
          </a:p>
          <a:p>
            <a:pPr>
              <a:defRPr/>
            </a:pPr>
            <a:r>
              <a:rPr lang="en-US" dirty="0">
                <a:latin typeface="Tahoma" pitchFamily="34" charset="0"/>
              </a:rPr>
              <a:t>      </a:t>
            </a:r>
            <a:r>
              <a:rPr lang="en-US" dirty="0" err="1">
                <a:latin typeface="Tahoma" pitchFamily="34" charset="0"/>
              </a:rPr>
              <a:t>strcpy</a:t>
            </a:r>
            <a:r>
              <a:rPr lang="en-US" dirty="0">
                <a:latin typeface="Tahoma" pitchFamily="34" charset="0"/>
              </a:rPr>
              <a:t> (s, result);</a:t>
            </a:r>
          </a:p>
          <a:p>
            <a:pPr>
              <a:defRPr/>
            </a:pPr>
            <a:r>
              <a:rPr lang="en-US" dirty="0">
                <a:latin typeface="Tahoma" pitchFamily="34" charset="0"/>
              </a:rPr>
              <a:t>      </a:t>
            </a:r>
            <a:r>
              <a:rPr lang="en-US" dirty="0" err="1">
                <a:latin typeface="Tahoma" pitchFamily="34" charset="0"/>
              </a:rPr>
              <a:t>strcat</a:t>
            </a:r>
            <a:r>
              <a:rPr lang="en-US" dirty="0">
                <a:latin typeface="Tahoma" pitchFamily="34" charset="0"/>
              </a:rPr>
              <a:t> (s, </a:t>
            </a:r>
            <a:r>
              <a:rPr lang="en-US" dirty="0" err="1">
                <a:latin typeface="Tahoma" pitchFamily="34" charset="0"/>
              </a:rPr>
              <a:t>argv</a:t>
            </a:r>
            <a:r>
              <a:rPr lang="en-US" dirty="0">
                <a:latin typeface="Tahoma" pitchFamily="34" charset="0"/>
              </a:rPr>
              <a:t>[</a:t>
            </a:r>
            <a:r>
              <a:rPr lang="en-US" dirty="0" err="1">
                <a:latin typeface="Tahoma" pitchFamily="34" charset="0"/>
              </a:rPr>
              <a:t>i</a:t>
            </a:r>
            <a:r>
              <a:rPr lang="en-US" dirty="0">
                <a:latin typeface="Tahoma" pitchFamily="34" charset="0"/>
              </a:rPr>
              <a:t>]);</a:t>
            </a:r>
          </a:p>
          <a:p>
            <a:pPr>
              <a:defRPr/>
            </a:pPr>
            <a:r>
              <a:rPr lang="en-US" dirty="0">
                <a:latin typeface="Tahoma" pitchFamily="34" charset="0"/>
              </a:rPr>
              <a:t>      result = s;</a:t>
            </a:r>
          </a:p>
          <a:p>
            <a:pPr>
              <a:defRPr/>
            </a:pPr>
            <a:r>
              <a:rPr lang="en-US" dirty="0">
                <a:latin typeface="Tahoma" pitchFamily="34" charset="0"/>
              </a:rPr>
              <a:t>      </a:t>
            </a:r>
            <a:r>
              <a:rPr lang="en-US" dirty="0" err="1">
                <a:latin typeface="Tahoma" pitchFamily="34" charset="0"/>
              </a:rPr>
              <a:t>i</a:t>
            </a:r>
            <a:r>
              <a:rPr lang="en-US" dirty="0">
                <a:latin typeface="Tahoma" pitchFamily="34" charset="0"/>
              </a:rPr>
              <a:t>++;</a:t>
            </a:r>
          </a:p>
          <a:p>
            <a:pPr>
              <a:defRPr/>
            </a:pPr>
            <a:r>
              <a:rPr lang="en-US" dirty="0">
                <a:latin typeface="Tahoma" pitchFamily="34" charset="0"/>
              </a:rPr>
              <a:t>    }</a:t>
            </a:r>
          </a:p>
          <a:p>
            <a:pPr>
              <a:defRPr/>
            </a:pPr>
            <a:r>
              <a:rPr lang="en-US" dirty="0">
                <a:latin typeface="Tahoma" pitchFamily="34" charset="0"/>
              </a:rPr>
              <a:t>  </a:t>
            </a:r>
            <a:r>
              <a:rPr lang="en-US" dirty="0" err="1">
                <a:latin typeface="Tahoma" pitchFamily="34" charset="0"/>
              </a:rPr>
              <a:t>printf</a:t>
            </a:r>
            <a:r>
              <a:rPr lang="en-US" dirty="0">
                <a:latin typeface="Tahoma" pitchFamily="34" charset="0"/>
              </a:rPr>
              <a:t> ("Concatenation: %s\n", result);</a:t>
            </a:r>
          </a:p>
          <a:p>
            <a:pPr>
              <a:defRPr/>
            </a:pPr>
            <a:r>
              <a:rPr lang="en-US" dirty="0">
                <a:latin typeface="Tahoma" pitchFamily="34" charset="0"/>
              </a:rPr>
              <a:t>  return 0;</a:t>
            </a:r>
          </a:p>
          <a:p>
            <a:pPr>
              <a:defRPr/>
            </a:pPr>
            <a:r>
              <a:rPr lang="en-US" dirty="0">
                <a:latin typeface="Tahoma" pitchFamily="34" charset="0"/>
              </a:rPr>
              <a:t>}</a:t>
            </a:r>
          </a:p>
        </p:txBody>
      </p:sp>
      <p:sp>
        <p:nvSpPr>
          <p:cNvPr id="13315" name="Rectangle 2"/>
          <p:cNvSpPr>
            <a:spLocks noGrp="1" noChangeArrowheads="1"/>
          </p:cNvSpPr>
          <p:nvPr>
            <p:ph type="title"/>
          </p:nvPr>
        </p:nvSpPr>
        <p:spPr>
          <a:xfrm>
            <a:off x="457200" y="76200"/>
            <a:ext cx="8229600" cy="1143000"/>
          </a:xfrm>
        </p:spPr>
        <p:txBody>
          <a:bodyPr/>
          <a:lstStyle/>
          <a:p>
            <a:pPr algn="r" eaLnBrk="1" hangingPunct="1"/>
            <a:r>
              <a:rPr lang="en-US" smtClean="0"/>
              <a:t>Memory Lifetimes</a:t>
            </a:r>
          </a:p>
        </p:txBody>
      </p:sp>
      <p:sp>
        <p:nvSpPr>
          <p:cNvPr id="13316" name="Text Box 4"/>
          <p:cNvSpPr txBox="1">
            <a:spLocks noChangeArrowheads="1"/>
          </p:cNvSpPr>
          <p:nvPr/>
        </p:nvSpPr>
        <p:spPr bwMode="auto">
          <a:xfrm>
            <a:off x="5181600" y="4800600"/>
            <a:ext cx="3368675" cy="1220788"/>
          </a:xfrm>
          <a:prstGeom prst="rect">
            <a:avLst/>
          </a:prstGeom>
          <a:noFill/>
          <a:ln w="31750">
            <a:solidFill>
              <a:srgbClr val="DD3300"/>
            </a:solidFill>
            <a:miter lim="800000"/>
            <a:headEnd/>
            <a:tailEnd/>
          </a:ln>
        </p:spPr>
        <p:txBody>
          <a:bodyPr>
            <a:spAutoFit/>
          </a:bodyPr>
          <a:lstStyle/>
          <a:p>
            <a:r>
              <a:rPr lang="en-US" sz="2400"/>
              <a:t>When is space allocated by malloc reclaimed?</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Reclaiming Storage</a:t>
            </a:r>
          </a:p>
        </p:txBody>
      </p:sp>
      <p:sp>
        <p:nvSpPr>
          <p:cNvPr id="14339" name="Rectangle 3"/>
          <p:cNvSpPr>
            <a:spLocks noGrp="1" noChangeArrowheads="1"/>
          </p:cNvSpPr>
          <p:nvPr>
            <p:ph type="body" idx="1"/>
          </p:nvPr>
        </p:nvSpPr>
        <p:spPr>
          <a:xfrm>
            <a:off x="457200" y="1447800"/>
            <a:ext cx="8229600" cy="4525963"/>
          </a:xfrm>
        </p:spPr>
        <p:txBody>
          <a:bodyPr/>
          <a:lstStyle/>
          <a:p>
            <a:pPr eaLnBrk="1" hangingPunct="1"/>
            <a:r>
              <a:rPr lang="en-US" smtClean="0"/>
              <a:t>Storage allocated by malloc is reserved forever</a:t>
            </a:r>
          </a:p>
          <a:p>
            <a:pPr eaLnBrk="1" hangingPunct="1"/>
            <a:r>
              <a:rPr lang="en-US" smtClean="0"/>
              <a:t>Give it back by passing it to </a:t>
            </a:r>
            <a:r>
              <a:rPr lang="en-US" smtClean="0">
                <a:latin typeface="Tahoma" pitchFamily="34" charset="0"/>
              </a:rPr>
              <a:t>free</a:t>
            </a:r>
          </a:p>
        </p:txBody>
      </p:sp>
      <p:sp>
        <p:nvSpPr>
          <p:cNvPr id="14340" name="Rectangle 4"/>
          <p:cNvSpPr>
            <a:spLocks noChangeArrowheads="1"/>
          </p:cNvSpPr>
          <p:nvPr/>
        </p:nvSpPr>
        <p:spPr bwMode="auto">
          <a:xfrm>
            <a:off x="2017713" y="3124200"/>
            <a:ext cx="5018087" cy="579438"/>
          </a:xfrm>
          <a:prstGeom prst="rect">
            <a:avLst/>
          </a:prstGeom>
          <a:noFill/>
          <a:ln w="31750">
            <a:noFill/>
            <a:miter lim="800000"/>
            <a:headEnd/>
            <a:tailEnd/>
          </a:ln>
        </p:spPr>
        <p:txBody>
          <a:bodyPr wrap="none" anchor="ctr">
            <a:spAutoFit/>
          </a:bodyPr>
          <a:lstStyle/>
          <a:p>
            <a:r>
              <a:rPr lang="en-US" sz="3200" b="1">
                <a:solidFill>
                  <a:schemeClr val="accent2"/>
                </a:solidFill>
              </a:rPr>
              <a:t>void free(void *</a:t>
            </a:r>
            <a:r>
              <a:rPr lang="en-US" sz="3200" b="1" i="1">
                <a:solidFill>
                  <a:schemeClr val="accent2"/>
                </a:solidFill>
              </a:rPr>
              <a:t>ptr</a:t>
            </a:r>
            <a:r>
              <a:rPr lang="en-US" sz="3200" b="1">
                <a:solidFill>
                  <a:schemeClr val="accent2"/>
                </a:solidFill>
              </a:rPr>
              <a:t>);</a:t>
            </a:r>
            <a:r>
              <a:rPr lang="en-US" sz="3200"/>
              <a:t> </a:t>
            </a:r>
          </a:p>
        </p:txBody>
      </p:sp>
      <p:pic>
        <p:nvPicPr>
          <p:cNvPr id="14341" name="Picture 6" descr="[Option End]"/>
          <p:cNvPicPr>
            <a:picLocks noChangeAspect="1" noChangeArrowheads="1"/>
          </p:cNvPicPr>
          <p:nvPr/>
        </p:nvPicPr>
        <p:blipFill>
          <a:blip r:embed="rId3" cstate="print"/>
          <a:srcRect/>
          <a:stretch>
            <a:fillRect/>
          </a:stretch>
        </p:blipFill>
        <p:spPr bwMode="auto">
          <a:xfrm>
            <a:off x="11153775" y="3292475"/>
            <a:ext cx="133350" cy="857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Memory Leaks</a:t>
            </a:r>
          </a:p>
        </p:txBody>
      </p:sp>
      <p:sp>
        <p:nvSpPr>
          <p:cNvPr id="59395" name="Rectangle 3"/>
          <p:cNvSpPr>
            <a:spLocks noGrp="1" noChangeArrowheads="1"/>
          </p:cNvSpPr>
          <p:nvPr>
            <p:ph type="body" idx="1"/>
          </p:nvPr>
        </p:nvSpPr>
        <p:spPr/>
        <p:txBody>
          <a:bodyPr/>
          <a:lstStyle/>
          <a:p>
            <a:r>
              <a:rPr lang="en-US" dirty="0" smtClean="0"/>
              <a:t>Program fails to release memory when no longer needed</a:t>
            </a:r>
          </a:p>
          <a:p>
            <a:pPr lvl="8"/>
            <a:endParaRPr lang="en-US" dirty="0" smtClean="0"/>
          </a:p>
          <a:p>
            <a:r>
              <a:rPr lang="en-US" dirty="0" smtClean="0"/>
              <a:t>Consequences/symptoms</a:t>
            </a:r>
          </a:p>
          <a:p>
            <a:pPr lvl="1"/>
            <a:r>
              <a:rPr lang="en-US" dirty="0" smtClean="0"/>
              <a:t>Reduces amount of available memory, run out of memory available for allocation</a:t>
            </a:r>
          </a:p>
          <a:p>
            <a:pPr lvl="1"/>
            <a:r>
              <a:rPr lang="en-US" dirty="0" smtClean="0"/>
              <a:t>When all memory is in RAM, there will be an immediate failure </a:t>
            </a:r>
          </a:p>
          <a:p>
            <a:pPr lvl="1"/>
            <a:r>
              <a:rPr lang="en-US" dirty="0" smtClean="0"/>
              <a:t>Virtual memory. Effect: once RAM has run out,   increasing use of hard disk</a:t>
            </a:r>
          </a:p>
          <a:p>
            <a:pPr lvl="2"/>
            <a:r>
              <a:rPr lang="en-US" dirty="0" smtClean="0"/>
              <a:t>Usually, the performance of the application and/or system will have become so slow that they will be considered to have failed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76200"/>
            <a:ext cx="8229600" cy="1143000"/>
          </a:xfrm>
        </p:spPr>
        <p:txBody>
          <a:bodyPr/>
          <a:lstStyle/>
          <a:p>
            <a:pPr eaLnBrk="1" hangingPunct="1"/>
            <a:r>
              <a:rPr lang="en-US" smtClean="0"/>
              <a:t>Plugging Memory Leaks</a:t>
            </a:r>
          </a:p>
        </p:txBody>
      </p:sp>
      <p:sp>
        <p:nvSpPr>
          <p:cNvPr id="16387" name="Rectangle 3"/>
          <p:cNvSpPr>
            <a:spLocks noChangeArrowheads="1"/>
          </p:cNvSpPr>
          <p:nvPr/>
        </p:nvSpPr>
        <p:spPr bwMode="auto">
          <a:xfrm>
            <a:off x="457200" y="990600"/>
            <a:ext cx="8382000" cy="5362575"/>
          </a:xfrm>
          <a:prstGeom prst="rect">
            <a:avLst/>
          </a:prstGeom>
          <a:noFill/>
          <a:ln w="31750">
            <a:noFill/>
            <a:miter lim="800000"/>
            <a:headEnd/>
            <a:tailEnd/>
          </a:ln>
        </p:spPr>
        <p:txBody>
          <a:bodyPr>
            <a:spAutoFit/>
          </a:bodyPr>
          <a:lstStyle/>
          <a:p>
            <a:r>
              <a:rPr lang="en-US" sz="1600">
                <a:latin typeface="Tahoma" pitchFamily="34" charset="0"/>
              </a:rPr>
              <a:t>#include &lt;stdlib.h&gt;</a:t>
            </a:r>
          </a:p>
          <a:p>
            <a:r>
              <a:rPr lang="en-US" sz="1600">
                <a:latin typeface="Tahoma" pitchFamily="34" charset="0"/>
              </a:rPr>
              <a:t>#include &lt;string.h&gt;</a:t>
            </a:r>
          </a:p>
          <a:p>
            <a:r>
              <a:rPr lang="en-US" sz="1600">
                <a:latin typeface="Tahoma" pitchFamily="34" charset="0"/>
              </a:rPr>
              <a:t>#include &lt;stdio.h&gt;</a:t>
            </a:r>
          </a:p>
          <a:p>
            <a:endParaRPr lang="en-US" sz="900">
              <a:latin typeface="Tahoma" pitchFamily="34" charset="0"/>
            </a:endParaRPr>
          </a:p>
          <a:p>
            <a:r>
              <a:rPr lang="en-US" sz="1600">
                <a:latin typeface="Tahoma" pitchFamily="34" charset="0"/>
              </a:rPr>
              <a:t>int main (int argc, char **argv)</a:t>
            </a:r>
          </a:p>
          <a:p>
            <a:r>
              <a:rPr lang="en-US" sz="1600">
                <a:latin typeface="Tahoma" pitchFamily="34" charset="0"/>
              </a:rPr>
              <a:t>{</a:t>
            </a:r>
          </a:p>
          <a:p>
            <a:r>
              <a:rPr lang="en-US" sz="1600">
                <a:latin typeface="Tahoma" pitchFamily="34" charset="0"/>
              </a:rPr>
              <a:t>  int i = 0;</a:t>
            </a:r>
          </a:p>
          <a:p>
            <a:r>
              <a:rPr lang="en-US" sz="1600">
                <a:latin typeface="Tahoma" pitchFamily="34" charset="0"/>
              </a:rPr>
              <a:t>  char *result = (char *) malloc (sizeof (*result));</a:t>
            </a:r>
          </a:p>
          <a:p>
            <a:r>
              <a:rPr lang="en-US" sz="1600">
                <a:latin typeface="Tahoma" pitchFamily="34" charset="0"/>
              </a:rPr>
              <a:t>  *result = '\0';</a:t>
            </a:r>
          </a:p>
          <a:p>
            <a:endParaRPr lang="en-US" sz="1600">
              <a:latin typeface="Tahoma" pitchFamily="34" charset="0"/>
            </a:endParaRPr>
          </a:p>
          <a:p>
            <a:r>
              <a:rPr lang="en-US" sz="1600">
                <a:latin typeface="Tahoma" pitchFamily="34" charset="0"/>
              </a:rPr>
              <a:t>  while (i &lt; argc)</a:t>
            </a:r>
          </a:p>
          <a:p>
            <a:r>
              <a:rPr lang="en-US" sz="1600">
                <a:latin typeface="Tahoma" pitchFamily="34" charset="0"/>
              </a:rPr>
              <a:t>    {</a:t>
            </a:r>
          </a:p>
          <a:p>
            <a:r>
              <a:rPr lang="en-US" sz="1600">
                <a:latin typeface="Tahoma" pitchFamily="34" charset="0"/>
              </a:rPr>
              <a:t>      char *s = (char *) malloc (sizeof (*s)</a:t>
            </a:r>
          </a:p>
          <a:p>
            <a:r>
              <a:rPr lang="en-US" sz="1600">
                <a:latin typeface="Tahoma" pitchFamily="34" charset="0"/>
              </a:rPr>
              <a:t>                                            * (strlen (result) + strlen (argv[i]) + 1));</a:t>
            </a:r>
          </a:p>
          <a:p>
            <a:r>
              <a:rPr lang="en-US" sz="1600">
                <a:latin typeface="Tahoma" pitchFamily="34" charset="0"/>
              </a:rPr>
              <a:t>      strcpy (s, result);</a:t>
            </a:r>
          </a:p>
          <a:p>
            <a:r>
              <a:rPr lang="en-US" sz="1600">
                <a:latin typeface="Tahoma" pitchFamily="34" charset="0"/>
              </a:rPr>
              <a:t>      strcat (s, argv[i]);</a:t>
            </a:r>
          </a:p>
          <a:p>
            <a:r>
              <a:rPr lang="en-US" sz="1600">
                <a:latin typeface="Tahoma" pitchFamily="34" charset="0"/>
              </a:rPr>
              <a:t>      result = s;</a:t>
            </a:r>
          </a:p>
          <a:p>
            <a:r>
              <a:rPr lang="en-US" sz="1600">
                <a:latin typeface="Tahoma" pitchFamily="34" charset="0"/>
              </a:rPr>
              <a:t>      i++;</a:t>
            </a:r>
          </a:p>
          <a:p>
            <a:r>
              <a:rPr lang="en-US" sz="1600">
                <a:latin typeface="Tahoma" pitchFamily="34" charset="0"/>
              </a:rPr>
              <a:t>    }</a:t>
            </a:r>
          </a:p>
          <a:p>
            <a:r>
              <a:rPr lang="en-US" sz="1600">
                <a:latin typeface="Tahoma" pitchFamily="34" charset="0"/>
              </a:rPr>
              <a:t>  printf ("Concatenation: %s\n", result);</a:t>
            </a:r>
          </a:p>
          <a:p>
            <a:r>
              <a:rPr lang="en-US" sz="1600">
                <a:latin typeface="Tahoma" pitchFamily="34" charset="0"/>
              </a:rPr>
              <a:t>  return 0;</a:t>
            </a:r>
          </a:p>
          <a:p>
            <a:r>
              <a:rPr lang="en-US" sz="1600">
                <a:latin typeface="Tahoma" pitchFamily="34" charset="0"/>
              </a:rPr>
              <a:t>}</a:t>
            </a:r>
          </a:p>
        </p:txBody>
      </p:sp>
      <p:sp>
        <p:nvSpPr>
          <p:cNvPr id="60420" name="Text Box 4"/>
          <p:cNvSpPr txBox="1">
            <a:spLocks noChangeArrowheads="1"/>
          </p:cNvSpPr>
          <p:nvPr/>
        </p:nvSpPr>
        <p:spPr bwMode="auto">
          <a:xfrm>
            <a:off x="5295901" y="5059362"/>
            <a:ext cx="2836863" cy="579438"/>
          </a:xfrm>
          <a:prstGeom prst="rect">
            <a:avLst/>
          </a:prstGeom>
          <a:noFill/>
          <a:ln w="31750">
            <a:noFill/>
            <a:miter lim="800000"/>
            <a:headEnd/>
            <a:tailEnd/>
          </a:ln>
        </p:spPr>
        <p:txBody>
          <a:bodyPr wrap="none">
            <a:spAutoFit/>
          </a:bodyPr>
          <a:lstStyle/>
          <a:p>
            <a:r>
              <a:rPr lang="en-US" sz="3200">
                <a:solidFill>
                  <a:schemeClr val="accent2"/>
                </a:solidFill>
              </a:rPr>
              <a:t>free (result);</a:t>
            </a:r>
          </a:p>
        </p:txBody>
      </p:sp>
      <p:cxnSp>
        <p:nvCxnSpPr>
          <p:cNvPr id="60421" name="AutoShape 5"/>
          <p:cNvCxnSpPr>
            <a:cxnSpLocks noChangeShapeType="1"/>
            <a:stCxn id="60420" idx="1"/>
          </p:cNvCxnSpPr>
          <p:nvPr/>
        </p:nvCxnSpPr>
        <p:spPr bwMode="auto">
          <a:xfrm rot="10800000">
            <a:off x="2362201" y="4865687"/>
            <a:ext cx="2933700" cy="484188"/>
          </a:xfrm>
          <a:prstGeom prst="curvedConnector3">
            <a:avLst>
              <a:gd name="adj1" fmla="val 50000"/>
            </a:avLst>
          </a:prstGeom>
          <a:noFill/>
          <a:ln w="57150">
            <a:solidFill>
              <a:srgbClr val="0000FF"/>
            </a:solidFill>
            <a:round/>
            <a:headEnd/>
            <a:tailEnd type="triangle" w="med" len="med"/>
          </a:ln>
        </p:spPr>
      </p:cxnSp>
      <p:cxnSp>
        <p:nvCxnSpPr>
          <p:cNvPr id="60422" name="AutoShape 6"/>
          <p:cNvCxnSpPr>
            <a:cxnSpLocks noChangeShapeType="1"/>
          </p:cNvCxnSpPr>
          <p:nvPr/>
        </p:nvCxnSpPr>
        <p:spPr bwMode="auto">
          <a:xfrm rot="10800000">
            <a:off x="2492376" y="4602162"/>
            <a:ext cx="2857500" cy="766763"/>
          </a:xfrm>
          <a:prstGeom prst="curvedConnector3">
            <a:avLst>
              <a:gd name="adj1" fmla="val 50000"/>
            </a:avLst>
          </a:prstGeom>
          <a:noFill/>
          <a:ln w="76200">
            <a:solidFill>
              <a:srgbClr val="0000FF"/>
            </a:solidFill>
            <a:round/>
            <a:headEnd/>
            <a:tailEnd type="triangle" w="med" len="med"/>
          </a:ln>
        </p:spPr>
      </p:cxnSp>
      <p:sp>
        <p:nvSpPr>
          <p:cNvPr id="16391" name="Text Box 7"/>
          <p:cNvSpPr txBox="1">
            <a:spLocks noChangeArrowheads="1"/>
          </p:cNvSpPr>
          <p:nvPr/>
        </p:nvSpPr>
        <p:spPr bwMode="auto">
          <a:xfrm>
            <a:off x="4525963" y="2819400"/>
            <a:ext cx="4389437" cy="1066800"/>
          </a:xfrm>
          <a:prstGeom prst="rect">
            <a:avLst/>
          </a:prstGeom>
          <a:noFill/>
          <a:ln w="31750">
            <a:noFill/>
            <a:miter lim="800000"/>
            <a:headEnd/>
            <a:tailEnd/>
          </a:ln>
        </p:spPr>
        <p:txBody>
          <a:bodyPr wrap="none">
            <a:spAutoFit/>
          </a:bodyPr>
          <a:lstStyle/>
          <a:p>
            <a:r>
              <a:rPr lang="en-US" sz="3200"/>
              <a:t>After last use or </a:t>
            </a:r>
          </a:p>
          <a:p>
            <a:r>
              <a:rPr lang="en-US" sz="3200"/>
              <a:t>before reassignment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dissolve">
                                      <p:cBhvr>
                                        <p:cTn id="7" dur="500"/>
                                        <p:tgtEl>
                                          <p:spTgt spid="60420"/>
                                        </p:tgtEl>
                                      </p:cBhvr>
                                    </p:animEffect>
                                  </p:childTnLst>
                                </p:cTn>
                              </p:par>
                              <p:par>
                                <p:cTn id="8" presetID="9" presetClass="entr" presetSubtype="0" fill="hold" nodeType="withEffect">
                                  <p:stCondLst>
                                    <p:cond delay="0"/>
                                  </p:stCondLst>
                                  <p:childTnLst>
                                    <p:set>
                                      <p:cBhvr>
                                        <p:cTn id="9" dur="1" fill="hold">
                                          <p:stCondLst>
                                            <p:cond delay="0"/>
                                          </p:stCondLst>
                                        </p:cTn>
                                        <p:tgtEl>
                                          <p:spTgt spid="60421"/>
                                        </p:tgtEl>
                                        <p:attrNameLst>
                                          <p:attrName>style.visibility</p:attrName>
                                        </p:attrNameLst>
                                      </p:cBhvr>
                                      <p:to>
                                        <p:strVal val="visible"/>
                                      </p:to>
                                    </p:set>
                                    <p:animEffect transition="in" filter="dissolve">
                                      <p:cBhvr>
                                        <p:cTn id="10" dur="500"/>
                                        <p:tgtEl>
                                          <p:spTgt spid="60421"/>
                                        </p:tgtEl>
                                      </p:cBhvr>
                                    </p:animEffect>
                                  </p:childTnLst>
                                </p:cTn>
                              </p:par>
                              <p:par>
                                <p:cTn id="11" presetID="9" presetClass="entr" presetSubtype="0" fill="hold" nodeType="withEffect">
                                  <p:stCondLst>
                                    <p:cond delay="0"/>
                                  </p:stCondLst>
                                  <p:childTnLst>
                                    <p:set>
                                      <p:cBhvr>
                                        <p:cTn id="12" dur="1" fill="hold">
                                          <p:stCondLst>
                                            <p:cond delay="0"/>
                                          </p:stCondLst>
                                        </p:cTn>
                                        <p:tgtEl>
                                          <p:spTgt spid="60422"/>
                                        </p:tgtEl>
                                        <p:attrNameLst>
                                          <p:attrName>style.visibility</p:attrName>
                                        </p:attrNameLst>
                                      </p:cBhvr>
                                      <p:to>
                                        <p:strVal val="visible"/>
                                      </p:to>
                                    </p:set>
                                    <p:animEffect transition="in" filter="dissolve">
                                      <p:cBhvr>
                                        <p:cTn id="13" dur="500"/>
                                        <p:tgtEl>
                                          <p:spTgt spid="6042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0422"/>
                                        </p:tgtEl>
                                        <p:attrNameLst>
                                          <p:attrName>style.visibility</p:attrName>
                                        </p:attrNameLst>
                                      </p:cBhvr>
                                      <p:to>
                                        <p:strVal val="visible"/>
                                      </p:to>
                                    </p:set>
                                    <p:animEffect transition="in" filter="dissolve">
                                      <p:cBhvr>
                                        <p:cTn id="18" dur="500"/>
                                        <p:tgtEl>
                                          <p:spTgt spid="60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Memory Leak</a:t>
            </a:r>
          </a:p>
        </p:txBody>
      </p:sp>
      <p:sp>
        <p:nvSpPr>
          <p:cNvPr id="17411" name="Rectangle 3"/>
          <p:cNvSpPr>
            <a:spLocks noGrp="1" noChangeArrowheads="1"/>
          </p:cNvSpPr>
          <p:nvPr>
            <p:ph type="body" idx="1"/>
          </p:nvPr>
        </p:nvSpPr>
        <p:spPr/>
        <p:txBody>
          <a:bodyPr/>
          <a:lstStyle/>
          <a:p>
            <a:r>
              <a:rPr lang="en-US" dirty="0" smtClean="0"/>
              <a:t>There is no reference to allocated storage </a:t>
            </a:r>
          </a:p>
          <a:p>
            <a:pPr lvl="1"/>
            <a:r>
              <a:rPr lang="en-US" dirty="0" smtClean="0"/>
              <a:t>It can never be reached</a:t>
            </a:r>
          </a:p>
          <a:p>
            <a:pPr lvl="1"/>
            <a:r>
              <a:rPr lang="en-US" dirty="0" smtClean="0"/>
              <a:t>It can never be reclaimed</a:t>
            </a:r>
          </a:p>
          <a:p>
            <a:r>
              <a:rPr lang="en-US" dirty="0" smtClean="0"/>
              <a:t>Losing references</a:t>
            </a:r>
          </a:p>
          <a:p>
            <a:pPr marL="914400" lvl="1" indent="-457200">
              <a:buFont typeface="+mj-lt"/>
              <a:buAutoNum type="arabicPeriod"/>
            </a:pPr>
            <a:r>
              <a:rPr lang="en-US" dirty="0" smtClean="0"/>
              <a:t>Variable goes out of scope</a:t>
            </a:r>
          </a:p>
          <a:p>
            <a:pPr marL="914400" lvl="1" indent="-457200">
              <a:buFont typeface="+mj-lt"/>
              <a:buAutoNum type="arabicPeriod"/>
            </a:pPr>
            <a:r>
              <a:rPr lang="en-US" dirty="0" smtClean="0"/>
              <a:t>Variable reassigned</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References</a:t>
            </a:r>
          </a:p>
        </p:txBody>
      </p:sp>
      <p:sp>
        <p:nvSpPr>
          <p:cNvPr id="18435" name="Rectangle 3"/>
          <p:cNvSpPr>
            <a:spLocks noChangeArrowheads="1"/>
          </p:cNvSpPr>
          <p:nvPr/>
        </p:nvSpPr>
        <p:spPr bwMode="auto">
          <a:xfrm>
            <a:off x="534988" y="1371600"/>
            <a:ext cx="8151812" cy="3378200"/>
          </a:xfrm>
          <a:prstGeom prst="rect">
            <a:avLst/>
          </a:prstGeom>
          <a:noFill/>
          <a:ln w="31750">
            <a:noFill/>
            <a:miter lim="800000"/>
            <a:headEnd/>
            <a:tailEnd/>
          </a:ln>
        </p:spPr>
        <p:txBody>
          <a:bodyPr>
            <a:spAutoFit/>
          </a:bodyPr>
          <a:lstStyle/>
          <a:p>
            <a:r>
              <a:rPr lang="en-US" sz="2400"/>
              <a:t>  char *result = (char *) malloc (sizeof (*result));</a:t>
            </a:r>
          </a:p>
          <a:p>
            <a:r>
              <a:rPr lang="en-US" sz="2400"/>
              <a:t>  …</a:t>
            </a:r>
          </a:p>
          <a:p>
            <a:r>
              <a:rPr lang="en-US" sz="2400"/>
              <a:t>  while (i &lt; argc) {</a:t>
            </a:r>
          </a:p>
          <a:p>
            <a:r>
              <a:rPr lang="en-US" sz="2400"/>
              <a:t>      char *s = (char *) malloc (…);</a:t>
            </a:r>
          </a:p>
          <a:p>
            <a:r>
              <a:rPr lang="en-US" sz="2400"/>
              <a:t>      strcpy (s, result);</a:t>
            </a:r>
          </a:p>
          <a:p>
            <a:r>
              <a:rPr lang="en-US" sz="2400"/>
              <a:t>      strcat (s, argv[i]);</a:t>
            </a:r>
          </a:p>
          <a:p>
            <a:r>
              <a:rPr lang="en-US" sz="2400"/>
              <a:t>      result = s;</a:t>
            </a:r>
          </a:p>
          <a:p>
            <a:r>
              <a:rPr lang="en-US" sz="2400"/>
              <a:t>      i++;</a:t>
            </a:r>
          </a:p>
          <a:p>
            <a:r>
              <a:rPr lang="en-US" sz="2400"/>
              <a:t>    }</a:t>
            </a:r>
          </a:p>
        </p:txBody>
      </p:sp>
      <p:sp>
        <p:nvSpPr>
          <p:cNvPr id="18436" name="Oval 4"/>
          <p:cNvSpPr>
            <a:spLocks noChangeArrowheads="1"/>
          </p:cNvSpPr>
          <p:nvPr/>
        </p:nvSpPr>
        <p:spPr bwMode="auto">
          <a:xfrm>
            <a:off x="838200" y="4267200"/>
            <a:ext cx="457200" cy="685800"/>
          </a:xfrm>
          <a:prstGeom prst="ellipse">
            <a:avLst/>
          </a:prstGeom>
          <a:noFill/>
          <a:ln w="31750">
            <a:solidFill>
              <a:srgbClr val="DD3300"/>
            </a:solidFill>
            <a:round/>
            <a:headEnd/>
            <a:tailEnd/>
          </a:ln>
        </p:spPr>
        <p:txBody>
          <a:bodyPr wrap="none" anchor="ctr">
            <a:spAutoFit/>
          </a:bodyPr>
          <a:lstStyle/>
          <a:p>
            <a:endParaRPr lang="en-US"/>
          </a:p>
        </p:txBody>
      </p:sp>
      <p:sp>
        <p:nvSpPr>
          <p:cNvPr id="18437" name="Text Box 5"/>
          <p:cNvSpPr txBox="1">
            <a:spLocks noChangeArrowheads="1"/>
          </p:cNvSpPr>
          <p:nvPr/>
        </p:nvSpPr>
        <p:spPr bwMode="auto">
          <a:xfrm>
            <a:off x="1474788" y="4679950"/>
            <a:ext cx="6719887" cy="1066800"/>
          </a:xfrm>
          <a:prstGeom prst="rect">
            <a:avLst/>
          </a:prstGeom>
          <a:noFill/>
          <a:ln w="31750">
            <a:noFill/>
            <a:miter lim="800000"/>
            <a:headEnd/>
            <a:tailEnd/>
          </a:ln>
        </p:spPr>
        <p:txBody>
          <a:bodyPr wrap="none">
            <a:spAutoFit/>
          </a:bodyPr>
          <a:lstStyle/>
          <a:p>
            <a:r>
              <a:rPr lang="en-US" sz="3200"/>
              <a:t>scope of s is closed – should we</a:t>
            </a:r>
          </a:p>
          <a:p>
            <a:r>
              <a:rPr lang="en-US" sz="3200"/>
              <a:t>free(s) first?</a:t>
            </a:r>
          </a:p>
        </p:txBody>
      </p:sp>
      <p:sp>
        <p:nvSpPr>
          <p:cNvPr id="62470" name="Text Box 6"/>
          <p:cNvSpPr txBox="1">
            <a:spLocks noChangeArrowheads="1"/>
          </p:cNvSpPr>
          <p:nvPr/>
        </p:nvSpPr>
        <p:spPr bwMode="auto">
          <a:xfrm>
            <a:off x="909638" y="5734050"/>
            <a:ext cx="7929562" cy="519113"/>
          </a:xfrm>
          <a:prstGeom prst="rect">
            <a:avLst/>
          </a:prstGeom>
          <a:noFill/>
          <a:ln w="31750">
            <a:noFill/>
            <a:miter lim="800000"/>
            <a:headEnd/>
            <a:tailEnd/>
          </a:ln>
        </p:spPr>
        <p:txBody>
          <a:bodyPr>
            <a:spAutoFit/>
          </a:bodyPr>
          <a:lstStyle/>
          <a:p>
            <a:r>
              <a:rPr lang="en-US" sz="2800" b="1"/>
              <a:t>No!</a:t>
            </a:r>
            <a:r>
              <a:rPr lang="en-US" sz="2800"/>
              <a:t> result now references same storage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470"/>
                                        </p:tgtEl>
                                        <p:attrNameLst>
                                          <p:attrName>style.visibility</p:attrName>
                                        </p:attrNameLst>
                                      </p:cBhvr>
                                      <p:to>
                                        <p:strVal val="visible"/>
                                      </p:to>
                                    </p:set>
                                    <p:animEffect transition="in" filter="dissolve">
                                      <p:cBhvr>
                                        <p:cTn id="7" dur="500"/>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Memory in C</a:t>
            </a:r>
          </a:p>
        </p:txBody>
      </p:sp>
      <p:sp>
        <p:nvSpPr>
          <p:cNvPr id="5123" name="Rectangle 3"/>
          <p:cNvSpPr>
            <a:spLocks noGrp="1" noChangeArrowheads="1"/>
          </p:cNvSpPr>
          <p:nvPr>
            <p:ph type="body" sz="half" idx="1"/>
          </p:nvPr>
        </p:nvSpPr>
        <p:spPr>
          <a:xfrm>
            <a:off x="381000" y="1600200"/>
            <a:ext cx="4038600" cy="4525963"/>
          </a:xfrm>
        </p:spPr>
        <p:txBody>
          <a:bodyPr/>
          <a:lstStyle/>
          <a:p>
            <a:pPr algn="ctr" eaLnBrk="1" hangingPunct="1">
              <a:buFontTx/>
              <a:buNone/>
            </a:pPr>
            <a:r>
              <a:rPr lang="en-US" sz="2400" b="1" smtClean="0"/>
              <a:t>Stack</a:t>
            </a:r>
          </a:p>
          <a:p>
            <a:pPr eaLnBrk="1" hangingPunct="1"/>
            <a:r>
              <a:rPr lang="en-US" sz="2400" smtClean="0"/>
              <a:t>Managed by </a:t>
            </a:r>
            <a:r>
              <a:rPr lang="en-US" sz="2400" b="1" smtClean="0">
                <a:solidFill>
                  <a:schemeClr val="accent2"/>
                </a:solidFill>
              </a:rPr>
              <a:t>compiler </a:t>
            </a:r>
            <a:r>
              <a:rPr lang="en-US" sz="2400" i="1" smtClean="0"/>
              <a:t>automatically</a:t>
            </a:r>
          </a:p>
          <a:p>
            <a:pPr eaLnBrk="1" hangingPunct="1"/>
            <a:r>
              <a:rPr lang="en-US" sz="2400" smtClean="0"/>
              <a:t>Lifetime is determined by </a:t>
            </a:r>
            <a:r>
              <a:rPr lang="en-US" sz="2400" b="1" smtClean="0">
                <a:solidFill>
                  <a:schemeClr val="accent2"/>
                </a:solidFill>
              </a:rPr>
              <a:t>program scope</a:t>
            </a:r>
          </a:p>
          <a:p>
            <a:pPr lvl="1" algn="l" eaLnBrk="1" hangingPunct="1"/>
            <a:r>
              <a:rPr lang="en-US" sz="2000" smtClean="0"/>
              <a:t>Cannot outlive procedure return</a:t>
            </a:r>
          </a:p>
          <a:p>
            <a:pPr algn="l" eaLnBrk="1" hangingPunct="1"/>
            <a:r>
              <a:rPr lang="en-US" sz="2400" smtClean="0"/>
              <a:t>Address space grows “down” from the top</a:t>
            </a:r>
          </a:p>
          <a:p>
            <a:pPr eaLnBrk="1" hangingPunct="1"/>
            <a:endParaRPr lang="en-US" sz="2400" smtClean="0"/>
          </a:p>
        </p:txBody>
      </p:sp>
      <p:sp>
        <p:nvSpPr>
          <p:cNvPr id="5124" name="Rectangle 4"/>
          <p:cNvSpPr>
            <a:spLocks noGrp="1" noChangeArrowheads="1"/>
          </p:cNvSpPr>
          <p:nvPr>
            <p:ph type="body" sz="half" idx="2"/>
          </p:nvPr>
        </p:nvSpPr>
        <p:spPr>
          <a:xfrm>
            <a:off x="4800600" y="1600200"/>
            <a:ext cx="4038600" cy="4525963"/>
          </a:xfrm>
        </p:spPr>
        <p:txBody>
          <a:bodyPr/>
          <a:lstStyle/>
          <a:p>
            <a:pPr algn="ctr" eaLnBrk="1" hangingPunct="1">
              <a:buFontTx/>
              <a:buNone/>
            </a:pPr>
            <a:r>
              <a:rPr lang="en-US" sz="2400" b="1" smtClean="0"/>
              <a:t>Heap</a:t>
            </a:r>
          </a:p>
          <a:p>
            <a:pPr algn="l" eaLnBrk="1" hangingPunct="1"/>
            <a:r>
              <a:rPr lang="en-US" sz="2400" smtClean="0"/>
              <a:t>Managed by </a:t>
            </a:r>
            <a:r>
              <a:rPr lang="en-US" sz="2400" b="1" smtClean="0">
                <a:solidFill>
                  <a:schemeClr val="accent2"/>
                </a:solidFill>
              </a:rPr>
              <a:t>programmer</a:t>
            </a:r>
            <a:r>
              <a:rPr lang="en-US" sz="2400" smtClean="0"/>
              <a:t> </a:t>
            </a:r>
            <a:r>
              <a:rPr lang="en-US" sz="2400" i="1" smtClean="0"/>
              <a:t>explicitly</a:t>
            </a:r>
          </a:p>
          <a:p>
            <a:pPr eaLnBrk="1" hangingPunct="1"/>
            <a:r>
              <a:rPr lang="en-US" sz="2400" smtClean="0"/>
              <a:t>Lifetime is controlled by </a:t>
            </a:r>
            <a:r>
              <a:rPr lang="en-US" sz="2400" b="1" smtClean="0">
                <a:solidFill>
                  <a:schemeClr val="accent2"/>
                </a:solidFill>
              </a:rPr>
              <a:t>programmer</a:t>
            </a:r>
          </a:p>
          <a:p>
            <a:pPr lvl="1" eaLnBrk="1" hangingPunct="1"/>
            <a:r>
              <a:rPr lang="en-US" sz="2000" smtClean="0"/>
              <a:t>Lives until freed by program</a:t>
            </a:r>
          </a:p>
          <a:p>
            <a:pPr eaLnBrk="1" hangingPunct="1"/>
            <a:r>
              <a:rPr lang="en-US" sz="2400" smtClean="0"/>
              <a:t>Address space grows “up” from the bottom</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References</a:t>
            </a:r>
          </a:p>
        </p:txBody>
      </p:sp>
      <p:sp>
        <p:nvSpPr>
          <p:cNvPr id="19459" name="Rectangle 3"/>
          <p:cNvSpPr>
            <a:spLocks noChangeArrowheads="1"/>
          </p:cNvSpPr>
          <p:nvPr/>
        </p:nvSpPr>
        <p:spPr bwMode="auto">
          <a:xfrm>
            <a:off x="534988" y="1371600"/>
            <a:ext cx="8151812" cy="3743325"/>
          </a:xfrm>
          <a:prstGeom prst="rect">
            <a:avLst/>
          </a:prstGeom>
          <a:noFill/>
          <a:ln w="31750">
            <a:noFill/>
            <a:miter lim="800000"/>
            <a:headEnd/>
            <a:tailEnd/>
          </a:ln>
        </p:spPr>
        <p:txBody>
          <a:bodyPr>
            <a:spAutoFit/>
          </a:bodyPr>
          <a:lstStyle/>
          <a:p>
            <a:r>
              <a:rPr lang="en-US" sz="2400"/>
              <a:t>  char *result = (char *) malloc (sizeof (*result));</a:t>
            </a:r>
          </a:p>
          <a:p>
            <a:r>
              <a:rPr lang="en-US" sz="2400"/>
              <a:t>  …</a:t>
            </a:r>
          </a:p>
          <a:p>
            <a:endParaRPr lang="en-US" sz="2400"/>
          </a:p>
          <a:p>
            <a:r>
              <a:rPr lang="en-US" sz="2400"/>
              <a:t>  while (i &lt; argc) {</a:t>
            </a:r>
          </a:p>
          <a:p>
            <a:r>
              <a:rPr lang="en-US" sz="2400"/>
              <a:t>      char *s = (char *) malloc (…);</a:t>
            </a:r>
          </a:p>
          <a:p>
            <a:r>
              <a:rPr lang="en-US" sz="2400"/>
              <a:t>      strcpy (s, result);</a:t>
            </a:r>
          </a:p>
          <a:p>
            <a:r>
              <a:rPr lang="en-US" sz="2400"/>
              <a:t>      strcat (s, argv[i]);</a:t>
            </a:r>
          </a:p>
          <a:p>
            <a:r>
              <a:rPr lang="en-US" sz="2400"/>
              <a:t>      result = s;</a:t>
            </a:r>
          </a:p>
          <a:p>
            <a:r>
              <a:rPr lang="en-US" sz="2400"/>
              <a:t>      i++;</a:t>
            </a:r>
          </a:p>
          <a:p>
            <a:r>
              <a:rPr lang="en-US" sz="2400"/>
              <a:t>    }</a:t>
            </a:r>
          </a:p>
        </p:txBody>
      </p:sp>
      <p:sp>
        <p:nvSpPr>
          <p:cNvPr id="19460" name="Oval 4"/>
          <p:cNvSpPr>
            <a:spLocks noChangeArrowheads="1"/>
          </p:cNvSpPr>
          <p:nvPr/>
        </p:nvSpPr>
        <p:spPr bwMode="auto">
          <a:xfrm>
            <a:off x="1143000" y="3940175"/>
            <a:ext cx="1905000" cy="555625"/>
          </a:xfrm>
          <a:prstGeom prst="ellipse">
            <a:avLst/>
          </a:prstGeom>
          <a:noFill/>
          <a:ln w="31750">
            <a:solidFill>
              <a:srgbClr val="DD3300"/>
            </a:solidFill>
            <a:round/>
            <a:headEnd/>
            <a:tailEnd/>
          </a:ln>
        </p:spPr>
        <p:txBody>
          <a:bodyPr anchor="ctr">
            <a:spAutoFit/>
          </a:bodyPr>
          <a:lstStyle/>
          <a:p>
            <a:endParaRPr lang="en-US"/>
          </a:p>
        </p:txBody>
      </p:sp>
      <p:sp>
        <p:nvSpPr>
          <p:cNvPr id="19461" name="Text Box 5"/>
          <p:cNvSpPr txBox="1">
            <a:spLocks noChangeArrowheads="1"/>
          </p:cNvSpPr>
          <p:nvPr/>
        </p:nvSpPr>
        <p:spPr bwMode="auto">
          <a:xfrm>
            <a:off x="3032125" y="4429125"/>
            <a:ext cx="5826125" cy="1554163"/>
          </a:xfrm>
          <a:prstGeom prst="rect">
            <a:avLst/>
          </a:prstGeom>
          <a:noFill/>
          <a:ln w="31750">
            <a:noFill/>
            <a:miter lim="800000"/>
            <a:headEnd/>
            <a:tailEnd/>
          </a:ln>
        </p:spPr>
        <p:txBody>
          <a:bodyPr>
            <a:spAutoFit/>
          </a:bodyPr>
          <a:lstStyle/>
          <a:p>
            <a:r>
              <a:rPr lang="en-US" sz="3200"/>
              <a:t>after this assignment,</a:t>
            </a:r>
          </a:p>
          <a:p>
            <a:r>
              <a:rPr lang="en-US" sz="3200"/>
              <a:t>no way to reach storage result previously pointed to</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realloc</a:t>
            </a:r>
          </a:p>
        </p:txBody>
      </p:sp>
      <p:sp>
        <p:nvSpPr>
          <p:cNvPr id="20483" name="Rectangle 5"/>
          <p:cNvSpPr>
            <a:spLocks noGrp="1" noChangeArrowheads="1"/>
          </p:cNvSpPr>
          <p:nvPr>
            <p:ph type="body" idx="1"/>
          </p:nvPr>
        </p:nvSpPr>
        <p:spPr/>
        <p:txBody>
          <a:bodyPr/>
          <a:lstStyle/>
          <a:p>
            <a:pPr eaLnBrk="1" hangingPunct="1"/>
            <a:r>
              <a:rPr lang="en-US" b="1" smtClean="0">
                <a:solidFill>
                  <a:schemeClr val="accent2"/>
                </a:solidFill>
              </a:rPr>
              <a:t>void *realloc(void *</a:t>
            </a:r>
            <a:r>
              <a:rPr lang="en-US" b="1" i="1" smtClean="0">
                <a:solidFill>
                  <a:schemeClr val="accent2"/>
                </a:solidFill>
              </a:rPr>
              <a:t>ptr</a:t>
            </a:r>
            <a:r>
              <a:rPr lang="en-US" b="1" smtClean="0">
                <a:solidFill>
                  <a:schemeClr val="accent2"/>
                </a:solidFill>
              </a:rPr>
              <a:t>, size_t </a:t>
            </a:r>
            <a:r>
              <a:rPr lang="en-US" b="1" i="1" smtClean="0">
                <a:solidFill>
                  <a:schemeClr val="accent2"/>
                </a:solidFill>
              </a:rPr>
              <a:t>size</a:t>
            </a:r>
            <a:r>
              <a:rPr lang="en-US" b="1" smtClean="0">
                <a:solidFill>
                  <a:schemeClr val="accent2"/>
                </a:solidFill>
              </a:rPr>
              <a:t>); </a:t>
            </a:r>
          </a:p>
          <a:p>
            <a:pPr lvl="1" eaLnBrk="1" hangingPunct="1"/>
            <a:r>
              <a:rPr lang="en-US" smtClean="0"/>
              <a:t>The </a:t>
            </a:r>
            <a:r>
              <a:rPr lang="en-US" i="1" smtClean="0"/>
              <a:t>realloc()</a:t>
            </a:r>
            <a:r>
              <a:rPr lang="en-US" smtClean="0"/>
              <a:t> function </a:t>
            </a:r>
            <a:r>
              <a:rPr lang="en-US" smtClean="0">
                <a:solidFill>
                  <a:srgbClr val="FF0000"/>
                </a:solidFill>
              </a:rPr>
              <a:t>changes the size of the memory object pointed to by </a:t>
            </a:r>
            <a:r>
              <a:rPr lang="en-US" i="1" smtClean="0">
                <a:solidFill>
                  <a:srgbClr val="FF0000"/>
                </a:solidFill>
              </a:rPr>
              <a:t>ptr</a:t>
            </a:r>
            <a:r>
              <a:rPr lang="en-US" smtClean="0">
                <a:solidFill>
                  <a:srgbClr val="FF0000"/>
                </a:solidFill>
              </a:rPr>
              <a:t> to the size specified by </a:t>
            </a:r>
            <a:r>
              <a:rPr lang="en-US" i="1" smtClean="0">
                <a:solidFill>
                  <a:srgbClr val="FF0000"/>
                </a:solidFill>
              </a:rPr>
              <a:t>size</a:t>
            </a:r>
            <a:r>
              <a:rPr lang="en-US" smtClean="0"/>
              <a:t>. </a:t>
            </a:r>
          </a:p>
          <a:p>
            <a:pPr lvl="1" eaLnBrk="1" hangingPunct="1"/>
            <a:r>
              <a:rPr lang="en-US" smtClean="0"/>
              <a:t>But it’s risky…</a:t>
            </a:r>
          </a:p>
          <a:p>
            <a:pPr lvl="2" eaLnBrk="1" hangingPunct="1"/>
            <a:r>
              <a:rPr lang="en-US" smtClean="0"/>
              <a:t>It changes the address of the pointer</a:t>
            </a:r>
          </a:p>
          <a:p>
            <a:pPr lvl="2" eaLnBrk="1" hangingPunct="1"/>
            <a:r>
              <a:rPr lang="en-US" smtClean="0"/>
              <a:t>So other pointers pointing there are now pointing to invalid memory</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Running time of realloc</a:t>
            </a:r>
          </a:p>
        </p:txBody>
      </p:sp>
      <p:sp>
        <p:nvSpPr>
          <p:cNvPr id="21507" name="Rectangle 3"/>
          <p:cNvSpPr>
            <a:spLocks noGrp="1" noChangeArrowheads="1"/>
          </p:cNvSpPr>
          <p:nvPr>
            <p:ph type="body" idx="1"/>
          </p:nvPr>
        </p:nvSpPr>
        <p:spPr>
          <a:xfrm>
            <a:off x="457200" y="1600200"/>
            <a:ext cx="8402638" cy="2927350"/>
          </a:xfrm>
        </p:spPr>
        <p:txBody>
          <a:bodyPr/>
          <a:lstStyle/>
          <a:p>
            <a:pPr eaLnBrk="1" hangingPunct="1">
              <a:lnSpc>
                <a:spcPct val="90000"/>
              </a:lnSpc>
            </a:pPr>
            <a:r>
              <a:rPr lang="en-US" sz="3200" smtClean="0"/>
              <a:t>Time to reserve new space: </a:t>
            </a:r>
            <a:r>
              <a:rPr lang="en-US" sz="3200" i="1" smtClean="0">
                <a:latin typeface="Times New Roman" pitchFamily="18" charset="0"/>
              </a:rPr>
              <a:t>O</a:t>
            </a:r>
            <a:r>
              <a:rPr lang="en-US" sz="3200" smtClean="0">
                <a:latin typeface="Times New Roman" pitchFamily="18" charset="0"/>
              </a:rPr>
              <a:t>(1)</a:t>
            </a:r>
          </a:p>
          <a:p>
            <a:pPr eaLnBrk="1" hangingPunct="1">
              <a:lnSpc>
                <a:spcPct val="90000"/>
              </a:lnSpc>
            </a:pPr>
            <a:r>
              <a:rPr lang="en-US" sz="3200" smtClean="0"/>
              <a:t>Time to copy old data into new space: </a:t>
            </a:r>
          </a:p>
          <a:p>
            <a:pPr lvl="1" eaLnBrk="1" hangingPunct="1">
              <a:lnSpc>
                <a:spcPct val="90000"/>
              </a:lnSpc>
            </a:pPr>
            <a:r>
              <a:rPr lang="en-US" sz="2800" i="1" smtClean="0">
                <a:latin typeface="Times New Roman" pitchFamily="18" charset="0"/>
              </a:rPr>
              <a:t>O</a:t>
            </a:r>
            <a:r>
              <a:rPr lang="en-US" sz="2800" smtClean="0">
                <a:latin typeface="Times New Roman" pitchFamily="18" charset="0"/>
              </a:rPr>
              <a:t>(</a:t>
            </a:r>
            <a:r>
              <a:rPr lang="en-US" sz="2800" i="1" smtClean="0">
                <a:latin typeface="Times New Roman" pitchFamily="18" charset="0"/>
              </a:rPr>
              <a:t>n</a:t>
            </a:r>
            <a:r>
              <a:rPr lang="en-US" sz="2800" smtClean="0">
                <a:latin typeface="Times New Roman" pitchFamily="18" charset="0"/>
              </a:rPr>
              <a:t>)</a:t>
            </a:r>
            <a:r>
              <a:rPr lang="en-US" sz="2800" smtClean="0"/>
              <a:t> where </a:t>
            </a:r>
            <a:r>
              <a:rPr lang="en-US" sz="2800" i="1" smtClean="0">
                <a:latin typeface="Times New Roman" pitchFamily="18" charset="0"/>
              </a:rPr>
              <a:t>n</a:t>
            </a:r>
            <a:r>
              <a:rPr lang="en-US" sz="2800" smtClean="0"/>
              <a:t> is the size of the old data</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Efficiency and Order Classes</a:t>
            </a:r>
          </a:p>
        </p:txBody>
      </p:sp>
      <p:sp>
        <p:nvSpPr>
          <p:cNvPr id="8195" name="Rectangle 3"/>
          <p:cNvSpPr>
            <a:spLocks noGrp="1" noChangeArrowheads="1"/>
          </p:cNvSpPr>
          <p:nvPr>
            <p:ph type="body" idx="1"/>
          </p:nvPr>
        </p:nvSpPr>
        <p:spPr/>
        <p:txBody>
          <a:bodyPr/>
          <a:lstStyle/>
          <a:p>
            <a:pPr eaLnBrk="1" hangingPunct="1"/>
            <a:r>
              <a:rPr lang="en-US" smtClean="0"/>
              <a:t>Recall Big-Oh, Big-Theta, ...</a:t>
            </a:r>
          </a:p>
          <a:p>
            <a:pPr lvl="1" eaLnBrk="1" hangingPunct="1"/>
            <a:r>
              <a:rPr lang="en-US" smtClean="0"/>
              <a:t>When are the differences meaningful?</a:t>
            </a:r>
          </a:p>
          <a:p>
            <a:pPr lvl="2" eaLnBrk="1" hangingPunct="1"/>
            <a:r>
              <a:rPr lang="en-US" smtClean="0"/>
              <a:t>Inputs get large</a:t>
            </a:r>
          </a:p>
          <a:p>
            <a:pPr lvl="2" eaLnBrk="1" hangingPunct="1"/>
            <a:r>
              <a:rPr lang="en-US" smtClean="0"/>
              <a:t>Difference in order class</a:t>
            </a:r>
          </a:p>
          <a:p>
            <a:pPr eaLnBrk="1" hangingPunct="1"/>
            <a:endParaRPr lang="en-US" smtClean="0"/>
          </a:p>
          <a:p>
            <a:pPr eaLnBrk="1" hangingPunct="1"/>
            <a:r>
              <a:rPr lang="en-US" smtClean="0"/>
              <a:t>High-level comparison tool</a:t>
            </a:r>
          </a:p>
          <a:p>
            <a:pPr lvl="1" eaLnBrk="1" hangingPunct="1"/>
            <a:r>
              <a:rPr lang="en-US" smtClean="0"/>
              <a:t>Not as useful when</a:t>
            </a:r>
          </a:p>
          <a:p>
            <a:pPr lvl="2" eaLnBrk="1" hangingPunct="1"/>
            <a:r>
              <a:rPr lang="en-US" smtClean="0"/>
              <a:t>2 solutions are in the same order class</a:t>
            </a:r>
          </a:p>
          <a:p>
            <a:pPr lvl="2" eaLnBrk="1" hangingPunct="1"/>
            <a:r>
              <a:rPr lang="en-US" smtClean="0"/>
              <a:t>Fine-tuning of an algorithm is important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200" smtClean="0"/>
              <a:t>Efficiency and Order Classes (2) </a:t>
            </a:r>
          </a:p>
        </p:txBody>
      </p:sp>
      <p:sp>
        <p:nvSpPr>
          <p:cNvPr id="9219" name="Rectangle 3"/>
          <p:cNvSpPr>
            <a:spLocks noGrp="1" noChangeArrowheads="1"/>
          </p:cNvSpPr>
          <p:nvPr>
            <p:ph type="body" idx="1"/>
          </p:nvPr>
        </p:nvSpPr>
        <p:spPr/>
        <p:txBody>
          <a:bodyPr/>
          <a:lstStyle/>
          <a:p>
            <a:pPr eaLnBrk="1" hangingPunct="1"/>
            <a:r>
              <a:rPr lang="en-US" dirty="0" smtClean="0"/>
              <a:t>Order classes based on counting statements</a:t>
            </a:r>
          </a:p>
          <a:p>
            <a:pPr lvl="1" eaLnBrk="1" hangingPunct="1"/>
            <a:r>
              <a:rPr lang="en-US" dirty="0" smtClean="0"/>
              <a:t>Is this useful for fine-grained algorithm analysis?</a:t>
            </a:r>
          </a:p>
          <a:p>
            <a:pPr eaLnBrk="1" hangingPunct="1"/>
            <a:endParaRPr lang="en-US" dirty="0" smtClean="0"/>
          </a:p>
          <a:p>
            <a:pPr eaLnBrk="1" hangingPunct="1"/>
            <a:r>
              <a:rPr lang="en-US" dirty="0" smtClean="0"/>
              <a:t>One assumption</a:t>
            </a:r>
          </a:p>
          <a:p>
            <a:pPr lvl="1" eaLnBrk="1" hangingPunct="1"/>
            <a:r>
              <a:rPr lang="en-US" dirty="0" smtClean="0"/>
              <a:t>All operations take the same amount of time</a:t>
            </a:r>
          </a:p>
          <a:p>
            <a:pPr lvl="1" eaLnBrk="1" hangingPunct="1"/>
            <a:r>
              <a:rPr lang="en-US" dirty="0" smtClean="0"/>
              <a:t>Is this really 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Factorial - Recursive</a:t>
            </a:r>
          </a:p>
        </p:txBody>
      </p:sp>
      <p:sp>
        <p:nvSpPr>
          <p:cNvPr id="39939" name="Rectangle 3"/>
          <p:cNvSpPr>
            <a:spLocks noGrp="1" noChangeArrowheads="1"/>
          </p:cNvSpPr>
          <p:nvPr>
            <p:ph type="body" idx="1"/>
          </p:nvPr>
        </p:nvSpPr>
        <p:spPr/>
        <p:txBody>
          <a:bodyPr/>
          <a:lstStyle/>
          <a:p>
            <a:pPr eaLnBrk="1" hangingPunct="1">
              <a:buFontTx/>
              <a:buNone/>
            </a:pPr>
            <a:r>
              <a:rPr lang="en-US" sz="2000" dirty="0" err="1" smtClean="0">
                <a:latin typeface="Courier New" pitchFamily="49" charset="0"/>
              </a:rPr>
              <a:t>int</a:t>
            </a:r>
            <a:r>
              <a:rPr lang="en-US" sz="2000" dirty="0" smtClean="0">
                <a:latin typeface="Courier New" pitchFamily="49" charset="0"/>
              </a:rPr>
              <a:t> </a:t>
            </a:r>
            <a:r>
              <a:rPr lang="en-US" sz="2000" dirty="0" err="1" smtClean="0">
                <a:latin typeface="Courier New" pitchFamily="49" charset="0"/>
              </a:rPr>
              <a:t>factorial_recursive</a:t>
            </a:r>
            <a:r>
              <a:rPr lang="en-US" sz="2000" dirty="0" smtClean="0">
                <a:latin typeface="Courier New" pitchFamily="49" charset="0"/>
              </a:rPr>
              <a:t>(</a:t>
            </a:r>
            <a:r>
              <a:rPr lang="en-US" sz="2000" dirty="0" err="1" smtClean="0">
                <a:latin typeface="Courier New" pitchFamily="49" charset="0"/>
              </a:rPr>
              <a:t>int</a:t>
            </a:r>
            <a:r>
              <a:rPr lang="en-US" sz="2000" dirty="0" smtClean="0">
                <a:latin typeface="Courier New" pitchFamily="49" charset="0"/>
              </a:rPr>
              <a:t> x)</a:t>
            </a:r>
          </a:p>
          <a:p>
            <a:pPr eaLnBrk="1" hangingPunct="1">
              <a:buFontTx/>
              <a:buNone/>
            </a:pPr>
            <a:r>
              <a:rPr lang="en-US" sz="2000" dirty="0" smtClean="0">
                <a:latin typeface="Courier New" pitchFamily="49" charset="0"/>
              </a:rPr>
              <a:t>{</a:t>
            </a:r>
          </a:p>
          <a:p>
            <a:pPr eaLnBrk="1" hangingPunct="1">
              <a:buFontTx/>
              <a:buNone/>
            </a:pPr>
            <a:r>
              <a:rPr lang="en-US" sz="2000" dirty="0" smtClean="0">
                <a:latin typeface="Courier New" pitchFamily="49" charset="0"/>
              </a:rPr>
              <a:t>	if(x &lt;= 1)</a:t>
            </a:r>
          </a:p>
          <a:p>
            <a:pPr eaLnBrk="1" hangingPunct="1">
              <a:buFontTx/>
              <a:buNone/>
            </a:pPr>
            <a:r>
              <a:rPr lang="en-US" sz="2000" dirty="0" smtClean="0">
                <a:latin typeface="Courier New" pitchFamily="49" charset="0"/>
              </a:rPr>
              <a:t>		return 1;</a:t>
            </a:r>
          </a:p>
          <a:p>
            <a:pPr eaLnBrk="1" hangingPunct="1">
              <a:buFontTx/>
              <a:buNone/>
            </a:pPr>
            <a:r>
              <a:rPr lang="en-US" sz="2000" dirty="0" smtClean="0">
                <a:latin typeface="Courier New" pitchFamily="49" charset="0"/>
              </a:rPr>
              <a:t>	else</a:t>
            </a:r>
          </a:p>
          <a:p>
            <a:pPr eaLnBrk="1" hangingPunct="1">
              <a:buFontTx/>
              <a:buNone/>
            </a:pPr>
            <a:r>
              <a:rPr lang="en-US" sz="2000" dirty="0" smtClean="0">
                <a:latin typeface="Courier New" pitchFamily="49" charset="0"/>
              </a:rPr>
              <a:t>		return x * </a:t>
            </a:r>
            <a:r>
              <a:rPr lang="en-US" sz="2000" dirty="0" err="1" smtClean="0">
                <a:latin typeface="Courier New" pitchFamily="49" charset="0"/>
              </a:rPr>
              <a:t>factorial_recursive</a:t>
            </a:r>
            <a:r>
              <a:rPr lang="en-US" sz="2000" dirty="0" smtClean="0">
                <a:latin typeface="Courier New" pitchFamily="49" charset="0"/>
              </a:rPr>
              <a:t>(x-1);</a:t>
            </a:r>
          </a:p>
          <a:p>
            <a:pPr eaLnBrk="1" hangingPunct="1">
              <a:buFontTx/>
              <a:buNone/>
            </a:pPr>
            <a:r>
              <a:rPr lang="en-US" sz="2000" dirty="0" smtClean="0">
                <a:latin typeface="Courier New" pitchFamily="49" charset="0"/>
              </a:rPr>
              <a:t>}</a:t>
            </a:r>
          </a:p>
          <a:p>
            <a:pPr eaLnBrk="1" hangingPunct="1">
              <a:buFontTx/>
              <a:buNone/>
            </a:pPr>
            <a:endParaRPr lang="en-US" sz="2000" dirty="0" smtClean="0">
              <a:latin typeface="Courier New" pitchFamily="49" charset="0"/>
            </a:endParaRPr>
          </a:p>
          <a:p>
            <a:pPr eaLnBrk="1" hangingPunct="1"/>
            <a:r>
              <a:rPr lang="en-US" sz="2000" dirty="0" smtClean="0"/>
              <a:t>Note that we have to find the recursive value, and make a modification to it (multiply it by </a:t>
            </a:r>
            <a:r>
              <a:rPr lang="en-US" sz="2000" i="1" dirty="0" smtClean="0"/>
              <a:t>x</a:t>
            </a:r>
            <a:r>
              <a:rPr lang="en-US" sz="2000" dirty="0" smtClean="0"/>
              <a:t>) before we return it</a:t>
            </a:r>
          </a:p>
          <a:p>
            <a:pPr eaLnBrk="1" hangingPunct="1">
              <a:buFontTx/>
              <a:buNone/>
            </a:pPr>
            <a:endParaRPr lang="en-US" sz="2000" dirty="0" smtClean="0">
              <a:latin typeface="Courier New"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Factorial - Tail Recursion</a:t>
            </a:r>
          </a:p>
        </p:txBody>
      </p:sp>
      <p:sp>
        <p:nvSpPr>
          <p:cNvPr id="40963" name="Rectangle 3"/>
          <p:cNvSpPr>
            <a:spLocks noGrp="1" noChangeArrowheads="1"/>
          </p:cNvSpPr>
          <p:nvPr>
            <p:ph type="body" idx="1"/>
          </p:nvPr>
        </p:nvSpPr>
        <p:spPr/>
        <p:txBody>
          <a:bodyPr/>
          <a:lstStyle/>
          <a:p>
            <a:pPr eaLnBrk="1" hangingPunct="1">
              <a:buFontTx/>
              <a:buNone/>
            </a:pPr>
            <a:r>
              <a:rPr lang="en-US" sz="2000" dirty="0" err="1" smtClean="0">
                <a:latin typeface="Courier New" pitchFamily="49" charset="0"/>
              </a:rPr>
              <a:t>int</a:t>
            </a:r>
            <a:r>
              <a:rPr lang="en-US" sz="2000" dirty="0" smtClean="0">
                <a:latin typeface="Courier New" pitchFamily="49" charset="0"/>
              </a:rPr>
              <a:t> </a:t>
            </a:r>
            <a:r>
              <a:rPr lang="en-US" sz="2000" dirty="0" err="1" smtClean="0">
                <a:latin typeface="Courier New" pitchFamily="49" charset="0"/>
              </a:rPr>
              <a:t>factorial_tail_recursive</a:t>
            </a:r>
            <a:r>
              <a:rPr lang="en-US" sz="2000" dirty="0" smtClean="0">
                <a:latin typeface="Courier New" pitchFamily="49" charset="0"/>
              </a:rPr>
              <a:t>(</a:t>
            </a:r>
            <a:r>
              <a:rPr lang="en-US" sz="2000" dirty="0" err="1" smtClean="0">
                <a:latin typeface="Courier New" pitchFamily="49" charset="0"/>
              </a:rPr>
              <a:t>int</a:t>
            </a:r>
            <a:r>
              <a:rPr lang="en-US" sz="2000" dirty="0" smtClean="0">
                <a:latin typeface="Courier New" pitchFamily="49" charset="0"/>
              </a:rPr>
              <a:t> x, </a:t>
            </a:r>
            <a:r>
              <a:rPr lang="en-US" sz="2000" dirty="0" err="1" smtClean="0">
                <a:latin typeface="Courier New" pitchFamily="49" charset="0"/>
              </a:rPr>
              <a:t>int</a:t>
            </a:r>
            <a:r>
              <a:rPr lang="en-US" sz="2000" dirty="0" smtClean="0">
                <a:latin typeface="Courier New" pitchFamily="49" charset="0"/>
              </a:rPr>
              <a:t> y)</a:t>
            </a:r>
          </a:p>
          <a:p>
            <a:pPr eaLnBrk="1" hangingPunct="1">
              <a:buFontTx/>
              <a:buNone/>
            </a:pPr>
            <a:r>
              <a:rPr lang="en-US" sz="2000" dirty="0" smtClean="0">
                <a:latin typeface="Courier New" pitchFamily="49" charset="0"/>
              </a:rPr>
              <a:t>{</a:t>
            </a:r>
          </a:p>
          <a:p>
            <a:pPr eaLnBrk="1" hangingPunct="1">
              <a:buFontTx/>
              <a:buNone/>
            </a:pPr>
            <a:r>
              <a:rPr lang="en-US" sz="2000" dirty="0" smtClean="0">
                <a:latin typeface="Courier New" pitchFamily="49" charset="0"/>
              </a:rPr>
              <a:t>	if(x &lt;= 1)</a:t>
            </a:r>
          </a:p>
          <a:p>
            <a:pPr eaLnBrk="1" hangingPunct="1">
              <a:buFontTx/>
              <a:buNone/>
            </a:pPr>
            <a:r>
              <a:rPr lang="en-US" sz="2000" dirty="0" smtClean="0">
                <a:latin typeface="Courier New" pitchFamily="49" charset="0"/>
              </a:rPr>
              <a:t>		return y;</a:t>
            </a:r>
          </a:p>
          <a:p>
            <a:pPr eaLnBrk="1" hangingPunct="1">
              <a:buFontTx/>
              <a:buNone/>
            </a:pPr>
            <a:r>
              <a:rPr lang="en-US" sz="2000" dirty="0" smtClean="0">
                <a:latin typeface="Courier New" pitchFamily="49" charset="0"/>
              </a:rPr>
              <a:t>	else</a:t>
            </a:r>
          </a:p>
          <a:p>
            <a:pPr eaLnBrk="1" hangingPunct="1">
              <a:buFontTx/>
              <a:buNone/>
            </a:pPr>
            <a:r>
              <a:rPr lang="en-US" sz="2000" dirty="0" smtClean="0">
                <a:latin typeface="Courier New" pitchFamily="49" charset="0"/>
              </a:rPr>
              <a:t>		return </a:t>
            </a:r>
            <a:r>
              <a:rPr lang="en-US" sz="2000" dirty="0" err="1" smtClean="0">
                <a:latin typeface="Courier New" pitchFamily="49" charset="0"/>
              </a:rPr>
              <a:t>factorial_tail_recursive</a:t>
            </a:r>
            <a:r>
              <a:rPr lang="en-US" sz="2000" dirty="0" smtClean="0">
                <a:latin typeface="Courier New" pitchFamily="49" charset="0"/>
              </a:rPr>
              <a:t>(x-1, x*y);</a:t>
            </a:r>
          </a:p>
          <a:p>
            <a:pPr eaLnBrk="1" hangingPunct="1">
              <a:buFontTx/>
              <a:buNone/>
            </a:pPr>
            <a:r>
              <a:rPr lang="en-US" sz="2000" dirty="0" smtClean="0">
                <a:latin typeface="Courier New" pitchFamily="49" charset="0"/>
              </a:rPr>
              <a:t>}</a:t>
            </a:r>
          </a:p>
          <a:p>
            <a:pPr eaLnBrk="1" hangingPunct="1">
              <a:buNone/>
            </a:pPr>
            <a:endParaRPr lang="en-US" sz="2000" dirty="0" smtClean="0"/>
          </a:p>
          <a:p>
            <a:pPr eaLnBrk="1" hangingPunct="1"/>
            <a:r>
              <a:rPr lang="en-US" sz="2000" dirty="0" smtClean="0"/>
              <a:t>Note that the answer to a given invocation is </a:t>
            </a:r>
            <a:r>
              <a:rPr lang="en-US" sz="2000" i="1" dirty="0" smtClean="0"/>
              <a:t>exactly </a:t>
            </a:r>
            <a:r>
              <a:rPr lang="en-US" sz="2000" dirty="0" smtClean="0"/>
              <a:t>the answer to the recursive call</a:t>
            </a:r>
          </a:p>
          <a:p>
            <a:pPr eaLnBrk="1" hangingPunct="1"/>
            <a:r>
              <a:rPr lang="en-US" sz="2000" dirty="0" smtClean="0"/>
              <a:t>How could we modify the calling convention for this? </a:t>
            </a:r>
          </a:p>
          <a:p>
            <a:pPr eaLnBrk="1" hangingPunct="1">
              <a:buFontTx/>
              <a:buNone/>
            </a:pPr>
            <a:endParaRPr lang="en-US" sz="2000" dirty="0" smtClean="0">
              <a:latin typeface="Courier New"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5" descr="activation-record-small"/>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2400" y="-103188"/>
            <a:ext cx="6248400" cy="6961188"/>
          </a:xfrm>
          <a:prstGeom prst="rect">
            <a:avLst/>
          </a:prstGeom>
          <a:noFill/>
          <a:ln w="9525">
            <a:noFill/>
            <a:miter lim="800000"/>
            <a:headEnd/>
            <a:tailEnd/>
          </a:ln>
        </p:spPr>
      </p:pic>
      <p:sp>
        <p:nvSpPr>
          <p:cNvPr id="41987" name="Rectangle 2"/>
          <p:cNvSpPr>
            <a:spLocks noGrp="1" noChangeArrowheads="1"/>
          </p:cNvSpPr>
          <p:nvPr>
            <p:ph type="title"/>
          </p:nvPr>
        </p:nvSpPr>
        <p:spPr/>
        <p:txBody>
          <a:bodyPr/>
          <a:lstStyle/>
          <a:p>
            <a:pPr algn="r" eaLnBrk="1" hangingPunct="1"/>
            <a:r>
              <a:rPr lang="en-US" smtClean="0"/>
              <a:t>Activation </a:t>
            </a:r>
            <a:br>
              <a:rPr lang="en-US" smtClean="0"/>
            </a:br>
            <a:r>
              <a:rPr lang="en-US" smtClean="0"/>
              <a:t>Records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3600" smtClean="0"/>
              <a:t>Factorial – Loop Implementation</a:t>
            </a:r>
          </a:p>
        </p:txBody>
      </p:sp>
      <p:sp>
        <p:nvSpPr>
          <p:cNvPr id="43011" name="Rectangle 3"/>
          <p:cNvSpPr>
            <a:spLocks noGrp="1" noChangeArrowheads="1"/>
          </p:cNvSpPr>
          <p:nvPr>
            <p:ph type="body" idx="1"/>
          </p:nvPr>
        </p:nvSpPr>
        <p:spPr/>
        <p:txBody>
          <a:bodyPr/>
          <a:lstStyle/>
          <a:p>
            <a:pPr eaLnBrk="1" hangingPunct="1">
              <a:buFontTx/>
              <a:buNone/>
            </a:pPr>
            <a:r>
              <a:rPr lang="en-US" sz="2000" smtClean="0">
                <a:latin typeface="Courier New" pitchFamily="49" charset="0"/>
                <a:cs typeface="Courier New" pitchFamily="49" charset="0"/>
              </a:rPr>
              <a:t>int factorial_loop(int x)</a:t>
            </a:r>
          </a:p>
          <a:p>
            <a:pPr eaLnBrk="1" hangingPunct="1">
              <a:buFontTx/>
              <a:buNone/>
            </a:pPr>
            <a:r>
              <a:rPr lang="en-US" sz="2000" smtClean="0">
                <a:latin typeface="Courier New" pitchFamily="49" charset="0"/>
                <a:cs typeface="Courier New" pitchFamily="49" charset="0"/>
              </a:rPr>
              <a:t>{</a:t>
            </a:r>
          </a:p>
          <a:p>
            <a:pPr eaLnBrk="1" hangingPunct="1">
              <a:buFontTx/>
              <a:buNone/>
            </a:pPr>
            <a:r>
              <a:rPr lang="en-US" sz="2000" smtClean="0">
                <a:latin typeface="Courier New" pitchFamily="49" charset="0"/>
                <a:cs typeface="Courier New" pitchFamily="49" charset="0"/>
              </a:rPr>
              <a:t>	int y = 1;</a:t>
            </a:r>
          </a:p>
          <a:p>
            <a:pPr eaLnBrk="1" hangingPunct="1">
              <a:buFontTx/>
              <a:buNone/>
            </a:pPr>
            <a:r>
              <a:rPr lang="en-US" sz="2000" smtClean="0">
                <a:latin typeface="Courier New" pitchFamily="49" charset="0"/>
                <a:cs typeface="Courier New" pitchFamily="49" charset="0"/>
              </a:rPr>
              <a:t>	while( x &gt; 1) {</a:t>
            </a:r>
          </a:p>
          <a:p>
            <a:pPr eaLnBrk="1" hangingPunct="1">
              <a:buFontTx/>
              <a:buNone/>
            </a:pPr>
            <a:r>
              <a:rPr lang="en-US" sz="2000" smtClean="0">
                <a:latin typeface="Courier New" pitchFamily="49" charset="0"/>
                <a:cs typeface="Courier New" pitchFamily="49" charset="0"/>
              </a:rPr>
              <a:t>		y *= x;</a:t>
            </a:r>
          </a:p>
          <a:p>
            <a:pPr eaLnBrk="1" hangingPunct="1">
              <a:buFontTx/>
              <a:buNone/>
            </a:pPr>
            <a:r>
              <a:rPr lang="en-US" sz="2000" smtClean="0">
                <a:latin typeface="Courier New" pitchFamily="49" charset="0"/>
                <a:cs typeface="Courier New" pitchFamily="49" charset="0"/>
              </a:rPr>
              <a:t>		x--;</a:t>
            </a:r>
          </a:p>
          <a:p>
            <a:pPr eaLnBrk="1" hangingPunct="1">
              <a:buFontTx/>
              <a:buNone/>
            </a:pPr>
            <a:r>
              <a:rPr lang="en-US" sz="2000" smtClean="0">
                <a:latin typeface="Courier New" pitchFamily="49" charset="0"/>
                <a:cs typeface="Courier New" pitchFamily="49" charset="0"/>
              </a:rPr>
              <a:t>	}</a:t>
            </a:r>
          </a:p>
          <a:p>
            <a:pPr eaLnBrk="1" hangingPunct="1">
              <a:buFontTx/>
              <a:buNone/>
            </a:pPr>
            <a:r>
              <a:rPr lang="en-US" sz="2000" smtClean="0">
                <a:latin typeface="Courier New" pitchFamily="49" charset="0"/>
                <a:cs typeface="Courier New" pitchFamily="49" charset="0"/>
              </a:rPr>
              <a:t>	return y;</a:t>
            </a:r>
          </a:p>
          <a:p>
            <a:pPr eaLnBrk="1" hangingPunct="1">
              <a:buFontTx/>
              <a:buNone/>
            </a:pPr>
            <a:r>
              <a:rPr lang="en-US" sz="20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Memory Layout</a:t>
            </a:r>
          </a:p>
        </p:txBody>
      </p:sp>
      <p:sp>
        <p:nvSpPr>
          <p:cNvPr id="46083" name="Rectangle 3"/>
          <p:cNvSpPr>
            <a:spLocks noChangeArrowheads="1"/>
          </p:cNvSpPr>
          <p:nvPr/>
        </p:nvSpPr>
        <p:spPr bwMode="auto">
          <a:xfrm>
            <a:off x="539750" y="2276475"/>
            <a:ext cx="8121650" cy="2649538"/>
          </a:xfrm>
          <a:prstGeom prst="rect">
            <a:avLst/>
          </a:prstGeom>
          <a:solidFill>
            <a:srgbClr val="FFFF00"/>
          </a:solidFill>
          <a:ln w="9525">
            <a:solidFill>
              <a:schemeClr val="tx1"/>
            </a:solidFill>
            <a:miter lim="800000"/>
            <a:headEnd/>
            <a:tailEnd/>
          </a:ln>
          <a:effectLst/>
        </p:spPr>
        <p:txBody>
          <a:bodyPr wrap="none" anchor="ctr"/>
          <a:lstStyle/>
          <a:p>
            <a:pPr algn="ctr" eaLnBrk="0" hangingPunct="0"/>
            <a:endParaRPr lang="en-US" sz="1800"/>
          </a:p>
        </p:txBody>
      </p:sp>
      <p:sp>
        <p:nvSpPr>
          <p:cNvPr id="46084" name="Line 4"/>
          <p:cNvSpPr>
            <a:spLocks noChangeShapeType="1"/>
          </p:cNvSpPr>
          <p:nvPr/>
        </p:nvSpPr>
        <p:spPr bwMode="auto">
          <a:xfrm>
            <a:off x="3822700" y="2276475"/>
            <a:ext cx="0" cy="2649538"/>
          </a:xfrm>
          <a:prstGeom prst="line">
            <a:avLst/>
          </a:prstGeom>
          <a:noFill/>
          <a:ln w="57150">
            <a:solidFill>
              <a:schemeClr val="tx1"/>
            </a:solidFill>
            <a:round/>
            <a:headEnd/>
            <a:tailEnd/>
          </a:ln>
          <a:effectLst/>
        </p:spPr>
        <p:txBody>
          <a:bodyPr/>
          <a:lstStyle/>
          <a:p>
            <a:endParaRPr lang="en-US"/>
          </a:p>
        </p:txBody>
      </p:sp>
      <p:sp>
        <p:nvSpPr>
          <p:cNvPr id="46085" name="Line 5"/>
          <p:cNvSpPr>
            <a:spLocks noChangeShapeType="1"/>
          </p:cNvSpPr>
          <p:nvPr/>
        </p:nvSpPr>
        <p:spPr bwMode="auto">
          <a:xfrm>
            <a:off x="3246438" y="2276475"/>
            <a:ext cx="0" cy="2649538"/>
          </a:xfrm>
          <a:prstGeom prst="line">
            <a:avLst/>
          </a:prstGeom>
          <a:noFill/>
          <a:ln w="9525">
            <a:solidFill>
              <a:schemeClr val="tx1"/>
            </a:solidFill>
            <a:round/>
            <a:headEnd/>
            <a:tailEnd/>
          </a:ln>
          <a:effectLst/>
        </p:spPr>
        <p:txBody>
          <a:bodyPr/>
          <a:lstStyle/>
          <a:p>
            <a:endParaRPr lang="en-US"/>
          </a:p>
        </p:txBody>
      </p:sp>
      <p:sp>
        <p:nvSpPr>
          <p:cNvPr id="46086" name="Line 6"/>
          <p:cNvSpPr>
            <a:spLocks noChangeShapeType="1"/>
          </p:cNvSpPr>
          <p:nvPr/>
        </p:nvSpPr>
        <p:spPr bwMode="auto">
          <a:xfrm>
            <a:off x="2670175" y="2276475"/>
            <a:ext cx="0" cy="2649538"/>
          </a:xfrm>
          <a:prstGeom prst="line">
            <a:avLst/>
          </a:prstGeom>
          <a:noFill/>
          <a:ln w="9525">
            <a:solidFill>
              <a:schemeClr val="tx1"/>
            </a:solidFill>
            <a:round/>
            <a:headEnd/>
            <a:tailEnd/>
          </a:ln>
          <a:effectLst/>
        </p:spPr>
        <p:txBody>
          <a:bodyPr/>
          <a:lstStyle/>
          <a:p>
            <a:endParaRPr lang="en-US"/>
          </a:p>
        </p:txBody>
      </p:sp>
      <p:sp>
        <p:nvSpPr>
          <p:cNvPr id="46087" name="Line 7"/>
          <p:cNvSpPr>
            <a:spLocks noChangeShapeType="1"/>
          </p:cNvSpPr>
          <p:nvPr/>
        </p:nvSpPr>
        <p:spPr bwMode="auto">
          <a:xfrm>
            <a:off x="2095500" y="2276475"/>
            <a:ext cx="0" cy="2649538"/>
          </a:xfrm>
          <a:prstGeom prst="line">
            <a:avLst/>
          </a:prstGeom>
          <a:noFill/>
          <a:ln w="9525">
            <a:solidFill>
              <a:schemeClr val="tx1"/>
            </a:solidFill>
            <a:round/>
            <a:headEnd/>
            <a:tailEnd/>
          </a:ln>
          <a:effectLst/>
        </p:spPr>
        <p:txBody>
          <a:bodyPr/>
          <a:lstStyle/>
          <a:p>
            <a:endParaRPr lang="en-US"/>
          </a:p>
        </p:txBody>
      </p:sp>
      <p:sp>
        <p:nvSpPr>
          <p:cNvPr id="46088" name="Line 8"/>
          <p:cNvSpPr>
            <a:spLocks noChangeShapeType="1"/>
          </p:cNvSpPr>
          <p:nvPr/>
        </p:nvSpPr>
        <p:spPr bwMode="auto">
          <a:xfrm>
            <a:off x="1519238" y="2276475"/>
            <a:ext cx="0" cy="2649538"/>
          </a:xfrm>
          <a:prstGeom prst="line">
            <a:avLst/>
          </a:prstGeom>
          <a:noFill/>
          <a:ln w="9525">
            <a:solidFill>
              <a:schemeClr val="tx1"/>
            </a:solidFill>
            <a:round/>
            <a:headEnd/>
            <a:tailEnd/>
          </a:ln>
          <a:effectLst/>
        </p:spPr>
        <p:txBody>
          <a:bodyPr/>
          <a:lstStyle/>
          <a:p>
            <a:endParaRPr lang="en-US"/>
          </a:p>
        </p:txBody>
      </p:sp>
      <p:sp>
        <p:nvSpPr>
          <p:cNvPr id="46089" name="Rectangle 9"/>
          <p:cNvSpPr>
            <a:spLocks noChangeArrowheads="1"/>
          </p:cNvSpPr>
          <p:nvPr/>
        </p:nvSpPr>
        <p:spPr bwMode="auto">
          <a:xfrm>
            <a:off x="4918075" y="2565400"/>
            <a:ext cx="747713" cy="1497013"/>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6090" name="Rectangle 10"/>
          <p:cNvSpPr>
            <a:spLocks noChangeArrowheads="1"/>
          </p:cNvSpPr>
          <p:nvPr/>
        </p:nvSpPr>
        <p:spPr bwMode="auto">
          <a:xfrm>
            <a:off x="5954713" y="2565400"/>
            <a:ext cx="747712" cy="863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6091" name="Rectangle 11"/>
          <p:cNvSpPr>
            <a:spLocks noChangeArrowheads="1"/>
          </p:cNvSpPr>
          <p:nvPr/>
        </p:nvSpPr>
        <p:spPr bwMode="auto">
          <a:xfrm>
            <a:off x="5954713" y="3775075"/>
            <a:ext cx="747712" cy="287338"/>
          </a:xfrm>
          <a:prstGeom prst="rect">
            <a:avLst/>
          </a:prstGeom>
          <a:solidFill>
            <a:srgbClr val="33CC33"/>
          </a:solidFill>
          <a:ln w="9525">
            <a:solidFill>
              <a:schemeClr val="tx1"/>
            </a:solidFill>
            <a:miter lim="800000"/>
            <a:headEnd/>
            <a:tailEnd/>
          </a:ln>
          <a:effectLst/>
        </p:spPr>
        <p:txBody>
          <a:bodyPr wrap="none" anchor="ctr"/>
          <a:lstStyle/>
          <a:p>
            <a:endParaRPr lang="en-US"/>
          </a:p>
        </p:txBody>
      </p:sp>
      <p:sp>
        <p:nvSpPr>
          <p:cNvPr id="46092" name="Rectangle 12"/>
          <p:cNvSpPr>
            <a:spLocks noChangeArrowheads="1"/>
          </p:cNvSpPr>
          <p:nvPr/>
        </p:nvSpPr>
        <p:spPr bwMode="auto">
          <a:xfrm>
            <a:off x="4918075" y="4351338"/>
            <a:ext cx="1784350" cy="40322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6093" name="Rectangle 13"/>
          <p:cNvSpPr>
            <a:spLocks noChangeArrowheads="1"/>
          </p:cNvSpPr>
          <p:nvPr/>
        </p:nvSpPr>
        <p:spPr bwMode="auto">
          <a:xfrm>
            <a:off x="6991350" y="2565400"/>
            <a:ext cx="747713" cy="2189163"/>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6094" name="Text Box 14"/>
          <p:cNvSpPr txBox="1">
            <a:spLocks noChangeArrowheads="1"/>
          </p:cNvSpPr>
          <p:nvPr/>
        </p:nvSpPr>
        <p:spPr bwMode="auto">
          <a:xfrm>
            <a:off x="1541463" y="1700213"/>
            <a:ext cx="1073150" cy="519112"/>
          </a:xfrm>
          <a:prstGeom prst="rect">
            <a:avLst/>
          </a:prstGeom>
          <a:noFill/>
          <a:ln w="9525">
            <a:noFill/>
            <a:miter lim="800000"/>
            <a:headEnd/>
            <a:tailEnd/>
          </a:ln>
          <a:effectLst/>
        </p:spPr>
        <p:txBody>
          <a:bodyPr wrap="none">
            <a:spAutoFit/>
          </a:bodyPr>
          <a:lstStyle/>
          <a:p>
            <a:r>
              <a:rPr lang="en-US" sz="2800">
                <a:latin typeface="Arial" charset="0"/>
              </a:rPr>
              <a:t>Stack</a:t>
            </a:r>
          </a:p>
        </p:txBody>
      </p:sp>
      <p:sp>
        <p:nvSpPr>
          <p:cNvPr id="46095" name="Text Box 15"/>
          <p:cNvSpPr txBox="1">
            <a:spLocks noChangeArrowheads="1"/>
          </p:cNvSpPr>
          <p:nvPr/>
        </p:nvSpPr>
        <p:spPr bwMode="auto">
          <a:xfrm>
            <a:off x="5608638" y="1679575"/>
            <a:ext cx="1036637" cy="519113"/>
          </a:xfrm>
          <a:prstGeom prst="rect">
            <a:avLst/>
          </a:prstGeom>
          <a:noFill/>
          <a:ln w="9525">
            <a:noFill/>
            <a:miter lim="800000"/>
            <a:headEnd/>
            <a:tailEnd/>
          </a:ln>
          <a:effectLst/>
        </p:spPr>
        <p:txBody>
          <a:bodyPr wrap="none">
            <a:spAutoFit/>
          </a:bodyPr>
          <a:lstStyle/>
          <a:p>
            <a:r>
              <a:rPr lang="en-US" sz="2800">
                <a:latin typeface="Arial" charset="0"/>
              </a:rPr>
              <a:t>Heap</a:t>
            </a:r>
          </a:p>
        </p:txBody>
      </p:sp>
      <p:sp>
        <p:nvSpPr>
          <p:cNvPr id="46096" name="Rectangle 16"/>
          <p:cNvSpPr>
            <a:spLocks noChangeArrowheads="1"/>
          </p:cNvSpPr>
          <p:nvPr/>
        </p:nvSpPr>
        <p:spPr bwMode="auto">
          <a:xfrm>
            <a:off x="4745038" y="5272088"/>
            <a:ext cx="2765425" cy="519112"/>
          </a:xfrm>
          <a:prstGeom prst="rect">
            <a:avLst/>
          </a:prstGeom>
          <a:solidFill>
            <a:srgbClr val="FFFF00"/>
          </a:solidFill>
          <a:ln w="9525">
            <a:solidFill>
              <a:schemeClr val="tx1"/>
            </a:solidFill>
            <a:miter lim="800000"/>
            <a:headEnd/>
            <a:tailEnd/>
          </a:ln>
          <a:effectLst/>
        </p:spPr>
        <p:txBody>
          <a:bodyPr wrap="none" anchor="ctr"/>
          <a:lstStyle/>
          <a:p>
            <a:pPr algn="ctr" eaLnBrk="0" hangingPunct="0"/>
            <a:r>
              <a:rPr lang="en-US" sz="1800"/>
              <a:t>Garbage Collector</a:t>
            </a:r>
          </a:p>
        </p:txBody>
      </p:sp>
      <p:sp>
        <p:nvSpPr>
          <p:cNvPr id="46097" name="Rectangle 17"/>
          <p:cNvSpPr>
            <a:spLocks noChangeArrowheads="1"/>
          </p:cNvSpPr>
          <p:nvPr/>
        </p:nvSpPr>
        <p:spPr bwMode="auto">
          <a:xfrm>
            <a:off x="712788" y="5272088"/>
            <a:ext cx="2765425" cy="519112"/>
          </a:xfrm>
          <a:prstGeom prst="rect">
            <a:avLst/>
          </a:prstGeom>
          <a:solidFill>
            <a:srgbClr val="FFFF00"/>
          </a:solidFill>
          <a:ln w="9525">
            <a:solidFill>
              <a:schemeClr val="tx1"/>
            </a:solidFill>
            <a:miter lim="800000"/>
            <a:headEnd/>
            <a:tailEnd/>
          </a:ln>
          <a:effectLst/>
        </p:spPr>
        <p:txBody>
          <a:bodyPr wrap="none" anchor="ctr"/>
          <a:lstStyle/>
          <a:p>
            <a:pPr algn="ctr" eaLnBrk="0" hangingPunct="0"/>
            <a:r>
              <a:rPr lang="en-US" sz="1800"/>
              <a:t>Function Call &amp; Return</a:t>
            </a:r>
          </a:p>
        </p:txBody>
      </p:sp>
      <p:sp>
        <p:nvSpPr>
          <p:cNvPr id="46098" name="Text Box 18"/>
          <p:cNvSpPr txBox="1">
            <a:spLocks noChangeArrowheads="1"/>
          </p:cNvSpPr>
          <p:nvPr/>
        </p:nvSpPr>
        <p:spPr bwMode="auto">
          <a:xfrm>
            <a:off x="3765550" y="3141663"/>
            <a:ext cx="1111250" cy="366712"/>
          </a:xfrm>
          <a:prstGeom prst="rect">
            <a:avLst/>
          </a:prstGeom>
          <a:noFill/>
          <a:ln w="9525">
            <a:noFill/>
            <a:miter lim="800000"/>
            <a:headEnd/>
            <a:tailEnd/>
          </a:ln>
          <a:effectLst/>
        </p:spPr>
        <p:txBody>
          <a:bodyPr wrap="none">
            <a:spAutoFit/>
          </a:bodyPr>
          <a:lstStyle/>
          <a:p>
            <a:pPr eaLnBrk="0" hangingPunct="0"/>
            <a:r>
              <a:rPr lang="en-US" sz="1800"/>
              <a:t>Pointers</a:t>
            </a:r>
          </a:p>
        </p:txBody>
      </p:sp>
      <p:cxnSp>
        <p:nvCxnSpPr>
          <p:cNvPr id="46099" name="AutoShape 19"/>
          <p:cNvCxnSpPr>
            <a:cxnSpLocks noChangeShapeType="1"/>
            <a:stCxn id="46089" idx="3"/>
            <a:endCxn id="46090" idx="1"/>
          </p:cNvCxnSpPr>
          <p:nvPr/>
        </p:nvCxnSpPr>
        <p:spPr bwMode="auto">
          <a:xfrm flipV="1">
            <a:off x="5665788" y="2997200"/>
            <a:ext cx="288925" cy="317500"/>
          </a:xfrm>
          <a:prstGeom prst="straightConnector1">
            <a:avLst/>
          </a:prstGeom>
          <a:noFill/>
          <a:ln w="9525">
            <a:solidFill>
              <a:schemeClr val="tx1"/>
            </a:solidFill>
            <a:round/>
            <a:headEnd/>
            <a:tailEnd type="triangle" w="med" len="med"/>
          </a:ln>
          <a:effectLst/>
        </p:spPr>
      </p:cxnSp>
      <p:cxnSp>
        <p:nvCxnSpPr>
          <p:cNvPr id="46100" name="AutoShape 20"/>
          <p:cNvCxnSpPr>
            <a:cxnSpLocks noChangeShapeType="1"/>
            <a:stCxn id="46090" idx="3"/>
            <a:endCxn id="46093" idx="1"/>
          </p:cNvCxnSpPr>
          <p:nvPr/>
        </p:nvCxnSpPr>
        <p:spPr bwMode="auto">
          <a:xfrm>
            <a:off x="6702425" y="2997200"/>
            <a:ext cx="288925" cy="663575"/>
          </a:xfrm>
          <a:prstGeom prst="straightConnector1">
            <a:avLst/>
          </a:prstGeom>
          <a:noFill/>
          <a:ln w="9525">
            <a:solidFill>
              <a:schemeClr val="tx1"/>
            </a:solidFill>
            <a:round/>
            <a:headEnd/>
            <a:tailEnd type="triangle" w="med" len="med"/>
          </a:ln>
          <a:effectLst/>
        </p:spPr>
      </p:cxnSp>
      <p:cxnSp>
        <p:nvCxnSpPr>
          <p:cNvPr id="46101" name="AutoShape 21"/>
          <p:cNvCxnSpPr>
            <a:cxnSpLocks noChangeShapeType="1"/>
            <a:stCxn id="46089" idx="2"/>
            <a:endCxn id="46092" idx="0"/>
          </p:cNvCxnSpPr>
          <p:nvPr/>
        </p:nvCxnSpPr>
        <p:spPr bwMode="auto">
          <a:xfrm>
            <a:off x="5292725" y="4062413"/>
            <a:ext cx="517525" cy="288925"/>
          </a:xfrm>
          <a:prstGeom prst="straightConnector1">
            <a:avLst/>
          </a:prstGeom>
          <a:noFill/>
          <a:ln w="9525">
            <a:solidFill>
              <a:schemeClr val="tx1"/>
            </a:solidFill>
            <a:round/>
            <a:headEnd/>
            <a:tailEnd type="triangle" w="med" len="med"/>
          </a:ln>
          <a:effectLst/>
        </p:spPr>
      </p:cxnSp>
      <p:cxnSp>
        <p:nvCxnSpPr>
          <p:cNvPr id="46102" name="AutoShape 22"/>
          <p:cNvCxnSpPr>
            <a:cxnSpLocks noChangeShapeType="1"/>
            <a:stCxn id="46091" idx="3"/>
            <a:endCxn id="46093" idx="1"/>
          </p:cNvCxnSpPr>
          <p:nvPr/>
        </p:nvCxnSpPr>
        <p:spPr bwMode="auto">
          <a:xfrm flipV="1">
            <a:off x="6702425" y="3660775"/>
            <a:ext cx="288925" cy="258763"/>
          </a:xfrm>
          <a:prstGeom prst="straightConnector1">
            <a:avLst/>
          </a:prstGeom>
          <a:noFill/>
          <a:ln w="9525">
            <a:solidFill>
              <a:schemeClr val="tx1"/>
            </a:solidFill>
            <a:round/>
            <a:headEnd/>
            <a:tailEnd type="triangle" w="med" len="med"/>
          </a:ln>
          <a:effectLst/>
        </p:spPr>
      </p:cxnSp>
      <p:sp>
        <p:nvSpPr>
          <p:cNvPr id="46103" name="Line 23"/>
          <p:cNvSpPr>
            <a:spLocks noChangeShapeType="1"/>
          </p:cNvSpPr>
          <p:nvPr/>
        </p:nvSpPr>
        <p:spPr bwMode="auto">
          <a:xfrm>
            <a:off x="4341813" y="3025775"/>
            <a:ext cx="576262" cy="230188"/>
          </a:xfrm>
          <a:prstGeom prst="line">
            <a:avLst/>
          </a:prstGeom>
          <a:noFill/>
          <a:ln w="9525">
            <a:solidFill>
              <a:schemeClr val="tx1"/>
            </a:solidFill>
            <a:round/>
            <a:headEnd/>
            <a:tailEnd type="triangle" w="med" len="med"/>
          </a:ln>
          <a:effectLst/>
        </p:spPr>
        <p:txBody>
          <a:bodyPr/>
          <a:lstStyle/>
          <a:p>
            <a:endParaRPr lang="en-US"/>
          </a:p>
        </p:txBody>
      </p:sp>
      <p:sp>
        <p:nvSpPr>
          <p:cNvPr id="46104" name="Text Box 24"/>
          <p:cNvSpPr txBox="1">
            <a:spLocks noChangeArrowheads="1"/>
          </p:cNvSpPr>
          <p:nvPr/>
        </p:nvSpPr>
        <p:spPr bwMode="auto">
          <a:xfrm>
            <a:off x="827088" y="3386138"/>
            <a:ext cx="471487" cy="366712"/>
          </a:xfrm>
          <a:prstGeom prst="rect">
            <a:avLst/>
          </a:prstGeom>
          <a:noFill/>
          <a:ln w="9525">
            <a:noFill/>
            <a:miter lim="800000"/>
            <a:headEnd/>
            <a:tailEnd/>
          </a:ln>
          <a:effectLst/>
        </p:spPr>
        <p:txBody>
          <a:bodyPr wrap="none">
            <a:spAutoFit/>
          </a:bodyPr>
          <a:lstStyle/>
          <a:p>
            <a:pPr eaLnBrk="0" hangingPunct="0"/>
            <a:r>
              <a:rPr lang="en-US" sz="1800"/>
              <a:t>f()</a:t>
            </a:r>
          </a:p>
        </p:txBody>
      </p:sp>
      <p:sp>
        <p:nvSpPr>
          <p:cNvPr id="46105" name="Text Box 25"/>
          <p:cNvSpPr txBox="1">
            <a:spLocks noChangeArrowheads="1"/>
          </p:cNvSpPr>
          <p:nvPr/>
        </p:nvSpPr>
        <p:spPr bwMode="auto">
          <a:xfrm>
            <a:off x="1576388" y="3371850"/>
            <a:ext cx="533400" cy="366713"/>
          </a:xfrm>
          <a:prstGeom prst="rect">
            <a:avLst/>
          </a:prstGeom>
          <a:noFill/>
          <a:ln w="9525">
            <a:noFill/>
            <a:miter lim="800000"/>
            <a:headEnd/>
            <a:tailEnd/>
          </a:ln>
          <a:effectLst/>
        </p:spPr>
        <p:txBody>
          <a:bodyPr wrap="none">
            <a:spAutoFit/>
          </a:bodyPr>
          <a:lstStyle/>
          <a:p>
            <a:pPr eaLnBrk="0" hangingPunct="0"/>
            <a:r>
              <a:rPr lang="en-US" sz="1800"/>
              <a:t>g()</a:t>
            </a:r>
          </a:p>
        </p:txBody>
      </p:sp>
      <p:sp>
        <p:nvSpPr>
          <p:cNvPr id="46106" name="Text Box 26"/>
          <p:cNvSpPr txBox="1">
            <a:spLocks noChangeArrowheads="1"/>
          </p:cNvSpPr>
          <p:nvPr/>
        </p:nvSpPr>
        <p:spPr bwMode="auto">
          <a:xfrm>
            <a:off x="2152650" y="3371850"/>
            <a:ext cx="534988" cy="366713"/>
          </a:xfrm>
          <a:prstGeom prst="rect">
            <a:avLst/>
          </a:prstGeom>
          <a:noFill/>
          <a:ln w="9525">
            <a:noFill/>
            <a:miter lim="800000"/>
            <a:headEnd/>
            <a:tailEnd/>
          </a:ln>
          <a:effectLst/>
        </p:spPr>
        <p:txBody>
          <a:bodyPr wrap="none">
            <a:spAutoFit/>
          </a:bodyPr>
          <a:lstStyle/>
          <a:p>
            <a:pPr eaLnBrk="0" hangingPunct="0"/>
            <a:r>
              <a:rPr lang="en-US" sz="1800"/>
              <a:t>h()</a:t>
            </a:r>
          </a:p>
        </p:txBody>
      </p:sp>
      <p:sp>
        <p:nvSpPr>
          <p:cNvPr id="46107" name="Text Box 27"/>
          <p:cNvSpPr txBox="1">
            <a:spLocks noChangeArrowheads="1"/>
          </p:cNvSpPr>
          <p:nvPr/>
        </p:nvSpPr>
        <p:spPr bwMode="auto">
          <a:xfrm>
            <a:off x="2670175" y="3371850"/>
            <a:ext cx="525463" cy="366713"/>
          </a:xfrm>
          <a:prstGeom prst="rect">
            <a:avLst/>
          </a:prstGeom>
          <a:noFill/>
          <a:ln w="9525">
            <a:noFill/>
            <a:miter lim="800000"/>
            <a:headEnd/>
            <a:tailEnd/>
          </a:ln>
          <a:effectLst/>
        </p:spPr>
        <p:txBody>
          <a:bodyPr wrap="none">
            <a:spAutoFit/>
          </a:bodyPr>
          <a:lstStyle/>
          <a:p>
            <a:pPr eaLnBrk="0" hangingPunct="0"/>
            <a:r>
              <a:rPr lang="en-US" sz="1800"/>
              <a:t>k()</a:t>
            </a:r>
          </a:p>
        </p:txBody>
      </p:sp>
      <p:sp>
        <p:nvSpPr>
          <p:cNvPr id="46108" name="Line 28"/>
          <p:cNvSpPr>
            <a:spLocks noChangeShapeType="1"/>
          </p:cNvSpPr>
          <p:nvPr/>
        </p:nvSpPr>
        <p:spPr bwMode="auto">
          <a:xfrm>
            <a:off x="942975" y="3025775"/>
            <a:ext cx="2303463" cy="0"/>
          </a:xfrm>
          <a:prstGeom prst="line">
            <a:avLst/>
          </a:prstGeom>
          <a:noFill/>
          <a:ln w="38100">
            <a:solidFill>
              <a:schemeClr val="tx1"/>
            </a:solidFill>
            <a:round/>
            <a:headEnd/>
            <a:tailEnd type="triangle" w="med" len="med"/>
          </a:ln>
          <a:effectLst/>
        </p:spPr>
        <p:txBody>
          <a:bodyPr/>
          <a:lstStyle/>
          <a:p>
            <a:endParaRPr lang="en-US"/>
          </a:p>
        </p:txBody>
      </p:sp>
      <p:sp>
        <p:nvSpPr>
          <p:cNvPr id="46109" name="Text Box 29"/>
          <p:cNvSpPr txBox="1">
            <a:spLocks noChangeArrowheads="1"/>
          </p:cNvSpPr>
          <p:nvPr/>
        </p:nvSpPr>
        <p:spPr bwMode="auto">
          <a:xfrm>
            <a:off x="539750" y="2659063"/>
            <a:ext cx="3398838" cy="366712"/>
          </a:xfrm>
          <a:prstGeom prst="rect">
            <a:avLst/>
          </a:prstGeom>
          <a:noFill/>
          <a:ln w="9525">
            <a:noFill/>
            <a:miter lim="800000"/>
            <a:headEnd/>
            <a:tailEnd/>
          </a:ln>
          <a:effectLst/>
        </p:spPr>
        <p:txBody>
          <a:bodyPr>
            <a:spAutoFit/>
          </a:bodyPr>
          <a:lstStyle/>
          <a:p>
            <a:pPr eaLnBrk="0" hangingPunct="0">
              <a:spcBef>
                <a:spcPct val="50000"/>
              </a:spcBef>
            </a:pPr>
            <a:r>
              <a:rPr lang="en-US" sz="1800"/>
              <a:t>f calls g, g calls h, h calls k</a:t>
            </a:r>
          </a:p>
        </p:txBody>
      </p:sp>
      <p:sp>
        <p:nvSpPr>
          <p:cNvPr id="46110" name="AutoShape 30"/>
          <p:cNvSpPr>
            <a:spLocks noChangeArrowheads="1"/>
          </p:cNvSpPr>
          <p:nvPr/>
        </p:nvSpPr>
        <p:spPr bwMode="auto">
          <a:xfrm>
            <a:off x="5897563" y="3602038"/>
            <a:ext cx="460375" cy="460375"/>
          </a:xfrm>
          <a:prstGeom prst="irregularSeal1">
            <a:avLst/>
          </a:prstGeom>
          <a:solidFill>
            <a:schemeClr val="accent2"/>
          </a:solidFill>
          <a:ln w="9525">
            <a:solidFill>
              <a:schemeClr val="tx1"/>
            </a:solidFill>
            <a:miter lim="800000"/>
            <a:headEnd/>
            <a:tailEnd/>
          </a:ln>
          <a:effectLst/>
        </p:spPr>
        <p:txBody>
          <a:bodyPr wrap="none" anchor="ctr"/>
          <a:lstStyle/>
          <a:p>
            <a:endParaRPr lang="en-US"/>
          </a:p>
        </p:txBody>
      </p:sp>
      <p:sp>
        <p:nvSpPr>
          <p:cNvPr id="46111" name="Text Box 31"/>
          <p:cNvSpPr txBox="1">
            <a:spLocks noChangeArrowheads="1"/>
          </p:cNvSpPr>
          <p:nvPr/>
        </p:nvSpPr>
        <p:spPr bwMode="auto">
          <a:xfrm>
            <a:off x="3995738" y="2795588"/>
            <a:ext cx="468312" cy="366712"/>
          </a:xfrm>
          <a:prstGeom prst="rect">
            <a:avLst/>
          </a:prstGeom>
          <a:noFill/>
          <a:ln w="9525">
            <a:noFill/>
            <a:miter lim="800000"/>
            <a:headEnd/>
            <a:tailEnd/>
          </a:ln>
          <a:effectLst/>
        </p:spPr>
        <p:txBody>
          <a:bodyPr wrap="none">
            <a:spAutoFit/>
          </a:bodyPr>
          <a:lstStyle/>
          <a:p>
            <a:pPr eaLnBrk="0" hangingPunct="0"/>
            <a:r>
              <a:rPr lang="en-US" sz="1800"/>
              <a:t>P*</a:t>
            </a:r>
          </a:p>
        </p:txBody>
      </p:sp>
      <p:sp>
        <p:nvSpPr>
          <p:cNvPr id="46112" name="AutoShape 32"/>
          <p:cNvSpPr>
            <a:spLocks noChangeArrowheads="1"/>
          </p:cNvSpPr>
          <p:nvPr/>
        </p:nvSpPr>
        <p:spPr bwMode="auto">
          <a:xfrm>
            <a:off x="7010400" y="609600"/>
            <a:ext cx="1905000" cy="914400"/>
          </a:xfrm>
          <a:prstGeom prst="wedgeRectCallout">
            <a:avLst>
              <a:gd name="adj1" fmla="val -72083"/>
              <a:gd name="adj2" fmla="val 273264"/>
            </a:avLst>
          </a:prstGeom>
          <a:solidFill>
            <a:srgbClr val="99FF99"/>
          </a:solidFill>
          <a:ln w="9525">
            <a:solidFill>
              <a:schemeClr val="tx1"/>
            </a:solidFill>
            <a:miter lim="800000"/>
            <a:headEnd/>
            <a:tailEnd/>
          </a:ln>
          <a:effectLst/>
        </p:spPr>
        <p:txBody>
          <a:bodyPr/>
          <a:lstStyle/>
          <a:p>
            <a:pPr algn="ctr"/>
            <a:r>
              <a:rPr lang="en-US"/>
              <a:t>Memory Leak!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Memory Allocators</a:t>
            </a:r>
          </a:p>
        </p:txBody>
      </p:sp>
      <p:graphicFrame>
        <p:nvGraphicFramePr>
          <p:cNvPr id="52254" name="Group 30"/>
          <p:cNvGraphicFramePr>
            <a:graphicFrameLocks noGrp="1"/>
          </p:cNvGraphicFramePr>
          <p:nvPr/>
        </p:nvGraphicFramePr>
        <p:xfrm>
          <a:off x="1143000" y="1828800"/>
          <a:ext cx="7648575" cy="3206751"/>
        </p:xfrm>
        <a:graphic>
          <a:graphicData uri="http://schemas.openxmlformats.org/drawingml/2006/table">
            <a:tbl>
              <a:tblPr/>
              <a:tblGrid>
                <a:gridCol w="1038225"/>
                <a:gridCol w="2032000"/>
                <a:gridCol w="2503488"/>
                <a:gridCol w="2074862"/>
              </a:tblGrid>
              <a:tr h="488950">
                <a:tc rowSpan="2"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Lifetime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519113">
                <a:tc gridSpan="2" vMerge="1">
                  <a:txBody>
                    <a:bodyPr/>
                    <a:lstStyle/>
                    <a:p>
                      <a:endParaRPr lang="en-US"/>
                    </a:p>
                  </a:txBody>
                  <a:tcPr/>
                </a:tc>
                <a:tc hMerge="1"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Scoped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Unlimited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1888">
                <a:tc rowSpan="2">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Known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613">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Unknown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Verdana" pitchFamily="34" charset="0"/>
                        </a:rPr>
                        <a:t>new &amp; </a:t>
                      </a:r>
                      <a:r>
                        <a:rPr kumimoji="0" lang="en-US" sz="3200" b="0" i="0" u="none" strike="noStrike" cap="none" normalizeH="0" baseline="0" dirty="0" err="1" smtClean="0">
                          <a:ln>
                            <a:noFill/>
                          </a:ln>
                          <a:solidFill>
                            <a:schemeClr val="tx1"/>
                          </a:solidFill>
                          <a:effectLst/>
                          <a:latin typeface="Verdana" pitchFamily="34" charset="0"/>
                        </a:rPr>
                        <a:t>malloc</a:t>
                      </a:r>
                      <a:endParaRPr kumimoji="0" lang="en-US" sz="32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249" name="Text Box 25"/>
          <p:cNvSpPr txBox="1">
            <a:spLocks noChangeArrowheads="1"/>
          </p:cNvSpPr>
          <p:nvPr/>
        </p:nvSpPr>
        <p:spPr bwMode="auto">
          <a:xfrm>
            <a:off x="2106613" y="5222875"/>
            <a:ext cx="6477000" cy="1066800"/>
          </a:xfrm>
          <a:prstGeom prst="rect">
            <a:avLst/>
          </a:prstGeom>
          <a:noFill/>
          <a:ln w="31750">
            <a:noFill/>
            <a:miter lim="800000"/>
            <a:headEnd/>
            <a:tailEnd/>
          </a:ln>
        </p:spPr>
        <p:txBody>
          <a:bodyPr wrap="none">
            <a:spAutoFit/>
          </a:bodyPr>
          <a:lstStyle/>
          <a:p>
            <a:r>
              <a:rPr lang="en-US" sz="3200">
                <a:solidFill>
                  <a:schemeClr val="accent2"/>
                </a:solidFill>
              </a:rPr>
              <a:t>alloca</a:t>
            </a:r>
            <a:r>
              <a:rPr lang="en-US" sz="3200"/>
              <a:t> – like malloc, but on the</a:t>
            </a:r>
          </a:p>
          <a:p>
            <a:r>
              <a:rPr lang="en-US" sz="3200">
                <a:solidFill>
                  <a:srgbClr val="FF0000"/>
                </a:solidFill>
              </a:rPr>
              <a:t>stack</a:t>
            </a:r>
            <a:r>
              <a:rPr lang="en-US" sz="3200"/>
              <a:t>, not heap (rarely used)</a:t>
            </a:r>
          </a:p>
        </p:txBody>
      </p:sp>
      <p:sp>
        <p:nvSpPr>
          <p:cNvPr id="8218" name="Text Box 26"/>
          <p:cNvSpPr txBox="1">
            <a:spLocks noChangeArrowheads="1"/>
          </p:cNvSpPr>
          <p:nvPr/>
        </p:nvSpPr>
        <p:spPr bwMode="auto">
          <a:xfrm>
            <a:off x="1295400" y="3429000"/>
            <a:ext cx="671513" cy="938213"/>
          </a:xfrm>
          <a:prstGeom prst="rect">
            <a:avLst/>
          </a:prstGeom>
          <a:noFill/>
          <a:ln w="31750">
            <a:noFill/>
            <a:miter lim="800000"/>
            <a:headEnd/>
            <a:tailEnd/>
          </a:ln>
        </p:spPr>
        <p:txBody>
          <a:bodyPr vert="eaVert" wrap="none">
            <a:spAutoFit/>
          </a:bodyPr>
          <a:lstStyle/>
          <a:p>
            <a:r>
              <a:rPr lang="en-US" sz="3200"/>
              <a:t>Size</a:t>
            </a:r>
          </a:p>
        </p:txBody>
      </p:sp>
      <p:sp>
        <p:nvSpPr>
          <p:cNvPr id="52251" name="Text Box 27"/>
          <p:cNvSpPr txBox="1">
            <a:spLocks noChangeArrowheads="1"/>
          </p:cNvSpPr>
          <p:nvPr/>
        </p:nvSpPr>
        <p:spPr bwMode="auto">
          <a:xfrm>
            <a:off x="4724400" y="3962400"/>
            <a:ext cx="1352550" cy="579438"/>
          </a:xfrm>
          <a:prstGeom prst="rect">
            <a:avLst/>
          </a:prstGeom>
          <a:noFill/>
          <a:ln w="31750">
            <a:noFill/>
            <a:miter lim="800000"/>
            <a:headEnd/>
            <a:tailEnd/>
          </a:ln>
        </p:spPr>
        <p:txBody>
          <a:bodyPr wrap="none">
            <a:spAutoFit/>
          </a:bodyPr>
          <a:lstStyle/>
          <a:p>
            <a:r>
              <a:rPr lang="en-US" sz="3200"/>
              <a:t>alloca</a:t>
            </a:r>
          </a:p>
        </p:txBody>
      </p:sp>
      <p:sp>
        <p:nvSpPr>
          <p:cNvPr id="52252" name="Text Box 28"/>
          <p:cNvSpPr txBox="1">
            <a:spLocks noChangeArrowheads="1"/>
          </p:cNvSpPr>
          <p:nvPr/>
        </p:nvSpPr>
        <p:spPr bwMode="auto">
          <a:xfrm>
            <a:off x="4659313" y="3090863"/>
            <a:ext cx="1863725" cy="701675"/>
          </a:xfrm>
          <a:prstGeom prst="rect">
            <a:avLst/>
          </a:prstGeom>
          <a:noFill/>
          <a:ln w="31750">
            <a:noFill/>
            <a:miter lim="800000"/>
            <a:headEnd/>
            <a:tailEnd/>
          </a:ln>
        </p:spPr>
        <p:txBody>
          <a:bodyPr wrap="none">
            <a:spAutoFit/>
          </a:bodyPr>
          <a:lstStyle/>
          <a:p>
            <a:r>
              <a:rPr lang="en-US"/>
              <a:t>local variable</a:t>
            </a:r>
          </a:p>
          <a:p>
            <a:r>
              <a:rPr lang="en-US"/>
              <a:t>declarations</a:t>
            </a:r>
          </a:p>
        </p:txBody>
      </p:sp>
      <p:sp>
        <p:nvSpPr>
          <p:cNvPr id="52253" name="Text Box 29"/>
          <p:cNvSpPr txBox="1">
            <a:spLocks noChangeArrowheads="1"/>
          </p:cNvSpPr>
          <p:nvPr/>
        </p:nvSpPr>
        <p:spPr bwMode="auto">
          <a:xfrm>
            <a:off x="6772275" y="2938463"/>
            <a:ext cx="1998663" cy="1006475"/>
          </a:xfrm>
          <a:prstGeom prst="rect">
            <a:avLst/>
          </a:prstGeom>
          <a:noFill/>
          <a:ln w="31750">
            <a:noFill/>
            <a:miter lim="800000"/>
            <a:headEnd/>
            <a:tailEnd/>
          </a:ln>
        </p:spPr>
        <p:txBody>
          <a:bodyPr>
            <a:spAutoFit/>
          </a:bodyPr>
          <a:lstStyle/>
          <a:p>
            <a:r>
              <a:rPr lang="en-US"/>
              <a:t>global, static</a:t>
            </a:r>
          </a:p>
          <a:p>
            <a:r>
              <a:rPr lang="en-US"/>
              <a:t>variable</a:t>
            </a:r>
          </a:p>
          <a:p>
            <a:r>
              <a:rPr lang="en-US"/>
              <a:t>declarations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252"/>
                                        </p:tgtEl>
                                        <p:attrNameLst>
                                          <p:attrName>style.visibility</p:attrName>
                                        </p:attrNameLst>
                                      </p:cBhvr>
                                      <p:to>
                                        <p:strVal val="visible"/>
                                      </p:to>
                                    </p:set>
                                    <p:animEffect transition="in" filter="dissolve">
                                      <p:cBhvr>
                                        <p:cTn id="7" dur="500"/>
                                        <p:tgtEl>
                                          <p:spTgt spid="522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253"/>
                                        </p:tgtEl>
                                        <p:attrNameLst>
                                          <p:attrName>style.visibility</p:attrName>
                                        </p:attrNameLst>
                                      </p:cBhvr>
                                      <p:to>
                                        <p:strVal val="visible"/>
                                      </p:to>
                                    </p:set>
                                    <p:animEffect transition="in" filter="dissolve">
                                      <p:cBhvr>
                                        <p:cTn id="12" dur="500"/>
                                        <p:tgtEl>
                                          <p:spTgt spid="522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249"/>
                                        </p:tgtEl>
                                        <p:attrNameLst>
                                          <p:attrName>style.visibility</p:attrName>
                                        </p:attrNameLst>
                                      </p:cBhvr>
                                      <p:to>
                                        <p:strVal val="visible"/>
                                      </p:to>
                                    </p:set>
                                    <p:animEffect transition="in" filter="dissolve">
                                      <p:cBhvr>
                                        <p:cTn id="17" dur="500"/>
                                        <p:tgtEl>
                                          <p:spTgt spid="52249"/>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2251"/>
                                        </p:tgtEl>
                                        <p:attrNameLst>
                                          <p:attrName>style.visibility</p:attrName>
                                        </p:attrNameLst>
                                      </p:cBhvr>
                                      <p:to>
                                        <p:strVal val="visible"/>
                                      </p:to>
                                    </p:set>
                                    <p:animEffect transition="in" filter="dissolve">
                                      <p:cBhvr>
                                        <p:cTn id="20" dur="500"/>
                                        <p:tgtEl>
                                          <p:spTgt spid="52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9" grpId="0"/>
      <p:bldP spid="52251" grpId="0"/>
      <p:bldP spid="52252" grpId="0"/>
      <p:bldP spid="522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274638"/>
            <a:ext cx="9144000" cy="1143000"/>
          </a:xfrm>
        </p:spPr>
        <p:txBody>
          <a:bodyPr/>
          <a:lstStyle/>
          <a:p>
            <a:pPr eaLnBrk="1" hangingPunct="1"/>
            <a:r>
              <a:rPr lang="en-US" dirty="0" smtClean="0"/>
              <a:t>x86 </a:t>
            </a:r>
            <a:r>
              <a:rPr lang="en-US" dirty="0" err="1" smtClean="0"/>
              <a:t>callee</a:t>
            </a:r>
            <a:r>
              <a:rPr lang="en-US" dirty="0" smtClean="0"/>
              <a:t> epilogue</a:t>
            </a:r>
          </a:p>
        </p:txBody>
      </p:sp>
      <p:sp>
        <p:nvSpPr>
          <p:cNvPr id="60419" name="Rectangle 3"/>
          <p:cNvSpPr>
            <a:spLocks noGrp="1" noChangeArrowheads="1"/>
          </p:cNvSpPr>
          <p:nvPr>
            <p:ph sz="half" idx="1"/>
          </p:nvPr>
        </p:nvSpPr>
        <p:spPr>
          <a:xfrm>
            <a:off x="228600" y="1722437"/>
            <a:ext cx="4953000" cy="4525963"/>
          </a:xfrm>
        </p:spPr>
        <p:txBody>
          <a:bodyPr/>
          <a:lstStyle/>
          <a:p>
            <a:pPr algn="ctr" eaLnBrk="1" hangingPunct="1">
              <a:lnSpc>
                <a:spcPct val="90000"/>
              </a:lnSpc>
              <a:buFontTx/>
              <a:buNone/>
            </a:pPr>
            <a:r>
              <a:rPr lang="en-US" sz="1800" b="1" dirty="0" smtClean="0">
                <a:solidFill>
                  <a:schemeClr val="accent2"/>
                </a:solidFill>
              </a:rPr>
              <a:t>	  ; subroutine epilogue</a:t>
            </a:r>
            <a:endParaRPr lang="en-US" sz="1800" dirty="0" smtClean="0">
              <a:solidFill>
                <a:schemeClr val="accent2"/>
              </a:solidFill>
            </a:endParaRPr>
          </a:p>
          <a:p>
            <a:pPr eaLnBrk="1" hangingPunct="1">
              <a:lnSpc>
                <a:spcPct val="90000"/>
              </a:lnSpc>
              <a:buFontTx/>
              <a:buNone/>
            </a:pPr>
            <a:r>
              <a:rPr lang="en-US" sz="1800" dirty="0" smtClean="0"/>
              <a:t>pop </a:t>
            </a:r>
            <a:r>
              <a:rPr lang="en-US" sz="1800" dirty="0" err="1" smtClean="0"/>
              <a:t>esi</a:t>
            </a:r>
            <a:r>
              <a:rPr lang="en-US" sz="1800" dirty="0" smtClean="0"/>
              <a:t>		</a:t>
            </a:r>
            <a:r>
              <a:rPr lang="en-US" sz="1800" dirty="0" smtClean="0">
                <a:solidFill>
                  <a:schemeClr val="accent2"/>
                </a:solidFill>
              </a:rPr>
              <a:t>; recover saved registers</a:t>
            </a:r>
          </a:p>
          <a:p>
            <a:pPr eaLnBrk="1" hangingPunct="1">
              <a:lnSpc>
                <a:spcPct val="90000"/>
              </a:lnSpc>
              <a:buFontTx/>
              <a:buNone/>
            </a:pPr>
            <a:r>
              <a:rPr lang="en-US" sz="1800" dirty="0" smtClean="0"/>
              <a:t>pop </a:t>
            </a:r>
            <a:r>
              <a:rPr lang="en-US" sz="1800" dirty="0" err="1" smtClean="0"/>
              <a:t>edi</a:t>
            </a:r>
            <a:r>
              <a:rPr lang="en-US" sz="1800" smtClean="0"/>
              <a:t>	</a:t>
            </a:r>
            <a:r>
              <a:rPr lang="en-US" sz="1800" dirty="0" smtClean="0"/>
              <a:t>	</a:t>
            </a:r>
            <a:r>
              <a:rPr lang="en-US" sz="1800" dirty="0" smtClean="0">
                <a:solidFill>
                  <a:schemeClr val="accent2"/>
                </a:solidFill>
              </a:rPr>
              <a:t>; reverse of push order</a:t>
            </a:r>
            <a:endParaRPr lang="en-US" sz="1800" dirty="0" smtClean="0">
              <a:solidFill>
                <a:srgbClr val="FF0000"/>
              </a:solidFill>
            </a:endParaRPr>
          </a:p>
          <a:p>
            <a:pPr eaLnBrk="1" hangingPunct="1">
              <a:lnSpc>
                <a:spcPct val="90000"/>
              </a:lnSpc>
              <a:buFontTx/>
              <a:buNone/>
            </a:pPr>
            <a:r>
              <a:rPr lang="en-US" sz="1800" dirty="0" err="1" smtClean="0"/>
              <a:t>mov</a:t>
            </a:r>
            <a:r>
              <a:rPr lang="en-US" sz="1800" dirty="0" smtClean="0"/>
              <a:t> </a:t>
            </a:r>
            <a:r>
              <a:rPr lang="en-US" sz="1800" dirty="0" err="1" smtClean="0"/>
              <a:t>esp</a:t>
            </a:r>
            <a:r>
              <a:rPr lang="en-US" sz="1800" dirty="0" smtClean="0"/>
              <a:t>, </a:t>
            </a:r>
            <a:r>
              <a:rPr lang="en-US" sz="1800" dirty="0" err="1" smtClean="0"/>
              <a:t>ebp</a:t>
            </a:r>
            <a:r>
              <a:rPr lang="en-US" sz="1800" dirty="0" smtClean="0"/>
              <a:t>	</a:t>
            </a:r>
            <a:r>
              <a:rPr lang="en-US" sz="1800" dirty="0" smtClean="0">
                <a:solidFill>
                  <a:schemeClr val="accent2"/>
                </a:solidFill>
              </a:rPr>
              <a:t>; </a:t>
            </a:r>
            <a:r>
              <a:rPr lang="en-US" sz="1800" dirty="0" err="1" smtClean="0">
                <a:solidFill>
                  <a:schemeClr val="accent2"/>
                </a:solidFill>
              </a:rPr>
              <a:t>deallocate</a:t>
            </a:r>
            <a:r>
              <a:rPr lang="en-US" sz="1800" dirty="0" smtClean="0">
                <a:solidFill>
                  <a:schemeClr val="accent2"/>
                </a:solidFill>
              </a:rPr>
              <a:t> local </a:t>
            </a:r>
            <a:r>
              <a:rPr lang="en-US" sz="1800" dirty="0" err="1" smtClean="0">
                <a:solidFill>
                  <a:schemeClr val="accent2"/>
                </a:solidFill>
              </a:rPr>
              <a:t>var</a:t>
            </a:r>
            <a:r>
              <a:rPr lang="en-US" sz="1800" dirty="0" smtClean="0">
                <a:solidFill>
                  <a:schemeClr val="accent2"/>
                </a:solidFill>
              </a:rPr>
              <a:t>(s)</a:t>
            </a:r>
          </a:p>
          <a:p>
            <a:pPr eaLnBrk="1" hangingPunct="1">
              <a:lnSpc>
                <a:spcPct val="90000"/>
              </a:lnSpc>
              <a:buFontTx/>
              <a:buNone/>
            </a:pPr>
            <a:r>
              <a:rPr lang="en-US" sz="1800" dirty="0" smtClean="0"/>
              <a:t>pop </a:t>
            </a:r>
            <a:r>
              <a:rPr lang="en-US" sz="1800" dirty="0" err="1" smtClean="0"/>
              <a:t>ebp</a:t>
            </a:r>
            <a:r>
              <a:rPr lang="en-US" sz="1800" dirty="0" smtClean="0"/>
              <a:t>	</a:t>
            </a:r>
            <a:r>
              <a:rPr lang="en-US" sz="1800" dirty="0" smtClean="0">
                <a:solidFill>
                  <a:schemeClr val="accent2"/>
                </a:solidFill>
              </a:rPr>
              <a:t>; restore base pointer</a:t>
            </a:r>
          </a:p>
          <a:p>
            <a:pPr eaLnBrk="1" hangingPunct="1">
              <a:lnSpc>
                <a:spcPct val="90000"/>
              </a:lnSpc>
              <a:buFontTx/>
              <a:buNone/>
            </a:pPr>
            <a:r>
              <a:rPr lang="en-US" sz="1800" dirty="0" smtClean="0"/>
              <a:t>ret</a:t>
            </a:r>
            <a:r>
              <a:rPr lang="en-US" sz="1800" dirty="0" smtClean="0">
                <a:solidFill>
                  <a:schemeClr val="accent2"/>
                </a:solidFill>
              </a:rPr>
              <a:t>		</a:t>
            </a:r>
          </a:p>
          <a:p>
            <a:pPr eaLnBrk="1" hangingPunct="1">
              <a:lnSpc>
                <a:spcPct val="90000"/>
              </a:lnSpc>
              <a:buFontTx/>
              <a:buNone/>
            </a:pPr>
            <a:r>
              <a:rPr lang="en-US" sz="1800" dirty="0" smtClean="0"/>
              <a:t>_</a:t>
            </a:r>
            <a:r>
              <a:rPr lang="en-US" sz="1800" dirty="0" err="1" smtClean="0"/>
              <a:t>myFunc</a:t>
            </a:r>
            <a:r>
              <a:rPr lang="en-US" sz="1800" dirty="0" smtClean="0"/>
              <a:t> ENDP</a:t>
            </a:r>
          </a:p>
          <a:p>
            <a:pPr eaLnBrk="1" hangingPunct="1">
              <a:lnSpc>
                <a:spcPct val="90000"/>
              </a:lnSpc>
              <a:buFontTx/>
              <a:buNone/>
            </a:pPr>
            <a:r>
              <a:rPr lang="en-US" sz="1800" dirty="0" smtClean="0"/>
              <a:t>END		</a:t>
            </a:r>
            <a:r>
              <a:rPr lang="en-US" sz="1800" dirty="0" smtClean="0">
                <a:solidFill>
                  <a:schemeClr val="accent2"/>
                </a:solidFill>
              </a:rPr>
              <a:t>; end of CODE segment</a:t>
            </a:r>
          </a:p>
          <a:p>
            <a:pPr eaLnBrk="1" hangingPunct="1">
              <a:lnSpc>
                <a:spcPct val="90000"/>
              </a:lnSpc>
              <a:buFontTx/>
              <a:buNone/>
            </a:pPr>
            <a:endParaRPr lang="en-US" sz="1800" dirty="0" smtClean="0">
              <a:solidFill>
                <a:schemeClr val="accent2"/>
              </a:solidFill>
            </a:endParaRPr>
          </a:p>
          <a:p>
            <a:pPr eaLnBrk="1" hangingPunct="1">
              <a:lnSpc>
                <a:spcPct val="90000"/>
              </a:lnSpc>
              <a:buFontTx/>
              <a:buNone/>
            </a:pPr>
            <a:endParaRPr lang="en-US" sz="1800" dirty="0" smtClean="0">
              <a:solidFill>
                <a:schemeClr val="accent2"/>
              </a:solidFill>
            </a:endParaRPr>
          </a:p>
          <a:p>
            <a:pPr eaLnBrk="1" hangingPunct="1">
              <a:lnSpc>
                <a:spcPct val="90000"/>
              </a:lnSpc>
              <a:buFontTx/>
              <a:buNone/>
            </a:pPr>
            <a:endParaRPr lang="en-US" sz="1800" dirty="0" smtClean="0">
              <a:solidFill>
                <a:schemeClr val="accent2"/>
              </a:solidFill>
            </a:endParaRPr>
          </a:p>
          <a:p>
            <a:pPr eaLnBrk="1" hangingPunct="1">
              <a:lnSpc>
                <a:spcPct val="90000"/>
              </a:lnSpc>
            </a:pPr>
            <a:r>
              <a:rPr lang="en-US" sz="2400" dirty="0" smtClean="0">
                <a:solidFill>
                  <a:srgbClr val="FF0000"/>
                </a:solidFill>
              </a:rPr>
              <a:t>How would this change with </a:t>
            </a:r>
            <a:r>
              <a:rPr lang="en-US" sz="2400" dirty="0" err="1" smtClean="0">
                <a:solidFill>
                  <a:srgbClr val="FF0000"/>
                </a:solidFill>
              </a:rPr>
              <a:t>alloca</a:t>
            </a:r>
            <a:r>
              <a:rPr lang="en-US" sz="2400" dirty="0" smtClean="0">
                <a:solidFill>
                  <a:srgbClr val="FF0000"/>
                </a:solidFill>
              </a:rPr>
              <a:t>()?</a:t>
            </a:r>
          </a:p>
        </p:txBody>
      </p:sp>
      <p:pic>
        <p:nvPicPr>
          <p:cNvPr id="6" name="Content Placeholder 5" descr="activation-record-small"/>
          <p:cNvPicPr>
            <a:picLocks noGrp="1" noChangeAspect="1" noChangeArrowheads="1"/>
          </p:cNvPicPr>
          <p:nvPr>
            <p:ph sz="half" idx="2"/>
          </p:nvPr>
        </p:nvPicPr>
        <p:blipFill>
          <a:blip r:embed="rId3" cstate="print">
            <a:clrChange>
              <a:clrFrom>
                <a:srgbClr val="FFFFFF"/>
              </a:clrFrom>
              <a:clrTo>
                <a:srgbClr val="FFFFFF">
                  <a:alpha val="0"/>
                </a:srgbClr>
              </a:clrTo>
            </a:clrChange>
          </a:blip>
          <a:srcRect/>
          <a:stretch>
            <a:fillRect/>
          </a:stretch>
        </p:blipFill>
        <p:spPr bwMode="auto">
          <a:xfrm>
            <a:off x="5105400" y="1752600"/>
            <a:ext cx="4038600" cy="4195577"/>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malloc</a:t>
            </a:r>
          </a:p>
        </p:txBody>
      </p:sp>
      <p:sp>
        <p:nvSpPr>
          <p:cNvPr id="7171" name="Text Box 3"/>
          <p:cNvSpPr txBox="1">
            <a:spLocks noChangeArrowheads="1"/>
          </p:cNvSpPr>
          <p:nvPr/>
        </p:nvSpPr>
        <p:spPr bwMode="auto">
          <a:xfrm>
            <a:off x="1447800" y="1524000"/>
            <a:ext cx="6364288" cy="762000"/>
          </a:xfrm>
          <a:prstGeom prst="rect">
            <a:avLst/>
          </a:prstGeom>
          <a:noFill/>
          <a:ln w="31750">
            <a:noFill/>
            <a:miter lim="800000"/>
            <a:headEnd/>
            <a:tailEnd/>
          </a:ln>
        </p:spPr>
        <p:txBody>
          <a:bodyPr wrap="none">
            <a:spAutoFit/>
          </a:bodyPr>
          <a:lstStyle/>
          <a:p>
            <a:r>
              <a:rPr lang="en-US" sz="4400">
                <a:latin typeface="Tahoma" pitchFamily="34" charset="0"/>
              </a:rPr>
              <a:t>void *malloc (size_t </a:t>
            </a:r>
            <a:r>
              <a:rPr lang="en-US" sz="4400" i="1">
                <a:latin typeface="Tahoma" pitchFamily="34" charset="0"/>
              </a:rPr>
              <a:t>size</a:t>
            </a:r>
            <a:r>
              <a:rPr lang="en-US" sz="4400">
                <a:latin typeface="Tahoma" pitchFamily="34" charset="0"/>
              </a:rPr>
              <a:t>)</a:t>
            </a:r>
          </a:p>
        </p:txBody>
      </p:sp>
      <p:sp>
        <p:nvSpPr>
          <p:cNvPr id="7172" name="Text Box 4"/>
          <p:cNvSpPr txBox="1">
            <a:spLocks noChangeArrowheads="1"/>
          </p:cNvSpPr>
          <p:nvPr/>
        </p:nvSpPr>
        <p:spPr bwMode="auto">
          <a:xfrm>
            <a:off x="152400" y="2895600"/>
            <a:ext cx="5810250" cy="1066800"/>
          </a:xfrm>
          <a:prstGeom prst="rect">
            <a:avLst/>
          </a:prstGeom>
          <a:noFill/>
          <a:ln w="31750">
            <a:noFill/>
            <a:miter lim="800000"/>
            <a:headEnd/>
            <a:tailEnd/>
          </a:ln>
        </p:spPr>
        <p:txBody>
          <a:bodyPr wrap="none">
            <a:spAutoFit/>
          </a:bodyPr>
          <a:lstStyle/>
          <a:p>
            <a:r>
              <a:rPr lang="en-US" sz="3200"/>
              <a:t>Returns an untyped pointer</a:t>
            </a:r>
          </a:p>
          <a:p>
            <a:r>
              <a:rPr lang="en-US" sz="3200"/>
              <a:t>(can point to anything)</a:t>
            </a:r>
          </a:p>
        </p:txBody>
      </p:sp>
      <p:sp>
        <p:nvSpPr>
          <p:cNvPr id="7173" name="AutoShape 5"/>
          <p:cNvSpPr>
            <a:spLocks/>
          </p:cNvSpPr>
          <p:nvPr/>
        </p:nvSpPr>
        <p:spPr bwMode="auto">
          <a:xfrm rot="-5400000">
            <a:off x="2133600" y="1828800"/>
            <a:ext cx="304800" cy="1219200"/>
          </a:xfrm>
          <a:prstGeom prst="leftBrace">
            <a:avLst>
              <a:gd name="adj1" fmla="val 33333"/>
              <a:gd name="adj2" fmla="val 50000"/>
            </a:avLst>
          </a:prstGeom>
          <a:noFill/>
          <a:ln w="31750">
            <a:solidFill>
              <a:srgbClr val="DD3300"/>
            </a:solidFill>
            <a:round/>
            <a:headEnd/>
            <a:tailEnd/>
          </a:ln>
        </p:spPr>
        <p:txBody>
          <a:bodyPr wrap="none" anchor="ctr">
            <a:spAutoFit/>
          </a:bodyPr>
          <a:lstStyle/>
          <a:p>
            <a:endParaRPr lang="en-US"/>
          </a:p>
        </p:txBody>
      </p:sp>
      <p:sp>
        <p:nvSpPr>
          <p:cNvPr id="7174" name="AutoShape 6"/>
          <p:cNvSpPr>
            <a:spLocks/>
          </p:cNvSpPr>
          <p:nvPr/>
        </p:nvSpPr>
        <p:spPr bwMode="auto">
          <a:xfrm rot="-5400000">
            <a:off x="6134100" y="1181100"/>
            <a:ext cx="304800" cy="2514600"/>
          </a:xfrm>
          <a:prstGeom prst="leftBrace">
            <a:avLst>
              <a:gd name="adj1" fmla="val 68750"/>
              <a:gd name="adj2" fmla="val 50000"/>
            </a:avLst>
          </a:prstGeom>
          <a:noFill/>
          <a:ln w="31750">
            <a:solidFill>
              <a:srgbClr val="DD3300"/>
            </a:solidFill>
            <a:round/>
            <a:headEnd/>
            <a:tailEnd/>
          </a:ln>
        </p:spPr>
        <p:txBody>
          <a:bodyPr anchor="ctr">
            <a:spAutoFit/>
          </a:bodyPr>
          <a:lstStyle/>
          <a:p>
            <a:endParaRPr lang="en-US"/>
          </a:p>
        </p:txBody>
      </p:sp>
      <p:sp>
        <p:nvSpPr>
          <p:cNvPr id="7175" name="Text Box 7"/>
          <p:cNvSpPr txBox="1">
            <a:spLocks noChangeArrowheads="1"/>
          </p:cNvSpPr>
          <p:nvPr/>
        </p:nvSpPr>
        <p:spPr bwMode="auto">
          <a:xfrm>
            <a:off x="6156325" y="2751138"/>
            <a:ext cx="2794000" cy="579437"/>
          </a:xfrm>
          <a:prstGeom prst="rect">
            <a:avLst/>
          </a:prstGeom>
          <a:noFill/>
          <a:ln w="31750">
            <a:noFill/>
            <a:miter lim="800000"/>
            <a:headEnd/>
            <a:tailEnd/>
          </a:ln>
        </p:spPr>
        <p:txBody>
          <a:bodyPr wrap="none">
            <a:spAutoFit/>
          </a:bodyPr>
          <a:lstStyle/>
          <a:p>
            <a:r>
              <a:rPr lang="en-US" sz="3200"/>
              <a:t>Size in bytes</a:t>
            </a:r>
          </a:p>
        </p:txBody>
      </p:sp>
      <p:sp>
        <p:nvSpPr>
          <p:cNvPr id="7176" name="Content Placeholder 2"/>
          <p:cNvSpPr>
            <a:spLocks noGrp="1"/>
          </p:cNvSpPr>
          <p:nvPr>
            <p:ph idx="1"/>
          </p:nvPr>
        </p:nvSpPr>
        <p:spPr>
          <a:xfrm>
            <a:off x="304800" y="4419600"/>
            <a:ext cx="8229600" cy="1905000"/>
          </a:xfrm>
        </p:spPr>
        <p:txBody>
          <a:bodyPr/>
          <a:lstStyle/>
          <a:p>
            <a:r>
              <a:rPr lang="en-US" smtClean="0"/>
              <a:t>Returns an address that is the location of at least size bytes of previously unused memory, and reserves that space.</a:t>
            </a:r>
          </a:p>
          <a:p>
            <a:r>
              <a:rPr lang="en-US" smtClean="0"/>
              <a:t>Returns </a:t>
            </a:r>
            <a:r>
              <a:rPr lang="en-US" b="1" smtClean="0"/>
              <a:t>null</a:t>
            </a:r>
            <a:r>
              <a:rPr lang="en-US" smtClean="0"/>
              <a:t> is there isn’t enough space.</a:t>
            </a:r>
          </a:p>
          <a:p>
            <a:endParaRPr lang="en-US"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malloc Example</a:t>
            </a:r>
          </a:p>
        </p:txBody>
      </p:sp>
      <p:sp>
        <p:nvSpPr>
          <p:cNvPr id="9219" name="Text Box 3"/>
          <p:cNvSpPr txBox="1">
            <a:spLocks noChangeArrowheads="1"/>
          </p:cNvSpPr>
          <p:nvPr/>
        </p:nvSpPr>
        <p:spPr bwMode="auto">
          <a:xfrm>
            <a:off x="609600" y="1905000"/>
            <a:ext cx="7623175" cy="579438"/>
          </a:xfrm>
          <a:prstGeom prst="rect">
            <a:avLst/>
          </a:prstGeom>
          <a:noFill/>
          <a:ln w="31750">
            <a:noFill/>
            <a:miter lim="800000"/>
            <a:headEnd/>
            <a:tailEnd/>
          </a:ln>
        </p:spPr>
        <p:txBody>
          <a:bodyPr wrap="none">
            <a:spAutoFit/>
          </a:bodyPr>
          <a:lstStyle/>
          <a:p>
            <a:r>
              <a:rPr lang="en-US" sz="3200">
                <a:latin typeface="Tahoma" pitchFamily="34" charset="0"/>
              </a:rPr>
              <a:t>char *s = (char *) malloc (sizeof(*s) * n)</a:t>
            </a:r>
          </a:p>
        </p:txBody>
      </p:sp>
      <p:sp>
        <p:nvSpPr>
          <p:cNvPr id="9220" name="AutoShape 4"/>
          <p:cNvSpPr>
            <a:spLocks/>
          </p:cNvSpPr>
          <p:nvPr/>
        </p:nvSpPr>
        <p:spPr bwMode="auto">
          <a:xfrm rot="-5400000">
            <a:off x="6248400" y="1752600"/>
            <a:ext cx="304800" cy="1676400"/>
          </a:xfrm>
          <a:prstGeom prst="leftBrace">
            <a:avLst>
              <a:gd name="adj1" fmla="val 45833"/>
              <a:gd name="adj2" fmla="val 50000"/>
            </a:avLst>
          </a:prstGeom>
          <a:noFill/>
          <a:ln w="31750">
            <a:solidFill>
              <a:srgbClr val="DD3300"/>
            </a:solidFill>
            <a:round/>
            <a:headEnd/>
            <a:tailEnd/>
          </a:ln>
        </p:spPr>
        <p:txBody>
          <a:bodyPr anchor="ctr">
            <a:spAutoFit/>
          </a:bodyPr>
          <a:lstStyle/>
          <a:p>
            <a:endParaRPr lang="en-US"/>
          </a:p>
        </p:txBody>
      </p:sp>
      <p:sp>
        <p:nvSpPr>
          <p:cNvPr id="9221" name="Text Box 5"/>
          <p:cNvSpPr txBox="1">
            <a:spLocks noChangeArrowheads="1"/>
          </p:cNvSpPr>
          <p:nvPr/>
        </p:nvSpPr>
        <p:spPr bwMode="auto">
          <a:xfrm>
            <a:off x="4784725" y="2903538"/>
            <a:ext cx="3749675" cy="3046412"/>
          </a:xfrm>
          <a:prstGeom prst="rect">
            <a:avLst/>
          </a:prstGeom>
          <a:noFill/>
          <a:ln w="31750">
            <a:noFill/>
            <a:miter lim="800000"/>
            <a:headEnd/>
            <a:tailEnd/>
          </a:ln>
        </p:spPr>
        <p:txBody>
          <a:bodyPr>
            <a:spAutoFit/>
          </a:bodyPr>
          <a:lstStyle/>
          <a:p>
            <a:r>
              <a:rPr lang="en-US" sz="3200" b="1">
                <a:latin typeface="Tahoma" pitchFamily="34" charset="0"/>
              </a:rPr>
              <a:t>sizeof</a:t>
            </a:r>
            <a:r>
              <a:rPr lang="en-US" sz="3200"/>
              <a:t> operator</a:t>
            </a:r>
          </a:p>
          <a:p>
            <a:r>
              <a:rPr lang="en-US" sz="3200"/>
              <a:t>Takes a </a:t>
            </a:r>
            <a:r>
              <a:rPr lang="en-US" sz="3200">
                <a:solidFill>
                  <a:srgbClr val="FF0000"/>
                </a:solidFill>
              </a:rPr>
              <a:t>type or</a:t>
            </a:r>
          </a:p>
          <a:p>
            <a:r>
              <a:rPr lang="en-US" sz="3200">
                <a:solidFill>
                  <a:srgbClr val="FF0000"/>
                </a:solidFill>
              </a:rPr>
              <a:t>expression</a:t>
            </a:r>
            <a:r>
              <a:rPr lang="en-US" sz="3200"/>
              <a:t>, evaluates to the </a:t>
            </a:r>
            <a:r>
              <a:rPr lang="en-US" sz="3200">
                <a:solidFill>
                  <a:schemeClr val="accent2"/>
                </a:solidFill>
              </a:rPr>
              <a:t>number of bytes</a:t>
            </a:r>
            <a:r>
              <a:rPr lang="en-US" sz="3200"/>
              <a:t> to store it</a:t>
            </a:r>
          </a:p>
        </p:txBody>
      </p:sp>
      <p:sp>
        <p:nvSpPr>
          <p:cNvPr id="9222" name="AutoShape 6"/>
          <p:cNvSpPr>
            <a:spLocks/>
          </p:cNvSpPr>
          <p:nvPr/>
        </p:nvSpPr>
        <p:spPr bwMode="auto">
          <a:xfrm rot="-5400000">
            <a:off x="3086100" y="1943100"/>
            <a:ext cx="304800" cy="1295400"/>
          </a:xfrm>
          <a:prstGeom prst="leftBrace">
            <a:avLst>
              <a:gd name="adj1" fmla="val 35417"/>
              <a:gd name="adj2" fmla="val 50000"/>
            </a:avLst>
          </a:prstGeom>
          <a:noFill/>
          <a:ln w="31750">
            <a:solidFill>
              <a:srgbClr val="DD3300"/>
            </a:solidFill>
            <a:round/>
            <a:headEnd/>
            <a:tailEnd/>
          </a:ln>
        </p:spPr>
        <p:txBody>
          <a:bodyPr anchor="ctr">
            <a:spAutoFit/>
          </a:bodyPr>
          <a:lstStyle/>
          <a:p>
            <a:endParaRPr lang="en-US"/>
          </a:p>
        </p:txBody>
      </p:sp>
      <p:sp>
        <p:nvSpPr>
          <p:cNvPr id="9223" name="Text Box 7"/>
          <p:cNvSpPr txBox="1">
            <a:spLocks noChangeArrowheads="1"/>
          </p:cNvSpPr>
          <p:nvPr/>
        </p:nvSpPr>
        <p:spPr bwMode="auto">
          <a:xfrm>
            <a:off x="304800" y="2895600"/>
            <a:ext cx="3886200" cy="3540125"/>
          </a:xfrm>
          <a:prstGeom prst="rect">
            <a:avLst/>
          </a:prstGeom>
          <a:noFill/>
          <a:ln w="31750">
            <a:noFill/>
            <a:miter lim="800000"/>
            <a:headEnd/>
            <a:tailEnd/>
          </a:ln>
        </p:spPr>
        <p:txBody>
          <a:bodyPr>
            <a:spAutoFit/>
          </a:bodyPr>
          <a:lstStyle/>
          <a:p>
            <a:pPr marL="231775" indent="-231775"/>
            <a:r>
              <a:rPr lang="en-US" sz="3200" b="1"/>
              <a:t>type cast</a:t>
            </a:r>
          </a:p>
          <a:p>
            <a:pPr marL="231775" indent="-231775">
              <a:buFontTx/>
              <a:buChar char="•"/>
            </a:pPr>
            <a:r>
              <a:rPr lang="en-US" sz="3200">
                <a:latin typeface="Tahoma" pitchFamily="34" charset="0"/>
              </a:rPr>
              <a:t>malloc</a:t>
            </a:r>
            <a:r>
              <a:rPr lang="en-US" sz="3200"/>
              <a:t> returns </a:t>
            </a:r>
            <a:r>
              <a:rPr lang="en-US" sz="3200">
                <a:latin typeface="Tahoma" pitchFamily="34" charset="0"/>
              </a:rPr>
              <a:t>void *</a:t>
            </a:r>
          </a:p>
          <a:p>
            <a:pPr marL="231775" indent="-231775">
              <a:buFontTx/>
              <a:buChar char="•"/>
            </a:pPr>
            <a:r>
              <a:rPr lang="en-US" sz="3200"/>
              <a:t>cast tells compiler that program will use it as a </a:t>
            </a:r>
            <a:r>
              <a:rPr lang="en-US" sz="3200">
                <a:latin typeface="Tahoma" pitchFamily="34" charset="0"/>
              </a:rPr>
              <a:t>char *</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cs150">
  <a:themeElements>
    <a:clrScheme name="cs15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s150">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0" cap="flat" cmpd="sng" algn="ctr">
          <a:solidFill>
            <a:srgbClr val="DD3300"/>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31750" cap="flat" cmpd="sng" algn="ctr">
          <a:solidFill>
            <a:srgbClr val="DD3300"/>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s15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s15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s15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s15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s15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s15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s15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15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s15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s15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s15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s15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467</TotalTime>
  <Words>2152</Words>
  <Application>Microsoft Office PowerPoint</Application>
  <PresentationFormat>On-screen Show (4:3)</PresentationFormat>
  <Paragraphs>434</Paragraphs>
  <Slides>48</Slides>
  <Notes>3</Notes>
  <HiddenSlides>2</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cs150</vt:lpstr>
      <vt:lpstr>Memory Hierarchy &amp; Locality</vt:lpstr>
      <vt:lpstr>Outline</vt:lpstr>
      <vt:lpstr>Static/Dynamic Allocation</vt:lpstr>
      <vt:lpstr>Memory in C</vt:lpstr>
      <vt:lpstr>Memory Layout</vt:lpstr>
      <vt:lpstr>Memory Allocators</vt:lpstr>
      <vt:lpstr>x86 callee epilogue</vt:lpstr>
      <vt:lpstr>malloc</vt:lpstr>
      <vt:lpstr>malloc Example</vt:lpstr>
      <vt:lpstr>How is the heap managed?</vt:lpstr>
      <vt:lpstr>What happens when a new or malloc() is called</vt:lpstr>
      <vt:lpstr>Why Do We Care About Memory?</vt:lpstr>
      <vt:lpstr>Memory Hierarchy</vt:lpstr>
      <vt:lpstr>Definitions</vt:lpstr>
      <vt:lpstr>Some (older) numbers</vt:lpstr>
      <vt:lpstr>More Example Numbers Memory Capacities</vt:lpstr>
      <vt:lpstr>Caches</vt:lpstr>
      <vt:lpstr>So What?</vt:lpstr>
      <vt:lpstr>End of lecture on Wed, Apr 25</vt:lpstr>
      <vt:lpstr>Locality</vt:lpstr>
      <vt:lpstr>An Example</vt:lpstr>
      <vt:lpstr>Example  code</vt:lpstr>
      <vt:lpstr>Execution of cache.cpp</vt:lpstr>
      <vt:lpstr>What Can Be Done?</vt:lpstr>
      <vt:lpstr>Trends (Example)</vt:lpstr>
      <vt:lpstr>Who is Working on This Problem?</vt:lpstr>
      <vt:lpstr>Locality and Data Structures</vt:lpstr>
      <vt:lpstr>Some actual numbers…</vt:lpstr>
      <vt:lpstr>End of lecture on Fri, Apr 27</vt:lpstr>
      <vt:lpstr>Back to string functions</vt:lpstr>
      <vt:lpstr>string functions</vt:lpstr>
      <vt:lpstr>String Concatenation</vt:lpstr>
      <vt:lpstr>Concatenating Strings</vt:lpstr>
      <vt:lpstr>Memory Lifetimes</vt:lpstr>
      <vt:lpstr>Reclaiming Storage</vt:lpstr>
      <vt:lpstr>Memory Leaks</vt:lpstr>
      <vt:lpstr>Plugging Memory Leaks</vt:lpstr>
      <vt:lpstr>Memory Leak</vt:lpstr>
      <vt:lpstr>References</vt:lpstr>
      <vt:lpstr>References</vt:lpstr>
      <vt:lpstr>realloc</vt:lpstr>
      <vt:lpstr>Running time of realloc</vt:lpstr>
      <vt:lpstr>Efficiency and Order Classes</vt:lpstr>
      <vt:lpstr>Efficiency and Order Classes (2) </vt:lpstr>
      <vt:lpstr>Factorial - Recursive</vt:lpstr>
      <vt:lpstr>Factorial - Tail Recursion</vt:lpstr>
      <vt:lpstr>Activation  Records</vt:lpstr>
      <vt:lpstr>Factorial – Loop Implementation</vt:lpstr>
    </vt:vector>
  </TitlesOfParts>
  <Company>Computer Science Department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Hierarchy</dc:title>
  <dc:creator>Michele Co</dc:creator>
  <cp:lastModifiedBy>aaron</cp:lastModifiedBy>
  <cp:revision>111</cp:revision>
  <dcterms:created xsi:type="dcterms:W3CDTF">2007-04-04T03:36:09Z</dcterms:created>
  <dcterms:modified xsi:type="dcterms:W3CDTF">2012-04-27T17:42:22Z</dcterms:modified>
</cp:coreProperties>
</file>