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353949"/>
            <a:ext cx="7775321" cy="9754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400" y="1359852"/>
            <a:ext cx="11030585" cy="414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69180" y="6380559"/>
            <a:ext cx="3450590" cy="359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9180" y="6342379"/>
            <a:ext cx="3450590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413510" marR="5080" indent="-140144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CLOUD</a:t>
            </a:r>
            <a:r>
              <a:rPr sz="1200" spc="-4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BASED</a:t>
            </a:r>
            <a:r>
              <a:rPr sz="1200" spc="-4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INTRUSION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DETECTION</a:t>
            </a:r>
            <a:r>
              <a:rPr sz="1200" spc="-7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USING</a:t>
            </a:r>
            <a:r>
              <a:rPr sz="1200" spc="1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MACHINE LEARNING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8969" y="222249"/>
            <a:ext cx="736155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000000"/>
                </a:solidFill>
              </a:rPr>
              <a:t>SRM</a:t>
            </a:r>
            <a:r>
              <a:rPr sz="2400" spc="-15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INSTITUTE</a:t>
            </a:r>
            <a:r>
              <a:rPr sz="2400" spc="17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OF</a:t>
            </a:r>
            <a:r>
              <a:rPr sz="2400" spc="-15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SCIENCE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AND</a:t>
            </a:r>
            <a:r>
              <a:rPr sz="2400" spc="-14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TECHNOLOGY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524125" y="547052"/>
            <a:ext cx="7144384" cy="5604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Ramapuram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Campus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Chennai –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600089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69570" marR="361315" algn="ct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Carlito"/>
                <a:cs typeface="Carlito"/>
              </a:rPr>
              <a:t>CLOUD</a:t>
            </a:r>
            <a:r>
              <a:rPr sz="3200" b="1" spc="-12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BASED</a:t>
            </a:r>
            <a:r>
              <a:rPr sz="3200" b="1" spc="-12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INTRUSION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DETECTION </a:t>
            </a:r>
            <a:r>
              <a:rPr sz="3200" b="1" dirty="0">
                <a:latin typeface="Carlito"/>
                <a:cs typeface="Carlito"/>
              </a:rPr>
              <a:t>USING</a:t>
            </a:r>
            <a:r>
              <a:rPr sz="3200" b="1" spc="-8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MACHINE</a:t>
            </a:r>
            <a:r>
              <a:rPr sz="3200" b="1" spc="-114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LEARNING</a:t>
            </a:r>
            <a:endParaRPr sz="3200" dirty="0">
              <a:latin typeface="Carlito"/>
              <a:cs typeface="Carlito"/>
            </a:endParaRPr>
          </a:p>
          <a:p>
            <a:pPr marL="2994660">
              <a:lnSpc>
                <a:spcPct val="100000"/>
              </a:lnSpc>
              <a:spcBef>
                <a:spcPts val="860"/>
              </a:spcBef>
            </a:pPr>
            <a:r>
              <a:rPr lang="en-IN" sz="1800" b="1" dirty="0">
                <a:latin typeface="Carlito"/>
                <a:cs typeface="Carlito"/>
              </a:rPr>
              <a:t>DONE</a:t>
            </a:r>
            <a:r>
              <a:rPr lang="en-IN" sz="1800" b="1" spc="15" dirty="0">
                <a:latin typeface="Carlito"/>
                <a:cs typeface="Carlito"/>
              </a:rPr>
              <a:t> </a:t>
            </a:r>
            <a:r>
              <a:rPr lang="en-IN" sz="1800" b="1" spc="-25" dirty="0">
                <a:latin typeface="Carlito"/>
                <a:cs typeface="Carlito"/>
              </a:rPr>
              <a:t>BY</a:t>
            </a:r>
            <a:r>
              <a:rPr sz="1800" b="1" spc="-25" dirty="0">
                <a:latin typeface="Carlito"/>
                <a:cs typeface="Carlito"/>
              </a:rPr>
              <a:t>-</a:t>
            </a:r>
            <a:endParaRPr lang="en-IN" sz="1800" dirty="0">
              <a:latin typeface="Carlito"/>
              <a:cs typeface="Carlito"/>
            </a:endParaRPr>
          </a:p>
          <a:p>
            <a:pPr marL="200342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Carlito"/>
                <a:cs typeface="Carlito"/>
              </a:rPr>
              <a:t>UTKALIKA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DAS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(RA2011004020183)</a:t>
            </a:r>
            <a:endParaRPr sz="1800" dirty="0">
              <a:latin typeface="Carlito"/>
              <a:cs typeface="Carlito"/>
            </a:endParaRPr>
          </a:p>
          <a:p>
            <a:pPr marL="1736725" marR="1528445" indent="-47625">
              <a:lnSpc>
                <a:spcPts val="2180"/>
              </a:lnSpc>
              <a:spcBef>
                <a:spcPts val="70"/>
              </a:spcBef>
            </a:pPr>
            <a:r>
              <a:rPr sz="1800" spc="-40" dirty="0">
                <a:latin typeface="Carlito"/>
                <a:cs typeface="Carlito"/>
              </a:rPr>
              <a:t>DHAYAA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RANJJAN</a:t>
            </a:r>
            <a:r>
              <a:rPr sz="1800" spc="-1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K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(RA2011004020138) </a:t>
            </a:r>
            <a:r>
              <a:rPr sz="1800" dirty="0">
                <a:latin typeface="Carlito"/>
                <a:cs typeface="Carlito"/>
              </a:rPr>
              <a:t>BALACHANDAR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</a:t>
            </a:r>
            <a:r>
              <a:rPr sz="1800" spc="39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(RA2011004020148)</a:t>
            </a:r>
            <a:endParaRPr sz="1800" dirty="0">
              <a:latin typeface="Carlito"/>
              <a:cs typeface="Carlito"/>
            </a:endParaRPr>
          </a:p>
          <a:p>
            <a:pPr marL="354965" algn="ctr">
              <a:lnSpc>
                <a:spcPct val="100000"/>
              </a:lnSpc>
              <a:spcBef>
                <a:spcPts val="2045"/>
              </a:spcBef>
            </a:pPr>
            <a:r>
              <a:rPr sz="1800" b="1" dirty="0">
                <a:latin typeface="Carlito"/>
                <a:cs typeface="Carlito"/>
              </a:rPr>
              <a:t>UNDER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THE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GUIDANCE</a:t>
            </a:r>
            <a:r>
              <a:rPr sz="1800" b="1" spc="-25" dirty="0">
                <a:latin typeface="Carlito"/>
                <a:cs typeface="Carlito"/>
              </a:rPr>
              <a:t> OF-</a:t>
            </a:r>
            <a:endParaRPr sz="1800" dirty="0">
              <a:latin typeface="Carlito"/>
              <a:cs typeface="Carlito"/>
            </a:endParaRPr>
          </a:p>
          <a:p>
            <a:pPr marL="217170" algn="ctr">
              <a:lnSpc>
                <a:spcPct val="100000"/>
              </a:lnSpc>
              <a:spcBef>
                <a:spcPts val="20"/>
              </a:spcBef>
            </a:pPr>
            <a:r>
              <a:rPr lang="en-IN" sz="1800" spc="-20" dirty="0" err="1">
                <a:latin typeface="Carlito"/>
                <a:cs typeface="Carlito"/>
              </a:rPr>
              <a:t>Dr.</a:t>
            </a:r>
            <a:r>
              <a:rPr lang="en-IN" sz="1800" spc="-35" dirty="0">
                <a:latin typeface="Carlito"/>
                <a:cs typeface="Carlito"/>
              </a:rPr>
              <a:t> </a:t>
            </a:r>
            <a:r>
              <a:rPr lang="en-IN" sz="1800" dirty="0">
                <a:latin typeface="Carlito"/>
                <a:cs typeface="Carlito"/>
              </a:rPr>
              <a:t>Arthi</a:t>
            </a:r>
            <a:r>
              <a:rPr lang="en-IN" sz="1800" spc="-60" dirty="0">
                <a:latin typeface="Carlito"/>
                <a:cs typeface="Carlito"/>
              </a:rPr>
              <a:t> </a:t>
            </a:r>
            <a:r>
              <a:rPr lang="en-IN" sz="1800" spc="-50" dirty="0">
                <a:latin typeface="Carlito"/>
                <a:cs typeface="Carlito"/>
              </a:rPr>
              <a:t>R</a:t>
            </a:r>
          </a:p>
          <a:p>
            <a:pPr marL="217170" algn="ctr">
              <a:lnSpc>
                <a:spcPct val="100000"/>
              </a:lnSpc>
              <a:spcBef>
                <a:spcPts val="20"/>
              </a:spcBef>
            </a:pPr>
            <a:endParaRPr lang="en-IN" spc="-50" dirty="0">
              <a:latin typeface="Carlito"/>
              <a:cs typeface="Carlito"/>
            </a:endParaRPr>
          </a:p>
          <a:p>
            <a:pPr algn="ctr">
              <a:lnSpc>
                <a:spcPts val="2290"/>
              </a:lnSpc>
              <a:spcBef>
                <a:spcPts val="2400"/>
              </a:spcBef>
            </a:pPr>
            <a:r>
              <a:rPr lang="en-US" sz="1800" b="1" spc="-10" dirty="0">
                <a:latin typeface="Times New Roman"/>
                <a:cs typeface="Times New Roman"/>
              </a:rPr>
              <a:t>DEPARTMENT</a:t>
            </a:r>
            <a:r>
              <a:rPr lang="en-US" sz="1800" b="1" spc="-140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OF</a:t>
            </a:r>
            <a:r>
              <a:rPr lang="en-US" sz="1800" b="1" spc="-90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ELECTRONICS</a:t>
            </a:r>
            <a:r>
              <a:rPr lang="en-US" sz="1800" b="1" spc="-13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AND</a:t>
            </a:r>
            <a:r>
              <a:rPr lang="en-US" sz="1800" b="1" spc="-95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Times New Roman"/>
                <a:cs typeface="Times New Roman"/>
              </a:rPr>
              <a:t>COMMUNICATION</a:t>
            </a:r>
            <a:endParaRPr lang="en-US" sz="1800" dirty="0">
              <a:latin typeface="Times New Roman"/>
              <a:cs typeface="Times New Roman"/>
            </a:endParaRPr>
          </a:p>
          <a:p>
            <a:pPr marL="9525" algn="ctr">
              <a:lnSpc>
                <a:spcPts val="2290"/>
              </a:lnSpc>
            </a:pPr>
            <a:r>
              <a:rPr lang="en-US" sz="1800" b="1" spc="-10" dirty="0">
                <a:latin typeface="Times New Roman"/>
                <a:cs typeface="Times New Roman"/>
              </a:rPr>
              <a:t>ENGINEERING</a:t>
            </a:r>
          </a:p>
          <a:p>
            <a:pPr marL="9525" algn="ctr">
              <a:lnSpc>
                <a:spcPts val="229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SRM</a:t>
            </a:r>
            <a:r>
              <a:rPr lang="en-US" sz="1800" b="1" spc="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en-US" sz="1800" b="1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b="1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n-US" sz="1800" b="1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Technology,</a:t>
            </a:r>
            <a:r>
              <a:rPr lang="en-US" sz="1800" b="1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Ramapuram</a:t>
            </a:r>
            <a:r>
              <a:rPr lang="en-US" sz="18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Chennai,</a:t>
            </a:r>
            <a:r>
              <a:rPr lang="en-US" sz="1800" b="1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" algn="ctr">
              <a:lnSpc>
                <a:spcPct val="100000"/>
              </a:lnSpc>
              <a:spcBef>
                <a:spcPts val="20"/>
              </a:spcBef>
            </a:pPr>
            <a:endParaRPr lang="en-IN" sz="1800" spc="-50" dirty="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872" y="5782183"/>
            <a:ext cx="1537941" cy="7507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198" rIns="0" bIns="0" rtlCol="0">
            <a:spAutoFit/>
          </a:bodyPr>
          <a:lstStyle/>
          <a:p>
            <a:pPr marL="321945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WORK </a:t>
            </a:r>
            <a:r>
              <a:rPr sz="4800" spc="-20" dirty="0"/>
              <a:t>DONE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26" y="5953632"/>
            <a:ext cx="1542968" cy="7507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4044" y="1486598"/>
            <a:ext cx="11014710" cy="369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Model</a:t>
            </a:r>
            <a:r>
              <a:rPr sz="2400" b="1" spc="-7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optimization:</a:t>
            </a:r>
            <a:endParaRPr sz="2400">
              <a:latin typeface="Carlito"/>
              <a:cs typeface="Carlito"/>
            </a:endParaRPr>
          </a:p>
          <a:p>
            <a:pPr marL="574040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574040" algn="l"/>
              </a:tabLst>
            </a:pPr>
            <a:r>
              <a:rPr sz="2400" spc="-10" dirty="0">
                <a:latin typeface="Carlito"/>
                <a:cs typeface="Carlito"/>
              </a:rPr>
              <a:t>Integrated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features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minimized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optimize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execution</a:t>
            </a:r>
            <a:r>
              <a:rPr sz="2400" spc="-1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time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enhance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latin typeface="Carlito"/>
                <a:cs typeface="Carlito"/>
              </a:rPr>
              <a:t>prediction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capabilities.</a:t>
            </a:r>
            <a:endParaRPr sz="2400">
              <a:latin typeface="Carlito"/>
              <a:cs typeface="Carlito"/>
            </a:endParaRPr>
          </a:p>
          <a:p>
            <a:pPr marL="574040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574040" algn="l"/>
              </a:tabLst>
            </a:pPr>
            <a:r>
              <a:rPr sz="2400" dirty="0">
                <a:latin typeface="Carlito"/>
                <a:cs typeface="Carlito"/>
              </a:rPr>
              <a:t>RF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classifier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trained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subset</a:t>
            </a:r>
            <a:r>
              <a:rPr sz="2400" spc="-1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features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NSL-</a:t>
            </a:r>
            <a:r>
              <a:rPr sz="2400" dirty="0">
                <a:latin typeface="Carlito"/>
                <a:cs typeface="Carlito"/>
              </a:rPr>
              <a:t>KDD</a:t>
            </a:r>
            <a:r>
              <a:rPr sz="2400" spc="-1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dataset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to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ts val="2865"/>
              </a:lnSpc>
              <a:spcBef>
                <a:spcPts val="50"/>
              </a:spcBef>
            </a:pPr>
            <a:r>
              <a:rPr sz="2400" spc="-20" dirty="0">
                <a:latin typeface="Carlito"/>
                <a:cs typeface="Carlito"/>
              </a:rPr>
              <a:t>effectively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identify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intrusions.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855"/>
              </a:lnSpc>
            </a:pPr>
            <a:r>
              <a:rPr sz="2400" b="1" dirty="0">
                <a:latin typeface="Carlito"/>
                <a:cs typeface="Carlito"/>
              </a:rPr>
              <a:t>Model</a:t>
            </a:r>
            <a:r>
              <a:rPr sz="2400" b="1" spc="-7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components:</a:t>
            </a:r>
            <a:endParaRPr sz="2400">
              <a:latin typeface="Carlito"/>
              <a:cs typeface="Carlito"/>
            </a:endParaRPr>
          </a:p>
          <a:p>
            <a:pPr marL="574040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574040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model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comprises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modules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collection,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preprocessing,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decision-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latin typeface="Carlito"/>
                <a:cs typeface="Carlito"/>
              </a:rPr>
              <a:t>making.</a:t>
            </a:r>
            <a:endParaRPr sz="2400">
              <a:latin typeface="Carlito"/>
              <a:cs typeface="Carlito"/>
            </a:endParaRPr>
          </a:p>
          <a:p>
            <a:pPr marL="574040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574040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pre-processing</a:t>
            </a:r>
            <a:r>
              <a:rPr sz="2400" spc="-1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module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focuses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 </a:t>
            </a:r>
            <a:r>
              <a:rPr sz="2400" spc="-10" dirty="0">
                <a:latin typeface="Carlito"/>
                <a:cs typeface="Carlito"/>
              </a:rPr>
              <a:t>enhancing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feature engineering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tasks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rlito"/>
                <a:cs typeface="Carlito"/>
              </a:rPr>
              <a:t>ensuring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reliable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predictions.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187" y="513397"/>
            <a:ext cx="10864215" cy="516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rlito"/>
                <a:cs typeface="Carlito"/>
              </a:rPr>
              <a:t>Classification:</a:t>
            </a:r>
            <a:endParaRPr sz="2400">
              <a:latin typeface="Carlito"/>
              <a:cs typeface="Carlito"/>
            </a:endParaRPr>
          </a:p>
          <a:p>
            <a:pPr marL="574040" indent="-114300">
              <a:lnSpc>
                <a:spcPts val="2865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574040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reduced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refined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 classified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Deep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Neural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Network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(DNN).</a:t>
            </a:r>
            <a:endParaRPr sz="2400">
              <a:latin typeface="Carlito"/>
              <a:cs typeface="Carlito"/>
            </a:endParaRPr>
          </a:p>
          <a:p>
            <a:pPr marL="574040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574040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DNN's</a:t>
            </a:r>
            <a:r>
              <a:rPr sz="2400" spc="-1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ability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learn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intricate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representations</a:t>
            </a:r>
            <a:r>
              <a:rPr sz="2400" spc="-2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reduced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enables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ts val="2870"/>
              </a:lnSpc>
              <a:spcBef>
                <a:spcPts val="45"/>
              </a:spcBef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IDS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make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more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accurate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nuanced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decisions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regarding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potential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threats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or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ts val="2870"/>
              </a:lnSpc>
            </a:pPr>
            <a:r>
              <a:rPr sz="2400" dirty="0">
                <a:latin typeface="Carlito"/>
                <a:cs typeface="Carlito"/>
              </a:rPr>
              <a:t>security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breaches.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870"/>
              </a:lnSpc>
              <a:spcBef>
                <a:spcPts val="2905"/>
              </a:spcBef>
            </a:pPr>
            <a:r>
              <a:rPr sz="2400" b="1" spc="-20" dirty="0">
                <a:latin typeface="Carlito"/>
                <a:cs typeface="Carlito"/>
              </a:rPr>
              <a:t>System</a:t>
            </a:r>
            <a:r>
              <a:rPr sz="2400" b="1" spc="-7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overview:</a:t>
            </a:r>
            <a:endParaRPr sz="2400">
              <a:latin typeface="Carlito"/>
              <a:cs typeface="Carlito"/>
            </a:endParaRPr>
          </a:p>
          <a:p>
            <a:pPr marL="574040" indent="-114300">
              <a:lnSpc>
                <a:spcPts val="2870"/>
              </a:lnSpc>
              <a:buSzPct val="95833"/>
              <a:buFont typeface="Arial"/>
              <a:buChar char="•"/>
              <a:tabLst>
                <a:tab pos="574040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system</a:t>
            </a:r>
            <a:r>
              <a:rPr sz="2400" spc="-1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revolves</a:t>
            </a:r>
            <a:r>
              <a:rPr sz="2400" dirty="0">
                <a:latin typeface="Carlito"/>
                <a:cs typeface="Carlito"/>
              </a:rPr>
              <a:t> around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three-</a:t>
            </a:r>
            <a:r>
              <a:rPr sz="2400" dirty="0">
                <a:latin typeface="Carlito"/>
                <a:cs typeface="Carlito"/>
              </a:rPr>
              <a:t>step</a:t>
            </a:r>
            <a:r>
              <a:rPr sz="2400" spc="-2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process: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</a:t>
            </a:r>
            <a:r>
              <a:rPr sz="2400" spc="-1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collection,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pre-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ts val="2870"/>
              </a:lnSpc>
              <a:spcBef>
                <a:spcPts val="45"/>
              </a:spcBef>
            </a:pPr>
            <a:r>
              <a:rPr sz="2400" dirty="0">
                <a:latin typeface="Carlito"/>
                <a:cs typeface="Carlito"/>
              </a:rPr>
              <a:t>processing,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decision-</a:t>
            </a:r>
            <a:r>
              <a:rPr sz="2400" spc="-10" dirty="0">
                <a:latin typeface="Carlito"/>
                <a:cs typeface="Carlito"/>
              </a:rPr>
              <a:t>making.</a:t>
            </a:r>
            <a:endParaRPr sz="2400">
              <a:latin typeface="Carlito"/>
              <a:cs typeface="Carlito"/>
            </a:endParaRPr>
          </a:p>
          <a:p>
            <a:pPr marL="469900" marR="328295" indent="-10160">
              <a:lnSpc>
                <a:spcPts val="286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574040" algn="l"/>
              </a:tabLst>
            </a:pPr>
            <a:r>
              <a:rPr sz="2400" dirty="0">
                <a:latin typeface="Carlito"/>
                <a:cs typeface="Carlito"/>
              </a:rPr>
              <a:t>	In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collection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step,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KDD </a:t>
            </a:r>
            <a:r>
              <a:rPr sz="2400" spc="-10" dirty="0">
                <a:latin typeface="Carlito"/>
                <a:cs typeface="Carlito"/>
              </a:rPr>
              <a:t>dataset</a:t>
            </a:r>
            <a:r>
              <a:rPr sz="2400" spc="-1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unzipped and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processed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two </a:t>
            </a:r>
            <a:r>
              <a:rPr sz="2400" dirty="0">
                <a:latin typeface="Carlito"/>
                <a:cs typeface="Carlito"/>
              </a:rPr>
              <a:t>methods: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Label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Encoder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Hot</a:t>
            </a:r>
            <a:r>
              <a:rPr sz="2400" spc="-10" dirty="0">
                <a:latin typeface="Carlito"/>
                <a:cs typeface="Carlito"/>
              </a:rPr>
              <a:t> Encoder.</a:t>
            </a:r>
            <a:endParaRPr sz="2400">
              <a:latin typeface="Carlito"/>
              <a:cs typeface="Carlito"/>
            </a:endParaRPr>
          </a:p>
          <a:p>
            <a:pPr marL="469900" marR="782320" indent="-10160">
              <a:lnSpc>
                <a:spcPts val="2860"/>
              </a:lnSpc>
              <a:spcBef>
                <a:spcPts val="60"/>
              </a:spcBef>
              <a:buSzPct val="95833"/>
              <a:buFont typeface="Arial"/>
              <a:buChar char="•"/>
              <a:tabLst>
                <a:tab pos="574040" algn="l"/>
              </a:tabLst>
            </a:pPr>
            <a:r>
              <a:rPr sz="2400" dirty="0">
                <a:latin typeface="Carlito"/>
                <a:cs typeface="Carlito"/>
              </a:rPr>
              <a:t>	In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pre-processing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step,</a:t>
            </a:r>
            <a:r>
              <a:rPr sz="2400" spc="-1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reduced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refined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RF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and </a:t>
            </a:r>
            <a:r>
              <a:rPr sz="2400" dirty="0">
                <a:latin typeface="Carlito"/>
                <a:cs typeface="Carlito"/>
              </a:rPr>
              <a:t>Logistic</a:t>
            </a:r>
            <a:r>
              <a:rPr sz="2400" spc="-1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Regression,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further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processed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feature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engineering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ts val="2830"/>
              </a:lnSpc>
            </a:pPr>
            <a:r>
              <a:rPr sz="2400" dirty="0">
                <a:latin typeface="Carlito"/>
                <a:cs typeface="Carlito"/>
              </a:rPr>
              <a:t>selection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techniques.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90" y="6169424"/>
            <a:ext cx="1215994" cy="5914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0402" y="705167"/>
            <a:ext cx="10726420" cy="47256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69900" marR="255904" indent="-8890">
              <a:lnSpc>
                <a:spcPct val="103299"/>
              </a:lnSpc>
              <a:spcBef>
                <a:spcPts val="40"/>
              </a:spcBef>
              <a:buSzPct val="95348"/>
              <a:buFont typeface="Arial"/>
              <a:buChar char="•"/>
              <a:tabLst>
                <a:tab pos="564515" algn="l"/>
              </a:tabLst>
            </a:pPr>
            <a:r>
              <a:rPr dirty="0"/>
              <a:t>	</a:t>
            </a:r>
            <a:r>
              <a:rPr sz="2150" dirty="0">
                <a:latin typeface="Carlito"/>
                <a:cs typeface="Carlito"/>
              </a:rPr>
              <a:t>In</a:t>
            </a:r>
            <a:r>
              <a:rPr sz="2150" spc="1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the</a:t>
            </a:r>
            <a:r>
              <a:rPr sz="2150" spc="85" dirty="0">
                <a:latin typeface="Carlito"/>
                <a:cs typeface="Carlito"/>
              </a:rPr>
              <a:t> </a:t>
            </a:r>
            <a:r>
              <a:rPr sz="2150" spc="-10" dirty="0">
                <a:latin typeface="Carlito"/>
                <a:cs typeface="Carlito"/>
              </a:rPr>
              <a:t>decision-</a:t>
            </a:r>
            <a:r>
              <a:rPr sz="2150" dirty="0">
                <a:latin typeface="Carlito"/>
                <a:cs typeface="Carlito"/>
              </a:rPr>
              <a:t>making</a:t>
            </a:r>
            <a:r>
              <a:rPr sz="2150" spc="21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step,</a:t>
            </a:r>
            <a:r>
              <a:rPr sz="2150" spc="12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the</a:t>
            </a:r>
            <a:r>
              <a:rPr sz="2150" spc="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reduced</a:t>
            </a:r>
            <a:r>
              <a:rPr sz="2150" spc="17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and</a:t>
            </a:r>
            <a:r>
              <a:rPr sz="2150" spc="10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refined</a:t>
            </a:r>
            <a:r>
              <a:rPr sz="2150" spc="9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data</a:t>
            </a:r>
            <a:r>
              <a:rPr sz="2150" spc="-3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is</a:t>
            </a:r>
            <a:r>
              <a:rPr sz="2150" spc="2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classified</a:t>
            </a:r>
            <a:r>
              <a:rPr sz="2150" spc="10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using</a:t>
            </a:r>
            <a:r>
              <a:rPr sz="2150" spc="6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a</a:t>
            </a:r>
            <a:r>
              <a:rPr sz="2150" spc="5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DNN,</a:t>
            </a:r>
            <a:r>
              <a:rPr sz="2150" spc="125" dirty="0">
                <a:latin typeface="Carlito"/>
                <a:cs typeface="Carlito"/>
              </a:rPr>
              <a:t> </a:t>
            </a:r>
            <a:r>
              <a:rPr sz="2150" spc="-25" dirty="0">
                <a:latin typeface="Carlito"/>
                <a:cs typeface="Carlito"/>
              </a:rPr>
              <a:t>and </a:t>
            </a:r>
            <a:r>
              <a:rPr sz="2150" dirty="0">
                <a:latin typeface="Carlito"/>
                <a:cs typeface="Carlito"/>
              </a:rPr>
              <a:t>the</a:t>
            </a:r>
            <a:r>
              <a:rPr sz="2150" spc="-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results</a:t>
            </a:r>
            <a:r>
              <a:rPr sz="2150" spc="7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are</a:t>
            </a:r>
            <a:r>
              <a:rPr sz="2150" spc="7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fed</a:t>
            </a:r>
            <a:r>
              <a:rPr sz="2150" spc="1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back</a:t>
            </a:r>
            <a:r>
              <a:rPr sz="2150" spc="8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into</a:t>
            </a:r>
            <a:r>
              <a:rPr sz="2150" spc="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the</a:t>
            </a:r>
            <a:r>
              <a:rPr sz="2150" spc="-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IDS</a:t>
            </a:r>
            <a:r>
              <a:rPr sz="2150" spc="8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to</a:t>
            </a:r>
            <a:r>
              <a:rPr sz="2150" spc="-7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detect</a:t>
            </a:r>
            <a:r>
              <a:rPr sz="2150" spc="12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and</a:t>
            </a:r>
            <a:r>
              <a:rPr sz="2150" spc="9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classify</a:t>
            </a:r>
            <a:r>
              <a:rPr sz="2150" spc="1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various</a:t>
            </a:r>
            <a:r>
              <a:rPr sz="2150" spc="7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types</a:t>
            </a:r>
            <a:r>
              <a:rPr sz="2150" spc="7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of</a:t>
            </a:r>
            <a:r>
              <a:rPr sz="2150" spc="40" dirty="0">
                <a:latin typeface="Carlito"/>
                <a:cs typeface="Carlito"/>
              </a:rPr>
              <a:t> </a:t>
            </a:r>
            <a:r>
              <a:rPr sz="2150" spc="-10" dirty="0">
                <a:latin typeface="Carlito"/>
                <a:cs typeface="Carlito"/>
              </a:rPr>
              <a:t>intrusions effectively.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50" b="1" spc="-10" dirty="0">
                <a:latin typeface="Carlito"/>
                <a:cs typeface="Carlito"/>
              </a:rPr>
              <a:t>Deployment: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150">
              <a:latin typeface="Carlito"/>
              <a:cs typeface="Carlito"/>
            </a:endParaRPr>
          </a:p>
          <a:p>
            <a:pPr marL="469900" marR="250190" indent="-8890">
              <a:lnSpc>
                <a:spcPct val="101899"/>
              </a:lnSpc>
              <a:spcBef>
                <a:spcPts val="5"/>
              </a:spcBef>
              <a:buSzPct val="95348"/>
              <a:buFont typeface="Arial"/>
              <a:buChar char="•"/>
              <a:tabLst>
                <a:tab pos="564515" algn="l"/>
              </a:tabLst>
            </a:pPr>
            <a:r>
              <a:rPr sz="2150" dirty="0">
                <a:latin typeface="Carlito"/>
                <a:cs typeface="Carlito"/>
              </a:rPr>
              <a:t>	After</a:t>
            </a:r>
            <a:r>
              <a:rPr sz="2150" spc="1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training</a:t>
            </a:r>
            <a:r>
              <a:rPr sz="2150" spc="4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and</a:t>
            </a:r>
            <a:r>
              <a:rPr sz="2150" spc="1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testing</a:t>
            </a:r>
            <a:r>
              <a:rPr sz="2150" spc="4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the</a:t>
            </a:r>
            <a:r>
              <a:rPr sz="2150" spc="-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data,</a:t>
            </a:r>
            <a:r>
              <a:rPr sz="2150" spc="9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the</a:t>
            </a:r>
            <a:r>
              <a:rPr sz="2150" spc="-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model</a:t>
            </a:r>
            <a:r>
              <a:rPr sz="2150" spc="20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is</a:t>
            </a:r>
            <a:r>
              <a:rPr sz="2150" spc="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deployed</a:t>
            </a:r>
            <a:r>
              <a:rPr sz="2150" spc="16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on</a:t>
            </a:r>
            <a:r>
              <a:rPr sz="2150" spc="1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a</a:t>
            </a:r>
            <a:r>
              <a:rPr sz="2150" spc="3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cloud</a:t>
            </a:r>
            <a:r>
              <a:rPr sz="2150" spc="9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network</a:t>
            </a:r>
            <a:r>
              <a:rPr sz="2150" spc="9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server</a:t>
            </a:r>
            <a:r>
              <a:rPr sz="2150" spc="175" dirty="0">
                <a:latin typeface="Carlito"/>
                <a:cs typeface="Carlito"/>
              </a:rPr>
              <a:t> </a:t>
            </a:r>
            <a:r>
              <a:rPr sz="2150" spc="-25" dirty="0">
                <a:latin typeface="Carlito"/>
                <a:cs typeface="Carlito"/>
              </a:rPr>
              <a:t>for </a:t>
            </a:r>
            <a:r>
              <a:rPr sz="2150" dirty="0">
                <a:latin typeface="Carlito"/>
                <a:cs typeface="Carlito"/>
              </a:rPr>
              <a:t>real-time</a:t>
            </a:r>
            <a:r>
              <a:rPr sz="2150" spc="2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intrusion</a:t>
            </a:r>
            <a:r>
              <a:rPr sz="2150" spc="130" dirty="0">
                <a:latin typeface="Carlito"/>
                <a:cs typeface="Carlito"/>
              </a:rPr>
              <a:t> </a:t>
            </a:r>
            <a:r>
              <a:rPr sz="2150" spc="-10" dirty="0">
                <a:latin typeface="Carlito"/>
                <a:cs typeface="Carlito"/>
              </a:rPr>
              <a:t>detection.</a:t>
            </a:r>
            <a:endParaRPr sz="2150">
              <a:latin typeface="Carlito"/>
              <a:cs typeface="Carlito"/>
            </a:endParaRPr>
          </a:p>
          <a:p>
            <a:pPr marL="469900" marR="5080" indent="-8890">
              <a:lnSpc>
                <a:spcPct val="101800"/>
              </a:lnSpc>
              <a:buSzPct val="95348"/>
              <a:buFont typeface="Arial"/>
              <a:buChar char="•"/>
              <a:tabLst>
                <a:tab pos="564515" algn="l"/>
              </a:tabLst>
            </a:pPr>
            <a:r>
              <a:rPr sz="2150" dirty="0">
                <a:latin typeface="Carlito"/>
                <a:cs typeface="Carlito"/>
              </a:rPr>
              <a:t>	The</a:t>
            </a:r>
            <a:r>
              <a:rPr sz="2150" spc="4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server</a:t>
            </a:r>
            <a:r>
              <a:rPr sz="2150" spc="14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generates</a:t>
            </a:r>
            <a:r>
              <a:rPr sz="2150" spc="12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alerts</a:t>
            </a:r>
            <a:r>
              <a:rPr sz="2150" spc="-1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whenever</a:t>
            </a:r>
            <a:r>
              <a:rPr sz="2150" spc="21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an</a:t>
            </a:r>
            <a:r>
              <a:rPr sz="2150" spc="-1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intrusion</a:t>
            </a:r>
            <a:r>
              <a:rPr sz="2150" spc="-1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is</a:t>
            </a:r>
            <a:r>
              <a:rPr sz="2150" spc="-2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detected,</a:t>
            </a:r>
            <a:r>
              <a:rPr sz="2150" spc="23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enabling</a:t>
            </a:r>
            <a:r>
              <a:rPr sz="2150" spc="10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the</a:t>
            </a:r>
            <a:r>
              <a:rPr sz="2150" spc="-2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security</a:t>
            </a:r>
            <a:r>
              <a:rPr sz="2150" spc="140" dirty="0">
                <a:latin typeface="Carlito"/>
                <a:cs typeface="Carlito"/>
              </a:rPr>
              <a:t> </a:t>
            </a:r>
            <a:r>
              <a:rPr sz="2150" spc="-20" dirty="0">
                <a:latin typeface="Carlito"/>
                <a:cs typeface="Carlito"/>
              </a:rPr>
              <a:t>team </a:t>
            </a:r>
            <a:r>
              <a:rPr sz="2150" dirty="0">
                <a:latin typeface="Carlito"/>
                <a:cs typeface="Carlito"/>
              </a:rPr>
              <a:t>to</a:t>
            </a:r>
            <a:r>
              <a:rPr sz="2150" spc="-2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take</a:t>
            </a:r>
            <a:r>
              <a:rPr sz="2150" spc="-3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prompt</a:t>
            </a:r>
            <a:r>
              <a:rPr sz="2150" spc="9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and</a:t>
            </a:r>
            <a:r>
              <a:rPr sz="2150" spc="-2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effective</a:t>
            </a:r>
            <a:r>
              <a:rPr sz="2150" spc="40" dirty="0">
                <a:latin typeface="Carlito"/>
                <a:cs typeface="Carlito"/>
              </a:rPr>
              <a:t> </a:t>
            </a:r>
            <a:r>
              <a:rPr sz="2150" spc="-10" dirty="0">
                <a:latin typeface="Carlito"/>
                <a:cs typeface="Carlito"/>
              </a:rPr>
              <a:t>action.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150">
              <a:latin typeface="Carlito"/>
              <a:cs typeface="Carlito"/>
            </a:endParaRPr>
          </a:p>
          <a:p>
            <a:pPr marL="12700" marR="118745" indent="1524635">
              <a:lnSpc>
                <a:spcPct val="101899"/>
              </a:lnSpc>
            </a:pPr>
            <a:r>
              <a:rPr sz="2150" dirty="0">
                <a:latin typeface="Carlito"/>
                <a:cs typeface="Carlito"/>
              </a:rPr>
              <a:t>Overall,</a:t>
            </a:r>
            <a:r>
              <a:rPr sz="2150" spc="4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the</a:t>
            </a:r>
            <a:r>
              <a:rPr sz="2150" spc="-4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proposed</a:t>
            </a:r>
            <a:r>
              <a:rPr sz="2150" spc="19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intrusion</a:t>
            </a:r>
            <a:r>
              <a:rPr sz="2150" spc="5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detection</a:t>
            </a:r>
            <a:r>
              <a:rPr sz="2150" spc="5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system</a:t>
            </a:r>
            <a:r>
              <a:rPr sz="2150" spc="12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combines</a:t>
            </a:r>
            <a:r>
              <a:rPr sz="2150" spc="11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the</a:t>
            </a:r>
            <a:r>
              <a:rPr sz="2150" spc="-3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strengths</a:t>
            </a:r>
            <a:r>
              <a:rPr sz="2150" spc="45" dirty="0">
                <a:latin typeface="Carlito"/>
                <a:cs typeface="Carlito"/>
              </a:rPr>
              <a:t> </a:t>
            </a:r>
            <a:r>
              <a:rPr sz="2150" spc="-25" dirty="0">
                <a:latin typeface="Carlito"/>
                <a:cs typeface="Carlito"/>
              </a:rPr>
              <a:t>of </a:t>
            </a:r>
            <a:r>
              <a:rPr sz="2150" dirty="0">
                <a:latin typeface="Carlito"/>
                <a:cs typeface="Carlito"/>
              </a:rPr>
              <a:t>feature</a:t>
            </a:r>
            <a:r>
              <a:rPr sz="2150" spc="4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engineering,</a:t>
            </a:r>
            <a:r>
              <a:rPr sz="2150" spc="12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random</a:t>
            </a:r>
            <a:r>
              <a:rPr sz="2150" spc="13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forest,</a:t>
            </a:r>
            <a:r>
              <a:rPr sz="2150" spc="13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and</a:t>
            </a:r>
            <a:r>
              <a:rPr sz="2150" spc="-1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deep</a:t>
            </a:r>
            <a:r>
              <a:rPr sz="2150" spc="13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learning</a:t>
            </a:r>
            <a:r>
              <a:rPr sz="2150" spc="2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to</a:t>
            </a:r>
            <a:r>
              <a:rPr sz="2150" spc="-2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achieve</a:t>
            </a:r>
            <a:r>
              <a:rPr sz="2150" spc="4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high</a:t>
            </a:r>
            <a:r>
              <a:rPr sz="2150" spc="-1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accuracy</a:t>
            </a:r>
            <a:r>
              <a:rPr sz="2150" spc="14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and</a:t>
            </a:r>
            <a:r>
              <a:rPr sz="2150" spc="-15" dirty="0">
                <a:latin typeface="Carlito"/>
                <a:cs typeface="Carlito"/>
              </a:rPr>
              <a:t> </a:t>
            </a:r>
            <a:r>
              <a:rPr sz="2150" spc="-10" dirty="0">
                <a:latin typeface="Carlito"/>
                <a:cs typeface="Carlito"/>
              </a:rPr>
              <a:t>reliability </a:t>
            </a:r>
            <a:r>
              <a:rPr sz="2150" dirty="0">
                <a:latin typeface="Carlito"/>
                <a:cs typeface="Carlito"/>
              </a:rPr>
              <a:t>in</a:t>
            </a:r>
            <a:r>
              <a:rPr sz="2150" spc="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detecting</a:t>
            </a:r>
            <a:r>
              <a:rPr sz="2150" spc="5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intrusions</a:t>
            </a:r>
            <a:r>
              <a:rPr sz="2150" spc="16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in</a:t>
            </a:r>
            <a:r>
              <a:rPr sz="2150" spc="-6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cloud</a:t>
            </a:r>
            <a:r>
              <a:rPr sz="2150" spc="9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computing</a:t>
            </a:r>
            <a:r>
              <a:rPr sz="2150" spc="135" dirty="0">
                <a:latin typeface="Carlito"/>
                <a:cs typeface="Carlito"/>
              </a:rPr>
              <a:t> </a:t>
            </a:r>
            <a:r>
              <a:rPr sz="2150" spc="-10" dirty="0">
                <a:latin typeface="Carlito"/>
                <a:cs typeface="Carlito"/>
              </a:rPr>
              <a:t>environments.</a:t>
            </a:r>
            <a:endParaRPr sz="215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480" y="6104923"/>
            <a:ext cx="1374653" cy="6748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26" y="5953632"/>
            <a:ext cx="1542968" cy="7507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198" rIns="0" bIns="0" rtlCol="0">
            <a:spAutoFit/>
          </a:bodyPr>
          <a:lstStyle/>
          <a:p>
            <a:pPr marL="2590165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BLOCK</a:t>
            </a:r>
            <a:r>
              <a:rPr sz="4800" spc="-40" dirty="0"/>
              <a:t> </a:t>
            </a:r>
            <a:r>
              <a:rPr sz="4400" spc="-10" dirty="0"/>
              <a:t>DIAGRAM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389120" y="5468937"/>
            <a:ext cx="3308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Fig</a:t>
            </a:r>
            <a:r>
              <a:rPr sz="1800" i="1" spc="-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1:</a:t>
            </a:r>
            <a:r>
              <a:rPr sz="1800" i="1" spc="35" dirty="0">
                <a:latin typeface="Times New Roman"/>
                <a:cs typeface="Times New Roman"/>
              </a:rPr>
              <a:t>  </a:t>
            </a:r>
            <a:r>
              <a:rPr sz="1800" i="1" dirty="0">
                <a:latin typeface="Times New Roman"/>
                <a:cs typeface="Times New Roman"/>
              </a:rPr>
              <a:t>Data</a:t>
            </a:r>
            <a:r>
              <a:rPr sz="1800" i="1" spc="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flow</a:t>
            </a:r>
            <a:r>
              <a:rPr sz="1800" i="1" spc="-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diagram</a:t>
            </a:r>
            <a:r>
              <a:rPr sz="1800" i="1" spc="-7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with</a:t>
            </a:r>
            <a:r>
              <a:rPr sz="1800" i="1" spc="35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IDS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3279" y="2503196"/>
            <a:ext cx="7610896" cy="13221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1805" y="1728365"/>
            <a:ext cx="7135370" cy="34012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026" y="5953632"/>
            <a:ext cx="1542968" cy="7507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8604" rIns="0" bIns="0" rtlCol="0">
            <a:spAutoFit/>
          </a:bodyPr>
          <a:lstStyle/>
          <a:p>
            <a:pPr marL="2942590">
              <a:lnSpc>
                <a:spcPct val="100000"/>
              </a:lnSpc>
              <a:spcBef>
                <a:spcPts val="130"/>
              </a:spcBef>
            </a:pPr>
            <a:r>
              <a:rPr dirty="0"/>
              <a:t>BLOCK</a:t>
            </a:r>
            <a:r>
              <a:rPr spc="80" dirty="0"/>
              <a:t> </a:t>
            </a:r>
            <a:r>
              <a:rPr spc="-10" dirty="0"/>
              <a:t>DIAGRAM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56479" y="5696584"/>
            <a:ext cx="2634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Fig</a:t>
            </a:r>
            <a:r>
              <a:rPr sz="1800" i="1" spc="-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2:</a:t>
            </a:r>
            <a:r>
              <a:rPr sz="1800" i="1" spc="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Authentication</a:t>
            </a:r>
            <a:r>
              <a:rPr sz="1800" i="1" spc="-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of</a:t>
            </a:r>
            <a:r>
              <a:rPr sz="1800" i="1" spc="-25" dirty="0">
                <a:latin typeface="Times New Roman"/>
                <a:cs typeface="Times New Roman"/>
              </a:rPr>
              <a:t> IDS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259969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SOFTWARE</a:t>
            </a:r>
            <a:r>
              <a:rPr sz="3600" spc="-170" dirty="0"/>
              <a:t> </a:t>
            </a:r>
            <a:r>
              <a:rPr sz="3600" spc="-10" dirty="0"/>
              <a:t>REQUIRED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27137" y="2078037"/>
            <a:ext cx="345122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865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</a:tabLst>
            </a:pPr>
            <a:r>
              <a:rPr sz="2400" dirty="0">
                <a:latin typeface="Carlito"/>
                <a:cs typeface="Carlito"/>
              </a:rPr>
              <a:t>GOOGLE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COLABORATORY</a:t>
            </a:r>
            <a:endParaRPr sz="2400">
              <a:latin typeface="Carlito"/>
              <a:cs typeface="Carlito"/>
            </a:endParaRPr>
          </a:p>
          <a:p>
            <a:pPr marL="298450" indent="-285750">
              <a:lnSpc>
                <a:spcPts val="2865"/>
              </a:lnSpc>
              <a:buFont typeface="Arial"/>
              <a:buChar char="•"/>
              <a:tabLst>
                <a:tab pos="298450" algn="l"/>
              </a:tabLst>
            </a:pPr>
            <a:r>
              <a:rPr sz="2400" spc="-10" dirty="0">
                <a:latin typeface="Carlito"/>
                <a:cs typeface="Carlito"/>
              </a:rPr>
              <a:t>PYTORCH</a:t>
            </a:r>
            <a:endParaRPr sz="24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298450" algn="l"/>
              </a:tabLst>
            </a:pPr>
            <a:r>
              <a:rPr sz="2400" dirty="0">
                <a:latin typeface="Carlito"/>
                <a:cs typeface="Carlito"/>
              </a:rPr>
              <a:t>SCIKIT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LEARN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26" y="5953632"/>
            <a:ext cx="1542968" cy="7507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1930" y="4699000"/>
            <a:ext cx="1597874" cy="8445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35439" y="4696579"/>
            <a:ext cx="2953423" cy="8806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56891" y="4552594"/>
            <a:ext cx="1663725" cy="109114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0800" y="0"/>
            <a:ext cx="1133475" cy="476250"/>
          </a:xfrm>
          <a:custGeom>
            <a:avLst/>
            <a:gdLst/>
            <a:ahLst/>
            <a:cxnLst/>
            <a:rect l="l" t="t" r="r" b="b"/>
            <a:pathLst>
              <a:path w="1133475" h="476250">
                <a:moveTo>
                  <a:pt x="1133475" y="0"/>
                </a:moveTo>
                <a:lnTo>
                  <a:pt x="0" y="0"/>
                </a:lnTo>
                <a:lnTo>
                  <a:pt x="1650" y="16764"/>
                </a:lnTo>
                <a:lnTo>
                  <a:pt x="12981" y="62342"/>
                </a:lnTo>
                <a:lnTo>
                  <a:pt x="27860" y="106409"/>
                </a:lnTo>
                <a:lnTo>
                  <a:pt x="46124" y="148803"/>
                </a:lnTo>
                <a:lnTo>
                  <a:pt x="67614" y="189363"/>
                </a:lnTo>
                <a:lnTo>
                  <a:pt x="92166" y="227927"/>
                </a:lnTo>
                <a:lnTo>
                  <a:pt x="119619" y="264333"/>
                </a:lnTo>
                <a:lnTo>
                  <a:pt x="149811" y="298421"/>
                </a:lnTo>
                <a:lnTo>
                  <a:pt x="182581" y="330029"/>
                </a:lnTo>
                <a:lnTo>
                  <a:pt x="217766" y="358995"/>
                </a:lnTo>
                <a:lnTo>
                  <a:pt x="255205" y="385158"/>
                </a:lnTo>
                <a:lnTo>
                  <a:pt x="294737" y="408356"/>
                </a:lnTo>
                <a:lnTo>
                  <a:pt x="336198" y="428429"/>
                </a:lnTo>
                <a:lnTo>
                  <a:pt x="379429" y="445214"/>
                </a:lnTo>
                <a:lnTo>
                  <a:pt x="424266" y="458550"/>
                </a:lnTo>
                <a:lnTo>
                  <a:pt x="470548" y="468275"/>
                </a:lnTo>
                <a:lnTo>
                  <a:pt x="518114" y="474229"/>
                </a:lnTo>
                <a:lnTo>
                  <a:pt x="566801" y="476250"/>
                </a:lnTo>
                <a:lnTo>
                  <a:pt x="615466" y="474229"/>
                </a:lnTo>
                <a:lnTo>
                  <a:pt x="663013" y="468275"/>
                </a:lnTo>
                <a:lnTo>
                  <a:pt x="709279" y="458550"/>
                </a:lnTo>
                <a:lnTo>
                  <a:pt x="754102" y="445214"/>
                </a:lnTo>
                <a:lnTo>
                  <a:pt x="797320" y="428429"/>
                </a:lnTo>
                <a:lnTo>
                  <a:pt x="838772" y="408356"/>
                </a:lnTo>
                <a:lnTo>
                  <a:pt x="878294" y="385158"/>
                </a:lnTo>
                <a:lnTo>
                  <a:pt x="915727" y="358995"/>
                </a:lnTo>
                <a:lnTo>
                  <a:pt x="950906" y="330029"/>
                </a:lnTo>
                <a:lnTo>
                  <a:pt x="983672" y="298421"/>
                </a:lnTo>
                <a:lnTo>
                  <a:pt x="1013861" y="264333"/>
                </a:lnTo>
                <a:lnTo>
                  <a:pt x="1041311" y="227927"/>
                </a:lnTo>
                <a:lnTo>
                  <a:pt x="1065862" y="189363"/>
                </a:lnTo>
                <a:lnTo>
                  <a:pt x="1087350" y="148803"/>
                </a:lnTo>
                <a:lnTo>
                  <a:pt x="1105615" y="106409"/>
                </a:lnTo>
                <a:lnTo>
                  <a:pt x="1120493" y="62342"/>
                </a:lnTo>
                <a:lnTo>
                  <a:pt x="1131824" y="16764"/>
                </a:lnTo>
                <a:lnTo>
                  <a:pt x="113347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949" rIns="0" bIns="0" rtlCol="0">
            <a:spAutoFit/>
          </a:bodyPr>
          <a:lstStyle/>
          <a:p>
            <a:pPr marL="1614170">
              <a:lnSpc>
                <a:spcPct val="100000"/>
              </a:lnSpc>
              <a:spcBef>
                <a:spcPts val="105"/>
              </a:spcBef>
            </a:pPr>
            <a:r>
              <a:rPr sz="3600" spc="-45" dirty="0"/>
              <a:t>RESULTS</a:t>
            </a:r>
            <a:r>
              <a:rPr sz="3600" spc="-254" dirty="0"/>
              <a:t> </a:t>
            </a:r>
            <a:r>
              <a:rPr sz="3600" dirty="0"/>
              <a:t>AND</a:t>
            </a:r>
            <a:r>
              <a:rPr sz="3600" spc="10" dirty="0"/>
              <a:t> </a:t>
            </a:r>
            <a:r>
              <a:rPr sz="3600" spc="-10" dirty="0"/>
              <a:t>DISCUSSION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57212" y="4229100"/>
            <a:ext cx="2043430" cy="2043430"/>
          </a:xfrm>
          <a:custGeom>
            <a:avLst/>
            <a:gdLst/>
            <a:ahLst/>
            <a:cxnLst/>
            <a:rect l="l" t="t" r="r" b="b"/>
            <a:pathLst>
              <a:path w="2043430" h="2043429">
                <a:moveTo>
                  <a:pt x="0" y="0"/>
                </a:moveTo>
                <a:lnTo>
                  <a:pt x="557" y="48226"/>
                </a:lnTo>
                <a:lnTo>
                  <a:pt x="2223" y="96179"/>
                </a:lnTo>
                <a:lnTo>
                  <a:pt x="4985" y="143846"/>
                </a:lnTo>
                <a:lnTo>
                  <a:pt x="8829" y="191215"/>
                </a:lnTo>
                <a:lnTo>
                  <a:pt x="13745" y="238272"/>
                </a:lnTo>
                <a:lnTo>
                  <a:pt x="19719" y="285007"/>
                </a:lnTo>
                <a:lnTo>
                  <a:pt x="26740" y="331407"/>
                </a:lnTo>
                <a:lnTo>
                  <a:pt x="34795" y="377459"/>
                </a:lnTo>
                <a:lnTo>
                  <a:pt x="43872" y="423151"/>
                </a:lnTo>
                <a:lnTo>
                  <a:pt x="53959" y="468471"/>
                </a:lnTo>
                <a:lnTo>
                  <a:pt x="65043" y="513407"/>
                </a:lnTo>
                <a:lnTo>
                  <a:pt x="77112" y="557947"/>
                </a:lnTo>
                <a:lnTo>
                  <a:pt x="90154" y="602077"/>
                </a:lnTo>
                <a:lnTo>
                  <a:pt x="104157" y="645787"/>
                </a:lnTo>
                <a:lnTo>
                  <a:pt x="119109" y="689063"/>
                </a:lnTo>
                <a:lnTo>
                  <a:pt x="134996" y="731894"/>
                </a:lnTo>
                <a:lnTo>
                  <a:pt x="151807" y="774267"/>
                </a:lnTo>
                <a:lnTo>
                  <a:pt x="169530" y="816169"/>
                </a:lnTo>
                <a:lnTo>
                  <a:pt x="188152" y="857590"/>
                </a:lnTo>
                <a:lnTo>
                  <a:pt x="207661" y="898515"/>
                </a:lnTo>
                <a:lnTo>
                  <a:pt x="228045" y="938934"/>
                </a:lnTo>
                <a:lnTo>
                  <a:pt x="249292" y="978834"/>
                </a:lnTo>
                <a:lnTo>
                  <a:pt x="271388" y="1018202"/>
                </a:lnTo>
                <a:lnTo>
                  <a:pt x="294323" y="1057026"/>
                </a:lnTo>
                <a:lnTo>
                  <a:pt x="318084" y="1095295"/>
                </a:lnTo>
                <a:lnTo>
                  <a:pt x="342658" y="1132995"/>
                </a:lnTo>
                <a:lnTo>
                  <a:pt x="368033" y="1170115"/>
                </a:lnTo>
                <a:lnTo>
                  <a:pt x="394197" y="1206642"/>
                </a:lnTo>
                <a:lnTo>
                  <a:pt x="421138" y="1242564"/>
                </a:lnTo>
                <a:lnTo>
                  <a:pt x="448844" y="1277869"/>
                </a:lnTo>
                <a:lnTo>
                  <a:pt x="477301" y="1312544"/>
                </a:lnTo>
                <a:lnTo>
                  <a:pt x="506499" y="1346577"/>
                </a:lnTo>
                <a:lnTo>
                  <a:pt x="536424" y="1379956"/>
                </a:lnTo>
                <a:lnTo>
                  <a:pt x="567064" y="1412669"/>
                </a:lnTo>
                <a:lnTo>
                  <a:pt x="598408" y="1444704"/>
                </a:lnTo>
                <a:lnTo>
                  <a:pt x="630442" y="1476047"/>
                </a:lnTo>
                <a:lnTo>
                  <a:pt x="663155" y="1506688"/>
                </a:lnTo>
                <a:lnTo>
                  <a:pt x="696534" y="1536613"/>
                </a:lnTo>
                <a:lnTo>
                  <a:pt x="730568" y="1565810"/>
                </a:lnTo>
                <a:lnTo>
                  <a:pt x="765243" y="1594268"/>
                </a:lnTo>
                <a:lnTo>
                  <a:pt x="800548" y="1621973"/>
                </a:lnTo>
                <a:lnTo>
                  <a:pt x="836470" y="1648914"/>
                </a:lnTo>
                <a:lnTo>
                  <a:pt x="872997" y="1675078"/>
                </a:lnTo>
                <a:lnTo>
                  <a:pt x="910117" y="1700454"/>
                </a:lnTo>
                <a:lnTo>
                  <a:pt x="947817" y="1725028"/>
                </a:lnTo>
                <a:lnTo>
                  <a:pt x="986085" y="1748788"/>
                </a:lnTo>
                <a:lnTo>
                  <a:pt x="1024910" y="1771723"/>
                </a:lnTo>
                <a:lnTo>
                  <a:pt x="1064278" y="1793820"/>
                </a:lnTo>
                <a:lnTo>
                  <a:pt x="1104178" y="1815066"/>
                </a:lnTo>
                <a:lnTo>
                  <a:pt x="1144596" y="1835450"/>
                </a:lnTo>
                <a:lnTo>
                  <a:pt x="1185522" y="1854960"/>
                </a:lnTo>
                <a:lnTo>
                  <a:pt x="1226942" y="1873582"/>
                </a:lnTo>
                <a:lnTo>
                  <a:pt x="1268845" y="1891304"/>
                </a:lnTo>
                <a:lnTo>
                  <a:pt x="1311218" y="1908116"/>
                </a:lnTo>
                <a:lnTo>
                  <a:pt x="1354048" y="1924003"/>
                </a:lnTo>
                <a:lnTo>
                  <a:pt x="1397325" y="1938954"/>
                </a:lnTo>
                <a:lnTo>
                  <a:pt x="1441034" y="1952957"/>
                </a:lnTo>
                <a:lnTo>
                  <a:pt x="1485165" y="1965999"/>
                </a:lnTo>
                <a:lnTo>
                  <a:pt x="1529704" y="1978069"/>
                </a:lnTo>
                <a:lnTo>
                  <a:pt x="1574640" y="1989153"/>
                </a:lnTo>
                <a:lnTo>
                  <a:pt x="1619961" y="1999239"/>
                </a:lnTo>
                <a:lnTo>
                  <a:pt x="1665653" y="2008316"/>
                </a:lnTo>
                <a:lnTo>
                  <a:pt x="1711705" y="2016372"/>
                </a:lnTo>
                <a:lnTo>
                  <a:pt x="1758104" y="2023392"/>
                </a:lnTo>
                <a:lnTo>
                  <a:pt x="1804839" y="2029367"/>
                </a:lnTo>
                <a:lnTo>
                  <a:pt x="1851897" y="2034282"/>
                </a:lnTo>
                <a:lnTo>
                  <a:pt x="1899265" y="2038127"/>
                </a:lnTo>
                <a:lnTo>
                  <a:pt x="1946932" y="2040888"/>
                </a:lnTo>
                <a:lnTo>
                  <a:pt x="1994885" y="2042554"/>
                </a:lnTo>
                <a:lnTo>
                  <a:pt x="2043112" y="2043112"/>
                </a:lnTo>
              </a:path>
            </a:pathLst>
          </a:custGeom>
          <a:ln w="127000">
            <a:solidFill>
              <a:srgbClr val="FFC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9" y="1421066"/>
            <a:ext cx="10347325" cy="4192558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227965">
              <a:lnSpc>
                <a:spcPct val="90200"/>
              </a:lnSpc>
              <a:spcBef>
                <a:spcPts val="325"/>
              </a:spcBef>
              <a:buFont typeface="Arial"/>
              <a:buChar char="•"/>
              <a:tabLst>
                <a:tab pos="240665" algn="l"/>
              </a:tabLst>
            </a:pPr>
            <a:r>
              <a:rPr sz="1700" spc="-80" dirty="0">
                <a:latin typeface="Carlito"/>
                <a:cs typeface="Carlito"/>
              </a:rPr>
              <a:t>To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prove</a:t>
            </a:r>
            <a:r>
              <a:rPr sz="1700" spc="-3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that</a:t>
            </a:r>
            <a:r>
              <a:rPr sz="1700" spc="-6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3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chosen</a:t>
            </a:r>
            <a:r>
              <a:rPr sz="1700" spc="-8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variables</a:t>
            </a:r>
            <a:r>
              <a:rPr sz="1700" spc="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are</a:t>
            </a:r>
            <a:r>
              <a:rPr sz="1700" spc="-3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efficient,</a:t>
            </a:r>
            <a:r>
              <a:rPr sz="1700" spc="-6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we</a:t>
            </a:r>
            <a:r>
              <a:rPr sz="1700" spc="3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use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matrix correlation</a:t>
            </a:r>
            <a:r>
              <a:rPr sz="1700" spc="-16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which</a:t>
            </a:r>
            <a:r>
              <a:rPr sz="1700" spc="-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is a table</a:t>
            </a:r>
            <a:r>
              <a:rPr sz="1700" spc="-3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showing</a:t>
            </a:r>
            <a:r>
              <a:rPr sz="1700" spc="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correlation </a:t>
            </a:r>
            <a:r>
              <a:rPr sz="1700" dirty="0">
                <a:latin typeface="Carlito"/>
                <a:cs typeface="Carlito"/>
              </a:rPr>
              <a:t>values for </a:t>
            </a:r>
            <a:r>
              <a:rPr sz="1700" spc="-10" dirty="0">
                <a:latin typeface="Carlito"/>
                <a:cs typeface="Carlito"/>
              </a:rPr>
              <a:t>several</a:t>
            </a:r>
            <a:r>
              <a:rPr sz="1700" spc="-10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variables.</a:t>
            </a:r>
            <a:r>
              <a:rPr sz="1700" spc="1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37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confusion</a:t>
            </a:r>
            <a:r>
              <a:rPr sz="1700" spc="-8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matrix</a:t>
            </a:r>
            <a:r>
              <a:rPr sz="1700" spc="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depicts</a:t>
            </a:r>
            <a:r>
              <a:rPr sz="1700" spc="-7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correlation</a:t>
            </a:r>
            <a:r>
              <a:rPr sz="1700" spc="-8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between</a:t>
            </a:r>
            <a:r>
              <a:rPr sz="1700" spc="7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Normal</a:t>
            </a:r>
            <a:r>
              <a:rPr sz="1700" spc="-9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and</a:t>
            </a:r>
            <a:r>
              <a:rPr sz="1700" spc="-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Abnormal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Intrusion.</a:t>
            </a:r>
            <a:r>
              <a:rPr sz="1700" spc="-140" dirty="0">
                <a:latin typeface="Carlito"/>
                <a:cs typeface="Carlito"/>
              </a:rPr>
              <a:t> </a:t>
            </a:r>
            <a:r>
              <a:rPr sz="1700" spc="-25" dirty="0">
                <a:latin typeface="Carlito"/>
                <a:cs typeface="Carlito"/>
              </a:rPr>
              <a:t>We </a:t>
            </a:r>
            <a:r>
              <a:rPr sz="1700" dirty="0">
                <a:latin typeface="Carlito"/>
                <a:cs typeface="Carlito"/>
              </a:rPr>
              <a:t>conclude</a:t>
            </a:r>
            <a:r>
              <a:rPr sz="1700" spc="-1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from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confusion</a:t>
            </a:r>
            <a:r>
              <a:rPr sz="1700" spc="-8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Matrix,</a:t>
            </a:r>
            <a:r>
              <a:rPr sz="1700" spc="-1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confusion</a:t>
            </a:r>
            <a:r>
              <a:rPr sz="1700" spc="-8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matrix</a:t>
            </a:r>
            <a:r>
              <a:rPr sz="1700" spc="-7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shows</a:t>
            </a:r>
            <a:r>
              <a:rPr sz="1700" spc="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that</a:t>
            </a:r>
            <a:r>
              <a:rPr sz="1700" spc="-5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classifier</a:t>
            </a:r>
            <a:r>
              <a:rPr sz="1700" spc="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is</a:t>
            </a:r>
            <a:r>
              <a:rPr sz="1700" spc="1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performing</a:t>
            </a:r>
            <a:r>
              <a:rPr sz="1700" spc="-6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well,</a:t>
            </a:r>
            <a:r>
              <a:rPr sz="1700" spc="10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with</a:t>
            </a:r>
            <a:r>
              <a:rPr sz="1700" spc="-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an accuracy</a:t>
            </a:r>
            <a:r>
              <a:rPr sz="1700" spc="-185" dirty="0">
                <a:latin typeface="Carlito"/>
                <a:cs typeface="Carlito"/>
              </a:rPr>
              <a:t> </a:t>
            </a:r>
            <a:r>
              <a:rPr sz="1700" spc="-2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98.4%.</a:t>
            </a:r>
            <a:r>
              <a:rPr sz="1700" spc="-14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precision and </a:t>
            </a:r>
            <a:r>
              <a:rPr sz="1700" spc="-10" dirty="0">
                <a:latin typeface="Carlito"/>
                <a:cs typeface="Carlito"/>
              </a:rPr>
              <a:t>recall</a:t>
            </a:r>
            <a:r>
              <a:rPr sz="1700" spc="-9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for</a:t>
            </a:r>
            <a:r>
              <a:rPr sz="1700" spc="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both</a:t>
            </a:r>
            <a:r>
              <a:rPr sz="1700" spc="-8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normal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and anomalous</a:t>
            </a:r>
            <a:r>
              <a:rPr sz="1700" spc="1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cases</a:t>
            </a:r>
            <a:r>
              <a:rPr sz="1700" spc="-7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are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also</a:t>
            </a:r>
            <a:r>
              <a:rPr sz="1700" spc="-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high,</a:t>
            </a:r>
            <a:r>
              <a:rPr sz="1700" spc="-5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indicating</a:t>
            </a:r>
            <a:r>
              <a:rPr sz="1700" spc="-5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that</a:t>
            </a:r>
            <a:r>
              <a:rPr sz="1700" spc="-5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classifier</a:t>
            </a:r>
            <a:r>
              <a:rPr sz="1700" spc="5" dirty="0">
                <a:latin typeface="Carlito"/>
                <a:cs typeface="Carlito"/>
              </a:rPr>
              <a:t> </a:t>
            </a:r>
            <a:r>
              <a:rPr sz="1700" spc="-25" dirty="0">
                <a:latin typeface="Carlito"/>
                <a:cs typeface="Carlito"/>
              </a:rPr>
              <a:t>is</a:t>
            </a:r>
            <a:r>
              <a:rPr sz="1700" spc="500" dirty="0">
                <a:latin typeface="Carlito"/>
                <a:cs typeface="Carlito"/>
              </a:rPr>
              <a:t>  </a:t>
            </a:r>
            <a:r>
              <a:rPr sz="1700" dirty="0">
                <a:latin typeface="Carlito"/>
                <a:cs typeface="Carlito"/>
              </a:rPr>
              <a:t>able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to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identify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both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types</a:t>
            </a:r>
            <a:r>
              <a:rPr sz="1700" spc="-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of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cases</a:t>
            </a:r>
            <a:r>
              <a:rPr sz="1700" spc="-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with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good</a:t>
            </a:r>
            <a:r>
              <a:rPr sz="1700" spc="-9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accuracy.</a:t>
            </a:r>
            <a:endParaRPr sz="17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70"/>
              </a:spcBef>
              <a:buFont typeface="Arial"/>
              <a:buChar char="•"/>
            </a:pPr>
            <a:endParaRPr sz="17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1700" dirty="0">
                <a:latin typeface="Carlito"/>
                <a:cs typeface="Carlito"/>
              </a:rPr>
              <a:t>The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accuracy</a:t>
            </a:r>
            <a:r>
              <a:rPr sz="1700" spc="-1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of</a:t>
            </a:r>
            <a:r>
              <a:rPr sz="1700" spc="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classifier is</a:t>
            </a:r>
            <a:r>
              <a:rPr sz="1700" spc="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calculated</a:t>
            </a:r>
            <a:r>
              <a:rPr sz="1700" spc="-85" dirty="0">
                <a:latin typeface="Carlito"/>
                <a:cs typeface="Carlito"/>
              </a:rPr>
              <a:t> </a:t>
            </a:r>
            <a:r>
              <a:rPr sz="1700" spc="-25" dirty="0">
                <a:latin typeface="Carlito"/>
                <a:cs typeface="Carlito"/>
              </a:rPr>
              <a:t>as-</a:t>
            </a:r>
            <a:endParaRPr sz="17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0665" algn="l"/>
              </a:tabLst>
            </a:pPr>
            <a:r>
              <a:rPr sz="1700" b="1" dirty="0">
                <a:latin typeface="Carlito"/>
                <a:cs typeface="Carlito"/>
              </a:rPr>
              <a:t>Accuracy</a:t>
            </a:r>
            <a:r>
              <a:rPr sz="1700" b="1" spc="-13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=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(TP</a:t>
            </a:r>
            <a:r>
              <a:rPr sz="1700" spc="1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+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TN)</a:t>
            </a:r>
            <a:r>
              <a:rPr sz="1700" spc="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/</a:t>
            </a:r>
            <a:r>
              <a:rPr sz="1700" spc="1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(TP</a:t>
            </a:r>
            <a:r>
              <a:rPr sz="1700" spc="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+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TN</a:t>
            </a:r>
            <a:r>
              <a:rPr sz="1700" spc="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+</a:t>
            </a:r>
            <a:r>
              <a:rPr sz="1700" spc="5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FP</a:t>
            </a:r>
            <a:r>
              <a:rPr sz="1700" spc="-6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+</a:t>
            </a:r>
            <a:r>
              <a:rPr sz="1700" spc="-25" dirty="0">
                <a:latin typeface="Carlito"/>
                <a:cs typeface="Carlito"/>
              </a:rPr>
              <a:t> FN)</a:t>
            </a:r>
            <a:endParaRPr sz="17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40665" algn="l"/>
              </a:tabLst>
            </a:pPr>
            <a:r>
              <a:rPr sz="1700" dirty="0">
                <a:latin typeface="Carlito"/>
                <a:cs typeface="Carlito"/>
              </a:rPr>
              <a:t>the</a:t>
            </a:r>
            <a:r>
              <a:rPr sz="1700" spc="-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accuracy</a:t>
            </a:r>
            <a:r>
              <a:rPr sz="1700" spc="-17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is</a:t>
            </a:r>
            <a:r>
              <a:rPr sz="1700" spc="110" dirty="0">
                <a:latin typeface="Carlito"/>
                <a:cs typeface="Carlito"/>
              </a:rPr>
              <a:t> </a:t>
            </a:r>
            <a:r>
              <a:rPr lang="en-IN" sz="1700" spc="110" dirty="0">
                <a:latin typeface="Carlito"/>
                <a:cs typeface="Carlito"/>
              </a:rPr>
              <a:t>99.985%</a:t>
            </a:r>
            <a:r>
              <a:rPr sz="1700" spc="-10" dirty="0">
                <a:latin typeface="Carlito"/>
                <a:cs typeface="Carlito"/>
              </a:rPr>
              <a:t>.</a:t>
            </a:r>
            <a:endParaRPr sz="17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buFont typeface="Arial"/>
              <a:buChar char="•"/>
            </a:pPr>
            <a:endParaRPr sz="17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1700" dirty="0">
                <a:latin typeface="Carlito"/>
                <a:cs typeface="Carlito"/>
              </a:rPr>
              <a:t>The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precision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of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classifier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is</a:t>
            </a:r>
            <a:r>
              <a:rPr sz="1700" spc="-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calculated</a:t>
            </a:r>
            <a:r>
              <a:rPr sz="1700" spc="-90" dirty="0">
                <a:latin typeface="Carlito"/>
                <a:cs typeface="Carlito"/>
              </a:rPr>
              <a:t> </a:t>
            </a:r>
            <a:r>
              <a:rPr sz="1700" spc="-25" dirty="0">
                <a:latin typeface="Carlito"/>
                <a:cs typeface="Carlito"/>
              </a:rPr>
              <a:t>as-</a:t>
            </a:r>
            <a:endParaRPr sz="17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240665" algn="l"/>
              </a:tabLst>
            </a:pPr>
            <a:r>
              <a:rPr sz="1700" b="1" dirty="0">
                <a:latin typeface="Carlito"/>
                <a:cs typeface="Carlito"/>
              </a:rPr>
              <a:t>Precision</a:t>
            </a:r>
            <a:r>
              <a:rPr sz="1700" b="1" spc="-16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=</a:t>
            </a:r>
            <a:r>
              <a:rPr sz="1700" spc="5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TP</a:t>
            </a:r>
            <a:r>
              <a:rPr sz="1700" spc="-6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/</a:t>
            </a:r>
            <a:r>
              <a:rPr sz="1700" spc="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(TP</a:t>
            </a:r>
            <a:r>
              <a:rPr sz="1700" spc="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+</a:t>
            </a:r>
            <a:r>
              <a:rPr sz="1700" spc="55" dirty="0">
                <a:latin typeface="Carlito"/>
                <a:cs typeface="Carlito"/>
              </a:rPr>
              <a:t> </a:t>
            </a:r>
            <a:r>
              <a:rPr sz="1700" spc="-25" dirty="0">
                <a:latin typeface="Carlito"/>
                <a:cs typeface="Carlito"/>
              </a:rPr>
              <a:t>FP)</a:t>
            </a:r>
            <a:endParaRPr sz="1700" dirty="0">
              <a:latin typeface="Carlito"/>
              <a:cs typeface="Carlito"/>
            </a:endParaRPr>
          </a:p>
          <a:p>
            <a:pPr marL="12700" marR="210185" indent="227965">
              <a:lnSpc>
                <a:spcPct val="90200"/>
              </a:lnSpc>
              <a:spcBef>
                <a:spcPts val="565"/>
              </a:spcBef>
              <a:buFont typeface="Arial"/>
              <a:buChar char="•"/>
              <a:tabLst>
                <a:tab pos="240665" algn="l"/>
              </a:tabLst>
            </a:pPr>
            <a:r>
              <a:rPr sz="1700" dirty="0">
                <a:latin typeface="Carlito"/>
                <a:cs typeface="Carlito"/>
              </a:rPr>
              <a:t>the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precision </a:t>
            </a:r>
            <a:r>
              <a:rPr sz="1700" spc="-10" dirty="0">
                <a:latin typeface="Carlito"/>
                <a:cs typeface="Carlito"/>
              </a:rPr>
              <a:t>for</a:t>
            </a:r>
            <a:r>
              <a:rPr sz="1700" spc="-7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normal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cases</a:t>
            </a:r>
            <a:r>
              <a:rPr sz="1700" spc="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is</a:t>
            </a:r>
            <a:r>
              <a:rPr sz="1700" spc="1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98.4%</a:t>
            </a:r>
            <a:r>
              <a:rPr sz="1700" spc="-18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and the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precision</a:t>
            </a:r>
            <a:r>
              <a:rPr sz="1700" spc="-7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for</a:t>
            </a:r>
            <a:r>
              <a:rPr sz="1700" spc="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anomalous</a:t>
            </a:r>
            <a:r>
              <a:rPr sz="1700" spc="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cases</a:t>
            </a:r>
            <a:r>
              <a:rPr sz="1700" spc="-7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is</a:t>
            </a:r>
            <a:r>
              <a:rPr sz="1700" spc="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98.7%.</a:t>
            </a:r>
            <a:r>
              <a:rPr sz="1700" spc="-13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This</a:t>
            </a:r>
            <a:r>
              <a:rPr sz="1700" spc="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means</a:t>
            </a:r>
            <a:r>
              <a:rPr sz="1700" spc="8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that</a:t>
            </a:r>
            <a:r>
              <a:rPr sz="1700" spc="-5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out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of</a:t>
            </a:r>
            <a:r>
              <a:rPr sz="1700" spc="5" dirty="0">
                <a:latin typeface="Carlito"/>
                <a:cs typeface="Carlito"/>
              </a:rPr>
              <a:t> </a:t>
            </a:r>
            <a:r>
              <a:rPr sz="1700" spc="-25" dirty="0">
                <a:latin typeface="Carlito"/>
                <a:cs typeface="Carlito"/>
              </a:rPr>
              <a:t>all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data</a:t>
            </a:r>
            <a:r>
              <a:rPr sz="1700" spc="-7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points</a:t>
            </a:r>
            <a:r>
              <a:rPr sz="1700" spc="-7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that</a:t>
            </a:r>
            <a:r>
              <a:rPr sz="1700" spc="-5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classifier</a:t>
            </a:r>
            <a:r>
              <a:rPr sz="1700" spc="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predicted</a:t>
            </a:r>
            <a:r>
              <a:rPr sz="1700" spc="-8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as</a:t>
            </a:r>
            <a:r>
              <a:rPr sz="1700" spc="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normal,</a:t>
            </a:r>
            <a:r>
              <a:rPr sz="1700" spc="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98.4%</a:t>
            </a:r>
            <a:r>
              <a:rPr sz="1700" spc="-18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of</a:t>
            </a:r>
            <a:r>
              <a:rPr sz="1700" spc="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them</a:t>
            </a:r>
            <a:r>
              <a:rPr sz="1700" spc="5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</a:t>
            </a:r>
            <a:r>
              <a:rPr lang="en-IN" sz="1700" dirty="0">
                <a:latin typeface="Carlito"/>
                <a:cs typeface="Carlito"/>
              </a:rPr>
              <a:t>re</a:t>
            </a:r>
            <a:r>
              <a:rPr lang="en-IN" sz="1700" spc="-10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actually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normal,</a:t>
            </a:r>
            <a:r>
              <a:rPr sz="1700" spc="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and</a:t>
            </a:r>
            <a:r>
              <a:rPr sz="1700" spc="-7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out</a:t>
            </a:r>
            <a:r>
              <a:rPr sz="1700" spc="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of</a:t>
            </a:r>
            <a:r>
              <a:rPr sz="1700" spc="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all</a:t>
            </a:r>
            <a:r>
              <a:rPr sz="1700" spc="6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spc="-20" dirty="0">
                <a:latin typeface="Carlito"/>
                <a:cs typeface="Carlito"/>
              </a:rPr>
              <a:t>data </a:t>
            </a:r>
            <a:r>
              <a:rPr sz="1700" dirty="0">
                <a:latin typeface="Carlito"/>
                <a:cs typeface="Carlito"/>
              </a:rPr>
              <a:t>points</a:t>
            </a:r>
            <a:r>
              <a:rPr sz="1700" spc="-7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that</a:t>
            </a:r>
            <a:r>
              <a:rPr sz="1700" spc="-5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classifier</a:t>
            </a:r>
            <a:r>
              <a:rPr sz="1700" spc="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predicted</a:t>
            </a:r>
            <a:r>
              <a:rPr sz="1700" spc="-8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as</a:t>
            </a:r>
            <a:r>
              <a:rPr sz="1700" spc="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anomalous,</a:t>
            </a:r>
            <a:r>
              <a:rPr sz="1700" spc="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98.7%</a:t>
            </a:r>
            <a:r>
              <a:rPr sz="1700" spc="-18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of</a:t>
            </a:r>
            <a:r>
              <a:rPr sz="1700" spc="60" dirty="0">
                <a:latin typeface="Carlito"/>
                <a:cs typeface="Carlito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them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actually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anomalous.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7350" y="6442075"/>
            <a:ext cx="381254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888888"/>
                </a:solidFill>
                <a:latin typeface="Carlito"/>
                <a:cs typeface="Carlito"/>
              </a:rPr>
              <a:t>CLOUD</a:t>
            </a:r>
            <a:r>
              <a:rPr sz="1100" spc="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888888"/>
                </a:solidFill>
                <a:latin typeface="Carlito"/>
                <a:cs typeface="Carlito"/>
              </a:rPr>
              <a:t>BASED</a:t>
            </a:r>
            <a:r>
              <a:rPr sz="1100" spc="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888888"/>
                </a:solidFill>
                <a:latin typeface="Carlito"/>
                <a:cs typeface="Carlito"/>
              </a:rPr>
              <a:t>INTRUSION</a:t>
            </a:r>
            <a:r>
              <a:rPr sz="110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100" spc="-10" dirty="0">
                <a:solidFill>
                  <a:srgbClr val="888888"/>
                </a:solidFill>
                <a:latin typeface="Carlito"/>
                <a:cs typeface="Carlito"/>
              </a:rPr>
              <a:t>DETECTION</a:t>
            </a:r>
            <a:r>
              <a:rPr sz="11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888888"/>
                </a:solidFill>
                <a:latin typeface="Carlito"/>
                <a:cs typeface="Carlito"/>
              </a:rPr>
              <a:t>USING</a:t>
            </a:r>
            <a:r>
              <a:rPr sz="11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888888"/>
                </a:solidFill>
                <a:latin typeface="Carlito"/>
                <a:cs typeface="Carlito"/>
              </a:rPr>
              <a:t>MACHINE</a:t>
            </a:r>
            <a:r>
              <a:rPr sz="11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100" spc="-10" dirty="0">
                <a:solidFill>
                  <a:srgbClr val="888888"/>
                </a:solidFill>
                <a:latin typeface="Carlito"/>
                <a:cs typeface="Carlito"/>
              </a:rPr>
              <a:t>LEARNING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48348"/>
            <a:ext cx="2133599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682" y="952309"/>
            <a:ext cx="10372725" cy="3705886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39395" indent="-226695" algn="just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3939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recall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classifier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calculated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as-</a:t>
            </a:r>
            <a:endParaRPr sz="2000" dirty="0">
              <a:latin typeface="Times New Roman"/>
              <a:cs typeface="Times New Roman"/>
            </a:endParaRPr>
          </a:p>
          <a:p>
            <a:pPr marL="239395" indent="-226695" algn="just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39395" algn="l"/>
              </a:tabLst>
            </a:pPr>
            <a:r>
              <a:rPr sz="2000" b="1" dirty="0">
                <a:latin typeface="Times New Roman"/>
                <a:cs typeface="Times New Roman"/>
              </a:rPr>
              <a:t>Recall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(TP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FN)</a:t>
            </a:r>
            <a:endParaRPr sz="2000" dirty="0">
              <a:latin typeface="Times New Roman"/>
              <a:cs typeface="Times New Roman"/>
            </a:endParaRPr>
          </a:p>
          <a:p>
            <a:pPr marL="238760" marR="5080" indent="-226695" algn="just">
              <a:lnSpc>
                <a:spcPct val="891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recall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normal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99.8%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recall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anomalous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98.6%.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that 	</a:t>
            </a: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normal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classifier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identify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99.8%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	</a:t>
            </a: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anomalous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points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dataset,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classifier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98.6%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them.</a:t>
            </a:r>
            <a:endParaRPr sz="2000" dirty="0">
              <a:latin typeface="Times New Roman"/>
              <a:cs typeface="Times New Roman"/>
            </a:endParaRPr>
          </a:p>
          <a:p>
            <a:pPr marL="239395" indent="-226695" algn="just">
              <a:lnSpc>
                <a:spcPts val="2250"/>
              </a:lnSpc>
              <a:spcBef>
                <a:spcPts val="830"/>
              </a:spcBef>
              <a:buFont typeface="Arial"/>
              <a:buChar char="•"/>
              <a:tabLst>
                <a:tab pos="239395" algn="l"/>
              </a:tabLst>
            </a:pP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clear,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obtained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98.3%</a:t>
            </a:r>
            <a:r>
              <a:rPr sz="2000" b="1" spc="-1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ACC,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96.3%</a:t>
            </a:r>
            <a:r>
              <a:rPr sz="2000" b="1" spc="-1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 precision,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46.0%</a:t>
            </a:r>
            <a:r>
              <a:rPr sz="2000" b="1" spc="-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recall</a:t>
            </a:r>
            <a:endParaRPr sz="2000" dirty="0">
              <a:latin typeface="Times New Roman"/>
              <a:cs typeface="Times New Roman"/>
            </a:endParaRPr>
          </a:p>
          <a:p>
            <a:pPr marL="241300" algn="just">
              <a:lnSpc>
                <a:spcPts val="2250"/>
              </a:lnSpc>
            </a:pP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NSL-</a:t>
            </a:r>
            <a:r>
              <a:rPr sz="2000" dirty="0">
                <a:latin typeface="Times New Roman"/>
                <a:cs typeface="Times New Roman"/>
              </a:rPr>
              <a:t>KDD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dataset.</a:t>
            </a:r>
            <a:endParaRPr sz="2000" dirty="0">
              <a:latin typeface="Times New Roman"/>
              <a:cs typeface="Times New Roman"/>
            </a:endParaRPr>
          </a:p>
          <a:p>
            <a:pPr marL="241300" marR="20320" indent="-229235">
              <a:lnSpc>
                <a:spcPct val="89700"/>
              </a:lnSpc>
              <a:spcBef>
                <a:spcPts val="1000"/>
              </a:spcBef>
              <a:buChar char="•"/>
              <a:tabLst>
                <a:tab pos="241300" algn="l"/>
                <a:tab pos="298450" algn="l"/>
              </a:tabLst>
            </a:pP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proposed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anomalous,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99.3%</a:t>
            </a:r>
            <a:r>
              <a:rPr sz="2000" b="1" spc="-23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of </a:t>
            </a:r>
            <a:r>
              <a:rPr sz="2000" b="1" dirty="0">
                <a:latin typeface="Times New Roman"/>
                <a:cs typeface="Times New Roman"/>
              </a:rPr>
              <a:t>them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are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actually</a:t>
            </a:r>
            <a:r>
              <a:rPr sz="2000" b="1" spc="-1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anomalous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proposed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highest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recall,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98.9%.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proposed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98.9%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anomalous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KDD </a:t>
            </a:r>
            <a:r>
              <a:rPr sz="2000" spc="-10" dirty="0">
                <a:latin typeface="Times New Roman"/>
                <a:cs typeface="Times New Roman"/>
              </a:rPr>
              <a:t>dataset.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26" y="5953632"/>
            <a:ext cx="1542968" cy="7507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3107" y="1431779"/>
            <a:ext cx="5003461" cy="39718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026" y="5953632"/>
            <a:ext cx="1542968" cy="75071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57600" y="9525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26" y="5953632"/>
            <a:ext cx="1542968" cy="7507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A6F64-299F-6104-D77C-3AAB8FA36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7" y="381000"/>
            <a:ext cx="7934325" cy="46815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26" y="5953632"/>
            <a:ext cx="1542968" cy="7507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1471" y="628268"/>
            <a:ext cx="49110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" dirty="0">
                <a:solidFill>
                  <a:srgbClr val="FF2C54"/>
                </a:solidFill>
              </a:rPr>
              <a:t>TABLE</a:t>
            </a:r>
            <a:r>
              <a:rPr sz="3600" spc="-155" dirty="0">
                <a:solidFill>
                  <a:srgbClr val="FF2C54"/>
                </a:solidFill>
              </a:rPr>
              <a:t> </a:t>
            </a:r>
            <a:r>
              <a:rPr sz="3600" dirty="0">
                <a:solidFill>
                  <a:srgbClr val="FF2C54"/>
                </a:solidFill>
              </a:rPr>
              <a:t>OF</a:t>
            </a:r>
            <a:r>
              <a:rPr sz="3600" spc="-170" dirty="0">
                <a:solidFill>
                  <a:srgbClr val="FF2C54"/>
                </a:solidFill>
              </a:rPr>
              <a:t> </a:t>
            </a:r>
            <a:r>
              <a:rPr sz="3600" spc="-10" dirty="0">
                <a:solidFill>
                  <a:srgbClr val="FF2C54"/>
                </a:solidFill>
              </a:rPr>
              <a:t>CONTENTS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17575" y="1315021"/>
            <a:ext cx="3314065" cy="43942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Times New Roman"/>
                <a:cs typeface="Times New Roman"/>
              </a:rPr>
              <a:t>Introduction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Times New Roman"/>
                <a:cs typeface="Times New Roman"/>
              </a:rPr>
              <a:t>Motivation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Times New Roman"/>
                <a:cs typeface="Times New Roman"/>
              </a:rPr>
              <a:t>Objectives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Literature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Survey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Existing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System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Proposed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System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20" dirty="0">
                <a:latin typeface="Times New Roman"/>
                <a:cs typeface="Times New Roman"/>
              </a:rPr>
              <a:t>Work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done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Results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Discussion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Times New Roman"/>
                <a:cs typeface="Times New Roman"/>
              </a:rPr>
              <a:t>References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0929" y="6437312"/>
            <a:ext cx="49542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888888"/>
                </a:solidFill>
                <a:latin typeface="Carlito"/>
                <a:cs typeface="Carlito"/>
              </a:rPr>
              <a:t>CLOUD</a:t>
            </a:r>
            <a:r>
              <a:rPr sz="1400" b="1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888888"/>
                </a:solidFill>
                <a:latin typeface="Carlito"/>
                <a:cs typeface="Carlito"/>
              </a:rPr>
              <a:t>BASED</a:t>
            </a:r>
            <a:r>
              <a:rPr sz="1400" b="1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888888"/>
                </a:solidFill>
                <a:latin typeface="Carlito"/>
                <a:cs typeface="Carlito"/>
              </a:rPr>
              <a:t>INTRUSION</a:t>
            </a:r>
            <a:r>
              <a:rPr sz="1400" b="1" spc="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888888"/>
                </a:solidFill>
                <a:latin typeface="Carlito"/>
                <a:cs typeface="Carlito"/>
              </a:rPr>
              <a:t>DETECTION</a:t>
            </a:r>
            <a:r>
              <a:rPr sz="1400" b="1" spc="1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888888"/>
                </a:solidFill>
                <a:latin typeface="Carlito"/>
                <a:cs typeface="Carlito"/>
              </a:rPr>
              <a:t>USING</a:t>
            </a:r>
            <a:r>
              <a:rPr sz="1400" b="1" spc="-4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888888"/>
                </a:solidFill>
                <a:latin typeface="Carlito"/>
                <a:cs typeface="Carlito"/>
              </a:rPr>
              <a:t>MACHINE</a:t>
            </a:r>
            <a:r>
              <a:rPr sz="1400" b="1" spc="-5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888888"/>
                </a:solidFill>
                <a:latin typeface="Carlito"/>
                <a:cs typeface="Carlito"/>
              </a:rPr>
              <a:t>LEARNING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49" rIns="0" bIns="0" rtlCol="0">
            <a:spAutoFit/>
          </a:bodyPr>
          <a:lstStyle/>
          <a:p>
            <a:pPr marL="3695700">
              <a:lnSpc>
                <a:spcPct val="100000"/>
              </a:lnSpc>
              <a:spcBef>
                <a:spcPts val="130"/>
              </a:spcBef>
            </a:pPr>
            <a:r>
              <a:rPr sz="4400" spc="-10" dirty="0"/>
              <a:t>OUTCOME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26" y="5953632"/>
            <a:ext cx="1542968" cy="7507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9644" y="1398587"/>
            <a:ext cx="9421495" cy="4044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36854">
              <a:lnSpc>
                <a:spcPts val="2865"/>
              </a:lnSpc>
              <a:spcBef>
                <a:spcPts val="100"/>
              </a:spcBef>
              <a:buSzPct val="93750"/>
              <a:buAutoNum type="arabicPeriod"/>
              <a:tabLst>
                <a:tab pos="240665" algn="l"/>
              </a:tabLst>
            </a:pP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Developed</a:t>
            </a:r>
            <a:r>
              <a:rPr sz="24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24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1F1F"/>
                </a:solidFill>
                <a:latin typeface="Times New Roman"/>
                <a:cs typeface="Times New Roman"/>
              </a:rPr>
              <a:t>deep</a:t>
            </a:r>
            <a:r>
              <a:rPr sz="2400" b="1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1F1F"/>
                </a:solidFill>
                <a:latin typeface="Times New Roman"/>
                <a:cs typeface="Times New Roman"/>
              </a:rPr>
              <a:t>neural</a:t>
            </a:r>
            <a:r>
              <a:rPr sz="2400" b="1" spc="-1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1F1F"/>
                </a:solidFill>
                <a:latin typeface="Times New Roman"/>
                <a:cs typeface="Times New Roman"/>
              </a:rPr>
              <a:t>network</a:t>
            </a:r>
            <a:r>
              <a:rPr sz="2400" b="1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Times New Roman"/>
                <a:cs typeface="Times New Roman"/>
              </a:rPr>
              <a:t>(DNN)-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based</a:t>
            </a:r>
            <a:r>
              <a:rPr sz="2400" spc="1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intrusion</a:t>
            </a:r>
            <a:r>
              <a:rPr sz="2400" spc="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detection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system</a:t>
            </a:r>
            <a:r>
              <a:rPr sz="2400" spc="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(IDS)</a:t>
            </a:r>
            <a:r>
              <a:rPr sz="2400" spc="-1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that</a:t>
            </a:r>
            <a:r>
              <a:rPr sz="24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achieves</a:t>
            </a:r>
            <a:r>
              <a:rPr sz="2400" spc="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high</a:t>
            </a:r>
            <a:r>
              <a:rPr sz="24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accuracy</a:t>
            </a:r>
            <a:r>
              <a:rPr sz="2400" spc="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sz="2400" spc="-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1F1F1F"/>
                </a:solidFill>
                <a:latin typeface="Times New Roman"/>
                <a:cs typeface="Times New Roman"/>
              </a:rPr>
              <a:t>NSL-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KDD</a:t>
            </a:r>
            <a:r>
              <a:rPr sz="2400" spc="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376555" indent="-8890">
              <a:lnSpc>
                <a:spcPts val="2850"/>
              </a:lnSpc>
              <a:spcBef>
                <a:spcPts val="170"/>
              </a:spcBef>
              <a:buSzPct val="93750"/>
              <a:buAutoNum type="arabicPeriod" startAt="2"/>
              <a:tabLst>
                <a:tab pos="240665" algn="l"/>
              </a:tabLst>
            </a:pP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2400" spc="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proposed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IDS</a:t>
            </a:r>
            <a:r>
              <a:rPr sz="2400" spc="-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outperforms</a:t>
            </a:r>
            <a:r>
              <a:rPr sz="2400" spc="9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1F1F1F"/>
                </a:solidFill>
                <a:latin typeface="Times New Roman"/>
                <a:cs typeface="Times New Roman"/>
              </a:rPr>
              <a:t>state-</a:t>
            </a:r>
            <a:r>
              <a:rPr sz="2400" spc="-45" dirty="0">
                <a:solidFill>
                  <a:srgbClr val="1F1F1F"/>
                </a:solidFill>
                <a:latin typeface="Times New Roman"/>
                <a:cs typeface="Times New Roman"/>
              </a:rPr>
              <a:t>of-</a:t>
            </a:r>
            <a:r>
              <a:rPr sz="2400" spc="-35" dirty="0">
                <a:solidFill>
                  <a:srgbClr val="1F1F1F"/>
                </a:solidFill>
                <a:latin typeface="Times New Roman"/>
                <a:cs typeface="Times New Roman"/>
              </a:rPr>
              <a:t>the-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art</a:t>
            </a:r>
            <a:r>
              <a:rPr sz="2400" spc="2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IDS</a:t>
            </a:r>
            <a:r>
              <a:rPr sz="2400" spc="-1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models</a:t>
            </a:r>
            <a:r>
              <a:rPr sz="2400" spc="1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sz="2400" spc="-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1F1F1F"/>
                </a:solidFill>
                <a:latin typeface="Times New Roman"/>
                <a:cs typeface="Times New Roman"/>
              </a:rPr>
              <a:t> NSL-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KDD</a:t>
            </a:r>
            <a:r>
              <a:rPr sz="24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dataset,</a:t>
            </a:r>
            <a:r>
              <a:rPr sz="240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achieving</a:t>
            </a:r>
            <a:r>
              <a:rPr sz="2400" spc="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an</a:t>
            </a:r>
            <a:r>
              <a:rPr sz="2400" spc="-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1F1F"/>
                </a:solidFill>
                <a:latin typeface="Times New Roman"/>
                <a:cs typeface="Times New Roman"/>
              </a:rPr>
              <a:t>accuracy</a:t>
            </a:r>
            <a:r>
              <a:rPr sz="2400" b="1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2400" b="1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F1F1F"/>
                </a:solidFill>
                <a:latin typeface="Times New Roman"/>
                <a:cs typeface="Times New Roman"/>
              </a:rPr>
              <a:t>98.4%.</a:t>
            </a:r>
            <a:endParaRPr sz="2400">
              <a:latin typeface="Times New Roman"/>
              <a:cs typeface="Times New Roman"/>
            </a:endParaRPr>
          </a:p>
          <a:p>
            <a:pPr marL="240665" indent="-236220">
              <a:lnSpc>
                <a:spcPts val="2830"/>
              </a:lnSpc>
              <a:buSzPct val="93750"/>
              <a:buAutoNum type="arabicPeriod" startAt="2"/>
              <a:tabLst>
                <a:tab pos="240665" algn="l"/>
              </a:tabLst>
            </a:pP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proposed</a:t>
            </a:r>
            <a:r>
              <a:rPr sz="24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sz="240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gives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an</a:t>
            </a:r>
            <a:r>
              <a:rPr sz="2400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1F1F"/>
                </a:solidFill>
                <a:latin typeface="Times New Roman"/>
                <a:cs typeface="Times New Roman"/>
              </a:rPr>
              <a:t>precision</a:t>
            </a:r>
            <a:r>
              <a:rPr sz="2400" b="1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2400" b="1" spc="-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F1F1F"/>
                </a:solidFill>
                <a:latin typeface="Times New Roman"/>
                <a:cs typeface="Times New Roman"/>
              </a:rPr>
              <a:t>96.3%.</a:t>
            </a:r>
            <a:endParaRPr sz="2400">
              <a:latin typeface="Times New Roman"/>
              <a:cs typeface="Times New Roman"/>
            </a:endParaRPr>
          </a:p>
          <a:p>
            <a:pPr marL="240665" indent="-236854">
              <a:lnSpc>
                <a:spcPts val="2855"/>
              </a:lnSpc>
              <a:buSzPct val="93750"/>
              <a:buAutoNum type="arabicPeriod" startAt="2"/>
              <a:tabLst>
                <a:tab pos="240665" algn="l"/>
              </a:tabLst>
            </a:pP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240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proposed</a:t>
            </a:r>
            <a:r>
              <a:rPr sz="24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sz="2400" spc="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has</a:t>
            </a:r>
            <a:r>
              <a:rPr sz="24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1F1F"/>
                </a:solidFill>
                <a:latin typeface="Times New Roman"/>
                <a:cs typeface="Times New Roman"/>
              </a:rPr>
              <a:t>recall</a:t>
            </a:r>
            <a:r>
              <a:rPr sz="2400" b="1" spc="-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2400" b="1" spc="-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1F1F1F"/>
                </a:solidFill>
                <a:latin typeface="Times New Roman"/>
                <a:cs typeface="Times New Roman"/>
              </a:rPr>
              <a:t>46%.</a:t>
            </a:r>
            <a:endParaRPr sz="2400">
              <a:latin typeface="Times New Roman"/>
              <a:cs typeface="Times New Roman"/>
            </a:endParaRPr>
          </a:p>
          <a:p>
            <a:pPr marL="240665" indent="-236220">
              <a:lnSpc>
                <a:spcPts val="2865"/>
              </a:lnSpc>
              <a:buSzPct val="93750"/>
              <a:buAutoNum type="arabicPeriod" startAt="2"/>
              <a:tabLst>
                <a:tab pos="240665" algn="l"/>
              </a:tabLst>
            </a:pP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2400" spc="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proposed</a:t>
            </a:r>
            <a:r>
              <a:rPr sz="24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IDS</a:t>
            </a:r>
            <a:r>
              <a:rPr sz="2400" spc="-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is</a:t>
            </a:r>
            <a:r>
              <a:rPr sz="2400" spc="-1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effective</a:t>
            </a:r>
            <a:r>
              <a:rPr sz="2400" spc="10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in</a:t>
            </a:r>
            <a:r>
              <a:rPr sz="2400" spc="-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detecting</a:t>
            </a:r>
            <a:r>
              <a:rPr sz="24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wide</a:t>
            </a:r>
            <a:r>
              <a:rPr sz="2400" spc="-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range</a:t>
            </a:r>
            <a:r>
              <a:rPr sz="2400" spc="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60"/>
              </a:lnSpc>
              <a:spcBef>
                <a:spcPts val="165"/>
              </a:spcBef>
            </a:pP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attacks,</a:t>
            </a:r>
            <a:r>
              <a:rPr sz="240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including</a:t>
            </a:r>
            <a:r>
              <a:rPr sz="240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F1F1F"/>
                </a:solidFill>
                <a:latin typeface="Times New Roman"/>
                <a:cs typeface="Times New Roman"/>
              </a:rPr>
              <a:t>denial-</a:t>
            </a:r>
            <a:r>
              <a:rPr sz="2400" spc="-45" dirty="0">
                <a:solidFill>
                  <a:srgbClr val="1F1F1F"/>
                </a:solidFill>
                <a:latin typeface="Times New Roman"/>
                <a:cs typeface="Times New Roman"/>
              </a:rPr>
              <a:t>of-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service</a:t>
            </a:r>
            <a:r>
              <a:rPr sz="2400" spc="2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attacks,</a:t>
            </a:r>
            <a:r>
              <a:rPr sz="24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probe</a:t>
            </a:r>
            <a:r>
              <a:rPr sz="2400" spc="-1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attacks,</a:t>
            </a:r>
            <a:r>
              <a:rPr sz="240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Times New Roman"/>
                <a:cs typeface="Times New Roman"/>
              </a:rPr>
              <a:t>remote-</a:t>
            </a:r>
            <a:r>
              <a:rPr sz="2400" spc="-25" dirty="0">
                <a:solidFill>
                  <a:srgbClr val="1F1F1F"/>
                </a:solidFill>
                <a:latin typeface="Times New Roman"/>
                <a:cs typeface="Times New Roman"/>
              </a:rPr>
              <a:t>to-</a:t>
            </a:r>
            <a:r>
              <a:rPr sz="2400" spc="-20" dirty="0">
                <a:solidFill>
                  <a:srgbClr val="1F1F1F"/>
                </a:solidFill>
                <a:latin typeface="Times New Roman"/>
                <a:cs typeface="Times New Roman"/>
              </a:rPr>
              <a:t>user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attacks.</a:t>
            </a:r>
            <a:endParaRPr sz="2400">
              <a:latin typeface="Times New Roman"/>
              <a:cs typeface="Times New Roman"/>
            </a:endParaRPr>
          </a:p>
          <a:p>
            <a:pPr marL="240665" indent="-236220">
              <a:lnSpc>
                <a:spcPts val="2780"/>
              </a:lnSpc>
              <a:buSzPct val="93750"/>
              <a:buAutoNum type="arabicPeriod" startAt="6"/>
              <a:tabLst>
                <a:tab pos="240665" algn="l"/>
                <a:tab pos="566483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proposed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anomalous,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99.3%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them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are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actually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30"/>
              </a:lnSpc>
            </a:pPr>
            <a:r>
              <a:rPr sz="2400" b="1" spc="-10" dirty="0">
                <a:latin typeface="Times New Roman"/>
                <a:cs typeface="Times New Roman"/>
              </a:rPr>
              <a:t>anomalous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3745" y="4192841"/>
            <a:ext cx="54483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imes New Roman"/>
                <a:cs typeface="Times New Roman"/>
              </a:rPr>
              <a:t>Performance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Comparision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Table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ML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26" y="5953632"/>
            <a:ext cx="1542968" cy="7507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4AE1F-FEA0-426D-D37E-D36725E56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09600"/>
            <a:ext cx="10210800" cy="34813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37210" indent="228600">
              <a:lnSpc>
                <a:spcPts val="195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[Chiba</a:t>
            </a:r>
            <a:r>
              <a:rPr spc="-45" dirty="0"/>
              <a:t> </a:t>
            </a:r>
            <a:r>
              <a:rPr dirty="0"/>
              <a:t>et al.,</a:t>
            </a:r>
            <a:r>
              <a:rPr spc="-25" dirty="0"/>
              <a:t> </a:t>
            </a:r>
            <a:r>
              <a:rPr dirty="0"/>
              <a:t>2016]</a:t>
            </a:r>
            <a:r>
              <a:rPr spc="-20" dirty="0"/>
              <a:t> </a:t>
            </a:r>
            <a:r>
              <a:rPr spc="-10" dirty="0"/>
              <a:t>Chiba,</a:t>
            </a:r>
            <a:r>
              <a:rPr spc="-100" dirty="0"/>
              <a:t> </a:t>
            </a:r>
            <a:r>
              <a:rPr spc="-30" dirty="0"/>
              <a:t>Y.,</a:t>
            </a:r>
            <a:r>
              <a:rPr spc="70" dirty="0"/>
              <a:t> </a:t>
            </a:r>
            <a:r>
              <a:rPr dirty="0"/>
              <a:t>Fuketa,</a:t>
            </a:r>
            <a:r>
              <a:rPr spc="-100" dirty="0"/>
              <a:t> </a:t>
            </a:r>
            <a:r>
              <a:rPr dirty="0"/>
              <a:t>M.,</a:t>
            </a:r>
            <a:r>
              <a:rPr spc="-20" dirty="0"/>
              <a:t> </a:t>
            </a:r>
            <a:r>
              <a:rPr dirty="0"/>
              <a:t>&amp;</a:t>
            </a:r>
            <a:r>
              <a:rPr spc="-80" dirty="0"/>
              <a:t> </a:t>
            </a:r>
            <a:r>
              <a:rPr spc="-30" dirty="0"/>
              <a:t>Yamagata,</a:t>
            </a:r>
            <a:r>
              <a:rPr spc="-80" dirty="0"/>
              <a:t> </a:t>
            </a:r>
            <a:r>
              <a:rPr spc="-130" dirty="0"/>
              <a:t>Y.</a:t>
            </a:r>
            <a:r>
              <a:rPr dirty="0"/>
              <a:t> (2016).</a:t>
            </a:r>
            <a:r>
              <a:rPr spc="-25" dirty="0"/>
              <a:t> </a:t>
            </a:r>
            <a:r>
              <a:rPr dirty="0"/>
              <a:t>Network</a:t>
            </a:r>
            <a:r>
              <a:rPr spc="-20" dirty="0"/>
              <a:t> </a:t>
            </a:r>
            <a:r>
              <a:rPr dirty="0"/>
              <a:t>intrusion</a:t>
            </a:r>
            <a:r>
              <a:rPr spc="110" dirty="0"/>
              <a:t> </a:t>
            </a:r>
            <a:r>
              <a:rPr dirty="0"/>
              <a:t>detection</a:t>
            </a:r>
            <a:r>
              <a:rPr spc="-95" dirty="0"/>
              <a:t> </a:t>
            </a:r>
            <a:r>
              <a:rPr dirty="0"/>
              <a:t>using</a:t>
            </a:r>
            <a:r>
              <a:rPr spc="45" dirty="0"/>
              <a:t> </a:t>
            </a:r>
            <a:r>
              <a:rPr spc="-50" dirty="0"/>
              <a:t>a </a:t>
            </a:r>
            <a:r>
              <a:rPr dirty="0"/>
              <a:t>backpropagation</a:t>
            </a:r>
            <a:r>
              <a:rPr spc="-15" dirty="0"/>
              <a:t> </a:t>
            </a:r>
            <a:r>
              <a:rPr dirty="0"/>
              <a:t>neural</a:t>
            </a:r>
            <a:r>
              <a:rPr spc="-50" dirty="0"/>
              <a:t> </a:t>
            </a:r>
            <a:r>
              <a:rPr dirty="0"/>
              <a:t>network.</a:t>
            </a:r>
            <a:r>
              <a:rPr spc="-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2016</a:t>
            </a:r>
            <a:r>
              <a:rPr spc="-5" dirty="0"/>
              <a:t> </a:t>
            </a:r>
            <a:r>
              <a:rPr dirty="0"/>
              <a:t>18th</a:t>
            </a:r>
            <a:r>
              <a:rPr spc="-80" dirty="0"/>
              <a:t> </a:t>
            </a:r>
            <a:r>
              <a:rPr dirty="0"/>
              <a:t>International</a:t>
            </a:r>
            <a:r>
              <a:rPr spc="-55" dirty="0"/>
              <a:t> </a:t>
            </a:r>
            <a:r>
              <a:rPr dirty="0"/>
              <a:t>Conference</a:t>
            </a:r>
            <a:r>
              <a:rPr spc="-55" dirty="0"/>
              <a:t> </a:t>
            </a:r>
            <a:r>
              <a:rPr dirty="0"/>
              <a:t>on</a:t>
            </a:r>
            <a:r>
              <a:rPr spc="-155" dirty="0"/>
              <a:t> </a:t>
            </a:r>
            <a:r>
              <a:rPr dirty="0"/>
              <a:t>Advanced Communication</a:t>
            </a:r>
            <a:r>
              <a:rPr spc="70" dirty="0"/>
              <a:t> </a:t>
            </a:r>
            <a:r>
              <a:rPr spc="-20" dirty="0"/>
              <a:t>Technology </a:t>
            </a:r>
            <a:r>
              <a:rPr dirty="0"/>
              <a:t>(ICACT)</a:t>
            </a:r>
            <a:r>
              <a:rPr spc="45" dirty="0"/>
              <a:t> </a:t>
            </a:r>
            <a:r>
              <a:rPr dirty="0"/>
              <a:t>(pp.</a:t>
            </a:r>
            <a:r>
              <a:rPr spc="-15" dirty="0"/>
              <a:t> </a:t>
            </a:r>
            <a:r>
              <a:rPr spc="-10" dirty="0"/>
              <a:t>404-</a:t>
            </a:r>
            <a:r>
              <a:rPr dirty="0"/>
              <a:t>407).</a:t>
            </a:r>
            <a:r>
              <a:rPr spc="-15" dirty="0"/>
              <a:t> </a:t>
            </a:r>
            <a:r>
              <a:rPr spc="-20" dirty="0"/>
              <a:t>IEEE.</a:t>
            </a:r>
          </a:p>
          <a:p>
            <a:pPr marL="12700" marR="38735" indent="228600">
              <a:lnSpc>
                <a:spcPts val="195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[Alshammari</a:t>
            </a:r>
            <a:r>
              <a:rPr spc="-50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dirty="0"/>
              <a:t>Aldribi, 2021]</a:t>
            </a:r>
            <a:r>
              <a:rPr spc="-110" dirty="0"/>
              <a:t> </a:t>
            </a:r>
            <a:r>
              <a:rPr spc="-10" dirty="0"/>
              <a:t>Alshammari,</a:t>
            </a:r>
            <a:r>
              <a:rPr spc="5" dirty="0"/>
              <a:t> </a:t>
            </a:r>
            <a:r>
              <a:rPr dirty="0"/>
              <a:t>A.,</a:t>
            </a:r>
            <a:r>
              <a:rPr spc="5" dirty="0"/>
              <a:t> </a:t>
            </a:r>
            <a:r>
              <a:rPr dirty="0"/>
              <a:t>&amp;</a:t>
            </a:r>
            <a:r>
              <a:rPr spc="-114" dirty="0"/>
              <a:t> </a:t>
            </a:r>
            <a:r>
              <a:rPr dirty="0"/>
              <a:t>Aldribi,</a:t>
            </a:r>
            <a:r>
              <a:rPr spc="70" dirty="0"/>
              <a:t> </a:t>
            </a:r>
            <a:r>
              <a:rPr spc="-65" dirty="0"/>
              <a:t>W.</a:t>
            </a:r>
            <a:r>
              <a:rPr spc="-80" dirty="0"/>
              <a:t> </a:t>
            </a:r>
            <a:r>
              <a:rPr dirty="0"/>
              <a:t>(2021).</a:t>
            </a:r>
            <a:r>
              <a:rPr spc="-114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dirty="0"/>
              <a:t>hybrid</a:t>
            </a:r>
            <a:r>
              <a:rPr spc="5" dirty="0"/>
              <a:t> </a:t>
            </a:r>
            <a:r>
              <a:rPr dirty="0"/>
              <a:t>machine</a:t>
            </a:r>
            <a:r>
              <a:rPr spc="-40" dirty="0"/>
              <a:t> </a:t>
            </a:r>
            <a:r>
              <a:rPr dirty="0"/>
              <a:t>learning</a:t>
            </a:r>
            <a:r>
              <a:rPr spc="5" dirty="0"/>
              <a:t> </a:t>
            </a:r>
            <a:r>
              <a:rPr dirty="0"/>
              <a:t>approach</a:t>
            </a:r>
            <a:r>
              <a:rPr spc="-110" dirty="0"/>
              <a:t> </a:t>
            </a:r>
            <a:r>
              <a:rPr spc="-25" dirty="0"/>
              <a:t>for </a:t>
            </a:r>
            <a:r>
              <a:rPr dirty="0"/>
              <a:t>intrusion</a:t>
            </a:r>
            <a:r>
              <a:rPr spc="-25" dirty="0"/>
              <a:t> </a:t>
            </a:r>
            <a:r>
              <a:rPr dirty="0"/>
              <a:t>detection</a:t>
            </a:r>
            <a:r>
              <a:rPr spc="-114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cloud</a:t>
            </a:r>
            <a:r>
              <a:rPr spc="-55" dirty="0"/>
              <a:t> </a:t>
            </a:r>
            <a:r>
              <a:rPr dirty="0"/>
              <a:t>computing.</a:t>
            </a:r>
            <a:r>
              <a:rPr spc="80" dirty="0"/>
              <a:t> </a:t>
            </a:r>
            <a:r>
              <a:rPr dirty="0"/>
              <a:t>Journal</a:t>
            </a:r>
            <a:r>
              <a:rPr spc="-4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Cloud</a:t>
            </a:r>
            <a:r>
              <a:rPr spc="-55" dirty="0"/>
              <a:t> </a:t>
            </a:r>
            <a:r>
              <a:rPr dirty="0"/>
              <a:t>Computing:</a:t>
            </a:r>
            <a:r>
              <a:rPr spc="35" dirty="0"/>
              <a:t> </a:t>
            </a:r>
            <a:r>
              <a:rPr dirty="0"/>
              <a:t>Advances,</a:t>
            </a:r>
            <a:r>
              <a:rPr spc="-114" dirty="0"/>
              <a:t> </a:t>
            </a:r>
            <a:r>
              <a:rPr dirty="0"/>
              <a:t>Systems</a:t>
            </a:r>
            <a:r>
              <a:rPr spc="55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dirty="0"/>
              <a:t>Applications,</a:t>
            </a:r>
            <a:r>
              <a:rPr spc="10" dirty="0"/>
              <a:t> </a:t>
            </a:r>
            <a:r>
              <a:rPr dirty="0"/>
              <a:t>10(1),</a:t>
            </a:r>
            <a:r>
              <a:rPr spc="-55" dirty="0"/>
              <a:t> </a:t>
            </a:r>
            <a:r>
              <a:rPr dirty="0"/>
              <a:t>1-</a:t>
            </a:r>
            <a:r>
              <a:rPr spc="-25" dirty="0"/>
              <a:t>15.</a:t>
            </a:r>
          </a:p>
          <a:p>
            <a:pPr marL="12700" marR="5080" indent="228600">
              <a:lnSpc>
                <a:spcPts val="195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[Kanimozhi</a:t>
            </a:r>
            <a:r>
              <a:rPr spc="120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dirty="0"/>
              <a:t>Jacob,</a:t>
            </a:r>
            <a:r>
              <a:rPr spc="-35" dirty="0"/>
              <a:t> </a:t>
            </a:r>
            <a:r>
              <a:rPr dirty="0"/>
              <a:t>2019]</a:t>
            </a:r>
            <a:r>
              <a:rPr spc="-35" dirty="0"/>
              <a:t> </a:t>
            </a:r>
            <a:r>
              <a:rPr spc="-10" dirty="0"/>
              <a:t>Kanimozhi,</a:t>
            </a:r>
            <a:r>
              <a:rPr spc="170" dirty="0"/>
              <a:t> </a:t>
            </a:r>
            <a:r>
              <a:rPr dirty="0"/>
              <a:t>S.,</a:t>
            </a:r>
            <a:r>
              <a:rPr spc="30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dirty="0"/>
              <a:t>Jacob,</a:t>
            </a:r>
            <a:r>
              <a:rPr spc="-105" dirty="0"/>
              <a:t> </a:t>
            </a:r>
            <a:r>
              <a:rPr dirty="0"/>
              <a:t>L.</a:t>
            </a:r>
            <a:r>
              <a:rPr spc="-35" dirty="0"/>
              <a:t> </a:t>
            </a:r>
            <a:r>
              <a:rPr dirty="0"/>
              <a:t>(2019).</a:t>
            </a:r>
            <a:r>
              <a:rPr spc="-35" dirty="0"/>
              <a:t> </a:t>
            </a:r>
            <a:r>
              <a:rPr dirty="0"/>
              <a:t>Cooperative</a:t>
            </a:r>
            <a:r>
              <a:rPr spc="-8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hybrid</a:t>
            </a:r>
            <a:r>
              <a:rPr spc="30" dirty="0"/>
              <a:t> </a:t>
            </a:r>
            <a:r>
              <a:rPr dirty="0"/>
              <a:t>network</a:t>
            </a:r>
            <a:r>
              <a:rPr spc="-110" dirty="0"/>
              <a:t> </a:t>
            </a:r>
            <a:r>
              <a:rPr dirty="0"/>
              <a:t>intrusion</a:t>
            </a:r>
            <a:r>
              <a:rPr spc="100" dirty="0"/>
              <a:t> </a:t>
            </a:r>
            <a:r>
              <a:rPr spc="-10" dirty="0"/>
              <a:t>detection </a:t>
            </a:r>
            <a:r>
              <a:rPr dirty="0"/>
              <a:t>framework</a:t>
            </a:r>
            <a:r>
              <a:rPr spc="-40" dirty="0"/>
              <a:t> </a:t>
            </a:r>
            <a:r>
              <a:rPr dirty="0"/>
              <a:t>using</a:t>
            </a:r>
            <a:r>
              <a:rPr spc="25" dirty="0"/>
              <a:t> </a:t>
            </a:r>
            <a:r>
              <a:rPr spc="-10" dirty="0"/>
              <a:t>SNORT</a:t>
            </a:r>
            <a:r>
              <a:rPr spc="5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optimized</a:t>
            </a:r>
            <a:r>
              <a:rPr spc="95" dirty="0"/>
              <a:t> </a:t>
            </a:r>
            <a:r>
              <a:rPr dirty="0"/>
              <a:t>backpropagation</a:t>
            </a:r>
            <a:r>
              <a:rPr spc="-35" dirty="0"/>
              <a:t> </a:t>
            </a:r>
            <a:r>
              <a:rPr dirty="0"/>
              <a:t>neural</a:t>
            </a:r>
            <a:r>
              <a:rPr spc="-85" dirty="0"/>
              <a:t> </a:t>
            </a:r>
            <a:r>
              <a:rPr dirty="0"/>
              <a:t>network.</a:t>
            </a:r>
            <a:r>
              <a:rPr spc="-114" dirty="0"/>
              <a:t> </a:t>
            </a:r>
            <a:r>
              <a:rPr dirty="0"/>
              <a:t>International</a:t>
            </a:r>
            <a:r>
              <a:rPr spc="-80" dirty="0"/>
              <a:t> </a:t>
            </a:r>
            <a:r>
              <a:rPr dirty="0"/>
              <a:t>Journal</a:t>
            </a:r>
            <a:r>
              <a:rPr spc="-2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Networks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Communications</a:t>
            </a:r>
            <a:r>
              <a:rPr spc="30" dirty="0"/>
              <a:t> </a:t>
            </a:r>
            <a:r>
              <a:rPr dirty="0"/>
              <a:t>Security</a:t>
            </a:r>
            <a:r>
              <a:rPr spc="-5" dirty="0"/>
              <a:t> </a:t>
            </a:r>
            <a:r>
              <a:rPr dirty="0"/>
              <a:t>(IJCNS),</a:t>
            </a:r>
            <a:r>
              <a:rPr spc="60" dirty="0"/>
              <a:t> </a:t>
            </a:r>
            <a:r>
              <a:rPr dirty="0"/>
              <a:t>16(3),</a:t>
            </a:r>
            <a:r>
              <a:rPr spc="-65" dirty="0"/>
              <a:t> </a:t>
            </a:r>
            <a:r>
              <a:rPr dirty="0"/>
              <a:t>1-</a:t>
            </a:r>
            <a:r>
              <a:rPr spc="-25" dirty="0"/>
              <a:t>17.</a:t>
            </a:r>
          </a:p>
          <a:p>
            <a:pPr marL="12700" marR="356235" indent="228600">
              <a:lnSpc>
                <a:spcPts val="195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[Zhou</a:t>
            </a:r>
            <a:r>
              <a:rPr spc="10" dirty="0"/>
              <a:t> </a:t>
            </a:r>
            <a:r>
              <a:rPr dirty="0"/>
              <a:t>et</a:t>
            </a:r>
            <a:r>
              <a:rPr spc="-75" dirty="0"/>
              <a:t> </a:t>
            </a:r>
            <a:r>
              <a:rPr dirty="0"/>
              <a:t>al.,</a:t>
            </a:r>
            <a:r>
              <a:rPr spc="-25" dirty="0"/>
              <a:t> </a:t>
            </a:r>
            <a:r>
              <a:rPr dirty="0"/>
              <a:t>2018]</a:t>
            </a:r>
            <a:r>
              <a:rPr spc="-20" dirty="0"/>
              <a:t> </a:t>
            </a:r>
            <a:r>
              <a:rPr dirty="0"/>
              <a:t>Zhou,</a:t>
            </a:r>
            <a:r>
              <a:rPr spc="40" dirty="0"/>
              <a:t> </a:t>
            </a:r>
            <a:r>
              <a:rPr dirty="0"/>
              <a:t>J.,</a:t>
            </a:r>
            <a:r>
              <a:rPr spc="-25" dirty="0"/>
              <a:t> </a:t>
            </a:r>
            <a:r>
              <a:rPr spc="-35" dirty="0"/>
              <a:t>Wen,</a:t>
            </a:r>
            <a:r>
              <a:rPr spc="-80" dirty="0"/>
              <a:t> </a:t>
            </a:r>
            <a:r>
              <a:rPr dirty="0"/>
              <a:t>N.,</a:t>
            </a:r>
            <a:r>
              <a:rPr spc="45" dirty="0"/>
              <a:t> </a:t>
            </a:r>
            <a:r>
              <a:rPr dirty="0"/>
              <a:t>He,</a:t>
            </a:r>
            <a:r>
              <a:rPr spc="-20" dirty="0"/>
              <a:t> </a:t>
            </a:r>
            <a:r>
              <a:rPr dirty="0"/>
              <a:t>L.,</a:t>
            </a:r>
            <a:r>
              <a:rPr spc="-100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Jiang,</a:t>
            </a:r>
            <a:r>
              <a:rPr spc="114" dirty="0"/>
              <a:t> </a:t>
            </a:r>
            <a:r>
              <a:rPr dirty="0"/>
              <a:t>J.</a:t>
            </a:r>
            <a:r>
              <a:rPr spc="-20" dirty="0"/>
              <a:t> </a:t>
            </a:r>
            <a:r>
              <a:rPr dirty="0"/>
              <a:t>(2018).</a:t>
            </a:r>
            <a:r>
              <a:rPr spc="-10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dirty="0"/>
              <a:t>deep</a:t>
            </a:r>
            <a:r>
              <a:rPr spc="-100" dirty="0"/>
              <a:t> </a:t>
            </a:r>
            <a:r>
              <a:rPr dirty="0"/>
              <a:t>learning</a:t>
            </a:r>
            <a:r>
              <a:rPr spc="45" dirty="0"/>
              <a:t> </a:t>
            </a:r>
            <a:r>
              <a:rPr dirty="0"/>
              <a:t>approach</a:t>
            </a:r>
            <a:r>
              <a:rPr spc="-10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10" dirty="0"/>
              <a:t>intelligent</a:t>
            </a:r>
            <a:r>
              <a:rPr spc="140" dirty="0"/>
              <a:t> </a:t>
            </a:r>
            <a:r>
              <a:rPr spc="-10" dirty="0"/>
              <a:t>intrusion </a:t>
            </a:r>
            <a:r>
              <a:rPr dirty="0"/>
              <a:t>detection</a:t>
            </a:r>
            <a:r>
              <a:rPr spc="-80" dirty="0"/>
              <a:t> </a:t>
            </a:r>
            <a:r>
              <a:rPr dirty="0"/>
              <a:t>system.</a:t>
            </a:r>
            <a:r>
              <a:rPr spc="75" dirty="0"/>
              <a:t> </a:t>
            </a:r>
            <a:r>
              <a:rPr dirty="0"/>
              <a:t>IEEE</a:t>
            </a:r>
            <a:r>
              <a:rPr spc="-200" dirty="0"/>
              <a:t> </a:t>
            </a:r>
            <a:r>
              <a:rPr dirty="0"/>
              <a:t>Access,</a:t>
            </a:r>
            <a:r>
              <a:rPr spc="5" dirty="0"/>
              <a:t> </a:t>
            </a:r>
            <a:r>
              <a:rPr dirty="0"/>
              <a:t>6(1), 2926-</a:t>
            </a:r>
            <a:r>
              <a:rPr spc="-10" dirty="0"/>
              <a:t>2939.</a:t>
            </a:r>
          </a:p>
          <a:p>
            <a:pPr marL="12700" marR="52069" indent="228600">
              <a:lnSpc>
                <a:spcPts val="1950"/>
              </a:lnSpc>
              <a:spcBef>
                <a:spcPts val="530"/>
              </a:spcBef>
              <a:buFont typeface="Arial"/>
              <a:buChar char="•"/>
              <a:tabLst>
                <a:tab pos="241300" algn="l"/>
              </a:tabLst>
            </a:pPr>
            <a:r>
              <a:rPr spc="-10" dirty="0"/>
              <a:t>[Tang</a:t>
            </a:r>
            <a:r>
              <a:rPr spc="-70" dirty="0"/>
              <a:t> </a:t>
            </a:r>
            <a:r>
              <a:rPr dirty="0"/>
              <a:t>et</a:t>
            </a:r>
            <a:r>
              <a:rPr spc="-80" dirty="0"/>
              <a:t> </a:t>
            </a:r>
            <a:r>
              <a:rPr dirty="0"/>
              <a:t>al.,</a:t>
            </a:r>
            <a:r>
              <a:rPr spc="-35" dirty="0"/>
              <a:t> </a:t>
            </a:r>
            <a:r>
              <a:rPr dirty="0"/>
              <a:t>2016]</a:t>
            </a:r>
            <a:r>
              <a:rPr spc="-30" dirty="0"/>
              <a:t> </a:t>
            </a:r>
            <a:r>
              <a:rPr spc="-25" dirty="0"/>
              <a:t>Tang,</a:t>
            </a:r>
            <a:r>
              <a:rPr spc="30" dirty="0"/>
              <a:t> </a:t>
            </a:r>
            <a:r>
              <a:rPr spc="-20" dirty="0"/>
              <a:t>T.,</a:t>
            </a:r>
            <a:r>
              <a:rPr spc="35" dirty="0"/>
              <a:t> </a:t>
            </a:r>
            <a:r>
              <a:rPr dirty="0"/>
              <a:t>Li,</a:t>
            </a:r>
            <a:r>
              <a:rPr spc="-35" dirty="0"/>
              <a:t> </a:t>
            </a:r>
            <a:r>
              <a:rPr dirty="0"/>
              <a:t>J.,</a:t>
            </a:r>
            <a:r>
              <a:rPr spc="35" dirty="0"/>
              <a:t> </a:t>
            </a:r>
            <a:r>
              <a:rPr dirty="0"/>
              <a:t>Liu,</a:t>
            </a:r>
            <a:r>
              <a:rPr spc="-35" dirty="0"/>
              <a:t> </a:t>
            </a:r>
            <a:r>
              <a:rPr spc="-50" dirty="0"/>
              <a:t>W.,</a:t>
            </a:r>
            <a:r>
              <a:rPr spc="-80" dirty="0"/>
              <a:t> </a:t>
            </a:r>
            <a:r>
              <a:rPr dirty="0"/>
              <a:t>&amp;</a:t>
            </a:r>
            <a:r>
              <a:rPr spc="-80" dirty="0"/>
              <a:t> </a:t>
            </a:r>
            <a:r>
              <a:rPr dirty="0"/>
              <a:t>Tian,</a:t>
            </a:r>
            <a:r>
              <a:rPr spc="30" dirty="0"/>
              <a:t> </a:t>
            </a:r>
            <a:r>
              <a:rPr spc="-130" dirty="0"/>
              <a:t>Y.</a:t>
            </a:r>
            <a:r>
              <a:rPr dirty="0"/>
              <a:t> </a:t>
            </a:r>
            <a:r>
              <a:rPr spc="-10" dirty="0"/>
              <a:t>(2016).</a:t>
            </a:r>
            <a:r>
              <a:rPr spc="-155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dirty="0"/>
              <a:t>novel</a:t>
            </a:r>
            <a:r>
              <a:rPr spc="-15" dirty="0"/>
              <a:t> </a:t>
            </a:r>
            <a:r>
              <a:rPr dirty="0"/>
              <a:t>deep</a:t>
            </a:r>
            <a:r>
              <a:rPr spc="-110" dirty="0"/>
              <a:t> </a:t>
            </a:r>
            <a:r>
              <a:rPr dirty="0"/>
              <a:t>learning</a:t>
            </a:r>
            <a:r>
              <a:rPr spc="35" dirty="0"/>
              <a:t> </a:t>
            </a:r>
            <a:r>
              <a:rPr dirty="0"/>
              <a:t>framework</a:t>
            </a:r>
            <a:r>
              <a:rPr spc="-3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network</a:t>
            </a:r>
            <a:r>
              <a:rPr spc="-30" dirty="0"/>
              <a:t> </a:t>
            </a:r>
            <a:r>
              <a:rPr spc="-10" dirty="0"/>
              <a:t>intrusion </a:t>
            </a:r>
            <a:r>
              <a:rPr dirty="0"/>
              <a:t>detection.</a:t>
            </a:r>
            <a:r>
              <a:rPr spc="-90" dirty="0"/>
              <a:t> </a:t>
            </a:r>
            <a:r>
              <a:rPr dirty="0"/>
              <a:t>IEEE</a:t>
            </a:r>
            <a:r>
              <a:rPr spc="-45" dirty="0"/>
              <a:t> </a:t>
            </a:r>
            <a:r>
              <a:rPr spc="-10" dirty="0"/>
              <a:t>Transactions</a:t>
            </a:r>
            <a:r>
              <a:rPr spc="-30" dirty="0"/>
              <a:t> </a:t>
            </a:r>
            <a:r>
              <a:rPr dirty="0"/>
              <a:t>on</a:t>
            </a:r>
            <a:r>
              <a:rPr spc="5" dirty="0"/>
              <a:t> </a:t>
            </a:r>
            <a:r>
              <a:rPr dirty="0"/>
              <a:t>Industrial</a:t>
            </a:r>
            <a:r>
              <a:rPr spc="25" dirty="0"/>
              <a:t> </a:t>
            </a:r>
            <a:r>
              <a:rPr dirty="0"/>
              <a:t>Electronics,</a:t>
            </a:r>
            <a:r>
              <a:rPr spc="5" dirty="0"/>
              <a:t> </a:t>
            </a:r>
            <a:r>
              <a:rPr dirty="0"/>
              <a:t>64(2),</a:t>
            </a:r>
            <a:r>
              <a:rPr spc="5" dirty="0"/>
              <a:t> </a:t>
            </a:r>
            <a:r>
              <a:rPr dirty="0"/>
              <a:t>1717-</a:t>
            </a:r>
            <a:r>
              <a:rPr spc="-10" dirty="0"/>
              <a:t>1727.</a:t>
            </a:r>
          </a:p>
          <a:p>
            <a:pPr marL="12700" marR="333375" indent="228600">
              <a:lnSpc>
                <a:spcPts val="195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[Zhang</a:t>
            </a:r>
            <a:r>
              <a:rPr spc="-70" dirty="0"/>
              <a:t> </a:t>
            </a:r>
            <a:r>
              <a:rPr dirty="0"/>
              <a:t>et</a:t>
            </a:r>
            <a:r>
              <a:rPr spc="-10" dirty="0"/>
              <a:t> </a:t>
            </a:r>
            <a:r>
              <a:rPr dirty="0"/>
              <a:t>al.,</a:t>
            </a:r>
            <a:r>
              <a:rPr spc="-25" dirty="0"/>
              <a:t> </a:t>
            </a:r>
            <a:r>
              <a:rPr dirty="0"/>
              <a:t>2018]</a:t>
            </a:r>
            <a:r>
              <a:rPr spc="-25" dirty="0"/>
              <a:t> </a:t>
            </a:r>
            <a:r>
              <a:rPr dirty="0"/>
              <a:t>Zhang,</a:t>
            </a:r>
            <a:r>
              <a:rPr spc="35" dirty="0"/>
              <a:t> </a:t>
            </a:r>
            <a:r>
              <a:rPr dirty="0"/>
              <a:t>L.,</a:t>
            </a:r>
            <a:r>
              <a:rPr spc="-25" dirty="0"/>
              <a:t> </a:t>
            </a:r>
            <a:r>
              <a:rPr dirty="0"/>
              <a:t>Zhang,</a:t>
            </a:r>
            <a:r>
              <a:rPr spc="40" dirty="0"/>
              <a:t> </a:t>
            </a:r>
            <a:r>
              <a:rPr dirty="0"/>
              <a:t>J.,</a:t>
            </a:r>
            <a:r>
              <a:rPr spc="40" dirty="0"/>
              <a:t> </a:t>
            </a:r>
            <a:r>
              <a:rPr dirty="0"/>
              <a:t>&amp;</a:t>
            </a:r>
            <a:r>
              <a:rPr spc="-80" dirty="0"/>
              <a:t> </a:t>
            </a:r>
            <a:r>
              <a:rPr spc="-40" dirty="0"/>
              <a:t>Wang,</a:t>
            </a:r>
            <a:r>
              <a:rPr spc="-80" dirty="0"/>
              <a:t> Y.</a:t>
            </a:r>
            <a:r>
              <a:rPr spc="40" dirty="0"/>
              <a:t> </a:t>
            </a:r>
            <a:r>
              <a:rPr spc="-10" dirty="0"/>
              <a:t>(2018).</a:t>
            </a:r>
            <a:r>
              <a:rPr spc="-155" dirty="0"/>
              <a:t> </a:t>
            </a:r>
            <a:r>
              <a:rPr dirty="0"/>
              <a:t>An</a:t>
            </a:r>
            <a:r>
              <a:rPr spc="40" dirty="0"/>
              <a:t> </a:t>
            </a:r>
            <a:r>
              <a:rPr dirty="0"/>
              <a:t>intrusion</a:t>
            </a:r>
            <a:r>
              <a:rPr spc="40" dirty="0"/>
              <a:t> </a:t>
            </a:r>
            <a:r>
              <a:rPr dirty="0"/>
              <a:t>detection</a:t>
            </a:r>
            <a:r>
              <a:rPr spc="-100" dirty="0"/>
              <a:t> </a:t>
            </a:r>
            <a:r>
              <a:rPr dirty="0"/>
              <a:t>system</a:t>
            </a:r>
            <a:r>
              <a:rPr spc="-10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75" dirty="0"/>
              <a:t> </a:t>
            </a:r>
            <a:r>
              <a:rPr spc="-10" dirty="0"/>
              <a:t>defined </a:t>
            </a:r>
            <a:r>
              <a:rPr dirty="0"/>
              <a:t>networking</a:t>
            </a:r>
            <a:r>
              <a:rPr spc="-35" dirty="0"/>
              <a:t> </a:t>
            </a:r>
            <a:r>
              <a:rPr dirty="0"/>
              <a:t>based</a:t>
            </a:r>
            <a:r>
              <a:rPr spc="-15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deep</a:t>
            </a:r>
            <a:r>
              <a:rPr spc="-95" dirty="0"/>
              <a:t> </a:t>
            </a:r>
            <a:r>
              <a:rPr dirty="0"/>
              <a:t>learning.</a:t>
            </a:r>
            <a:r>
              <a:rPr spc="12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2018</a:t>
            </a:r>
            <a:r>
              <a:rPr spc="-15" dirty="0"/>
              <a:t> </a:t>
            </a:r>
            <a:r>
              <a:rPr dirty="0"/>
              <a:t>5th</a:t>
            </a:r>
            <a:r>
              <a:rPr spc="-15" dirty="0"/>
              <a:t> </a:t>
            </a:r>
            <a:r>
              <a:rPr dirty="0"/>
              <a:t>International</a:t>
            </a:r>
            <a:r>
              <a:rPr spc="-130" dirty="0"/>
              <a:t> </a:t>
            </a:r>
            <a:r>
              <a:rPr dirty="0"/>
              <a:t>Conference</a:t>
            </a:r>
            <a:r>
              <a:rPr spc="-70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Computer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Communication</a:t>
            </a:r>
            <a:r>
              <a:rPr spc="55" dirty="0"/>
              <a:t> </a:t>
            </a:r>
            <a:r>
              <a:rPr spc="-10" dirty="0"/>
              <a:t>Systems </a:t>
            </a:r>
            <a:r>
              <a:rPr dirty="0"/>
              <a:t>(ICCCS)</a:t>
            </a:r>
            <a:r>
              <a:rPr spc="35" dirty="0"/>
              <a:t> </a:t>
            </a:r>
            <a:r>
              <a:rPr dirty="0"/>
              <a:t>(pp.</a:t>
            </a:r>
            <a:r>
              <a:rPr spc="-30" dirty="0"/>
              <a:t> </a:t>
            </a:r>
            <a:r>
              <a:rPr spc="-10" dirty="0"/>
              <a:t>1-</a:t>
            </a:r>
            <a:r>
              <a:rPr dirty="0"/>
              <a:t>6).</a:t>
            </a:r>
            <a:r>
              <a:rPr spc="-30" dirty="0"/>
              <a:t> </a:t>
            </a:r>
            <a:r>
              <a:rPr spc="-20" dirty="0"/>
              <a:t>IEEE.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26" y="5953632"/>
            <a:ext cx="1542968" cy="7507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2345" y="2351404"/>
            <a:ext cx="5138420" cy="1033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600" dirty="0"/>
              <a:t>THANK</a:t>
            </a:r>
            <a:r>
              <a:rPr sz="6600" spc="-315" dirty="0"/>
              <a:t> </a:t>
            </a:r>
            <a:r>
              <a:rPr sz="6600" spc="-25" dirty="0"/>
              <a:t>YOU</a:t>
            </a:r>
            <a:endParaRPr sz="6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26" y="5953632"/>
            <a:ext cx="1542968" cy="7507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499" rIns="0" bIns="0" rtlCol="0">
            <a:spAutoFit/>
          </a:bodyPr>
          <a:lstStyle/>
          <a:p>
            <a:pPr marL="321564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INTRODUCTION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22972" y="1595374"/>
            <a:ext cx="10001250" cy="366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029" indent="-227329">
              <a:lnSpc>
                <a:spcPts val="2605"/>
              </a:lnSpc>
              <a:spcBef>
                <a:spcPts val="105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technologies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convenient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605"/>
              </a:lnSpc>
            </a:pPr>
            <a:r>
              <a:rPr sz="2400" dirty="0">
                <a:latin typeface="Times New Roman"/>
                <a:cs typeface="Times New Roman"/>
              </a:rPr>
              <a:t>vulnerable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challenges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protection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Internet-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threats.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0029" algn="l"/>
                <a:tab pos="5483860" algn="l"/>
              </a:tabLst>
            </a:pP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computing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offers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advantages,</a:t>
            </a:r>
            <a:r>
              <a:rPr sz="2400" dirty="0">
                <a:latin typeface="Times New Roman"/>
                <a:cs typeface="Times New Roman"/>
              </a:rPr>
              <a:t>	but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hazards.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ts val="2605"/>
              </a:lnSpc>
              <a:spcBef>
                <a:spcPts val="4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Intrusion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(IDS)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mechanism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monitor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605"/>
              </a:lnSpc>
            </a:pPr>
            <a:r>
              <a:rPr sz="2400" spc="-10" dirty="0">
                <a:latin typeface="Times New Roman"/>
                <a:cs typeface="Times New Roman"/>
              </a:rPr>
              <a:t>resources,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services,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attacks.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ts val="2605"/>
              </a:lnSpc>
              <a:spcBef>
                <a:spcPts val="4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paper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presents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cloud-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forest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(RF)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605"/>
              </a:lnSpc>
            </a:pP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engineering.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proposed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 achieves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optimum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accuracy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NSL-</a:t>
            </a:r>
            <a:r>
              <a:rPr sz="2400" dirty="0">
                <a:latin typeface="Times New Roman"/>
                <a:cs typeface="Times New Roman"/>
              </a:rPr>
              <a:t>KDD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datasets.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ts val="2570"/>
              </a:lnSpc>
              <a:spcBef>
                <a:spcPts val="4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proposed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outperforms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works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570"/>
              </a:lnSpc>
            </a:pPr>
            <a:r>
              <a:rPr sz="2400" spc="-20" dirty="0">
                <a:latin typeface="Times New Roman"/>
                <a:cs typeface="Times New Roman"/>
              </a:rPr>
              <a:t>accuracy,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precision,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recall.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26" y="5953632"/>
            <a:ext cx="1542968" cy="7507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7715" rIns="0" bIns="0" rtlCol="0">
            <a:spAutoFit/>
          </a:bodyPr>
          <a:lstStyle/>
          <a:p>
            <a:pPr marL="3531235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M</a:t>
            </a:r>
            <a:r>
              <a:rPr dirty="0"/>
              <a:t>O</a:t>
            </a:r>
            <a:r>
              <a:rPr spc="-10" dirty="0"/>
              <a:t>T</a:t>
            </a:r>
            <a:r>
              <a:rPr spc="40" dirty="0"/>
              <a:t>I</a:t>
            </a:r>
            <a:r>
              <a:rPr spc="-530" dirty="0"/>
              <a:t>V</a:t>
            </a:r>
            <a:r>
              <a:rPr spc="-305" dirty="0"/>
              <a:t>A</a:t>
            </a:r>
            <a:r>
              <a:rPr spc="-10" dirty="0"/>
              <a:t>T</a:t>
            </a:r>
            <a:r>
              <a:rPr spc="40" dirty="0"/>
              <a:t>I</a:t>
            </a:r>
            <a:r>
              <a:rPr dirty="0"/>
              <a:t>O</a:t>
            </a:r>
            <a:r>
              <a:rPr spc="2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4067" y="1640141"/>
            <a:ext cx="10330180" cy="4257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74040" indent="-228600">
              <a:lnSpc>
                <a:spcPct val="999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100" b="1" dirty="0">
                <a:solidFill>
                  <a:srgbClr val="374151"/>
                </a:solidFill>
                <a:latin typeface="Times New Roman"/>
                <a:cs typeface="Times New Roman"/>
              </a:rPr>
              <a:t>Rise</a:t>
            </a:r>
            <a:r>
              <a:rPr sz="2100" b="1" spc="-1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2100" b="1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374151"/>
                </a:solidFill>
                <a:latin typeface="Times New Roman"/>
                <a:cs typeface="Times New Roman"/>
              </a:rPr>
              <a:t>Cloud</a:t>
            </a:r>
            <a:r>
              <a:rPr sz="2100" b="1" spc="-1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374151"/>
                </a:solidFill>
                <a:latin typeface="Times New Roman"/>
                <a:cs typeface="Times New Roman"/>
              </a:rPr>
              <a:t>Technologies</a:t>
            </a:r>
            <a:r>
              <a:rPr sz="2100" spc="-20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2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1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widespread</a:t>
            </a:r>
            <a:r>
              <a:rPr sz="2100" spc="1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adoption</a:t>
            </a:r>
            <a:r>
              <a:rPr sz="2100" spc="-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21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cloud technologies</a:t>
            </a:r>
            <a:r>
              <a:rPr sz="2100" spc="7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374151"/>
                </a:solidFill>
                <a:latin typeface="Times New Roman"/>
                <a:cs typeface="Times New Roman"/>
              </a:rPr>
              <a:t>has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revolutionized</a:t>
            </a:r>
            <a:r>
              <a:rPr sz="2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100" spc="-1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way</a:t>
            </a:r>
            <a:r>
              <a:rPr sz="2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organizations</a:t>
            </a:r>
            <a:r>
              <a:rPr sz="210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access</a:t>
            </a:r>
            <a:r>
              <a:rPr sz="2100" spc="-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100" spc="-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manage</a:t>
            </a:r>
            <a:r>
              <a:rPr sz="2100" spc="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resources,</a:t>
            </a:r>
            <a:r>
              <a:rPr sz="2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offering</a:t>
            </a:r>
            <a:r>
              <a:rPr sz="2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unparalleled convenience</a:t>
            </a:r>
            <a:r>
              <a:rPr sz="2100" spc="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1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flexibility.</a:t>
            </a:r>
            <a:endParaRPr sz="2100">
              <a:latin typeface="Times New Roman"/>
              <a:cs typeface="Times New Roman"/>
            </a:endParaRPr>
          </a:p>
          <a:p>
            <a:pPr marL="241300" marR="111125" indent="-228600">
              <a:lnSpc>
                <a:spcPct val="998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100" b="1" dirty="0">
                <a:solidFill>
                  <a:srgbClr val="374151"/>
                </a:solidFill>
                <a:latin typeface="Times New Roman"/>
                <a:cs typeface="Times New Roman"/>
              </a:rPr>
              <a:t>Security</a:t>
            </a:r>
            <a:r>
              <a:rPr sz="2100" b="1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374151"/>
                </a:solidFill>
                <a:latin typeface="Times New Roman"/>
                <a:cs typeface="Times New Roman"/>
              </a:rPr>
              <a:t>Challenges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2100" spc="-1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374151"/>
                </a:solidFill>
                <a:latin typeface="Times New Roman"/>
                <a:cs typeface="Times New Roman"/>
              </a:rPr>
              <a:t>However,</a:t>
            </a:r>
            <a:r>
              <a:rPr sz="2100" spc="229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100" spc="-1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rapid</a:t>
            </a:r>
            <a:r>
              <a:rPr sz="2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growth</a:t>
            </a:r>
            <a:r>
              <a:rPr sz="2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2100" spc="-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cloud</a:t>
            </a:r>
            <a:r>
              <a:rPr sz="21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services</a:t>
            </a:r>
            <a:r>
              <a:rPr sz="2100" spc="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has</a:t>
            </a:r>
            <a:r>
              <a:rPr sz="2100" spc="-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brought</a:t>
            </a:r>
            <a:r>
              <a:rPr sz="21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forth</a:t>
            </a:r>
            <a:r>
              <a:rPr sz="2100" spc="-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2100" spc="-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374151"/>
                </a:solidFill>
                <a:latin typeface="Times New Roman"/>
                <a:cs typeface="Times New Roman"/>
              </a:rPr>
              <a:t>new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set</a:t>
            </a:r>
            <a:r>
              <a:rPr sz="2100" spc="-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2100" spc="-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security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challenges,</a:t>
            </a:r>
            <a:r>
              <a:rPr sz="2100" spc="11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encompassing</a:t>
            </a:r>
            <a:r>
              <a:rPr sz="2100" spc="11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issues</a:t>
            </a:r>
            <a:r>
              <a:rPr sz="2100" spc="-1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such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as</a:t>
            </a:r>
            <a:r>
              <a:rPr sz="2100" spc="-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21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confidentiality,</a:t>
            </a:r>
            <a:r>
              <a:rPr sz="21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374151"/>
                </a:solidFill>
                <a:latin typeface="Times New Roman"/>
                <a:cs typeface="Times New Roman"/>
              </a:rPr>
              <a:t>integrity,</a:t>
            </a:r>
            <a:r>
              <a:rPr sz="21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increasing</a:t>
            </a:r>
            <a:r>
              <a:rPr sz="21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threat</a:t>
            </a:r>
            <a:r>
              <a:rPr sz="2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landscape</a:t>
            </a:r>
            <a:r>
              <a:rPr sz="2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from</a:t>
            </a:r>
            <a:r>
              <a:rPr sz="2100" spc="-7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100" spc="-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Internet.</a:t>
            </a:r>
            <a:endParaRPr sz="2100">
              <a:latin typeface="Times New Roman"/>
              <a:cs typeface="Times New Roman"/>
            </a:endParaRPr>
          </a:p>
          <a:p>
            <a:pPr marL="241300" marR="261620" indent="-228600">
              <a:lnSpc>
                <a:spcPct val="101299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100" b="1" dirty="0">
                <a:solidFill>
                  <a:srgbClr val="374151"/>
                </a:solidFill>
                <a:latin typeface="Times New Roman"/>
                <a:cs typeface="Times New Roman"/>
              </a:rPr>
              <a:t>Limitations</a:t>
            </a:r>
            <a:r>
              <a:rPr sz="2100" b="1" spc="-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2100" b="1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374151"/>
                </a:solidFill>
                <a:latin typeface="Times New Roman"/>
                <a:cs typeface="Times New Roman"/>
              </a:rPr>
              <a:t>Current</a:t>
            </a:r>
            <a:r>
              <a:rPr sz="2100" b="1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374151"/>
                </a:solidFill>
                <a:latin typeface="Times New Roman"/>
                <a:cs typeface="Times New Roman"/>
              </a:rPr>
              <a:t>Security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Existing</a:t>
            </a:r>
            <a:r>
              <a:rPr sz="2100" spc="-1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security</a:t>
            </a:r>
            <a:r>
              <a:rPr sz="2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measures,</a:t>
            </a:r>
            <a:r>
              <a:rPr sz="2100" spc="1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including</a:t>
            </a:r>
            <a:r>
              <a:rPr sz="21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intrusion</a:t>
            </a:r>
            <a:r>
              <a:rPr sz="2100" spc="-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detection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2100" spc="1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(IDSs),</a:t>
            </a:r>
            <a:r>
              <a:rPr sz="2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face</a:t>
            </a:r>
            <a:r>
              <a:rPr sz="2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limitations in</a:t>
            </a:r>
            <a:r>
              <a:rPr sz="2100" spc="-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coping</a:t>
            </a:r>
            <a:r>
              <a:rPr sz="2100" spc="-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100" spc="-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unique</a:t>
            </a:r>
            <a:r>
              <a:rPr sz="21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demands</a:t>
            </a:r>
            <a:r>
              <a:rPr sz="2100" spc="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21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cloud</a:t>
            </a:r>
            <a:r>
              <a:rPr sz="2100" spc="-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environments,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such</a:t>
            </a:r>
            <a:r>
              <a:rPr sz="21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as</a:t>
            </a:r>
            <a:r>
              <a:rPr sz="21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vast</a:t>
            </a:r>
            <a:r>
              <a:rPr sz="2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2100" spc="-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volumes</a:t>
            </a:r>
            <a:r>
              <a:rPr sz="2100" spc="1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1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40" dirty="0">
                <a:solidFill>
                  <a:srgbClr val="374151"/>
                </a:solidFill>
                <a:latin typeface="Times New Roman"/>
                <a:cs typeface="Times New Roman"/>
              </a:rPr>
              <a:t>real-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time</a:t>
            </a:r>
            <a:r>
              <a:rPr sz="2100" spc="1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detection</a:t>
            </a:r>
            <a:r>
              <a:rPr sz="21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needs.</a:t>
            </a:r>
            <a:endParaRPr sz="21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01299"/>
              </a:lnSpc>
              <a:spcBef>
                <a:spcPts val="905"/>
              </a:spcBef>
              <a:buFont typeface="Arial"/>
              <a:buChar char="•"/>
              <a:tabLst>
                <a:tab pos="241300" algn="l"/>
              </a:tabLst>
            </a:pPr>
            <a:r>
              <a:rPr sz="2100" b="1" dirty="0">
                <a:solidFill>
                  <a:srgbClr val="374151"/>
                </a:solidFill>
                <a:latin typeface="Times New Roman"/>
                <a:cs typeface="Times New Roman"/>
              </a:rPr>
              <a:t>Machine</a:t>
            </a:r>
            <a:r>
              <a:rPr sz="2100" b="1" spc="-11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374151"/>
                </a:solidFill>
                <a:latin typeface="Times New Roman"/>
                <a:cs typeface="Times New Roman"/>
              </a:rPr>
              <a:t>Learning</a:t>
            </a:r>
            <a:r>
              <a:rPr sz="2100" b="1" spc="-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2100" b="1" spc="-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374151"/>
                </a:solidFill>
                <a:latin typeface="Times New Roman"/>
                <a:cs typeface="Times New Roman"/>
              </a:rPr>
              <a:t>Enhanced</a:t>
            </a:r>
            <a:r>
              <a:rPr sz="2100" b="1" spc="-1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374151"/>
                </a:solidFill>
                <a:latin typeface="Times New Roman"/>
                <a:cs typeface="Times New Roman"/>
              </a:rPr>
              <a:t>Security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2100" spc="-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Propose</a:t>
            </a:r>
            <a:r>
              <a:rPr sz="2100" spc="-1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an</a:t>
            </a:r>
            <a:r>
              <a:rPr sz="21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efficient</a:t>
            </a:r>
            <a:r>
              <a:rPr sz="2100" spc="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anomaly</a:t>
            </a:r>
            <a:r>
              <a:rPr sz="2100" spc="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detection</a:t>
            </a:r>
            <a:r>
              <a:rPr sz="21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approach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using</a:t>
            </a:r>
            <a:r>
              <a:rPr sz="21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2100" spc="-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random</a:t>
            </a:r>
            <a:r>
              <a:rPr sz="2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forest</a:t>
            </a:r>
            <a:r>
              <a:rPr sz="2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binary</a:t>
            </a:r>
            <a:r>
              <a:rPr sz="2100" spc="-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classifier</a:t>
            </a:r>
            <a:r>
              <a:rPr sz="2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2100" spc="-1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enhance</a:t>
            </a:r>
            <a:r>
              <a:rPr sz="2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cloud</a:t>
            </a:r>
            <a:r>
              <a:rPr sz="2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security,</a:t>
            </a:r>
            <a:r>
              <a:rPr sz="21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reducing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feature</a:t>
            </a:r>
            <a:r>
              <a:rPr sz="2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complexity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100" spc="-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improving</a:t>
            </a:r>
            <a:r>
              <a:rPr sz="2100" spc="1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detection</a:t>
            </a:r>
            <a:r>
              <a:rPr sz="2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efficiency</a:t>
            </a:r>
            <a:r>
              <a:rPr sz="2100" spc="1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2100" spc="-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safeguard</a:t>
            </a:r>
            <a:r>
              <a:rPr sz="2100" spc="11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100" spc="-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future</a:t>
            </a:r>
            <a:r>
              <a:rPr sz="21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21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74151"/>
                </a:solidFill>
                <a:latin typeface="Times New Roman"/>
                <a:cs typeface="Times New Roman"/>
              </a:rPr>
              <a:t>cloud</a:t>
            </a:r>
            <a:r>
              <a:rPr sz="2100" spc="-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74151"/>
                </a:solidFill>
                <a:latin typeface="Times New Roman"/>
                <a:cs typeface="Times New Roman"/>
              </a:rPr>
              <a:t>computing.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48348"/>
            <a:ext cx="2133599" cy="942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528381"/>
            <a:ext cx="10105390" cy="41979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39395" marR="491490" indent="-227329">
              <a:lnSpc>
                <a:spcPts val="263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aims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propose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Intrusion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Deep 	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engineering.</a:t>
            </a:r>
            <a:endParaRPr sz="2400">
              <a:latin typeface="Times New Roman"/>
              <a:cs typeface="Times New Roman"/>
            </a:endParaRPr>
          </a:p>
          <a:p>
            <a:pPr marL="239395" marR="166370" indent="-227329">
              <a:lnSpc>
                <a:spcPct val="899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engineering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carried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visualization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	</a:t>
            </a:r>
            <a:r>
              <a:rPr sz="2400" spc="-10" dirty="0">
                <a:latin typeface="Times New Roman"/>
                <a:cs typeface="Times New Roman"/>
              </a:rPr>
              <a:t>number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improve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performance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anomaly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detection 	model.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ts val="2715"/>
              </a:lnSpc>
              <a:spcBef>
                <a:spcPts val="730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proposed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evaluated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NSL-</a:t>
            </a:r>
            <a:r>
              <a:rPr sz="2400" dirty="0">
                <a:latin typeface="Times New Roman"/>
                <a:cs typeface="Times New Roman"/>
              </a:rPr>
              <a:t>KDD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benchmark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15"/>
              </a:lnSpc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anomaly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detection.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ts val="2755"/>
              </a:lnSpc>
              <a:spcBef>
                <a:spcPts val="7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evaluation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demonstrate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effectiveness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proposed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55"/>
              </a:lnSpc>
            </a:pPr>
            <a:r>
              <a:rPr sz="2400" dirty="0">
                <a:latin typeface="Times New Roman"/>
                <a:cs typeface="Times New Roman"/>
              </a:rPr>
              <a:t>model,</a:t>
            </a:r>
            <a:r>
              <a:rPr sz="2400" spc="-10" dirty="0">
                <a:latin typeface="Times New Roman"/>
                <a:cs typeface="Times New Roman"/>
              </a:rPr>
              <a:t> achieving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 accuracy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precision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anomalies.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ts val="2755"/>
              </a:lnSpc>
              <a:spcBef>
                <a:spcPts val="650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findings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highlight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importance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engineering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advanced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55"/>
              </a:lnSpc>
            </a:pPr>
            <a:r>
              <a:rPr sz="2400" spc="-10" dirty="0">
                <a:latin typeface="Times New Roman"/>
                <a:cs typeface="Times New Roman"/>
              </a:rPr>
              <a:t>machine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techniques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effective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anomaly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9846" rIns="0" bIns="0" rtlCol="0">
            <a:spAutoFit/>
          </a:bodyPr>
          <a:lstStyle/>
          <a:p>
            <a:pPr marL="3598545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OBJECTIVES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26" y="5953632"/>
            <a:ext cx="1542968" cy="7507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259" y="115569"/>
            <a:ext cx="45059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5" dirty="0"/>
              <a:t>LITERATURE</a:t>
            </a:r>
            <a:r>
              <a:rPr sz="3200" spc="-180" dirty="0"/>
              <a:t> </a:t>
            </a:r>
            <a:r>
              <a:rPr sz="3200" spc="-10" dirty="0"/>
              <a:t>REVIEW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8083" y="808888"/>
          <a:ext cx="11327130" cy="429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3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200" b="1" spc="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REFERENCE</a:t>
                      </a:r>
                      <a:r>
                        <a:rPr sz="1200" b="1" spc="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spc="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35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26B68">
                        <a:alpha val="6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1200" b="1" spc="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PAPER</a:t>
                      </a:r>
                      <a:r>
                        <a:rPr sz="1200" b="1" spc="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spc="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TITLE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26B68">
                        <a:alpha val="6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1200" b="1" spc="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JOURNAL</a:t>
                      </a:r>
                      <a:r>
                        <a:rPr sz="1200" b="1" spc="6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spc="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sz="1200" b="1" spc="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spc="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YEAR</a:t>
                      </a:r>
                      <a:r>
                        <a:rPr sz="1200" b="1" spc="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200" b="1" spc="1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spc="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PUBLICATION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26B68">
                        <a:alpha val="6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200" b="1" spc="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INFERENCE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35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26B68">
                        <a:alpha val="6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[1]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6370">
                        <a:lnSpc>
                          <a:spcPts val="1430"/>
                        </a:lnSpc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Cloud-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Based</a:t>
                      </a:r>
                      <a:r>
                        <a:rPr sz="1200" spc="-7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Intrusion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Detection</a:t>
                      </a:r>
                      <a:r>
                        <a:rPr sz="1200" spc="-3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Approach</a:t>
                      </a:r>
                      <a:r>
                        <a:rPr sz="1200" spc="3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Using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ts val="143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Machine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Learning</a:t>
                      </a:r>
                      <a:r>
                        <a:rPr sz="1200" spc="-4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Techniques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9969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9545">
                        <a:lnSpc>
                          <a:spcPts val="143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Big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Mining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Analytics,</a:t>
                      </a:r>
                      <a:r>
                        <a:rPr sz="1200" spc="-5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September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69545">
                        <a:lnSpc>
                          <a:spcPts val="1430"/>
                        </a:lnSpc>
                      </a:pPr>
                      <a:r>
                        <a:rPr sz="12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2023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9969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130175">
                        <a:lnSpc>
                          <a:spcPct val="1008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authors</a:t>
                      </a:r>
                      <a:r>
                        <a:rPr sz="1200" spc="5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propose</a:t>
                      </a:r>
                      <a:r>
                        <a:rPr sz="1200" spc="6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200" spc="-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cloud-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based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intrusion detection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model</a:t>
                      </a:r>
                      <a:r>
                        <a:rPr sz="1200" spc="6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that</a:t>
                      </a:r>
                      <a:r>
                        <a:rPr sz="1200" spc="-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uses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random forests</a:t>
                      </a:r>
                      <a:r>
                        <a:rPr sz="1200" spc="-3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feature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engineering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achieve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r>
                        <a:rPr sz="1200" spc="-8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accuracy</a:t>
                      </a:r>
                      <a:r>
                        <a:rPr sz="1200" spc="-7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on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two</a:t>
                      </a:r>
                      <a:r>
                        <a:rPr sz="1200" spc="5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publicly available</a:t>
                      </a:r>
                      <a:r>
                        <a:rPr sz="1200" spc="-5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datasets.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9017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[2]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6370">
                        <a:lnSpc>
                          <a:spcPts val="1435"/>
                        </a:lnSpc>
                      </a:pP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Anomaly-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Based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Intrusion</a:t>
                      </a:r>
                      <a:r>
                        <a:rPr sz="1200" spc="9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Detection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Cloud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ts val="1435"/>
                        </a:lnSpc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Networks</a:t>
                      </a:r>
                      <a:r>
                        <a:rPr sz="1200" spc="10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Using</a:t>
                      </a:r>
                      <a:r>
                        <a:rPr sz="1200" spc="-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Deep</a:t>
                      </a:r>
                      <a:r>
                        <a:rPr sz="1200" spc="-3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Autoencoders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0096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IEEE Access,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2020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258445">
                        <a:lnSpc>
                          <a:spcPct val="100899"/>
                        </a:lnSpc>
                        <a:spcBef>
                          <a:spcPts val="720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authors</a:t>
                      </a:r>
                      <a:r>
                        <a:rPr sz="1200" spc="4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propose</a:t>
                      </a:r>
                      <a:r>
                        <a:rPr sz="1200" spc="5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</a:t>
                      </a:r>
                      <a:r>
                        <a:rPr sz="1200" spc="-3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anomaly-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based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intrusion</a:t>
                      </a:r>
                      <a:r>
                        <a:rPr sz="1200" spc="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detection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system</a:t>
                      </a:r>
                      <a:r>
                        <a:rPr sz="1200" spc="-1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that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uses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deep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autoencoders</a:t>
                      </a:r>
                      <a:r>
                        <a:rPr sz="1200" spc="10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achieve</a:t>
                      </a:r>
                      <a:r>
                        <a:rPr sz="1200" spc="-6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accuracy</a:t>
                      </a:r>
                      <a:r>
                        <a:rPr sz="1200" spc="-6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on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NSL-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KDD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dataset.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914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3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[3]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6370" marR="65151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deep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learning</a:t>
                      </a:r>
                      <a:r>
                        <a:rPr sz="1200" spc="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approach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for</a:t>
                      </a:r>
                      <a:r>
                        <a:rPr sz="1200" spc="-4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intelligent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intrusion</a:t>
                      </a:r>
                      <a:r>
                        <a:rPr sz="1200" spc="4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detection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system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0858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IEEE Access,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2019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117475">
                        <a:lnSpc>
                          <a:spcPct val="100899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authors</a:t>
                      </a:r>
                      <a:r>
                        <a:rPr sz="1200" spc="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propose</a:t>
                      </a:r>
                      <a:r>
                        <a:rPr sz="1200" spc="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200" spc="-6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deep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learning</a:t>
                      </a:r>
                      <a:r>
                        <a:rPr sz="1200" spc="-5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approach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for</a:t>
                      </a:r>
                      <a:r>
                        <a:rPr sz="1200" spc="-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intrusion</a:t>
                      </a:r>
                      <a:r>
                        <a:rPr sz="1200" spc="4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detection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that</a:t>
                      </a:r>
                      <a:r>
                        <a:rPr sz="1200" spc="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uses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200" spc="-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convolutional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neural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network</a:t>
                      </a:r>
                      <a:r>
                        <a:rPr sz="1200" spc="1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200" spc="-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achieve</a:t>
                      </a:r>
                      <a:r>
                        <a:rPr sz="1200" spc="-6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r>
                        <a:rPr sz="1200" spc="-4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accuracy</a:t>
                      </a:r>
                      <a:r>
                        <a:rPr sz="1200" spc="-7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on</a:t>
                      </a:r>
                      <a:r>
                        <a:rPr sz="1200" spc="-4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NSL-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KDD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dataset.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9207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[4]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68E8A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6370" marR="421005">
                        <a:lnSpc>
                          <a:spcPts val="143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</a:t>
                      </a:r>
                      <a:r>
                        <a:rPr sz="1200" spc="-5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intrusion</a:t>
                      </a:r>
                      <a:r>
                        <a:rPr sz="1200" spc="4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detection</a:t>
                      </a:r>
                      <a:r>
                        <a:rPr sz="1200" spc="3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system</a:t>
                      </a:r>
                      <a:r>
                        <a:rPr sz="1200" spc="-10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for</a:t>
                      </a:r>
                      <a:r>
                        <a:rPr sz="1200" spc="-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software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defined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networking</a:t>
                      </a:r>
                      <a:r>
                        <a:rPr sz="1200" spc="1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based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on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deep</a:t>
                      </a:r>
                      <a:r>
                        <a:rPr sz="1200" spc="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learning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68E8A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9545" marR="10160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2020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IEEE</a:t>
                      </a:r>
                      <a:r>
                        <a:rPr sz="1200" spc="-6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5th</a:t>
                      </a:r>
                      <a:r>
                        <a:rPr sz="1200" spc="3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International</a:t>
                      </a:r>
                      <a:r>
                        <a:rPr sz="1200" spc="8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Conference</a:t>
                      </a:r>
                      <a:r>
                        <a:rPr sz="1200" spc="-6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on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Computer</a:t>
                      </a:r>
                      <a:r>
                        <a:rPr sz="1200" spc="6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sz="1200" spc="-5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Communication</a:t>
                      </a:r>
                      <a:r>
                        <a:rPr sz="1200" spc="8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Systems (ICCCS)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68E8A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308610">
                        <a:lnSpc>
                          <a:spcPct val="100800"/>
                        </a:lnSpc>
                        <a:spcBef>
                          <a:spcPts val="740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authors</a:t>
                      </a:r>
                      <a:r>
                        <a:rPr sz="1200" spc="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propose</a:t>
                      </a:r>
                      <a:r>
                        <a:rPr sz="1200" spc="5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</a:t>
                      </a:r>
                      <a:r>
                        <a:rPr sz="1200" spc="-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intrusion</a:t>
                      </a:r>
                      <a:r>
                        <a:rPr sz="1200" spc="-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detection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system</a:t>
                      </a:r>
                      <a:r>
                        <a:rPr sz="1200" spc="-1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for</a:t>
                      </a:r>
                      <a:r>
                        <a:rPr sz="1200" spc="-7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software-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defined</a:t>
                      </a:r>
                      <a:r>
                        <a:rPr sz="1200" spc="-4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networking</a:t>
                      </a:r>
                      <a:r>
                        <a:rPr sz="1200" spc="15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that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uses</a:t>
                      </a:r>
                      <a:r>
                        <a:rPr sz="1200" spc="-3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200" spc="-6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deep</a:t>
                      </a:r>
                      <a:r>
                        <a:rPr sz="1200" spc="-4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neural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network</a:t>
                      </a:r>
                      <a:r>
                        <a:rPr sz="1200" spc="9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200" spc="-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achieve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high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accuracy</a:t>
                      </a:r>
                      <a:r>
                        <a:rPr sz="1200" spc="-7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on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CICIDS2017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dataset.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9398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68E8A">
                        <a:alpha val="3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26" y="5982207"/>
            <a:ext cx="1542968" cy="7507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04926" y="611746"/>
          <a:ext cx="10737849" cy="539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2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marL="198120" marR="290195">
                        <a:lnSpc>
                          <a:spcPct val="102899"/>
                        </a:lnSpc>
                        <a:spcBef>
                          <a:spcPts val="77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Reference Number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9779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26B68">
                        <a:alpha val="6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Paper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Title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26B68">
                        <a:alpha val="6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1930" marR="775970">
                        <a:lnSpc>
                          <a:spcPct val="102899"/>
                        </a:lnSpc>
                        <a:spcBef>
                          <a:spcPts val="7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Journal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Year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Publication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9779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26B68">
                        <a:alpha val="6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Inference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26B68">
                        <a:alpha val="6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9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8120">
                        <a:lnSpc>
                          <a:spcPct val="100000"/>
                        </a:lnSpc>
                      </a:pP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[5]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9390" marR="350520">
                        <a:lnSpc>
                          <a:spcPct val="1006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400" spc="-3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cloud</a:t>
                      </a: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intrusion</a:t>
                      </a:r>
                      <a:r>
                        <a:rPr sz="1400" spc="-9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detection</a:t>
                      </a:r>
                      <a:r>
                        <a:rPr sz="1400" spc="4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system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framework for</a:t>
                      </a:r>
                      <a:r>
                        <a:rPr sz="1400" spc="-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protecting</a:t>
                      </a: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cloud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platform</a:t>
                      </a:r>
                      <a:r>
                        <a:rPr sz="1400" spc="-8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against</a:t>
                      </a:r>
                      <a:r>
                        <a:rPr sz="1400" spc="-9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cyberattacks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1930" marR="431800">
                        <a:lnSpc>
                          <a:spcPct val="1006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2015</a:t>
                      </a: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4th</a:t>
                      </a:r>
                      <a:r>
                        <a:rPr sz="1400" spc="-5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International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Conference</a:t>
                      </a:r>
                      <a:r>
                        <a:rPr sz="1400" spc="-1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on</a:t>
                      </a:r>
                      <a:r>
                        <a:rPr sz="1400" spc="-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Cloud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Computing</a:t>
                      </a:r>
                      <a:r>
                        <a:rPr sz="1400" spc="-3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sz="1400" spc="-4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Big</a:t>
                      </a:r>
                      <a:r>
                        <a:rPr sz="1400" spc="-3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3835" marR="102870">
                        <a:lnSpc>
                          <a:spcPct val="101299"/>
                        </a:lnSpc>
                        <a:spcBef>
                          <a:spcPts val="1510"/>
                        </a:spcBef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authors</a:t>
                      </a:r>
                      <a:r>
                        <a:rPr sz="14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propose</a:t>
                      </a:r>
                      <a:r>
                        <a:rPr sz="1400" spc="-10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400" spc="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cloud</a:t>
                      </a:r>
                      <a:r>
                        <a:rPr sz="1400" spc="-6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intrusion</a:t>
                      </a:r>
                      <a:r>
                        <a:rPr sz="1400" spc="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detection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system</a:t>
                      </a:r>
                      <a:r>
                        <a:rPr sz="1400" spc="-6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framework</a:t>
                      </a:r>
                      <a:r>
                        <a:rPr sz="14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that</a:t>
                      </a:r>
                      <a:r>
                        <a:rPr sz="1400" spc="-8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uses a</a:t>
                      </a:r>
                      <a:r>
                        <a:rPr sz="1400" spc="3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combination</a:t>
                      </a:r>
                      <a:r>
                        <a:rPr sz="1400" spc="-5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400" spc="5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rule-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based</a:t>
                      </a:r>
                      <a:r>
                        <a:rPr sz="1400" spc="-8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and anomaly-based</a:t>
                      </a:r>
                      <a:r>
                        <a:rPr sz="1400" spc="-8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detection</a:t>
                      </a:r>
                      <a:r>
                        <a:rPr sz="1400" spc="6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techniques</a:t>
                      </a:r>
                      <a:r>
                        <a:rPr sz="1400" spc="-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protect</a:t>
                      </a:r>
                      <a:r>
                        <a:rPr sz="14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cloud</a:t>
                      </a:r>
                      <a:r>
                        <a:rPr sz="1400" spc="-7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platforms</a:t>
                      </a:r>
                      <a:r>
                        <a:rPr sz="1400" spc="-3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against</a:t>
                      </a:r>
                      <a:r>
                        <a:rPr sz="1400" spc="-10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cyberattacks.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177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81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[6]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9390" marR="325120">
                        <a:lnSpc>
                          <a:spcPct val="102899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400" spc="5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software-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defined</a:t>
                      </a:r>
                      <a:r>
                        <a:rPr sz="1400" spc="-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networking</a:t>
                      </a:r>
                      <a:r>
                        <a:rPr sz="1400" spc="-3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IDS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using</a:t>
                      </a:r>
                      <a:r>
                        <a:rPr sz="1400" spc="-7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400" spc="-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DL</a:t>
                      </a:r>
                      <a:r>
                        <a:rPr sz="1400" spc="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IEEE</a:t>
                      </a:r>
                      <a:r>
                        <a:rPr sz="1400" spc="-5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Access,</a:t>
                      </a:r>
                      <a:r>
                        <a:rPr sz="1400" spc="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2019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3835" marR="120650">
                        <a:lnSpc>
                          <a:spcPct val="101299"/>
                        </a:lnSpc>
                        <a:spcBef>
                          <a:spcPts val="820"/>
                        </a:spcBef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authors</a:t>
                      </a:r>
                      <a:r>
                        <a:rPr sz="1400" spc="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propose</a:t>
                      </a:r>
                      <a:r>
                        <a:rPr sz="1400" spc="-8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400" spc="3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software-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defined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networking</a:t>
                      </a:r>
                      <a:r>
                        <a:rPr sz="1400" spc="-6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intrusion</a:t>
                      </a:r>
                      <a:r>
                        <a:rPr sz="1400" spc="-7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detection</a:t>
                      </a:r>
                      <a:r>
                        <a:rPr sz="1400" spc="9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system</a:t>
                      </a:r>
                      <a:r>
                        <a:rPr sz="1400" spc="-8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that</a:t>
                      </a:r>
                      <a:r>
                        <a:rPr sz="1400" spc="-10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uses</a:t>
                      </a: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deep</a:t>
                      </a:r>
                      <a:r>
                        <a:rPr sz="14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learning</a:t>
                      </a:r>
                      <a:r>
                        <a:rPr sz="1400" spc="6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r>
                        <a:rPr sz="14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achieve</a:t>
                      </a:r>
                      <a:r>
                        <a:rPr sz="1400" spc="-5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r>
                        <a:rPr sz="1400" spc="-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accuracy</a:t>
                      </a:r>
                      <a:r>
                        <a:rPr sz="1400" spc="-7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on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7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NSL-KDD</a:t>
                      </a:r>
                      <a:r>
                        <a:rPr sz="1400" spc="-4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dataset.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3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8120">
                        <a:lnSpc>
                          <a:spcPct val="100000"/>
                        </a:lnSpc>
                      </a:pP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[7]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Cooperative</a:t>
                      </a:r>
                      <a:r>
                        <a:rPr sz="1400" spc="-8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sz="1400" spc="5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Hybrid</a:t>
                      </a:r>
                      <a:r>
                        <a:rPr sz="1400" spc="-4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Network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199390" marR="153035">
                        <a:lnSpc>
                          <a:spcPct val="100600"/>
                        </a:lnSpc>
                        <a:spcBef>
                          <a:spcPts val="35"/>
                        </a:spcBef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Intrusion</a:t>
                      </a:r>
                      <a:r>
                        <a:rPr sz="1400" spc="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Detection</a:t>
                      </a:r>
                      <a:r>
                        <a:rPr sz="1400" spc="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Framework</a:t>
                      </a:r>
                      <a:r>
                        <a:rPr sz="1400" spc="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Using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SNORT</a:t>
                      </a:r>
                      <a:r>
                        <a:rPr sz="1400" spc="-9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sz="1400" spc="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Optimized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Backpropagation</a:t>
                      </a:r>
                      <a:r>
                        <a:rPr sz="1400" spc="-6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Neural</a:t>
                      </a:r>
                      <a:r>
                        <a:rPr sz="1400" spc="-8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Network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1930" marR="340995">
                        <a:lnSpc>
                          <a:spcPct val="101299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International</a:t>
                      </a:r>
                      <a:r>
                        <a:rPr sz="1400" spc="-8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Journal</a:t>
                      </a:r>
                      <a:r>
                        <a:rPr sz="1400" spc="-8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Computer</a:t>
                      </a:r>
                      <a:r>
                        <a:rPr sz="1400" spc="-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Networks </a:t>
                      </a: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Communications</a:t>
                      </a:r>
                      <a:r>
                        <a:rPr sz="1400" spc="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Security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(IJCNS),</a:t>
                      </a:r>
                      <a:r>
                        <a:rPr sz="1400" spc="6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2016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3835" marR="170815">
                        <a:lnSpc>
                          <a:spcPct val="1006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authors</a:t>
                      </a:r>
                      <a:r>
                        <a:rPr sz="1400" spc="-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propose</a:t>
                      </a:r>
                      <a:r>
                        <a:rPr sz="1400" spc="-10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400" spc="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cooperative</a:t>
                      </a:r>
                      <a:r>
                        <a:rPr sz="1400" spc="-1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sz="1400" spc="-6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hybrid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network</a:t>
                      </a:r>
                      <a:r>
                        <a:rPr sz="1400" spc="-4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intrusion</a:t>
                      </a:r>
                      <a:r>
                        <a:rPr sz="1400" spc="-7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detection</a:t>
                      </a:r>
                      <a:r>
                        <a:rPr sz="1400" spc="1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framework</a:t>
                      </a:r>
                      <a:r>
                        <a:rPr sz="1400" spc="-4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using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SNORT</a:t>
                      </a:r>
                      <a:r>
                        <a:rPr sz="1400" spc="-9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sz="1400" spc="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optimized</a:t>
                      </a:r>
                      <a:r>
                        <a:rPr sz="1400" spc="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backpropagation</a:t>
                      </a:r>
                      <a:r>
                        <a:rPr sz="1400" spc="-6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neural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network</a:t>
                      </a:r>
                      <a:r>
                        <a:rPr sz="1400" spc="-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400" spc="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achieve</a:t>
                      </a:r>
                      <a:r>
                        <a:rPr sz="14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r>
                        <a:rPr sz="1400" spc="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accuracy</a:t>
                      </a:r>
                      <a:r>
                        <a:rPr sz="1400" spc="-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on</a:t>
                      </a:r>
                      <a:r>
                        <a:rPr sz="1400" spc="-7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NSL-</a:t>
                      </a: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KDD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dataset.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0668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68E8A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2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8120">
                        <a:lnSpc>
                          <a:spcPct val="100000"/>
                        </a:lnSpc>
                      </a:pP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[8]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68E8A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791845" algn="just">
                        <a:lnSpc>
                          <a:spcPct val="100600"/>
                        </a:lnSpc>
                        <a:spcBef>
                          <a:spcPts val="1585"/>
                        </a:spcBef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Machine</a:t>
                      </a:r>
                      <a:r>
                        <a:rPr sz="1400" spc="-8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learning</a:t>
                      </a:r>
                      <a:r>
                        <a:rPr sz="1400" spc="-5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models</a:t>
                      </a:r>
                      <a:r>
                        <a:rPr sz="1400" spc="-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detecting</a:t>
                      </a:r>
                      <a:r>
                        <a:rPr sz="1400" spc="-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intrusions</a:t>
                      </a:r>
                      <a:r>
                        <a:rPr sz="1400" spc="-7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400" spc="-6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cloud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computing</a:t>
                      </a:r>
                      <a:r>
                        <a:rPr sz="14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environments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0129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68E8A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1930" marR="127000">
                        <a:lnSpc>
                          <a:spcPct val="100600"/>
                        </a:lnSpc>
                        <a:spcBef>
                          <a:spcPts val="1585"/>
                        </a:spcBef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Journal</a:t>
                      </a:r>
                      <a:r>
                        <a:rPr sz="1400" spc="-114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of Cloud</a:t>
                      </a:r>
                      <a:r>
                        <a:rPr sz="1400" spc="-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Computing: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Advances,</a:t>
                      </a: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Systems</a:t>
                      </a:r>
                      <a:r>
                        <a:rPr sz="1400" spc="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Applications,</a:t>
                      </a:r>
                      <a:r>
                        <a:rPr sz="1400" spc="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2021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0129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68E8A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3835" marR="532130">
                        <a:lnSpc>
                          <a:spcPct val="100600"/>
                        </a:lnSpc>
                        <a:spcBef>
                          <a:spcPts val="1585"/>
                        </a:spcBef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authors</a:t>
                      </a:r>
                      <a:r>
                        <a:rPr sz="14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review</a:t>
                      </a:r>
                      <a:r>
                        <a:rPr sz="1400" spc="-4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various</a:t>
                      </a:r>
                      <a:r>
                        <a:rPr sz="1400" spc="-3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machine</a:t>
                      </a:r>
                      <a:r>
                        <a:rPr sz="1400" spc="-1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learning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models</a:t>
                      </a:r>
                      <a:r>
                        <a:rPr sz="1400" spc="2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for</a:t>
                      </a:r>
                      <a:r>
                        <a:rPr sz="1400" spc="-6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detecting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intrusions</a:t>
                      </a:r>
                      <a:r>
                        <a:rPr sz="1400" spc="-5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cloud 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computing</a:t>
                      </a:r>
                      <a:r>
                        <a:rPr sz="1400" spc="-15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Carlito"/>
                          <a:cs typeface="Carlito"/>
                        </a:rPr>
                        <a:t>environments.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0129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68E8A">
                        <a:alpha val="3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6165" y="68199"/>
            <a:ext cx="45059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5" dirty="0"/>
              <a:t>LITERATURE</a:t>
            </a:r>
            <a:r>
              <a:rPr sz="3200" spc="-180" dirty="0"/>
              <a:t> </a:t>
            </a:r>
            <a:r>
              <a:rPr sz="3200" spc="-10" dirty="0"/>
              <a:t>REVIEW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398" y="6131204"/>
            <a:ext cx="1350097" cy="6585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8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/>
              <a:t>EXISTING</a:t>
            </a:r>
            <a:r>
              <a:rPr sz="4400" spc="-145" dirty="0"/>
              <a:t> </a:t>
            </a:r>
            <a:r>
              <a:rPr sz="4400" spc="-10" dirty="0"/>
              <a:t>SYSTEM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10299065" cy="36537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1073785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750" dirty="0">
                <a:latin typeface="Carlito"/>
                <a:cs typeface="Carlito"/>
              </a:rPr>
              <a:t>Network</a:t>
            </a:r>
            <a:r>
              <a:rPr sz="2750" spc="-1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Intrusion</a:t>
            </a:r>
            <a:r>
              <a:rPr sz="2750" spc="16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detection</a:t>
            </a:r>
            <a:r>
              <a:rPr sz="2750" spc="15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using</a:t>
            </a:r>
            <a:r>
              <a:rPr sz="2750" spc="9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Deep</a:t>
            </a:r>
            <a:r>
              <a:rPr sz="2750" spc="2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learning</a:t>
            </a:r>
            <a:r>
              <a:rPr sz="2750" spc="15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and</a:t>
            </a:r>
            <a:r>
              <a:rPr sz="2750" spc="25" dirty="0">
                <a:latin typeface="Carlito"/>
                <a:cs typeface="Carlito"/>
              </a:rPr>
              <a:t> </a:t>
            </a:r>
            <a:r>
              <a:rPr sz="2750" spc="-10" dirty="0">
                <a:latin typeface="Carlito"/>
                <a:cs typeface="Carlito"/>
              </a:rPr>
              <a:t>Machine </a:t>
            </a:r>
            <a:r>
              <a:rPr sz="2750" dirty="0">
                <a:latin typeface="Carlito"/>
                <a:cs typeface="Carlito"/>
              </a:rPr>
              <a:t>Learning</a:t>
            </a:r>
            <a:r>
              <a:rPr sz="2750" spc="105" dirty="0">
                <a:latin typeface="Carlito"/>
                <a:cs typeface="Carlito"/>
              </a:rPr>
              <a:t> </a:t>
            </a:r>
            <a:r>
              <a:rPr sz="2750" spc="-10" dirty="0">
                <a:latin typeface="Carlito"/>
                <a:cs typeface="Carlito"/>
              </a:rPr>
              <a:t>Techniques.</a:t>
            </a:r>
            <a:endParaRPr sz="27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2750" dirty="0">
                <a:latin typeface="Carlito"/>
                <a:cs typeface="Carlito"/>
              </a:rPr>
              <a:t>Network</a:t>
            </a:r>
            <a:r>
              <a:rPr sz="2750" spc="-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Intrusion</a:t>
            </a:r>
            <a:r>
              <a:rPr sz="2750" spc="16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Detection</a:t>
            </a:r>
            <a:r>
              <a:rPr sz="2750" spc="10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using</a:t>
            </a:r>
            <a:r>
              <a:rPr sz="2750" spc="10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Data</a:t>
            </a:r>
            <a:r>
              <a:rPr sz="2750" spc="-6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dimension</a:t>
            </a:r>
            <a:r>
              <a:rPr sz="2750" spc="170" dirty="0">
                <a:latin typeface="Carlito"/>
                <a:cs typeface="Carlito"/>
              </a:rPr>
              <a:t> </a:t>
            </a:r>
            <a:r>
              <a:rPr sz="2750" spc="-10" dirty="0">
                <a:latin typeface="Carlito"/>
                <a:cs typeface="Carlito"/>
              </a:rPr>
              <a:t>reduction.</a:t>
            </a:r>
            <a:endParaRPr sz="2750">
              <a:latin typeface="Carlito"/>
              <a:cs typeface="Carlito"/>
            </a:endParaRPr>
          </a:p>
          <a:p>
            <a:pPr marL="241300" marR="992505" indent="-229235">
              <a:lnSpc>
                <a:spcPts val="3000"/>
              </a:lnSpc>
              <a:spcBef>
                <a:spcPts val="1105"/>
              </a:spcBef>
              <a:buChar char="•"/>
              <a:tabLst>
                <a:tab pos="241300" algn="l"/>
                <a:tab pos="317500" algn="l"/>
              </a:tabLst>
            </a:pPr>
            <a:r>
              <a:rPr sz="2750" dirty="0">
                <a:latin typeface="Arial"/>
                <a:cs typeface="Arial"/>
              </a:rPr>
              <a:t>	</a:t>
            </a:r>
            <a:r>
              <a:rPr sz="2750" dirty="0">
                <a:latin typeface="Carlito"/>
                <a:cs typeface="Carlito"/>
              </a:rPr>
              <a:t>Network</a:t>
            </a:r>
            <a:r>
              <a:rPr sz="2750" spc="5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Intrusion</a:t>
            </a:r>
            <a:r>
              <a:rPr sz="2750" spc="16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detection</a:t>
            </a:r>
            <a:r>
              <a:rPr sz="2750" spc="8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using</a:t>
            </a:r>
            <a:r>
              <a:rPr sz="2750" spc="16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BSPNN(Back</a:t>
            </a:r>
            <a:r>
              <a:rPr sz="2750" spc="5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Propagation</a:t>
            </a:r>
            <a:r>
              <a:rPr sz="2750" spc="90" dirty="0">
                <a:latin typeface="Carlito"/>
                <a:cs typeface="Carlito"/>
              </a:rPr>
              <a:t> </a:t>
            </a:r>
            <a:r>
              <a:rPr sz="2750" spc="-25" dirty="0">
                <a:latin typeface="Carlito"/>
                <a:cs typeface="Carlito"/>
              </a:rPr>
              <a:t>In </a:t>
            </a:r>
            <a:r>
              <a:rPr sz="2750" dirty="0">
                <a:latin typeface="Carlito"/>
                <a:cs typeface="Carlito"/>
              </a:rPr>
              <a:t>Neural</a:t>
            </a:r>
            <a:r>
              <a:rPr sz="2750" spc="20" dirty="0">
                <a:latin typeface="Carlito"/>
                <a:cs typeface="Carlito"/>
              </a:rPr>
              <a:t> </a:t>
            </a:r>
            <a:r>
              <a:rPr sz="2750" spc="-10" dirty="0">
                <a:latin typeface="Carlito"/>
                <a:cs typeface="Carlito"/>
              </a:rPr>
              <a:t>Network)</a:t>
            </a:r>
            <a:endParaRPr sz="27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750" dirty="0">
                <a:latin typeface="Carlito"/>
                <a:cs typeface="Carlito"/>
              </a:rPr>
              <a:t>Intrusion</a:t>
            </a:r>
            <a:r>
              <a:rPr sz="2750" spc="13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Detection</a:t>
            </a:r>
            <a:r>
              <a:rPr sz="2750" spc="-1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using</a:t>
            </a:r>
            <a:r>
              <a:rPr sz="2750" spc="13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Recurrent</a:t>
            </a:r>
            <a:r>
              <a:rPr sz="2750" spc="7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Neural</a:t>
            </a:r>
            <a:r>
              <a:rPr sz="2750" spc="-10" dirty="0">
                <a:latin typeface="Carlito"/>
                <a:cs typeface="Carlito"/>
              </a:rPr>
              <a:t> Network.</a:t>
            </a:r>
            <a:endParaRPr sz="2750">
              <a:latin typeface="Carlito"/>
              <a:cs typeface="Carlito"/>
            </a:endParaRPr>
          </a:p>
          <a:p>
            <a:pPr marL="240029" marR="5080" indent="-227965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sz="2750" dirty="0">
                <a:latin typeface="Carlito"/>
                <a:cs typeface="Carlito"/>
              </a:rPr>
              <a:t>Efficient</a:t>
            </a:r>
            <a:r>
              <a:rPr sz="2750" spc="8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Intrusion</a:t>
            </a:r>
            <a:r>
              <a:rPr sz="2750" spc="15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Detection</a:t>
            </a:r>
            <a:r>
              <a:rPr sz="2750" spc="2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System</a:t>
            </a:r>
            <a:r>
              <a:rPr sz="2750" spc="1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in</a:t>
            </a:r>
            <a:r>
              <a:rPr sz="2750" spc="-5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the</a:t>
            </a:r>
            <a:r>
              <a:rPr sz="2750" spc="9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Cloud</a:t>
            </a:r>
            <a:r>
              <a:rPr sz="2750" spc="-5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Using</a:t>
            </a:r>
            <a:r>
              <a:rPr sz="2750" spc="8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Fusion</a:t>
            </a:r>
            <a:r>
              <a:rPr sz="2750" spc="90" dirty="0">
                <a:latin typeface="Carlito"/>
                <a:cs typeface="Carlito"/>
              </a:rPr>
              <a:t> </a:t>
            </a:r>
            <a:r>
              <a:rPr sz="2750" spc="-10" dirty="0">
                <a:latin typeface="Carlito"/>
                <a:cs typeface="Carlito"/>
              </a:rPr>
              <a:t>Feature 	</a:t>
            </a:r>
            <a:r>
              <a:rPr sz="2750" dirty="0">
                <a:latin typeface="Carlito"/>
                <a:cs typeface="Carlito"/>
              </a:rPr>
              <a:t>Selection</a:t>
            </a:r>
            <a:r>
              <a:rPr sz="2750" spc="12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Approaches</a:t>
            </a:r>
            <a:r>
              <a:rPr sz="2750" spc="18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and</a:t>
            </a:r>
            <a:r>
              <a:rPr sz="2750" spc="5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an</a:t>
            </a:r>
            <a:r>
              <a:rPr sz="2750" spc="-2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Ensemble</a:t>
            </a:r>
            <a:r>
              <a:rPr sz="2750" spc="195" dirty="0">
                <a:latin typeface="Carlito"/>
                <a:cs typeface="Carlito"/>
              </a:rPr>
              <a:t> </a:t>
            </a:r>
            <a:r>
              <a:rPr sz="2750" spc="-10" dirty="0">
                <a:latin typeface="Carlito"/>
                <a:cs typeface="Carlito"/>
              </a:rPr>
              <a:t>Classifier.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BASED</a:t>
            </a:r>
            <a:r>
              <a:rPr spc="-40" dirty="0"/>
              <a:t> </a:t>
            </a:r>
            <a:r>
              <a:rPr dirty="0"/>
              <a:t>INTRUSION</a:t>
            </a:r>
            <a:r>
              <a:rPr spc="-5" dirty="0"/>
              <a:t>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10" dirty="0"/>
              <a:t>MACHINE</a:t>
            </a:r>
          </a:p>
          <a:p>
            <a:pPr marL="15875" algn="ctr">
              <a:lnSpc>
                <a:spcPts val="1435"/>
              </a:lnSpc>
            </a:pPr>
            <a:r>
              <a:rPr spc="-10" dirty="0"/>
              <a:t>LEARNING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893" rIns="0" bIns="0" rtlCol="0">
            <a:spAutoFit/>
          </a:bodyPr>
          <a:lstStyle/>
          <a:p>
            <a:pPr marL="2528570">
              <a:lnSpc>
                <a:spcPct val="100000"/>
              </a:lnSpc>
              <a:spcBef>
                <a:spcPts val="130"/>
              </a:spcBef>
            </a:pPr>
            <a:r>
              <a:rPr sz="4400" b="0" dirty="0">
                <a:latin typeface="Times New Roman"/>
                <a:cs typeface="Times New Roman"/>
              </a:rPr>
              <a:t>PROPOSED</a:t>
            </a:r>
            <a:r>
              <a:rPr sz="4400" b="0" spc="-140" dirty="0">
                <a:latin typeface="Times New Roman"/>
                <a:cs typeface="Times New Roman"/>
              </a:rPr>
              <a:t> </a:t>
            </a:r>
            <a:r>
              <a:rPr sz="4400" b="0" spc="-10" dirty="0">
                <a:latin typeface="Times New Roman"/>
                <a:cs typeface="Times New Roman"/>
              </a:rPr>
              <a:t>SYSTEM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02288"/>
            <a:ext cx="9822815" cy="29737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1300" algn="l"/>
              </a:tabLst>
            </a:pPr>
            <a:r>
              <a:rPr sz="2750" dirty="0">
                <a:latin typeface="Carlito"/>
                <a:cs typeface="Carlito"/>
              </a:rPr>
              <a:t>Use</a:t>
            </a:r>
            <a:r>
              <a:rPr sz="2750" spc="11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of</a:t>
            </a:r>
            <a:r>
              <a:rPr sz="2750" spc="-3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NSL-</a:t>
            </a:r>
            <a:r>
              <a:rPr sz="2750" spc="5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KDD</a:t>
            </a:r>
            <a:r>
              <a:rPr sz="2750" spc="8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Dataset</a:t>
            </a:r>
            <a:r>
              <a:rPr sz="2750" spc="3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for</a:t>
            </a:r>
            <a:r>
              <a:rPr sz="2750" spc="8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accurate</a:t>
            </a:r>
            <a:r>
              <a:rPr sz="2750" spc="30" dirty="0">
                <a:latin typeface="Carlito"/>
                <a:cs typeface="Carlito"/>
              </a:rPr>
              <a:t> </a:t>
            </a:r>
            <a:r>
              <a:rPr sz="2750" spc="-10" dirty="0">
                <a:latin typeface="Carlito"/>
                <a:cs typeface="Carlito"/>
              </a:rPr>
              <a:t>results.</a:t>
            </a:r>
            <a:endParaRPr sz="2750">
              <a:latin typeface="Carlito"/>
              <a:cs typeface="Carlito"/>
            </a:endParaRPr>
          </a:p>
          <a:p>
            <a:pPr marL="240029" marR="5080" indent="-227965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sz="2750" dirty="0">
                <a:latin typeface="Carlito"/>
                <a:cs typeface="Carlito"/>
              </a:rPr>
              <a:t>Use</a:t>
            </a:r>
            <a:r>
              <a:rPr sz="2750" spc="4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of</a:t>
            </a:r>
            <a:r>
              <a:rPr sz="2750" spc="-80" dirty="0">
                <a:latin typeface="Carlito"/>
                <a:cs typeface="Carlito"/>
              </a:rPr>
              <a:t> </a:t>
            </a:r>
            <a:r>
              <a:rPr sz="2750" spc="-20" dirty="0">
                <a:latin typeface="Carlito"/>
                <a:cs typeface="Carlito"/>
              </a:rPr>
              <a:t>RF,</a:t>
            </a:r>
            <a:r>
              <a:rPr sz="2750" spc="6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MLP</a:t>
            </a:r>
            <a:r>
              <a:rPr sz="2750" spc="-7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LR</a:t>
            </a:r>
            <a:r>
              <a:rPr sz="2750" spc="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and</a:t>
            </a:r>
            <a:r>
              <a:rPr sz="2750" spc="-2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NB</a:t>
            </a:r>
            <a:r>
              <a:rPr sz="2750" spc="1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for</a:t>
            </a:r>
            <a:r>
              <a:rPr sz="2750" spc="1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benchmarking</a:t>
            </a:r>
            <a:r>
              <a:rPr sz="2750" spc="19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to</a:t>
            </a:r>
            <a:r>
              <a:rPr sz="2750" spc="4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get</a:t>
            </a:r>
            <a:r>
              <a:rPr sz="2750" spc="-1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better</a:t>
            </a:r>
            <a:r>
              <a:rPr sz="2750" spc="160" dirty="0">
                <a:latin typeface="Carlito"/>
                <a:cs typeface="Carlito"/>
              </a:rPr>
              <a:t> </a:t>
            </a:r>
            <a:r>
              <a:rPr sz="2750" spc="-10" dirty="0">
                <a:latin typeface="Carlito"/>
                <a:cs typeface="Carlito"/>
              </a:rPr>
              <a:t>classified 	results.</a:t>
            </a:r>
            <a:endParaRPr sz="275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</a:tabLst>
            </a:pPr>
            <a:r>
              <a:rPr sz="2750" dirty="0">
                <a:latin typeface="Carlito"/>
                <a:cs typeface="Carlito"/>
              </a:rPr>
              <a:t>Use</a:t>
            </a:r>
            <a:r>
              <a:rPr sz="2750" spc="8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of</a:t>
            </a:r>
            <a:r>
              <a:rPr sz="2750" spc="-5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KNN</a:t>
            </a:r>
            <a:r>
              <a:rPr sz="2750" spc="5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algorithm</a:t>
            </a:r>
            <a:r>
              <a:rPr sz="2750" spc="22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to</a:t>
            </a:r>
            <a:r>
              <a:rPr sz="2750" spc="-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get</a:t>
            </a:r>
            <a:r>
              <a:rPr sz="2750" spc="1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accurate</a:t>
            </a:r>
            <a:r>
              <a:rPr sz="2750" spc="5" dirty="0">
                <a:latin typeface="Carlito"/>
                <a:cs typeface="Carlito"/>
              </a:rPr>
              <a:t> </a:t>
            </a:r>
            <a:r>
              <a:rPr sz="2750" spc="-10" dirty="0">
                <a:latin typeface="Carlito"/>
                <a:cs typeface="Carlito"/>
              </a:rPr>
              <a:t>results.</a:t>
            </a:r>
            <a:endParaRPr sz="275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sz="2750" dirty="0">
                <a:latin typeface="Carlito"/>
                <a:cs typeface="Carlito"/>
              </a:rPr>
              <a:t>Use</a:t>
            </a:r>
            <a:r>
              <a:rPr sz="2750" spc="4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of</a:t>
            </a:r>
            <a:r>
              <a:rPr sz="2750" spc="-8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several</a:t>
            </a:r>
            <a:r>
              <a:rPr sz="2750" spc="5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hidden</a:t>
            </a:r>
            <a:r>
              <a:rPr sz="2750" spc="19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Layers</a:t>
            </a:r>
            <a:r>
              <a:rPr sz="2750" spc="4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of</a:t>
            </a:r>
            <a:r>
              <a:rPr sz="2750" spc="-8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KNN</a:t>
            </a:r>
            <a:r>
              <a:rPr sz="2750" spc="2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to</a:t>
            </a:r>
            <a:r>
              <a:rPr sz="2750" spc="4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filter</a:t>
            </a:r>
            <a:r>
              <a:rPr sz="2750" spc="9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out</a:t>
            </a:r>
            <a:r>
              <a:rPr sz="2750" spc="-1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the</a:t>
            </a:r>
            <a:r>
              <a:rPr sz="2750" spc="5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best</a:t>
            </a:r>
            <a:r>
              <a:rPr sz="2750" spc="130" dirty="0">
                <a:latin typeface="Carlito"/>
                <a:cs typeface="Carlito"/>
              </a:rPr>
              <a:t> </a:t>
            </a:r>
            <a:r>
              <a:rPr sz="2750" spc="-10" dirty="0">
                <a:latin typeface="Carlito"/>
                <a:cs typeface="Carlito"/>
              </a:rPr>
              <a:t>results.</a:t>
            </a:r>
            <a:endParaRPr sz="27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300" algn="l"/>
              </a:tabLst>
            </a:pPr>
            <a:r>
              <a:rPr sz="2750" dirty="0">
                <a:latin typeface="Carlito"/>
                <a:cs typeface="Carlito"/>
              </a:rPr>
              <a:t>Use</a:t>
            </a:r>
            <a:r>
              <a:rPr sz="2750" spc="4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of</a:t>
            </a:r>
            <a:r>
              <a:rPr sz="2750" spc="-8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Authenticating</a:t>
            </a:r>
            <a:r>
              <a:rPr sz="2750" spc="254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the</a:t>
            </a:r>
            <a:r>
              <a:rPr sz="2750" spc="4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IDS</a:t>
            </a:r>
            <a:r>
              <a:rPr sz="2750" spc="-5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using</a:t>
            </a:r>
            <a:r>
              <a:rPr sz="2750" spc="180" dirty="0">
                <a:latin typeface="Carlito"/>
                <a:cs typeface="Carlito"/>
              </a:rPr>
              <a:t> </a:t>
            </a:r>
            <a:r>
              <a:rPr sz="2750" spc="-20" dirty="0">
                <a:latin typeface="Carlito"/>
                <a:cs typeface="Carlito"/>
              </a:rPr>
              <a:t>KNN.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7071</TotalTime>
  <Words>2204</Words>
  <Application>Microsoft Office PowerPoint</Application>
  <PresentationFormat>Widescreen</PresentationFormat>
  <Paragraphs>259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Carlito</vt:lpstr>
      <vt:lpstr>Times New Roman</vt:lpstr>
      <vt:lpstr>Office Theme</vt:lpstr>
      <vt:lpstr>SRM INSTITUTE OF SCIENCE AND TECHNOLOGY</vt:lpstr>
      <vt:lpstr>TABLE OF CONTENTS</vt:lpstr>
      <vt:lpstr>INTRODUCTION</vt:lpstr>
      <vt:lpstr>MOTIVATION</vt:lpstr>
      <vt:lpstr>OBJECTIVES</vt:lpstr>
      <vt:lpstr>LITERATURE REVIEW</vt:lpstr>
      <vt:lpstr>LITERATURE REVIEW</vt:lpstr>
      <vt:lpstr>EXISTING SYSTEM</vt:lpstr>
      <vt:lpstr>PROPOSED SYSTEM</vt:lpstr>
      <vt:lpstr>WORK DONE</vt:lpstr>
      <vt:lpstr>PowerPoint Presentation</vt:lpstr>
      <vt:lpstr>PowerPoint Presentation</vt:lpstr>
      <vt:lpstr>BLOCK DIAGRAM</vt:lpstr>
      <vt:lpstr>BLOCK DIAGRAM</vt:lpstr>
      <vt:lpstr>SOFTWARE REQUIRED</vt:lpstr>
      <vt:lpstr>RESULTS AND DISCUSSION</vt:lpstr>
      <vt:lpstr>PowerPoint Presentation</vt:lpstr>
      <vt:lpstr>PowerPoint Presentation</vt:lpstr>
      <vt:lpstr>PowerPoint Presentation</vt:lpstr>
      <vt:lpstr>OUTCOME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 INSTITUTE OF SCIENCE AND TECHNOLOGY</dc:title>
  <cp:lastModifiedBy>Nagarajan Subramanian</cp:lastModifiedBy>
  <cp:revision>1</cp:revision>
  <dcterms:created xsi:type="dcterms:W3CDTF">2024-02-10T03:02:40Z</dcterms:created>
  <dcterms:modified xsi:type="dcterms:W3CDTF">2024-02-15T00:55:16Z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2023-11-15T00:00:00Z</vt:filetime>
  </property>
  <property fmtid="{D5CDD505-2E9C-101B-9397-08002B2CF9AE}" pid="3" name="LastSaved">
    <vt:filetime>2024-02-10T00:00:00Z</vt:filetime>
  </property>
  <property fmtid="{D5CDD505-2E9C-101B-9397-08002B2CF9AE}" pid="4" name="Producer">
    <vt:lpwstr>3-Heights(TM) PDF Security Shell 4.8.25.2 (http://www.pdf-tools.com)</vt:lpwstr>
  </property>
</Properties>
</file>