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56" r:id="rId4"/>
    <p:sldId id="263" r:id="rId5"/>
    <p:sldId id="269" r:id="rId6"/>
    <p:sldId id="265" r:id="rId7"/>
    <p:sldId id="272" r:id="rId8"/>
    <p:sldId id="273" r:id="rId9"/>
    <p:sldId id="268" r:id="rId10"/>
    <p:sldId id="260" r:id="rId11"/>
    <p:sldId id="274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3" autoAdjust="0"/>
    <p:restoredTop sz="94660"/>
  </p:normalViewPr>
  <p:slideViewPr>
    <p:cSldViewPr snapToGrid="0">
      <p:cViewPr>
        <p:scale>
          <a:sx n="75" d="100"/>
          <a:sy n="75" d="100"/>
        </p:scale>
        <p:origin x="8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3T11:54:18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1,'0'68,"-2"-10,3-1,11 71,-9-110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3T11:54:20.8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1,'424'0,"-409"0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3T11:54:42.4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20,'15'5,"0"-1,0-1,0 0,1-1,-1 0,1-1,-1-1,18-2,6 2,457-1,-484 0,0 0,0-1,0-1,0 0,14-5,-14 4,0 0,1 1,-1 0,1 1,14-1,-10 3,-1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3T11:54:46.3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1,'0'1,"1"0,-1 1,1-1,-1 0,1 0,0 1,0-1,-1 0,1 0,0 0,0 0,0 0,0 0,0 0,0 0,1-1,-1 1,0 0,0-1,3 2,32 13,-25-11,53 21,36 15,-90-35,0 0,0 1,-1 0,1 1,-1 0,15 16,-22-21,-1-1,1 1,0 0,-1 0,1 0,-1 0,0 0,0 0,0 0,0 0,0 1,0-1,-1 0,1 1,-1-1,1 0,-1 1,0-1,0 1,0-1,0 0,-1 1,1-1,0 0,-1 1,0-1,0 0,1 1,-1-1,-1 0,1 0,0 0,0 0,-1 0,1 0,-1 0,0-1,-1 2,-9 7,-1 0,0-1,0-1,0 0,-16 5,-10 8,21-9,14-8,-1-1,0 0,0 1,0-2,0 1,0-1,-1 1,1-2,-1 1,0 0,1-1,-9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3T11:55:04.9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3T11:55:06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3T11:55:07.6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3T11:55:08.0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A8B718-7461-4664-9387-C7DDFC517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7BB00D-66FF-4F4A-849D-EA7804B6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31C0F0-997C-4252-A8D7-FF99DB7A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BCE1A4-9CC6-4F71-9CDB-22DA15AF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F3C9B9-C4BB-49A0-9317-DCB8AC88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7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7597E-45A0-41AB-AE67-15B444CD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1A9E700-ED81-457D-95F1-24BEC159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A8A591-C558-4E07-B20E-9353A61A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DEF992-3BFE-49A9-8ABE-081A52BB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9FF15F-1A67-4468-A4DD-66B0CE57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76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054D764-52B6-4F36-9BE2-BC156F109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57A959-B043-45FF-8D93-82F8C2A9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0CB7B9-1BF5-4CAC-B090-2FBFD931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52C548-BAC0-4D84-98EC-962A0625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19609A-AC23-4A09-84D7-F70958A4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192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6F559-FE5E-403F-B7B7-0836458D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6DEF81-3F3A-4E7A-806E-FC6E5A88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53FC8-486B-42B9-8C47-B13BDE06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5151A4-CE83-4A6B-AE98-6C9069C5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DB701D-E610-4A3A-AD71-76CE1F1A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60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1AAD79-29F0-4E0B-8A77-ECF0BF17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B903875-F2D1-4792-886D-203902521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B12ED4-33E8-4FFF-AE39-768F6F74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27FAB-3680-4F4C-AE2E-965803C6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75C9E9-2383-476B-8A1D-2FD86D5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2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B27F97-DF28-4842-BBFF-3901E884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495D09-C539-4376-B6CF-898FFB77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CDCB0A-5FAC-47EB-8E19-2A95CEEEC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F16C05F-CC94-497F-971C-B59F5496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596900-EB8F-47B8-99DC-0BBF4EDD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72B1CB-AB4D-4552-A70A-432D5ABB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32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7D6AE0-5491-491B-9C01-47AA1B5F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E9C879-ED47-452A-BA86-79457996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EE7B7-AB86-431F-A06B-D114507D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F6182F5-1697-42E9-8C03-124B71496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D0E2B7A-1AFC-4D3C-B81F-0E13C8FAE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9479351-7A3A-448F-988C-CA1891D7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92D623E-9210-4BFB-9BFE-65404295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CEBC328-D0C0-4518-A1FA-87625123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002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37A5FA-DAB8-4F93-8694-FF3391AB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0BBD165-3F37-4542-9F2A-90364D36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D75DDFD-AAF9-4F2D-AE62-B008CDCC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C03909E-A477-4EA8-BC6D-1404D614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81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A00582D-5055-4327-9B91-31C33B88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68E4133-BCFD-422B-803F-BDA9C68A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A0C126-D50A-4F64-A3EA-26FBCC7C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2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92A6F8-7F4D-477D-868A-CC8E2AE7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EB8442-B72E-4C84-8C11-E08A8EF0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170B682-A20E-461C-9FE0-CC9BF596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18EE9E-8447-4566-B94C-5C3EBF48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D60B54-2362-4F65-979A-2F09567B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719B3E-4E75-4784-9CC6-833E15BC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84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63706C-F7B1-41A9-9F93-1E8A492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33E2F08-A8A8-42FA-ABDE-A3B2D5EC9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54DB571-5844-42EE-B251-5B9BACB9A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891627-00DA-4AC9-9A58-138F0B8F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360FA61-B766-4115-8CC1-F0AAA0C5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47FD65-9494-4A7A-970E-FF6F6276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111EB4D-0E9B-45A6-B456-5FC250CD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D695E7-FB29-4C25-9BDD-D41671B9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9D84BE-9B09-4CB2-B67E-0E6D6DB88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E8D640-40A9-4B2B-9C01-C414E37A5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A24D9E-F58E-47F4-AF81-5A4CD90B3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65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9D705F6-E962-4051-9314-D75250582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88" y="4807132"/>
            <a:ext cx="2880828" cy="1789526"/>
          </a:xfrm>
        </p:spPr>
        <p:txBody>
          <a:bodyPr anchor="t">
            <a:normAutofit/>
          </a:bodyPr>
          <a:lstStyle/>
          <a:p>
            <a:pPr algn="l"/>
            <a:r>
              <a:rPr lang="hu-HU" sz="4000" dirty="0" err="1">
                <a:solidFill>
                  <a:srgbClr val="FFFFFF"/>
                </a:solidFill>
              </a:rPr>
              <a:t>By</a:t>
            </a:r>
            <a:br>
              <a:rPr lang="hu-HU" sz="4000" dirty="0">
                <a:solidFill>
                  <a:srgbClr val="FFFFFF"/>
                </a:solidFill>
              </a:rPr>
            </a:br>
            <a:r>
              <a:rPr lang="hu-HU" sz="4000" dirty="0">
                <a:solidFill>
                  <a:srgbClr val="FFFFFF"/>
                </a:solidFill>
              </a:rPr>
              <a:t>KékIbolya</a:t>
            </a:r>
            <a:br>
              <a:rPr lang="hu-HU" sz="4000" dirty="0">
                <a:solidFill>
                  <a:srgbClr val="FFFFFF"/>
                </a:solidFill>
              </a:rPr>
            </a:br>
            <a:r>
              <a:rPr lang="hu-HU" sz="4000" dirty="0">
                <a:solidFill>
                  <a:srgbClr val="FFFFFF"/>
                </a:solidFill>
              </a:rPr>
              <a:t>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F45BDC-995E-4212-91C2-D4CA62B48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74" y="838238"/>
            <a:ext cx="2919738" cy="849731"/>
          </a:xfrm>
        </p:spPr>
        <p:txBody>
          <a:bodyPr anchor="b">
            <a:normAutofit/>
          </a:bodyPr>
          <a:lstStyle/>
          <a:p>
            <a:pPr algn="l"/>
            <a:r>
              <a:rPr lang="hu-HU" sz="5400" dirty="0">
                <a:solidFill>
                  <a:srgbClr val="FFFFFF"/>
                </a:solidFill>
              </a:rPr>
              <a:t>PC Raktár</a:t>
            </a:r>
          </a:p>
        </p:txBody>
      </p:sp>
      <p:pic>
        <p:nvPicPr>
          <p:cNvPr id="7" name="Graphic 6" descr="Számítógép">
            <a:extLst>
              <a:ext uri="{FF2B5EF4-FFF2-40B4-BE49-F238E27FC236}">
                <a16:creationId xmlns:a16="http://schemas.microsoft.com/office/drawing/2014/main" id="{C82C302C-4C71-4E39-8248-38A964DC6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1325489"/>
            <a:ext cx="2880828" cy="4513523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A program nem teljesen harmonikus megjelenésre (pl. </a:t>
            </a:r>
            <a:r>
              <a:rPr lang="hu-HU" sz="2000">
                <a:solidFill>
                  <a:srgbClr val="FFFFFF"/>
                </a:solidFill>
              </a:rPr>
              <a:t>színek).</a:t>
            </a: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Design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FC2D399-5379-465D-9EED-480122B3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87" y="306501"/>
            <a:ext cx="5375711" cy="353806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BCEE858-D66A-4825-ADA0-3F0F3680E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544" y="3151979"/>
            <a:ext cx="5165207" cy="339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4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1325489"/>
            <a:ext cx="2880828" cy="4513523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A program jó alapot biztosíthat egy tényleges raktárkezelő programnak, továbbá kiegészíthető egy gépösszerakó funkcióval.</a:t>
            </a:r>
            <a:br>
              <a:rPr lang="hu-HU" sz="2000" dirty="0">
                <a:solidFill>
                  <a:srgbClr val="FFFFFF"/>
                </a:solidFill>
              </a:rPr>
            </a:b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Új funkciók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C94AE92-0912-4E10-92E0-52F7D8427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840" y="1551113"/>
            <a:ext cx="7152644" cy="3773592"/>
          </a:xfrm>
          <a:prstGeom prst="rect">
            <a:avLst/>
          </a:prstGeom>
        </p:spPr>
      </p:pic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A8037594-8B0B-45BB-ACA6-67846C0A1F71}"/>
              </a:ext>
            </a:extLst>
          </p:cNvPr>
          <p:cNvGrpSpPr/>
          <p:nvPr/>
        </p:nvGrpSpPr>
        <p:grpSpPr>
          <a:xfrm>
            <a:off x="11429920" y="2139580"/>
            <a:ext cx="158400" cy="118800"/>
            <a:chOff x="11429920" y="2139580"/>
            <a:chExt cx="158400" cy="1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Szabadkéz 7">
                  <a:extLst>
                    <a:ext uri="{FF2B5EF4-FFF2-40B4-BE49-F238E27FC236}">
                      <a16:creationId xmlns:a16="http://schemas.microsoft.com/office/drawing/2014/main" id="{9EC693CF-9E0F-4A64-AE4D-2019A3986F73}"/>
                    </a:ext>
                  </a:extLst>
                </p14:cNvPr>
                <p14:cNvContentPartPr/>
                <p14:nvPr/>
              </p14:nvContentPartPr>
              <p14:xfrm>
                <a:off x="11499040" y="2139580"/>
                <a:ext cx="6120" cy="118800"/>
              </p14:xfrm>
            </p:contentPart>
          </mc:Choice>
          <mc:Fallback>
            <p:pic>
              <p:nvPicPr>
                <p:cNvPr id="8" name="Szabadkéz 7">
                  <a:extLst>
                    <a:ext uri="{FF2B5EF4-FFF2-40B4-BE49-F238E27FC236}">
                      <a16:creationId xmlns:a16="http://schemas.microsoft.com/office/drawing/2014/main" id="{9EC693CF-9E0F-4A64-AE4D-2019A3986F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90040" y="2130940"/>
                  <a:ext cx="23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Szabadkéz 8">
                  <a:extLst>
                    <a:ext uri="{FF2B5EF4-FFF2-40B4-BE49-F238E27FC236}">
                      <a16:creationId xmlns:a16="http://schemas.microsoft.com/office/drawing/2014/main" id="{C47B79B9-9538-47D2-9166-4EE36EB56049}"/>
                    </a:ext>
                  </a:extLst>
                </p14:cNvPr>
                <p14:cNvContentPartPr/>
                <p14:nvPr/>
              </p14:nvContentPartPr>
              <p14:xfrm>
                <a:off x="11429920" y="2202940"/>
                <a:ext cx="158400" cy="360"/>
              </p14:xfrm>
            </p:contentPart>
          </mc:Choice>
          <mc:Fallback>
            <p:pic>
              <p:nvPicPr>
                <p:cNvPr id="9" name="Szabadkéz 8">
                  <a:extLst>
                    <a:ext uri="{FF2B5EF4-FFF2-40B4-BE49-F238E27FC236}">
                      <a16:creationId xmlns:a16="http://schemas.microsoft.com/office/drawing/2014/main" id="{C47B79B9-9538-47D2-9166-4EE36EB560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20920" y="2194300"/>
                  <a:ext cx="1760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Szabadkéz 16">
                <a:extLst>
                  <a:ext uri="{FF2B5EF4-FFF2-40B4-BE49-F238E27FC236}">
                    <a16:creationId xmlns:a16="http://schemas.microsoft.com/office/drawing/2014/main" id="{5E3ECC05-5CA0-4FD8-AD1D-7B3164D304C6}"/>
                  </a:ext>
                </a:extLst>
              </p14:cNvPr>
              <p14:cNvContentPartPr/>
              <p14:nvPr/>
            </p14:nvContentPartPr>
            <p14:xfrm>
              <a:off x="11182240" y="2005780"/>
              <a:ext cx="323280" cy="14760"/>
            </p14:xfrm>
          </p:contentPart>
        </mc:Choice>
        <mc:Fallback>
          <p:pic>
            <p:nvPicPr>
              <p:cNvPr id="17" name="Szabadkéz 16">
                <a:extLst>
                  <a:ext uri="{FF2B5EF4-FFF2-40B4-BE49-F238E27FC236}">
                    <a16:creationId xmlns:a16="http://schemas.microsoft.com/office/drawing/2014/main" id="{5E3ECC05-5CA0-4FD8-AD1D-7B3164D304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73240" y="1996780"/>
                <a:ext cx="3409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Szabadkéz 18">
                <a:extLst>
                  <a:ext uri="{FF2B5EF4-FFF2-40B4-BE49-F238E27FC236}">
                    <a16:creationId xmlns:a16="http://schemas.microsoft.com/office/drawing/2014/main" id="{E49C9563-135E-4BF1-8DD6-6B628381C68E}"/>
                  </a:ext>
                </a:extLst>
              </p14:cNvPr>
              <p14:cNvContentPartPr/>
              <p14:nvPr/>
            </p14:nvContentPartPr>
            <p14:xfrm>
              <a:off x="11416960" y="1942780"/>
              <a:ext cx="120240" cy="134280"/>
            </p14:xfrm>
          </p:contentPart>
        </mc:Choice>
        <mc:Fallback>
          <p:pic>
            <p:nvPicPr>
              <p:cNvPr id="19" name="Szabadkéz 18">
                <a:extLst>
                  <a:ext uri="{FF2B5EF4-FFF2-40B4-BE49-F238E27FC236}">
                    <a16:creationId xmlns:a16="http://schemas.microsoft.com/office/drawing/2014/main" id="{E49C9563-135E-4BF1-8DD6-6B628381C6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08320" y="1934140"/>
                <a:ext cx="1378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Szabadkéz 20">
                <a:extLst>
                  <a:ext uri="{FF2B5EF4-FFF2-40B4-BE49-F238E27FC236}">
                    <a16:creationId xmlns:a16="http://schemas.microsoft.com/office/drawing/2014/main" id="{3C35E94A-8A08-4A40-8DC0-7CC4C3094938}"/>
                  </a:ext>
                </a:extLst>
              </p14:cNvPr>
              <p14:cNvContentPartPr/>
              <p14:nvPr/>
            </p14:nvContentPartPr>
            <p14:xfrm>
              <a:off x="10908780" y="4711420"/>
              <a:ext cx="360" cy="360"/>
            </p14:xfrm>
          </p:contentPart>
        </mc:Choice>
        <mc:Fallback>
          <p:pic>
            <p:nvPicPr>
              <p:cNvPr id="21" name="Szabadkéz 20">
                <a:extLst>
                  <a:ext uri="{FF2B5EF4-FFF2-40B4-BE49-F238E27FC236}">
                    <a16:creationId xmlns:a16="http://schemas.microsoft.com/office/drawing/2014/main" id="{3C35E94A-8A08-4A40-8DC0-7CC4C30949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00140" y="47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5CF79409-AA31-4D30-97A7-8AED7B68258F}"/>
                  </a:ext>
                </a:extLst>
              </p14:cNvPr>
              <p14:cNvContentPartPr/>
              <p14:nvPr/>
            </p14:nvContentPartPr>
            <p14:xfrm>
              <a:off x="8191140" y="3797020"/>
              <a:ext cx="360" cy="360"/>
            </p14:xfrm>
          </p:contentPart>
        </mc:Choice>
        <mc:Fallback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5CF79409-AA31-4D30-97A7-8AED7B6825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82140" y="37883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816AECBC-E58B-4BED-BA43-EC5E3E66BD47}"/>
              </a:ext>
            </a:extLst>
          </p:cNvPr>
          <p:cNvGrpSpPr/>
          <p:nvPr/>
        </p:nvGrpSpPr>
        <p:grpSpPr>
          <a:xfrm>
            <a:off x="6336780" y="3098340"/>
            <a:ext cx="360" cy="360"/>
            <a:chOff x="6336780" y="309834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Szabadkéz 22">
                  <a:extLst>
                    <a:ext uri="{FF2B5EF4-FFF2-40B4-BE49-F238E27FC236}">
                      <a16:creationId xmlns:a16="http://schemas.microsoft.com/office/drawing/2014/main" id="{B4539577-E297-4AED-B54E-544537220807}"/>
                    </a:ext>
                  </a:extLst>
                </p14:cNvPr>
                <p14:cNvContentPartPr/>
                <p14:nvPr/>
              </p14:nvContentPartPr>
              <p14:xfrm>
                <a:off x="6336780" y="3098340"/>
                <a:ext cx="360" cy="360"/>
              </p14:xfrm>
            </p:contentPart>
          </mc:Choice>
          <mc:Fallback>
            <p:pic>
              <p:nvPicPr>
                <p:cNvPr id="23" name="Szabadkéz 22">
                  <a:extLst>
                    <a:ext uri="{FF2B5EF4-FFF2-40B4-BE49-F238E27FC236}">
                      <a16:creationId xmlns:a16="http://schemas.microsoft.com/office/drawing/2014/main" id="{B4539577-E297-4AED-B54E-5445372208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28140" y="308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4" name="Szabadkéz 23">
                  <a:extLst>
                    <a:ext uri="{FF2B5EF4-FFF2-40B4-BE49-F238E27FC236}">
                      <a16:creationId xmlns:a16="http://schemas.microsoft.com/office/drawing/2014/main" id="{C33827CD-72C5-40AB-84D6-CD719BD420B9}"/>
                    </a:ext>
                  </a:extLst>
                </p14:cNvPr>
                <p14:cNvContentPartPr/>
                <p14:nvPr/>
              </p14:nvContentPartPr>
              <p14:xfrm>
                <a:off x="6336780" y="3098340"/>
                <a:ext cx="360" cy="360"/>
              </p14:xfrm>
            </p:contentPart>
          </mc:Choice>
          <mc:Fallback>
            <p:pic>
              <p:nvPicPr>
                <p:cNvPr id="24" name="Szabadkéz 23">
                  <a:extLst>
                    <a:ext uri="{FF2B5EF4-FFF2-40B4-BE49-F238E27FC236}">
                      <a16:creationId xmlns:a16="http://schemas.microsoft.com/office/drawing/2014/main" id="{C33827CD-72C5-40AB-84D6-CD719BD420B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28140" y="308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864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38911-0B46-4116-8DDA-857618DC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76" y="1892832"/>
            <a:ext cx="29676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Eredmények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Ábra 4" descr="Pipa egyszínű kitöltéssel">
            <a:extLst>
              <a:ext uri="{FF2B5EF4-FFF2-40B4-BE49-F238E27FC236}">
                <a16:creationId xmlns:a16="http://schemas.microsoft.com/office/drawing/2014/main" id="{875F1DB0-90C6-440A-A488-7CBEECD0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  <p:sp>
        <p:nvSpPr>
          <p:cNvPr id="18" name="Cím 1">
            <a:extLst>
              <a:ext uri="{FF2B5EF4-FFF2-40B4-BE49-F238E27FC236}">
                <a16:creationId xmlns:a16="http://schemas.microsoft.com/office/drawing/2014/main" id="{2546A6BD-B771-484A-BF3E-5A74C388FEEA}"/>
              </a:ext>
            </a:extLst>
          </p:cNvPr>
          <p:cNvSpPr txBox="1">
            <a:spLocks/>
          </p:cNvSpPr>
          <p:nvPr/>
        </p:nvSpPr>
        <p:spPr>
          <a:xfrm>
            <a:off x="354105" y="365134"/>
            <a:ext cx="2967676" cy="95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600" dirty="0">
                <a:solidFill>
                  <a:srgbClr val="FFFFFF"/>
                </a:solidFill>
              </a:rPr>
              <a:t>Projekt előrehaladás:</a:t>
            </a:r>
            <a:br>
              <a:rPr lang="hu-HU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04" y="1282492"/>
            <a:ext cx="1797962" cy="374063"/>
          </a:xfrm>
        </p:spPr>
        <p:txBody>
          <a:bodyPr anchor="t">
            <a:normAutofit fontScale="90000"/>
          </a:bodyPr>
          <a:lstStyle/>
          <a:p>
            <a:pPr algn="l"/>
            <a:r>
              <a:rPr lang="hu-HU" sz="2000" dirty="0" err="1">
                <a:solidFill>
                  <a:srgbClr val="FFFFFF"/>
                </a:solidFill>
              </a:rPr>
              <a:t>TreeView</a:t>
            </a:r>
            <a:r>
              <a:rPr lang="hu-HU" sz="2000" dirty="0">
                <a:solidFill>
                  <a:srgbClr val="FFFFFF"/>
                </a:solidFill>
              </a:rPr>
              <a:t> menü: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Kezdőlap</a:t>
            </a:r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65123FA3-8F17-4259-9936-FF262F302B98}"/>
              </a:ext>
            </a:extLst>
          </p:cNvPr>
          <p:cNvSpPr txBox="1">
            <a:spLocks/>
          </p:cNvSpPr>
          <p:nvPr/>
        </p:nvSpPr>
        <p:spPr>
          <a:xfrm>
            <a:off x="1206496" y="1656555"/>
            <a:ext cx="2353828" cy="26660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Ezen a felületen tudjuk elérni az adatbázisokat.</a:t>
            </a:r>
          </a:p>
          <a:p>
            <a:pPr algn="l"/>
            <a:endParaRPr lang="hu-HU" sz="2000" dirty="0">
              <a:solidFill>
                <a:srgbClr val="FFFFFF"/>
              </a:solidFill>
            </a:endParaRPr>
          </a:p>
          <a:p>
            <a:pPr algn="l"/>
            <a:r>
              <a:rPr lang="hu-HU" sz="2000" dirty="0">
                <a:solidFill>
                  <a:srgbClr val="FFFFFF"/>
                </a:solidFill>
              </a:rPr>
              <a:t>Több „fül” található pl. Gépház.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00BEC79-B9AD-42ED-9116-5F91F079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007" y="1282491"/>
            <a:ext cx="7810721" cy="4120781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B09B5D5E-19E6-4296-A52B-9FB0E9C2578A}"/>
              </a:ext>
            </a:extLst>
          </p:cNvPr>
          <p:cNvSpPr/>
          <p:nvPr/>
        </p:nvSpPr>
        <p:spPr>
          <a:xfrm>
            <a:off x="4197616" y="2105891"/>
            <a:ext cx="1122529" cy="7481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57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354683"/>
            <a:ext cx="2880828" cy="650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Almenük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8924863F-62A4-462F-A026-4FFBAB76CDA8}"/>
              </a:ext>
            </a:extLst>
          </p:cNvPr>
          <p:cNvSpPr txBox="1">
            <a:spLocks/>
          </p:cNvSpPr>
          <p:nvPr/>
        </p:nvSpPr>
        <p:spPr>
          <a:xfrm>
            <a:off x="1405057" y="2026427"/>
            <a:ext cx="2353828" cy="322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Az adattábla egy </a:t>
            </a:r>
            <a:r>
              <a:rPr lang="hu-HU" sz="2000" dirty="0" err="1">
                <a:solidFill>
                  <a:srgbClr val="FFFFFF"/>
                </a:solidFill>
              </a:rPr>
              <a:t>Derby</a:t>
            </a:r>
            <a:r>
              <a:rPr lang="hu-HU" sz="2000" dirty="0">
                <a:solidFill>
                  <a:srgbClr val="FFFFFF"/>
                </a:solidFill>
              </a:rPr>
              <a:t> (JDBC) adatbázishoz csatlakozik.</a:t>
            </a:r>
          </a:p>
          <a:p>
            <a:pPr algn="l"/>
            <a:r>
              <a:rPr lang="hu-HU" sz="2000" dirty="0">
                <a:solidFill>
                  <a:srgbClr val="FFFFFF"/>
                </a:solidFill>
              </a:rPr>
              <a:t>A kiemelt táblázaton keresztül tekinthető meg az adatbázis tartalma.</a:t>
            </a:r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63F6BD81-B70E-4431-A99F-C077CD17912B}"/>
              </a:ext>
            </a:extLst>
          </p:cNvPr>
          <p:cNvSpPr txBox="1">
            <a:spLocks/>
          </p:cNvSpPr>
          <p:nvPr/>
        </p:nvSpPr>
        <p:spPr>
          <a:xfrm>
            <a:off x="100858" y="198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 err="1">
                <a:solidFill>
                  <a:srgbClr val="FFFFFF"/>
                </a:solidFill>
              </a:rPr>
              <a:t>TableView</a:t>
            </a:r>
            <a:r>
              <a:rPr lang="hu-HU" sz="2000" dirty="0">
                <a:solidFill>
                  <a:srgbClr val="FFFFFF"/>
                </a:solidFill>
              </a:rPr>
              <a:t>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2F77DA65-DAD8-499E-ACE0-E6E5549C6D34}"/>
              </a:ext>
            </a:extLst>
          </p:cNvPr>
          <p:cNvSpPr txBox="1">
            <a:spLocks/>
          </p:cNvSpPr>
          <p:nvPr/>
        </p:nvSpPr>
        <p:spPr>
          <a:xfrm>
            <a:off x="1277772" y="202160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209C801-A24E-49EA-BC92-B09A90784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125" y="1490975"/>
            <a:ext cx="7730677" cy="4078551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7AB6391-0704-4BA4-8D00-B03ED453A175}"/>
              </a:ext>
            </a:extLst>
          </p:cNvPr>
          <p:cNvSpPr/>
          <p:nvPr/>
        </p:nvSpPr>
        <p:spPr>
          <a:xfrm>
            <a:off x="5413123" y="2272145"/>
            <a:ext cx="6474077" cy="2867892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9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354683"/>
            <a:ext cx="2880828" cy="650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Almenük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8924863F-62A4-462F-A026-4FFBAB76CDA8}"/>
              </a:ext>
            </a:extLst>
          </p:cNvPr>
          <p:cNvSpPr txBox="1">
            <a:spLocks/>
          </p:cNvSpPr>
          <p:nvPr/>
        </p:nvSpPr>
        <p:spPr>
          <a:xfrm>
            <a:off x="1405057" y="2026427"/>
            <a:ext cx="2353828" cy="322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Az adatbázis a GUI-n keresztül szerkeszthető. </a:t>
            </a:r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63F6BD81-B70E-4431-A99F-C077CD17912B}"/>
              </a:ext>
            </a:extLst>
          </p:cNvPr>
          <p:cNvSpPr txBox="1">
            <a:spLocks/>
          </p:cNvSpPr>
          <p:nvPr/>
        </p:nvSpPr>
        <p:spPr>
          <a:xfrm>
            <a:off x="100858" y="198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 err="1">
                <a:solidFill>
                  <a:srgbClr val="FFFFFF"/>
                </a:solidFill>
              </a:rPr>
              <a:t>TableEdit</a:t>
            </a:r>
            <a:r>
              <a:rPr lang="hu-HU" sz="2000" dirty="0">
                <a:solidFill>
                  <a:srgbClr val="FFFFFF"/>
                </a:solidFill>
              </a:rPr>
              <a:t>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2F77DA65-DAD8-499E-ACE0-E6E5549C6D34}"/>
              </a:ext>
            </a:extLst>
          </p:cNvPr>
          <p:cNvSpPr txBox="1">
            <a:spLocks/>
          </p:cNvSpPr>
          <p:nvPr/>
        </p:nvSpPr>
        <p:spPr>
          <a:xfrm>
            <a:off x="1277772" y="202160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9B92FD97-C60E-462E-A561-471A54B6DEC0}"/>
              </a:ext>
            </a:extLst>
          </p:cNvPr>
          <p:cNvSpPr txBox="1">
            <a:spLocks/>
          </p:cNvSpPr>
          <p:nvPr/>
        </p:nvSpPr>
        <p:spPr>
          <a:xfrm>
            <a:off x="0" y="3221736"/>
            <a:ext cx="1705567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„Hozzáadás” gomb: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19" name="Cím 1">
            <a:extLst>
              <a:ext uri="{FF2B5EF4-FFF2-40B4-BE49-F238E27FC236}">
                <a16:creationId xmlns:a16="http://schemas.microsoft.com/office/drawing/2014/main" id="{176DB999-B491-4471-A9DF-8092AE8921E2}"/>
              </a:ext>
            </a:extLst>
          </p:cNvPr>
          <p:cNvSpPr txBox="1">
            <a:spLocks/>
          </p:cNvSpPr>
          <p:nvPr/>
        </p:nvSpPr>
        <p:spPr>
          <a:xfrm>
            <a:off x="1630548" y="323896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Új sorokat létrehozására szolgál.</a:t>
            </a:r>
          </a:p>
        </p:txBody>
      </p:sp>
      <p:sp>
        <p:nvSpPr>
          <p:cNvPr id="23" name="Cím 1">
            <a:extLst>
              <a:ext uri="{FF2B5EF4-FFF2-40B4-BE49-F238E27FC236}">
                <a16:creationId xmlns:a16="http://schemas.microsoft.com/office/drawing/2014/main" id="{71DBE2EC-64C7-4E1E-AFFC-B80C208529F6}"/>
              </a:ext>
            </a:extLst>
          </p:cNvPr>
          <p:cNvSpPr txBox="1">
            <a:spLocks/>
          </p:cNvSpPr>
          <p:nvPr/>
        </p:nvSpPr>
        <p:spPr>
          <a:xfrm>
            <a:off x="1996473" y="3206867"/>
            <a:ext cx="542208" cy="426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6" name="Cím 1">
            <a:extLst>
              <a:ext uri="{FF2B5EF4-FFF2-40B4-BE49-F238E27FC236}">
                <a16:creationId xmlns:a16="http://schemas.microsoft.com/office/drawing/2014/main" id="{546A40B1-4B14-497F-BA30-E148B4281C08}"/>
              </a:ext>
            </a:extLst>
          </p:cNvPr>
          <p:cNvSpPr txBox="1">
            <a:spLocks/>
          </p:cNvSpPr>
          <p:nvPr/>
        </p:nvSpPr>
        <p:spPr>
          <a:xfrm>
            <a:off x="21876" y="4163434"/>
            <a:ext cx="1705567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„Exportálás” gomb: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7" name="Cím 1">
            <a:extLst>
              <a:ext uri="{FF2B5EF4-FFF2-40B4-BE49-F238E27FC236}">
                <a16:creationId xmlns:a16="http://schemas.microsoft.com/office/drawing/2014/main" id="{0E6BC601-6E8E-455F-9F51-137A046927B9}"/>
              </a:ext>
            </a:extLst>
          </p:cNvPr>
          <p:cNvSpPr txBox="1">
            <a:spLocks/>
          </p:cNvSpPr>
          <p:nvPr/>
        </p:nvSpPr>
        <p:spPr>
          <a:xfrm>
            <a:off x="1494658" y="4149097"/>
            <a:ext cx="2006330" cy="14109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Exportálja a táblázatot egy megadott nevű pdf fájlba.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pic>
        <p:nvPicPr>
          <p:cNvPr id="31" name="Tartalom helye 30">
            <a:extLst>
              <a:ext uri="{FF2B5EF4-FFF2-40B4-BE49-F238E27FC236}">
                <a16:creationId xmlns:a16="http://schemas.microsoft.com/office/drawing/2014/main" id="{AC2EB0A9-3882-4A69-A1CC-2468E2E99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8620" y="1182262"/>
            <a:ext cx="7897677" cy="4166656"/>
          </a:xfr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7AB6391-0704-4BA4-8D00-B03ED453A175}"/>
              </a:ext>
            </a:extLst>
          </p:cNvPr>
          <p:cNvSpPr/>
          <p:nvPr/>
        </p:nvSpPr>
        <p:spPr>
          <a:xfrm>
            <a:off x="5342322" y="1937269"/>
            <a:ext cx="5782877" cy="2967240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F529B346-4639-459B-A4A9-62307FA2A40E}"/>
              </a:ext>
            </a:extLst>
          </p:cNvPr>
          <p:cNvSpPr/>
          <p:nvPr/>
        </p:nvSpPr>
        <p:spPr>
          <a:xfrm>
            <a:off x="8048162" y="5099214"/>
            <a:ext cx="1365651" cy="304110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Cím 1">
            <a:extLst>
              <a:ext uri="{FF2B5EF4-FFF2-40B4-BE49-F238E27FC236}">
                <a16:creationId xmlns:a16="http://schemas.microsoft.com/office/drawing/2014/main" id="{22293393-899E-4CF0-8268-77A7E10F2B1B}"/>
              </a:ext>
            </a:extLst>
          </p:cNvPr>
          <p:cNvSpPr txBox="1">
            <a:spLocks/>
          </p:cNvSpPr>
          <p:nvPr/>
        </p:nvSpPr>
        <p:spPr>
          <a:xfrm>
            <a:off x="25151" y="5532795"/>
            <a:ext cx="1705567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„Törlés” gomb: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33" name="Cím 1">
            <a:extLst>
              <a:ext uri="{FF2B5EF4-FFF2-40B4-BE49-F238E27FC236}">
                <a16:creationId xmlns:a16="http://schemas.microsoft.com/office/drawing/2014/main" id="{422C8189-CA58-451B-82F9-E4751996C6FD}"/>
              </a:ext>
            </a:extLst>
          </p:cNvPr>
          <p:cNvSpPr txBox="1">
            <a:spLocks/>
          </p:cNvSpPr>
          <p:nvPr/>
        </p:nvSpPr>
        <p:spPr>
          <a:xfrm>
            <a:off x="1622694" y="5528098"/>
            <a:ext cx="2006330" cy="14109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Törli az adott sort a táblázatból.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4E6F234A-C975-4FE1-AE05-7E6FCF5CADC3}"/>
              </a:ext>
            </a:extLst>
          </p:cNvPr>
          <p:cNvSpPr/>
          <p:nvPr/>
        </p:nvSpPr>
        <p:spPr>
          <a:xfrm>
            <a:off x="11360727" y="1919450"/>
            <a:ext cx="353238" cy="2985059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29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363582"/>
            <a:ext cx="3280472" cy="2130406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Ha új sort akarunk hozzáadni az adattáblánkhoz akkor egy „Új gépház hozzáadása” ablak</a:t>
            </a:r>
            <a:br>
              <a:rPr lang="hu-HU" sz="2000" dirty="0">
                <a:solidFill>
                  <a:srgbClr val="FFFFFF"/>
                </a:solidFill>
              </a:rPr>
            </a:br>
            <a:r>
              <a:rPr lang="hu-HU" sz="2000" dirty="0">
                <a:solidFill>
                  <a:srgbClr val="FFFFFF"/>
                </a:solidFill>
              </a:rPr>
              <a:t>jelenek meg ahol beírva az adatokat hozzáadhatjuk vagy, ha meggondoltuk magunkat félbe is szakíthatjuk.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5"/>
            <a:ext cx="2919738" cy="408022"/>
          </a:xfrm>
        </p:spPr>
        <p:txBody>
          <a:bodyPr anchor="b">
            <a:no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„Hozzáadás” Gomb: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07CA17-A15A-4839-A4B3-7BBDAFB0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493540"/>
            <a:ext cx="7225748" cy="58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363582"/>
            <a:ext cx="3280472" cy="2130406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Ha exportálni szeretnénk az adatokat hordozhatóság vagy pl. nyomtatás céljából, akkor az „Exportálás” gombra kattintva kimenthetjük a táblázat tartalmát egy PDF fájlba.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5"/>
            <a:ext cx="2919738" cy="408022"/>
          </a:xfrm>
        </p:spPr>
        <p:txBody>
          <a:bodyPr anchor="b">
            <a:no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„Exportálás” Gomb: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B42B2AC-6586-4B7D-84E6-6C8516D4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496" y="978628"/>
            <a:ext cx="7511611" cy="49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363582"/>
            <a:ext cx="3280472" cy="2130406"/>
          </a:xfrm>
        </p:spPr>
        <p:txBody>
          <a:bodyPr anchor="t">
            <a:normAutofit/>
          </a:bodyPr>
          <a:lstStyle/>
          <a:p>
            <a:pPr algn="l"/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5"/>
            <a:ext cx="2919738" cy="408022"/>
          </a:xfrm>
        </p:spPr>
        <p:txBody>
          <a:bodyPr anchor="b">
            <a:no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És az exportált PDF így néz ki: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5E6F843-5C3C-48EB-95C8-CFC56381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20" y="999273"/>
            <a:ext cx="7991000" cy="44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38911-0B46-4116-8DDA-857618DC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54" y="1892832"/>
            <a:ext cx="29676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dirty="0">
                <a:solidFill>
                  <a:srgbClr val="FFFFFF"/>
                </a:solidFill>
              </a:rPr>
              <a:t>Potenciális fejlesztési pontok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2546A6BD-B771-484A-BF3E-5A74C388FEEA}"/>
              </a:ext>
            </a:extLst>
          </p:cNvPr>
          <p:cNvSpPr txBox="1">
            <a:spLocks/>
          </p:cNvSpPr>
          <p:nvPr/>
        </p:nvSpPr>
        <p:spPr>
          <a:xfrm>
            <a:off x="354105" y="365134"/>
            <a:ext cx="2967676" cy="95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600" dirty="0">
                <a:solidFill>
                  <a:srgbClr val="FFFFFF"/>
                </a:solidFill>
              </a:rPr>
              <a:t>Projekt előrehaladás:</a:t>
            </a:r>
            <a:br>
              <a:rPr lang="hu-HU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4B56B49-E0AA-479B-AAD7-1F290A7D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175" y="734291"/>
            <a:ext cx="5069696" cy="50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231</Words>
  <Application>Microsoft Office PowerPoint</Application>
  <PresentationFormat>Szélesvásznú</PresentationFormat>
  <Paragraphs>36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By KékIbolya csapat</vt:lpstr>
      <vt:lpstr> Eredmények</vt:lpstr>
      <vt:lpstr>TreeView menü: </vt:lpstr>
      <vt:lpstr>Almenük</vt:lpstr>
      <vt:lpstr>Almenük</vt:lpstr>
      <vt:lpstr>Ha új sort akarunk hozzáadni az adattáblánkhoz akkor egy „Új gépház hozzáadása” ablak jelenek meg ahol beírva az adatokat hozzáadhatjuk vagy, ha meggondoltuk magunkat félbe is szakíthatjuk.</vt:lpstr>
      <vt:lpstr>Ha exportálni szeretnénk az adatokat hordozhatóság vagy pl. nyomtatás céljából, akkor az „Exportálás” gombra kattintva kimenthetjük a táblázat tartalmát egy PDF fájlba.</vt:lpstr>
      <vt:lpstr>PowerPoint-bemutató</vt:lpstr>
      <vt:lpstr> Potenciális fejlesztési pontok</vt:lpstr>
      <vt:lpstr>A program nem teljesen harmonikus megjelenésre (pl. színek).</vt:lpstr>
      <vt:lpstr>A program jó alapot biztosíthat egy tényleges raktárkezelő programnak, továbbá kiegészíthető egy gépösszerakó funkcióval.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 Erik Andrásevics</dc:creator>
  <cp:lastModifiedBy>Miklós Balázs</cp:lastModifiedBy>
  <cp:revision>26</cp:revision>
  <dcterms:created xsi:type="dcterms:W3CDTF">2021-04-13T10:11:06Z</dcterms:created>
  <dcterms:modified xsi:type="dcterms:W3CDTF">2021-05-13T11:55:12Z</dcterms:modified>
</cp:coreProperties>
</file>