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9" r:id="rId7"/>
    <p:sldId id="27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2" d="100"/>
          <a:sy n="82" d="100"/>
        </p:scale>
        <p:origin x="-228" y="2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C183D9-27B0-4BF2-8C3B-210B44E05AAF}" type="datetimeFigureOut">
              <a:rPr lang="en-US" smtClean="0"/>
              <a:t>8/20/2017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273475C-B274-4828-AD24-3D2F1D59BB5E}" type="slidenum">
              <a:rPr lang="en-US" smtClean="0"/>
              <a:t>‹#›</a:t>
            </a:fld>
            <a:endParaRPr lang="en-US"/>
          </a:p>
        </p:txBody>
      </p:sp>
    </p:spTree>
    <p:extLst>
      <p:ext uri="{BB962C8B-B14F-4D97-AF65-F5344CB8AC3E}">
        <p14:creationId xmlns:p14="http://schemas.microsoft.com/office/powerpoint/2010/main" val="2709323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183D9-27B0-4BF2-8C3B-210B44E05AAF}" type="datetimeFigureOut">
              <a:rPr lang="en-US" smtClean="0"/>
              <a:t>8/20/2017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3475C-B274-4828-AD24-3D2F1D59BB5E}" type="slidenum">
              <a:rPr lang="en-US" smtClean="0"/>
              <a:t>‹#›</a:t>
            </a:fld>
            <a:endParaRPr lang="en-US"/>
          </a:p>
        </p:txBody>
      </p:sp>
    </p:spTree>
    <p:extLst>
      <p:ext uri="{BB962C8B-B14F-4D97-AF65-F5344CB8AC3E}">
        <p14:creationId xmlns:p14="http://schemas.microsoft.com/office/powerpoint/2010/main" val="197825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183D9-27B0-4BF2-8C3B-210B44E05AAF}" type="datetimeFigureOut">
              <a:rPr lang="en-US" smtClean="0"/>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3475C-B274-4828-AD24-3D2F1D59BB5E}" type="slidenum">
              <a:rPr lang="en-US" smtClean="0"/>
              <a:t>‹#›</a:t>
            </a:fld>
            <a:endParaRPr lang="en-US"/>
          </a:p>
        </p:txBody>
      </p:sp>
    </p:spTree>
    <p:extLst>
      <p:ext uri="{BB962C8B-B14F-4D97-AF65-F5344CB8AC3E}">
        <p14:creationId xmlns:p14="http://schemas.microsoft.com/office/powerpoint/2010/main" val="3577849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183D9-27B0-4BF2-8C3B-210B44E05AAF}" type="datetimeFigureOut">
              <a:rPr lang="en-US" smtClean="0"/>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3475C-B274-4828-AD24-3D2F1D59BB5E}" type="slidenum">
              <a:rPr lang="en-US" smtClean="0"/>
              <a:t>‹#›</a:t>
            </a:fld>
            <a:endParaRPr lang="en-US"/>
          </a:p>
        </p:txBody>
      </p:sp>
    </p:spTree>
    <p:extLst>
      <p:ext uri="{BB962C8B-B14F-4D97-AF65-F5344CB8AC3E}">
        <p14:creationId xmlns:p14="http://schemas.microsoft.com/office/powerpoint/2010/main" val="2821127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183D9-27B0-4BF2-8C3B-210B44E05AAF}" type="datetimeFigureOut">
              <a:rPr lang="en-US" smtClean="0"/>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3475C-B274-4828-AD24-3D2F1D59BB5E}" type="slidenum">
              <a:rPr lang="en-US" smtClean="0"/>
              <a:t>‹#›</a:t>
            </a:fld>
            <a:endParaRPr lang="en-US"/>
          </a:p>
        </p:txBody>
      </p:sp>
    </p:spTree>
    <p:extLst>
      <p:ext uri="{BB962C8B-B14F-4D97-AF65-F5344CB8AC3E}">
        <p14:creationId xmlns:p14="http://schemas.microsoft.com/office/powerpoint/2010/main" val="2690778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183D9-27B0-4BF2-8C3B-210B44E05AAF}" type="datetimeFigureOut">
              <a:rPr lang="en-US" smtClean="0"/>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3475C-B274-4828-AD24-3D2F1D59BB5E}" type="slidenum">
              <a:rPr lang="en-US" smtClean="0"/>
              <a:t>‹#›</a:t>
            </a:fld>
            <a:endParaRPr lang="en-US"/>
          </a:p>
        </p:txBody>
      </p:sp>
    </p:spTree>
    <p:extLst>
      <p:ext uri="{BB962C8B-B14F-4D97-AF65-F5344CB8AC3E}">
        <p14:creationId xmlns:p14="http://schemas.microsoft.com/office/powerpoint/2010/main" val="2491417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183D9-27B0-4BF2-8C3B-210B44E05AAF}" type="datetimeFigureOut">
              <a:rPr lang="en-US" smtClean="0"/>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3475C-B274-4828-AD24-3D2F1D59BB5E}" type="slidenum">
              <a:rPr lang="en-US" smtClean="0"/>
              <a:t>‹#›</a:t>
            </a:fld>
            <a:endParaRPr lang="en-US"/>
          </a:p>
        </p:txBody>
      </p:sp>
    </p:spTree>
    <p:extLst>
      <p:ext uri="{BB962C8B-B14F-4D97-AF65-F5344CB8AC3E}">
        <p14:creationId xmlns:p14="http://schemas.microsoft.com/office/powerpoint/2010/main" val="3532274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183D9-27B0-4BF2-8C3B-210B44E05AAF}" type="datetimeFigureOut">
              <a:rPr lang="en-US" smtClean="0"/>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3475C-B274-4828-AD24-3D2F1D59BB5E}" type="slidenum">
              <a:rPr lang="en-US" smtClean="0"/>
              <a:t>‹#›</a:t>
            </a:fld>
            <a:endParaRPr lang="en-US"/>
          </a:p>
        </p:txBody>
      </p:sp>
    </p:spTree>
    <p:extLst>
      <p:ext uri="{BB962C8B-B14F-4D97-AF65-F5344CB8AC3E}">
        <p14:creationId xmlns:p14="http://schemas.microsoft.com/office/powerpoint/2010/main" val="1991169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183D9-27B0-4BF2-8C3B-210B44E05AAF}" type="datetimeFigureOut">
              <a:rPr lang="en-US" smtClean="0"/>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3475C-B274-4828-AD24-3D2F1D59BB5E}" type="slidenum">
              <a:rPr lang="en-US" smtClean="0"/>
              <a:t>‹#›</a:t>
            </a:fld>
            <a:endParaRPr lang="en-US"/>
          </a:p>
        </p:txBody>
      </p:sp>
    </p:spTree>
    <p:extLst>
      <p:ext uri="{BB962C8B-B14F-4D97-AF65-F5344CB8AC3E}">
        <p14:creationId xmlns:p14="http://schemas.microsoft.com/office/powerpoint/2010/main" val="29804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183D9-27B0-4BF2-8C3B-210B44E05AAF}" type="datetimeFigureOut">
              <a:rPr lang="en-US" smtClean="0"/>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273475C-B274-4828-AD24-3D2F1D59BB5E}" type="slidenum">
              <a:rPr lang="en-US" smtClean="0"/>
              <a:t>‹#›</a:t>
            </a:fld>
            <a:endParaRPr lang="en-US"/>
          </a:p>
        </p:txBody>
      </p:sp>
    </p:spTree>
    <p:extLst>
      <p:ext uri="{BB962C8B-B14F-4D97-AF65-F5344CB8AC3E}">
        <p14:creationId xmlns:p14="http://schemas.microsoft.com/office/powerpoint/2010/main" val="219041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183D9-27B0-4BF2-8C3B-210B44E05AAF}" type="datetimeFigureOut">
              <a:rPr lang="en-US" smtClean="0"/>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3475C-B274-4828-AD24-3D2F1D59BB5E}" type="slidenum">
              <a:rPr lang="en-US" smtClean="0"/>
              <a:t>‹#›</a:t>
            </a:fld>
            <a:endParaRPr lang="en-US"/>
          </a:p>
        </p:txBody>
      </p:sp>
    </p:spTree>
    <p:extLst>
      <p:ext uri="{BB962C8B-B14F-4D97-AF65-F5344CB8AC3E}">
        <p14:creationId xmlns:p14="http://schemas.microsoft.com/office/powerpoint/2010/main" val="2656898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183D9-27B0-4BF2-8C3B-210B44E05AAF}" type="datetimeFigureOut">
              <a:rPr lang="en-US" smtClean="0"/>
              <a:t>8/20/2017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3475C-B274-4828-AD24-3D2F1D59BB5E}" type="slidenum">
              <a:rPr lang="en-US" smtClean="0"/>
              <a:t>‹#›</a:t>
            </a:fld>
            <a:endParaRPr lang="en-US"/>
          </a:p>
        </p:txBody>
      </p:sp>
    </p:spTree>
    <p:extLst>
      <p:ext uri="{BB962C8B-B14F-4D97-AF65-F5344CB8AC3E}">
        <p14:creationId xmlns:p14="http://schemas.microsoft.com/office/powerpoint/2010/main" val="75399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183D9-27B0-4BF2-8C3B-210B44E05AAF}" type="datetimeFigureOut">
              <a:rPr lang="en-US" smtClean="0"/>
              <a:t>8/20/2017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73475C-B274-4828-AD24-3D2F1D59BB5E}" type="slidenum">
              <a:rPr lang="en-US" smtClean="0"/>
              <a:t>‹#›</a:t>
            </a:fld>
            <a:endParaRPr lang="en-US"/>
          </a:p>
        </p:txBody>
      </p:sp>
    </p:spTree>
    <p:extLst>
      <p:ext uri="{BB962C8B-B14F-4D97-AF65-F5344CB8AC3E}">
        <p14:creationId xmlns:p14="http://schemas.microsoft.com/office/powerpoint/2010/main" val="19462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C183D9-27B0-4BF2-8C3B-210B44E05AAF}" type="datetimeFigureOut">
              <a:rPr lang="en-US" smtClean="0"/>
              <a:t>8/20/2017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73475C-B274-4828-AD24-3D2F1D59BB5E}" type="slidenum">
              <a:rPr lang="en-US" smtClean="0"/>
              <a:t>‹#›</a:t>
            </a:fld>
            <a:endParaRPr lang="en-US"/>
          </a:p>
        </p:txBody>
      </p:sp>
    </p:spTree>
    <p:extLst>
      <p:ext uri="{BB962C8B-B14F-4D97-AF65-F5344CB8AC3E}">
        <p14:creationId xmlns:p14="http://schemas.microsoft.com/office/powerpoint/2010/main" val="437088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183D9-27B0-4BF2-8C3B-210B44E05AAF}" type="datetimeFigureOut">
              <a:rPr lang="en-US" smtClean="0"/>
              <a:t>8/20/2017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73475C-B274-4828-AD24-3D2F1D59BB5E}" type="slidenum">
              <a:rPr lang="en-US" smtClean="0"/>
              <a:t>‹#›</a:t>
            </a:fld>
            <a:endParaRPr lang="en-US"/>
          </a:p>
        </p:txBody>
      </p:sp>
    </p:spTree>
    <p:extLst>
      <p:ext uri="{BB962C8B-B14F-4D97-AF65-F5344CB8AC3E}">
        <p14:creationId xmlns:p14="http://schemas.microsoft.com/office/powerpoint/2010/main" val="3456312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183D9-27B0-4BF2-8C3B-210B44E05AAF}" type="datetimeFigureOut">
              <a:rPr lang="en-US" smtClean="0"/>
              <a:t>8/20/2017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3475C-B274-4828-AD24-3D2F1D59BB5E}" type="slidenum">
              <a:rPr lang="en-US" smtClean="0"/>
              <a:t>‹#›</a:t>
            </a:fld>
            <a:endParaRPr lang="en-US"/>
          </a:p>
        </p:txBody>
      </p:sp>
    </p:spTree>
    <p:extLst>
      <p:ext uri="{BB962C8B-B14F-4D97-AF65-F5344CB8AC3E}">
        <p14:creationId xmlns:p14="http://schemas.microsoft.com/office/powerpoint/2010/main" val="216258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183D9-27B0-4BF2-8C3B-210B44E05AAF}" type="datetimeFigureOut">
              <a:rPr lang="en-US" smtClean="0"/>
              <a:t>8/20/2017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3475C-B274-4828-AD24-3D2F1D59BB5E}" type="slidenum">
              <a:rPr lang="en-US" smtClean="0"/>
              <a:t>‹#›</a:t>
            </a:fld>
            <a:endParaRPr lang="en-US"/>
          </a:p>
        </p:txBody>
      </p:sp>
    </p:spTree>
    <p:extLst>
      <p:ext uri="{BB962C8B-B14F-4D97-AF65-F5344CB8AC3E}">
        <p14:creationId xmlns:p14="http://schemas.microsoft.com/office/powerpoint/2010/main" val="466333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C183D9-27B0-4BF2-8C3B-210B44E05AAF}" type="datetimeFigureOut">
              <a:rPr lang="en-US" smtClean="0"/>
              <a:t>8/20/2017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73475C-B274-4828-AD24-3D2F1D59BB5E}" type="slidenum">
              <a:rPr lang="en-US" smtClean="0"/>
              <a:t>‹#›</a:t>
            </a:fld>
            <a:endParaRPr lang="en-US"/>
          </a:p>
        </p:txBody>
      </p:sp>
    </p:spTree>
    <p:extLst>
      <p:ext uri="{BB962C8B-B14F-4D97-AF65-F5344CB8AC3E}">
        <p14:creationId xmlns:p14="http://schemas.microsoft.com/office/powerpoint/2010/main" val="153986141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2082188"/>
            <a:ext cx="8574622" cy="1914079"/>
          </a:xfrm>
        </p:spPr>
        <p:txBody>
          <a:bodyPr>
            <a:normAutofit fontScale="90000"/>
          </a:bodyPr>
          <a:lstStyle/>
          <a:p>
            <a:r>
              <a:rPr lang="en-US" dirty="0" smtClean="0"/>
              <a:t>House price prediction Analysis</a:t>
            </a:r>
            <a:endParaRPr lang="en-US" dirty="0"/>
          </a:p>
        </p:txBody>
      </p:sp>
      <p:sp>
        <p:nvSpPr>
          <p:cNvPr id="3" name="Subtitle 2"/>
          <p:cNvSpPr>
            <a:spLocks noGrp="1"/>
          </p:cNvSpPr>
          <p:nvPr>
            <p:ph type="subTitle" idx="1"/>
          </p:nvPr>
        </p:nvSpPr>
        <p:spPr>
          <a:xfrm>
            <a:off x="4515377" y="4647155"/>
            <a:ext cx="6987645" cy="737645"/>
          </a:xfrm>
        </p:spPr>
        <p:txBody>
          <a:bodyPr>
            <a:noAutofit/>
          </a:bodyPr>
          <a:lstStyle/>
          <a:p>
            <a:r>
              <a:rPr lang="en-US" sz="1800" dirty="0" smtClean="0"/>
              <a:t>Balakrishnan S</a:t>
            </a:r>
          </a:p>
          <a:p>
            <a:r>
              <a:rPr lang="en-US" sz="1800" dirty="0" smtClean="0"/>
              <a:t>19-08-2017</a:t>
            </a:r>
            <a:endParaRPr lang="en-US" sz="1800" dirty="0"/>
          </a:p>
        </p:txBody>
      </p:sp>
    </p:spTree>
    <p:extLst>
      <p:ext uri="{BB962C8B-B14F-4D97-AF65-F5344CB8AC3E}">
        <p14:creationId xmlns:p14="http://schemas.microsoft.com/office/powerpoint/2010/main" val="3406793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291230"/>
          </a:xfrm>
        </p:spPr>
        <p:txBody>
          <a:bodyPr>
            <a:noAutofit/>
          </a:bodyPr>
          <a:lstStyle/>
          <a:p>
            <a:r>
              <a:rPr lang="en-IN" sz="3200" dirty="0" smtClean="0"/>
              <a:t>Factor Analysis</a:t>
            </a: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9058" y="1415441"/>
            <a:ext cx="9720933" cy="4425863"/>
          </a:xfrm>
        </p:spPr>
      </p:pic>
    </p:spTree>
    <p:extLst>
      <p:ext uri="{BB962C8B-B14F-4D97-AF65-F5344CB8AC3E}">
        <p14:creationId xmlns:p14="http://schemas.microsoft.com/office/powerpoint/2010/main" val="1653197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429016"/>
          </a:xfrm>
        </p:spPr>
        <p:txBody>
          <a:bodyPr>
            <a:noAutofit/>
          </a:bodyPr>
          <a:lstStyle/>
          <a:p>
            <a:r>
              <a:rPr lang="en-IN" sz="3200" dirty="0" smtClean="0"/>
              <a:t>Feature Engineering</a:t>
            </a:r>
            <a:endParaRPr lang="en-IN" sz="3200" dirty="0"/>
          </a:p>
        </p:txBody>
      </p:sp>
      <p:sp>
        <p:nvSpPr>
          <p:cNvPr id="3" name="Content Placeholder 2"/>
          <p:cNvSpPr>
            <a:spLocks noGrp="1"/>
          </p:cNvSpPr>
          <p:nvPr>
            <p:ph idx="1"/>
          </p:nvPr>
        </p:nvSpPr>
        <p:spPr>
          <a:xfrm>
            <a:off x="1484310" y="1340285"/>
            <a:ext cx="10018713" cy="4709786"/>
          </a:xfrm>
        </p:spPr>
        <p:txBody>
          <a:bodyPr anchor="t">
            <a:normAutofit/>
          </a:bodyPr>
          <a:lstStyle/>
          <a:p>
            <a:r>
              <a:rPr lang="en-IN" sz="1600" dirty="0" smtClean="0"/>
              <a:t>Started with the Year data – </a:t>
            </a:r>
            <a:r>
              <a:rPr lang="en-IN" sz="1600" dirty="0" err="1" smtClean="0"/>
              <a:t>YearBuilt</a:t>
            </a:r>
            <a:r>
              <a:rPr lang="en-IN" sz="1600" dirty="0" smtClean="0"/>
              <a:t>, </a:t>
            </a:r>
            <a:r>
              <a:rPr lang="en-IN" sz="1600" dirty="0" err="1" smtClean="0"/>
              <a:t>GarageYearBuilt</a:t>
            </a:r>
            <a:r>
              <a:rPr lang="en-IN" sz="1600" dirty="0" smtClean="0"/>
              <a:t> &amp; </a:t>
            </a:r>
            <a:r>
              <a:rPr lang="en-IN" sz="1600" dirty="0" err="1" smtClean="0"/>
              <a:t>RenovatedYear</a:t>
            </a:r>
            <a:r>
              <a:rPr lang="en-IN" sz="1600" dirty="0" smtClean="0"/>
              <a:t>. Found number of years from the actual year and did a binning  on those years.</a:t>
            </a:r>
          </a:p>
          <a:p>
            <a:r>
              <a:rPr lang="en-IN" sz="1600" dirty="0" smtClean="0"/>
              <a:t>Added most of the square feet data and created a new feature out of it. </a:t>
            </a:r>
          </a:p>
          <a:p>
            <a:pPr marL="0" indent="0">
              <a:buNone/>
            </a:pPr>
            <a:endParaRPr lang="en-IN" sz="1600" dirty="0" smtClean="0"/>
          </a:p>
          <a:p>
            <a:pPr marL="0" indent="0">
              <a:buNone/>
            </a:pPr>
            <a:endParaRPr lang="en-IN" sz="1600" dirty="0"/>
          </a:p>
          <a:p>
            <a:pPr marL="0" indent="0">
              <a:buNone/>
            </a:pPr>
            <a:endParaRPr lang="en-IN" sz="1600" dirty="0" smtClean="0"/>
          </a:p>
          <a:p>
            <a:pPr marL="0" indent="0">
              <a:buNone/>
            </a:pPr>
            <a:endParaRPr lang="en-IN" sz="1600" dirty="0"/>
          </a:p>
          <a:p>
            <a:pPr marL="0" indent="0">
              <a:buNone/>
            </a:pPr>
            <a:endParaRPr lang="en-IN" sz="1600" dirty="0" smtClean="0"/>
          </a:p>
          <a:p>
            <a:r>
              <a:rPr lang="en-IN" sz="1600" dirty="0"/>
              <a:t>Reduced levels of many categorical features that has more levels</a:t>
            </a:r>
            <a:r>
              <a:rPr lang="en-IN" sz="1600" dirty="0" smtClean="0"/>
              <a:t>. Example, </a:t>
            </a:r>
            <a:r>
              <a:rPr lang="en-IN" sz="1600" dirty="0" err="1" smtClean="0"/>
              <a:t>HouseStyle</a:t>
            </a:r>
            <a:r>
              <a:rPr lang="en-IN" sz="1600" dirty="0" smtClean="0"/>
              <a:t> contains two or three levels with 1 story and 2 story. Hence we combined all the 1 story as a feature and 2story as another feature, etc.</a:t>
            </a:r>
          </a:p>
          <a:p>
            <a:r>
              <a:rPr lang="en-IN" sz="1600" dirty="0" smtClean="0"/>
              <a:t>Performed one hot encoding on many of the categorical features.  </a:t>
            </a:r>
          </a:p>
          <a:p>
            <a:r>
              <a:rPr lang="en-IN" sz="1600" dirty="0" smtClean="0"/>
              <a:t>For Features with only two possible levels as ‘0’ or ‘1’, one hot encoding is not needed. For example, a feature to check if we have a Garage or not (1 or 0). Then the same feature would contain either 1 if Garage is present and 0 if not. So one-hot encoding of creating two features out of this is not required.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354" y="2310600"/>
            <a:ext cx="7273723" cy="761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042" y="3233863"/>
            <a:ext cx="7107036" cy="81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800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429016"/>
          </a:xfrm>
        </p:spPr>
        <p:txBody>
          <a:bodyPr>
            <a:noAutofit/>
          </a:bodyPr>
          <a:lstStyle/>
          <a:p>
            <a:r>
              <a:rPr lang="en-IN" sz="3200" dirty="0" smtClean="0"/>
              <a:t>Other Techniques</a:t>
            </a:r>
            <a:endParaRPr lang="en-IN" sz="3200" dirty="0"/>
          </a:p>
        </p:txBody>
      </p:sp>
      <p:sp>
        <p:nvSpPr>
          <p:cNvPr id="3" name="Content Placeholder 2"/>
          <p:cNvSpPr>
            <a:spLocks noGrp="1"/>
          </p:cNvSpPr>
          <p:nvPr>
            <p:ph idx="1"/>
          </p:nvPr>
        </p:nvSpPr>
        <p:spPr>
          <a:xfrm>
            <a:off x="1484310" y="1340285"/>
            <a:ext cx="10018713" cy="4450915"/>
          </a:xfrm>
        </p:spPr>
        <p:txBody>
          <a:bodyPr anchor="t">
            <a:normAutofit/>
          </a:bodyPr>
          <a:lstStyle/>
          <a:p>
            <a:r>
              <a:rPr lang="en-IN" sz="2200" dirty="0" smtClean="0"/>
              <a:t>Other than LM and PCA, we used Random Forest , Elastic net regression and XGBoost on the data.</a:t>
            </a:r>
          </a:p>
          <a:p>
            <a:r>
              <a:rPr lang="en-IN" sz="2200" dirty="0" smtClean="0"/>
              <a:t>Random Forest does not need any interaction or binning as it would automatically apply those as part of the model building. </a:t>
            </a:r>
          </a:p>
          <a:p>
            <a:r>
              <a:rPr lang="en-IN" sz="2200" dirty="0" smtClean="0"/>
              <a:t>Elastic-net regression did a decent job but again we received the same result as that of the linear regression performed before. The binning did not help much here.</a:t>
            </a:r>
          </a:p>
          <a:p>
            <a:r>
              <a:rPr lang="en-IN" sz="2200" dirty="0" smtClean="0"/>
              <a:t>Finally, XGBoost model gave the best result as it will perform well with one hot encoding data. </a:t>
            </a:r>
          </a:p>
          <a:p>
            <a:r>
              <a:rPr lang="en-IN" sz="2200" dirty="0" smtClean="0"/>
              <a:t>We calculated RMSE with all of the models and the XGBoost is the one that gave the best result, whereas the relationship between the Actual and Predicted data was better shown in Random Forest only. </a:t>
            </a:r>
          </a:p>
          <a:p>
            <a:endParaRPr lang="en-IN" sz="2200" dirty="0"/>
          </a:p>
        </p:txBody>
      </p:sp>
    </p:spTree>
    <p:extLst>
      <p:ext uri="{BB962C8B-B14F-4D97-AF65-F5344CB8AC3E}">
        <p14:creationId xmlns:p14="http://schemas.microsoft.com/office/powerpoint/2010/main" val="3659243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742167"/>
          </a:xfrm>
        </p:spPr>
        <p:txBody>
          <a:bodyPr>
            <a:noAutofit/>
          </a:bodyPr>
          <a:lstStyle/>
          <a:p>
            <a:r>
              <a:rPr lang="en-IN" sz="3200" dirty="0" smtClean="0"/>
              <a:t>Regression Graphs</a:t>
            </a:r>
            <a:endParaRPr lang="en-IN" sz="3200" dirty="0"/>
          </a:p>
        </p:txBody>
      </p:sp>
      <p:sp>
        <p:nvSpPr>
          <p:cNvPr id="4" name="Text Placeholder 3"/>
          <p:cNvSpPr>
            <a:spLocks noGrp="1"/>
          </p:cNvSpPr>
          <p:nvPr>
            <p:ph type="body" idx="1"/>
          </p:nvPr>
        </p:nvSpPr>
        <p:spPr>
          <a:xfrm>
            <a:off x="1227550" y="2658533"/>
            <a:ext cx="7026359" cy="576262"/>
          </a:xfrm>
        </p:spPr>
        <p:txBody>
          <a:bodyPr/>
          <a:lstStyle/>
          <a:p>
            <a:r>
              <a:rPr lang="en-IN" sz="2500" dirty="0" smtClean="0"/>
              <a:t>Linear Regression                 Elastic net regression</a:t>
            </a:r>
            <a:endParaRPr lang="en-IN" sz="25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21192" y="3222604"/>
            <a:ext cx="3166235" cy="2455862"/>
          </a:xfrm>
        </p:spPr>
      </p:pic>
      <p:sp>
        <p:nvSpPr>
          <p:cNvPr id="6" name="Text Placeholder 5"/>
          <p:cNvSpPr>
            <a:spLocks noGrp="1"/>
          </p:cNvSpPr>
          <p:nvPr>
            <p:ph type="body" sz="quarter" idx="3"/>
          </p:nvPr>
        </p:nvSpPr>
        <p:spPr>
          <a:xfrm>
            <a:off x="6880487" y="2667000"/>
            <a:ext cx="4893979" cy="576262"/>
          </a:xfrm>
        </p:spPr>
        <p:txBody>
          <a:bodyPr/>
          <a:lstStyle/>
          <a:p>
            <a:r>
              <a:rPr lang="en-IN" sz="2500" dirty="0" smtClean="0"/>
              <a:t>                     PCA on Linear Regression</a:t>
            </a:r>
            <a:endParaRPr lang="en-IN" sz="2500" dirty="0"/>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506727" y="3278509"/>
            <a:ext cx="3151013" cy="2455862"/>
          </a:xfr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0359" y="3277857"/>
            <a:ext cx="3603551" cy="3022736"/>
          </a:xfrm>
          <a:prstGeom prst="rect">
            <a:avLst/>
          </a:prstGeom>
        </p:spPr>
      </p:pic>
    </p:spTree>
    <p:extLst>
      <p:ext uri="{BB962C8B-B14F-4D97-AF65-F5344CB8AC3E}">
        <p14:creationId xmlns:p14="http://schemas.microsoft.com/office/powerpoint/2010/main" val="2223083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71762" y="1681503"/>
            <a:ext cx="4607188" cy="576262"/>
          </a:xfrm>
        </p:spPr>
        <p:txBody>
          <a:bodyPr/>
          <a:lstStyle/>
          <a:p>
            <a:r>
              <a:rPr lang="en-IN" sz="2500" dirty="0" smtClean="0"/>
              <a:t>Random Forest</a:t>
            </a:r>
            <a:endParaRPr lang="en-IN" sz="25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13710" y="2517775"/>
            <a:ext cx="4416418" cy="3273425"/>
          </a:xfrm>
        </p:spPr>
      </p:pic>
      <p:sp>
        <p:nvSpPr>
          <p:cNvPr id="5" name="Text Placeholder 4"/>
          <p:cNvSpPr>
            <a:spLocks noGrp="1"/>
          </p:cNvSpPr>
          <p:nvPr>
            <p:ph type="body" sz="quarter" idx="3"/>
          </p:nvPr>
        </p:nvSpPr>
        <p:spPr>
          <a:xfrm>
            <a:off x="7030800" y="1639865"/>
            <a:ext cx="4622537" cy="576262"/>
          </a:xfrm>
        </p:spPr>
        <p:txBody>
          <a:bodyPr/>
          <a:lstStyle/>
          <a:p>
            <a:r>
              <a:rPr lang="en-IN" sz="2500" dirty="0" smtClean="0"/>
              <a:t>XGBoost</a:t>
            </a:r>
            <a:endParaRPr lang="en-IN" sz="2500"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070558" y="2517775"/>
            <a:ext cx="4353179" cy="3273425"/>
          </a:xfrm>
        </p:spPr>
      </p:pic>
    </p:spTree>
    <p:extLst>
      <p:ext uri="{BB962C8B-B14F-4D97-AF65-F5344CB8AC3E}">
        <p14:creationId xmlns:p14="http://schemas.microsoft.com/office/powerpoint/2010/main" val="596519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1" y="685800"/>
            <a:ext cx="10018713" cy="616907"/>
          </a:xfrm>
        </p:spPr>
        <p:txBody>
          <a:bodyPr>
            <a:normAutofit/>
          </a:bodyPr>
          <a:lstStyle/>
          <a:p>
            <a:r>
              <a:rPr lang="en-IN" sz="3200" dirty="0" smtClean="0"/>
              <a:t>Summary &amp; Conclusion</a:t>
            </a:r>
            <a:endParaRPr lang="en-IN" sz="3200" dirty="0"/>
          </a:p>
        </p:txBody>
      </p:sp>
      <p:sp>
        <p:nvSpPr>
          <p:cNvPr id="8" name="Content Placeholder 7"/>
          <p:cNvSpPr>
            <a:spLocks noGrp="1"/>
          </p:cNvSpPr>
          <p:nvPr>
            <p:ph idx="1"/>
          </p:nvPr>
        </p:nvSpPr>
        <p:spPr>
          <a:xfrm>
            <a:off x="1484310" y="1553227"/>
            <a:ext cx="10018713" cy="4237973"/>
          </a:xfrm>
        </p:spPr>
        <p:txBody>
          <a:bodyPr anchor="t">
            <a:normAutofit lnSpcReduction="10000"/>
          </a:bodyPr>
          <a:lstStyle/>
          <a:p>
            <a:r>
              <a:rPr lang="en-IN" sz="2000" dirty="0" smtClean="0"/>
              <a:t>Test data is more skewed than Train data and has more missing values. Hence every particular information in Train data is valuable and we must not remove any outliers. </a:t>
            </a:r>
          </a:p>
          <a:p>
            <a:r>
              <a:rPr lang="en-IN" sz="2000" dirty="0" smtClean="0"/>
              <a:t>House prices increase with Year. </a:t>
            </a:r>
          </a:p>
          <a:p>
            <a:r>
              <a:rPr lang="en-IN" sz="2000" dirty="0" smtClean="0"/>
              <a:t>Quality &amp; C</a:t>
            </a:r>
            <a:r>
              <a:rPr lang="en-IN" sz="2000" dirty="0" smtClean="0"/>
              <a:t>ondition plays an important role in this model.</a:t>
            </a:r>
            <a:endParaRPr lang="en-IN" sz="2000" dirty="0" smtClean="0"/>
          </a:p>
          <a:p>
            <a:r>
              <a:rPr lang="en-IN" sz="2000" dirty="0" smtClean="0"/>
              <a:t>Performing </a:t>
            </a:r>
            <a:r>
              <a:rPr lang="en-IN" sz="2000" dirty="0" smtClean="0"/>
              <a:t>FA helps us to understand how the features are divided and it will also help in framing interactions.</a:t>
            </a:r>
          </a:p>
          <a:p>
            <a:r>
              <a:rPr lang="en-IN" sz="2000" dirty="0"/>
              <a:t>If we are using interactions then we must be careful to not over fit the </a:t>
            </a:r>
            <a:r>
              <a:rPr lang="en-IN" sz="2000" dirty="0" smtClean="0"/>
              <a:t>model </a:t>
            </a:r>
          </a:p>
          <a:p>
            <a:r>
              <a:rPr lang="en-IN" sz="2000" dirty="0"/>
              <a:t>Linear regression is not very effective </a:t>
            </a:r>
            <a:r>
              <a:rPr lang="en-IN" sz="2000" dirty="0" smtClean="0"/>
              <a:t>if there exists multi-</a:t>
            </a:r>
            <a:r>
              <a:rPr lang="en-IN" sz="2000" dirty="0" err="1" smtClean="0"/>
              <a:t>colinearity</a:t>
            </a:r>
            <a:r>
              <a:rPr lang="en-IN" sz="2000" dirty="0" smtClean="0"/>
              <a:t>.</a:t>
            </a:r>
          </a:p>
          <a:p>
            <a:r>
              <a:rPr lang="en-IN" sz="2000" dirty="0" smtClean="0"/>
              <a:t>Binning </a:t>
            </a:r>
            <a:r>
              <a:rPr lang="en-IN" sz="2000" dirty="0"/>
              <a:t>will help </a:t>
            </a:r>
            <a:r>
              <a:rPr lang="en-IN" sz="2000" dirty="0" smtClean="0"/>
              <a:t>to improve </a:t>
            </a:r>
            <a:r>
              <a:rPr lang="en-IN" sz="2000" dirty="0"/>
              <a:t>the model accuracy </a:t>
            </a:r>
            <a:r>
              <a:rPr lang="en-IN" sz="2000" dirty="0" smtClean="0"/>
              <a:t>If there are more number of categorical features.</a:t>
            </a:r>
          </a:p>
          <a:p>
            <a:r>
              <a:rPr lang="en-IN" sz="2000" dirty="0" smtClean="0"/>
              <a:t>Best </a:t>
            </a:r>
            <a:r>
              <a:rPr lang="en-IN" sz="2000" dirty="0" smtClean="0"/>
              <a:t>model is XGBoost for this dataset with an RMSE of 0.13142</a:t>
            </a:r>
          </a:p>
          <a:p>
            <a:pPr marL="0" indent="0">
              <a:buNone/>
            </a:pPr>
            <a:endParaRPr lang="en-IN" sz="2000" dirty="0" smtClean="0"/>
          </a:p>
          <a:p>
            <a:endParaRPr lang="en-IN" sz="2000" dirty="0" smtClean="0"/>
          </a:p>
          <a:p>
            <a:endParaRPr lang="en-IN" sz="2000" dirty="0"/>
          </a:p>
        </p:txBody>
      </p:sp>
    </p:spTree>
    <p:extLst>
      <p:ext uri="{BB962C8B-B14F-4D97-AF65-F5344CB8AC3E}">
        <p14:creationId xmlns:p14="http://schemas.microsoft.com/office/powerpoint/2010/main" val="2611191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34528"/>
          </a:xfrm>
        </p:spPr>
        <p:txBody>
          <a:bodyPr/>
          <a:lstStyle/>
          <a:p>
            <a:r>
              <a:rPr lang="en-US" dirty="0" smtClean="0"/>
              <a:t>Business Problem</a:t>
            </a:r>
            <a:endParaRPr lang="en-US" dirty="0"/>
          </a:p>
        </p:txBody>
      </p:sp>
      <p:sp>
        <p:nvSpPr>
          <p:cNvPr id="3" name="Content Placeholder 2"/>
          <p:cNvSpPr>
            <a:spLocks noGrp="1"/>
          </p:cNvSpPr>
          <p:nvPr>
            <p:ph idx="1"/>
          </p:nvPr>
        </p:nvSpPr>
        <p:spPr>
          <a:xfrm>
            <a:off x="1484310" y="1685581"/>
            <a:ext cx="10018713" cy="4105619"/>
          </a:xfrm>
        </p:spPr>
        <p:txBody>
          <a:bodyPr/>
          <a:lstStyle/>
          <a:p>
            <a:r>
              <a:rPr lang="en-IN" dirty="0"/>
              <a:t>A </a:t>
            </a:r>
            <a:r>
              <a:rPr lang="en-IN" dirty="0" smtClean="0"/>
              <a:t>dataset </a:t>
            </a:r>
            <a:r>
              <a:rPr lang="en-IN" dirty="0"/>
              <a:t>has been provided to predict the Sale price of Houses during the year 2010. </a:t>
            </a:r>
            <a:endParaRPr lang="en-IN" dirty="0" smtClean="0"/>
          </a:p>
          <a:p>
            <a:r>
              <a:rPr lang="en-US" dirty="0"/>
              <a:t>Data is split across Train and Test</a:t>
            </a:r>
          </a:p>
          <a:p>
            <a:r>
              <a:rPr lang="en-US" dirty="0"/>
              <a:t>Number of Features : Train – 80, Test – 79 (without dependent variable)</a:t>
            </a:r>
          </a:p>
          <a:p>
            <a:r>
              <a:rPr lang="en-US" dirty="0"/>
              <a:t>Number of observations: Train - 1460, Test – 1459 </a:t>
            </a:r>
          </a:p>
          <a:p>
            <a:r>
              <a:rPr lang="en-US" dirty="0"/>
              <a:t>Dependent variable : Sale price</a:t>
            </a:r>
          </a:p>
          <a:p>
            <a:pPr marL="0" indent="0">
              <a:buNone/>
            </a:pPr>
            <a:endParaRPr lang="en-US" dirty="0"/>
          </a:p>
          <a:p>
            <a:endParaRPr lang="en-US" dirty="0"/>
          </a:p>
        </p:txBody>
      </p:sp>
    </p:spTree>
    <p:extLst>
      <p:ext uri="{BB962C8B-B14F-4D97-AF65-F5344CB8AC3E}">
        <p14:creationId xmlns:p14="http://schemas.microsoft.com/office/powerpoint/2010/main" val="3641947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515039"/>
          </a:xfrm>
        </p:spPr>
        <p:txBody>
          <a:bodyPr>
            <a:normAutofit fontScale="90000"/>
          </a:bodyPr>
          <a:lstStyle/>
          <a:p>
            <a:r>
              <a:rPr lang="en-US" dirty="0" smtClean="0"/>
              <a:t>Data Preparation</a:t>
            </a:r>
            <a:endParaRPr lang="en-US" dirty="0"/>
          </a:p>
        </p:txBody>
      </p:sp>
      <p:sp>
        <p:nvSpPr>
          <p:cNvPr id="3" name="Content Placeholder 2"/>
          <p:cNvSpPr>
            <a:spLocks noGrp="1"/>
          </p:cNvSpPr>
          <p:nvPr>
            <p:ph idx="1"/>
          </p:nvPr>
        </p:nvSpPr>
        <p:spPr>
          <a:xfrm>
            <a:off x="1484310" y="1388125"/>
            <a:ext cx="10018713" cy="4885353"/>
          </a:xfrm>
        </p:spPr>
        <p:txBody>
          <a:bodyPr anchor="t">
            <a:normAutofit/>
          </a:bodyPr>
          <a:lstStyle/>
          <a:p>
            <a:r>
              <a:rPr lang="en-US" sz="1600" dirty="0" smtClean="0"/>
              <a:t>Three types of missing data in this problem – Missing data (NA) , Incorrect data &amp; Level mismatch. Data is missing for 34 features. </a:t>
            </a:r>
            <a:r>
              <a:rPr lang="en-US" sz="1600" dirty="0"/>
              <a:t>A</a:t>
            </a:r>
            <a:r>
              <a:rPr lang="en-US" sz="1600" dirty="0" smtClean="0"/>
              <a:t>pproximately 24% of total data.</a:t>
            </a:r>
          </a:p>
          <a:p>
            <a:pPr marL="0" indent="0">
              <a:buNone/>
            </a:pPr>
            <a:r>
              <a:rPr lang="en-US" sz="1600" b="1" dirty="0" smtClean="0"/>
              <a:t>Incorrect Data</a:t>
            </a:r>
            <a:r>
              <a:rPr lang="en-US" sz="1600" dirty="0" smtClean="0"/>
              <a:t> - Missing values also contains actual values incorrectly tagged as NA.</a:t>
            </a:r>
          </a:p>
          <a:p>
            <a:pPr marL="457200" lvl="1" indent="0">
              <a:buNone/>
            </a:pPr>
            <a:r>
              <a:rPr lang="en-US" sz="1600" dirty="0"/>
              <a:t>For example, Fence categorical feature contains NA values. And in the data description ‘No fence’ is denoted as </a:t>
            </a:r>
            <a:r>
              <a:rPr lang="en-US" sz="1600" dirty="0" smtClean="0"/>
              <a:t>NA. This </a:t>
            </a:r>
            <a:r>
              <a:rPr lang="en-US" sz="1600" dirty="0"/>
              <a:t>does not mean that the data is missing , hence the level can be modified/renamed from NA to ‘None’ or ‘</a:t>
            </a:r>
            <a:r>
              <a:rPr lang="en-US" sz="1600" dirty="0" err="1"/>
              <a:t>NoFence</a:t>
            </a:r>
            <a:r>
              <a:rPr lang="en-US" sz="1600" dirty="0"/>
              <a:t>’.</a:t>
            </a:r>
          </a:p>
          <a:p>
            <a:pPr marL="0" indent="0">
              <a:buNone/>
            </a:pPr>
            <a:endParaRPr lang="en-US" sz="2000" dirty="0" smtClean="0"/>
          </a:p>
          <a:p>
            <a:pPr marL="0" indent="0">
              <a:buNone/>
            </a:pPr>
            <a:endParaRPr lang="en-US" sz="1600" b="1" dirty="0" smtClean="0"/>
          </a:p>
          <a:p>
            <a:pPr marL="0" indent="0">
              <a:buNone/>
            </a:pPr>
            <a:r>
              <a:rPr lang="en-US" sz="1600" b="1" dirty="0" smtClean="0"/>
              <a:t>Level </a:t>
            </a:r>
            <a:r>
              <a:rPr lang="en-US" sz="1600" b="1" dirty="0"/>
              <a:t>mismatch</a:t>
            </a:r>
            <a:r>
              <a:rPr lang="en-US" sz="1600" dirty="0"/>
              <a:t> –  11 Character variables between Train and Test data has mismatch in levels. </a:t>
            </a:r>
          </a:p>
          <a:p>
            <a:pPr marL="457200" lvl="1" indent="0">
              <a:buNone/>
            </a:pPr>
            <a:r>
              <a:rPr lang="en-US" sz="1600" dirty="0"/>
              <a:t>For example, </a:t>
            </a:r>
            <a:r>
              <a:rPr lang="en-US" sz="1600" dirty="0" err="1"/>
              <a:t>HouseStyle</a:t>
            </a:r>
            <a:r>
              <a:rPr lang="en-US" sz="1600" dirty="0"/>
              <a:t> has 8 levels in Train whereas only 7 levels in Test data. </a:t>
            </a:r>
            <a:r>
              <a:rPr lang="en-US" sz="1600" dirty="0" smtClean="0"/>
              <a:t>This </a:t>
            </a:r>
            <a:r>
              <a:rPr lang="en-US" sz="1600" dirty="0"/>
              <a:t>mismatch will lead to contrast error when we predict from the model. </a:t>
            </a:r>
            <a:r>
              <a:rPr lang="en-US" sz="1600" dirty="0" smtClean="0"/>
              <a:t>Hence </a:t>
            </a:r>
            <a:r>
              <a:rPr lang="en-US" sz="1600" dirty="0"/>
              <a:t>we must </a:t>
            </a:r>
            <a:r>
              <a:rPr lang="en-US" sz="1600" dirty="0" smtClean="0"/>
              <a:t>generalize levels between Train &amp; Test.</a:t>
            </a:r>
            <a:endParaRPr lang="en-US" sz="1600" dirty="0"/>
          </a:p>
          <a:p>
            <a:endParaRPr lang="en-US" sz="2000" dirty="0" smtClean="0"/>
          </a:p>
          <a:p>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5425" y="3026520"/>
            <a:ext cx="4763554" cy="723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3832" y="5036254"/>
            <a:ext cx="4482537" cy="1324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5713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053296"/>
            <a:ext cx="10018713" cy="4972931"/>
          </a:xfrm>
        </p:spPr>
        <p:txBody>
          <a:bodyPr>
            <a:normAutofit/>
          </a:bodyPr>
          <a:lstStyle/>
          <a:p>
            <a:pPr marL="0" indent="0">
              <a:buNone/>
            </a:pPr>
            <a:r>
              <a:rPr lang="en-US" sz="1600" b="1" dirty="0" smtClean="0"/>
              <a:t>Missing data </a:t>
            </a:r>
            <a:r>
              <a:rPr lang="en-US" sz="1600" dirty="0" smtClean="0"/>
              <a:t>– </a:t>
            </a:r>
          </a:p>
          <a:p>
            <a:r>
              <a:rPr lang="en-IN" sz="1600" dirty="0" smtClean="0"/>
              <a:t>BsmtFinSF1, BsmtFinSF2,</a:t>
            </a:r>
            <a:r>
              <a:rPr lang="en-IN" sz="1600" dirty="0"/>
              <a:t> </a:t>
            </a:r>
            <a:r>
              <a:rPr lang="en-IN" sz="1600" dirty="0" err="1" smtClean="0"/>
              <a:t>BsmtUnfSF</a:t>
            </a:r>
            <a:r>
              <a:rPr lang="en-IN" sz="1600" dirty="0" smtClean="0"/>
              <a:t>, </a:t>
            </a:r>
            <a:r>
              <a:rPr lang="en-IN" sz="1600" dirty="0" err="1" smtClean="0"/>
              <a:t>TotalBsmtSF</a:t>
            </a:r>
            <a:r>
              <a:rPr lang="en-IN" sz="1600" dirty="0" smtClean="0"/>
              <a:t>, </a:t>
            </a:r>
            <a:r>
              <a:rPr lang="en-IN" sz="1600" dirty="0" err="1" smtClean="0"/>
              <a:t>BsmtFullBath</a:t>
            </a:r>
            <a:r>
              <a:rPr lang="en-IN" sz="1600" dirty="0" smtClean="0"/>
              <a:t>, </a:t>
            </a:r>
            <a:r>
              <a:rPr lang="en-IN" sz="1600" dirty="0" err="1" smtClean="0"/>
              <a:t>BsmtHalfBath</a:t>
            </a:r>
            <a:r>
              <a:rPr lang="en-IN" sz="1600" dirty="0" smtClean="0"/>
              <a:t>, </a:t>
            </a:r>
            <a:r>
              <a:rPr lang="en-IN" sz="1600" dirty="0" err="1" smtClean="0"/>
              <a:t>BsmtHalfBath</a:t>
            </a:r>
            <a:r>
              <a:rPr lang="en-IN" sz="1600" dirty="0" smtClean="0"/>
              <a:t> – All these features contains NA because those observations does not have Basement. Hence replace zero for missing values.</a:t>
            </a:r>
          </a:p>
          <a:p>
            <a:r>
              <a:rPr lang="en-IN" sz="1600" dirty="0" smtClean="0"/>
              <a:t>For</a:t>
            </a:r>
            <a:r>
              <a:rPr lang="en-IN" sz="1600" b="1" dirty="0" smtClean="0"/>
              <a:t> </a:t>
            </a:r>
            <a:r>
              <a:rPr lang="en-IN" sz="1600" dirty="0" smtClean="0"/>
              <a:t>Functional, </a:t>
            </a:r>
            <a:r>
              <a:rPr lang="en-IN" sz="1600" dirty="0" err="1" smtClean="0"/>
              <a:t>MSZoning</a:t>
            </a:r>
            <a:r>
              <a:rPr lang="en-IN" sz="1600" dirty="0" smtClean="0"/>
              <a:t> &amp; </a:t>
            </a:r>
            <a:r>
              <a:rPr lang="en-IN" sz="1600" dirty="0" err="1" smtClean="0"/>
              <a:t>KitchenQual</a:t>
            </a:r>
            <a:r>
              <a:rPr lang="en-IN" sz="1600" dirty="0" smtClean="0"/>
              <a:t>, </a:t>
            </a:r>
            <a:r>
              <a:rPr lang="en-IN" sz="1600" dirty="0" err="1" smtClean="0"/>
              <a:t>SaleType</a:t>
            </a:r>
            <a:r>
              <a:rPr lang="en-IN" sz="1600" dirty="0" smtClean="0"/>
              <a:t> – Compute the mode &amp; assign it in place of missing values.</a:t>
            </a:r>
          </a:p>
          <a:p>
            <a:r>
              <a:rPr lang="en-IN" sz="1600" dirty="0" smtClean="0"/>
              <a:t>For </a:t>
            </a:r>
            <a:r>
              <a:rPr lang="en-IN" sz="1600" dirty="0" err="1" smtClean="0"/>
              <a:t>MasVnrArea</a:t>
            </a:r>
            <a:r>
              <a:rPr lang="en-IN" sz="1600" dirty="0" smtClean="0"/>
              <a:t> &amp; </a:t>
            </a:r>
            <a:r>
              <a:rPr lang="en-IN" sz="1600" dirty="0" err="1" smtClean="0"/>
              <a:t>MasVnrType</a:t>
            </a:r>
            <a:r>
              <a:rPr lang="en-IN" sz="1600" dirty="0" smtClean="0"/>
              <a:t>, we have 23 NAs out which all </a:t>
            </a:r>
            <a:r>
              <a:rPr lang="en-IN" sz="1600" dirty="0" err="1" smtClean="0"/>
              <a:t>MasVnrArea</a:t>
            </a:r>
            <a:r>
              <a:rPr lang="en-IN" sz="1600" dirty="0" smtClean="0"/>
              <a:t> ‘s NA equals</a:t>
            </a:r>
            <a:r>
              <a:rPr lang="en-IN" sz="1600" dirty="0"/>
              <a:t> </a:t>
            </a:r>
            <a:r>
              <a:rPr lang="en-IN" sz="1600" dirty="0" err="1" smtClean="0"/>
              <a:t>MasVnrType</a:t>
            </a:r>
            <a:r>
              <a:rPr lang="en-IN" sz="1600" dirty="0" smtClean="0"/>
              <a:t> NAs except one </a:t>
            </a:r>
            <a:r>
              <a:rPr lang="en-IN" sz="1600" dirty="0" smtClean="0"/>
              <a:t>(row</a:t>
            </a:r>
            <a:r>
              <a:rPr lang="en-IN" sz="1600" dirty="0" smtClean="0"/>
              <a:t># </a:t>
            </a:r>
            <a:r>
              <a:rPr lang="en-IN" sz="1600" dirty="0" smtClean="0"/>
              <a:t>2611) missing </a:t>
            </a:r>
            <a:r>
              <a:rPr lang="en-IN" sz="1600" dirty="0" smtClean="0"/>
              <a:t>value. All the other NAs are not missing but has no data. </a:t>
            </a:r>
          </a:p>
          <a:p>
            <a:endParaRPr lang="en-US" sz="1600" dirty="0" smtClean="0"/>
          </a:p>
          <a:p>
            <a:endParaRPr lang="en-US" sz="1600" dirty="0" smtClean="0"/>
          </a:p>
          <a:p>
            <a:r>
              <a:rPr lang="en-US" sz="1600" dirty="0" smtClean="0"/>
              <a:t>Hence impute missing value by mean average and change the other </a:t>
            </a:r>
            <a:r>
              <a:rPr lang="en-US" sz="1600" dirty="0" err="1" smtClean="0"/>
              <a:t>MasVnrType</a:t>
            </a:r>
            <a:r>
              <a:rPr lang="en-US" sz="1600" dirty="0" smtClean="0"/>
              <a:t> to “None” and </a:t>
            </a:r>
            <a:r>
              <a:rPr lang="en-US" sz="1600" dirty="0" err="1" smtClean="0"/>
              <a:t>MasVnrArea</a:t>
            </a:r>
            <a:r>
              <a:rPr lang="en-US" sz="1600" dirty="0" smtClean="0"/>
              <a:t> to zero.</a:t>
            </a:r>
          </a:p>
          <a:p>
            <a:r>
              <a:rPr lang="en-IN" sz="1600" dirty="0" err="1" smtClean="0"/>
              <a:t>LotFrontage</a:t>
            </a:r>
            <a:r>
              <a:rPr lang="en-IN" sz="1600" dirty="0" smtClean="0"/>
              <a:t> – </a:t>
            </a:r>
            <a:r>
              <a:rPr lang="en-IN" sz="1600" dirty="0" err="1" smtClean="0"/>
              <a:t>LotFrontage</a:t>
            </a:r>
            <a:r>
              <a:rPr lang="en-IN" sz="1600" dirty="0" smtClean="0"/>
              <a:t> and Neighbourhood seems to be correlated, Hence we take a table wise average of </a:t>
            </a:r>
            <a:r>
              <a:rPr lang="en-IN" sz="1600" dirty="0" err="1" smtClean="0"/>
              <a:t>LotFrontage</a:t>
            </a:r>
            <a:r>
              <a:rPr lang="en-IN" sz="1600" dirty="0" smtClean="0"/>
              <a:t> by Neighbourhood. </a:t>
            </a:r>
            <a:endParaRPr lang="en-US" sz="1600" dirty="0" smtClean="0"/>
          </a:p>
          <a:p>
            <a:r>
              <a:rPr lang="en-US" sz="1600" dirty="0" smtClean="0"/>
              <a:t>With this average &amp; using Ave function, we fill in the missing  </a:t>
            </a:r>
          </a:p>
          <a:p>
            <a:pPr marL="0" indent="0">
              <a:buNone/>
            </a:pPr>
            <a:r>
              <a:rPr lang="en-US" sz="1600" dirty="0"/>
              <a:t>	</a:t>
            </a:r>
            <a:r>
              <a:rPr lang="en-US" sz="1600" dirty="0" smtClean="0"/>
              <a:t>values for </a:t>
            </a:r>
            <a:r>
              <a:rPr lang="en-US" sz="1600" dirty="0" err="1" smtClean="0"/>
              <a:t>LotFrontage</a:t>
            </a:r>
            <a:r>
              <a:rPr lang="en-US" sz="1600" dirty="0" smtClean="0"/>
              <a:t>. </a:t>
            </a:r>
          </a:p>
          <a:p>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486" y="2949006"/>
            <a:ext cx="6407885" cy="824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4384" y="4818384"/>
            <a:ext cx="2043411" cy="1350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611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851771"/>
            <a:ext cx="10018713" cy="4939430"/>
          </a:xfrm>
        </p:spPr>
        <p:txBody>
          <a:bodyPr anchor="t">
            <a:normAutofit/>
          </a:bodyPr>
          <a:lstStyle/>
          <a:p>
            <a:pPr marL="0" indent="0">
              <a:buNone/>
            </a:pPr>
            <a:r>
              <a:rPr lang="en-US" sz="1600" b="1" dirty="0" smtClean="0"/>
              <a:t>Exploratory Data Analysis</a:t>
            </a:r>
            <a:endParaRPr lang="en-US" sz="1600" b="1" dirty="0"/>
          </a:p>
          <a:p>
            <a:pPr>
              <a:buFont typeface="Arial" pitchFamily="34" charset="0"/>
              <a:buChar char="•"/>
            </a:pPr>
            <a:r>
              <a:rPr lang="en-US" sz="1600" dirty="0" smtClean="0"/>
              <a:t>We found that the dependent  variable is Negatively Skewed. </a:t>
            </a:r>
          </a:p>
          <a:p>
            <a:pPr>
              <a:buFont typeface="Arial" pitchFamily="34" charset="0"/>
              <a:buChar char="•"/>
            </a:pPr>
            <a:endParaRPr lang="en-US" sz="1600" dirty="0" smtClean="0"/>
          </a:p>
          <a:p>
            <a:pPr>
              <a:buFont typeface="Arial" pitchFamily="34" charset="0"/>
              <a:buChar char="•"/>
            </a:pPr>
            <a:endParaRPr lang="en-US" sz="1600" dirty="0"/>
          </a:p>
          <a:p>
            <a:pPr>
              <a:buFont typeface="Arial" pitchFamily="34" charset="0"/>
              <a:buChar char="•"/>
            </a:pPr>
            <a:endParaRPr lang="en-US" sz="1600" dirty="0" smtClean="0"/>
          </a:p>
          <a:p>
            <a:pPr>
              <a:buFont typeface="Arial" pitchFamily="34" charset="0"/>
              <a:buChar char="•"/>
            </a:pPr>
            <a:endParaRPr lang="en-US" sz="1600" dirty="0"/>
          </a:p>
          <a:p>
            <a:pPr>
              <a:buFont typeface="Arial" pitchFamily="34" charset="0"/>
              <a:buChar char="•"/>
            </a:pPr>
            <a:endParaRPr lang="en-US" sz="1600" dirty="0" smtClean="0"/>
          </a:p>
          <a:p>
            <a:pPr>
              <a:buFont typeface="Arial" pitchFamily="34" charset="0"/>
              <a:buChar char="•"/>
            </a:pPr>
            <a:endParaRPr lang="en-US" sz="1600" dirty="0"/>
          </a:p>
          <a:p>
            <a:pPr>
              <a:buFont typeface="Arial" pitchFamily="34" charset="0"/>
              <a:buChar char="•"/>
            </a:pPr>
            <a:endParaRPr lang="en-US" sz="1600" dirty="0" smtClean="0"/>
          </a:p>
          <a:p>
            <a:pPr marL="0" indent="0">
              <a:buNone/>
            </a:pPr>
            <a:endParaRPr lang="en-US" sz="1600" dirty="0"/>
          </a:p>
          <a:p>
            <a:pPr>
              <a:buFont typeface="Arial" pitchFamily="34" charset="0"/>
              <a:buChar char="•"/>
            </a:pPr>
            <a:r>
              <a:rPr lang="en-US" sz="1600" dirty="0" smtClean="0"/>
              <a:t>Hence we performed a Log transformation after which the </a:t>
            </a:r>
            <a:r>
              <a:rPr lang="en-US" sz="1600" dirty="0" err="1" smtClean="0"/>
              <a:t>SalePrice</a:t>
            </a:r>
            <a:r>
              <a:rPr lang="en-US" sz="1600" dirty="0" smtClean="0"/>
              <a:t> was normally distributed. The same log transformation must be done for all other numeric variables. </a:t>
            </a:r>
          </a:p>
          <a:p>
            <a:pPr marL="0" indent="0">
              <a:buNone/>
            </a:pPr>
            <a:endParaRPr lang="en-IN"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724" y="1644261"/>
            <a:ext cx="3189066" cy="272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8276" y="1392484"/>
            <a:ext cx="3259962" cy="2981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3110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ormAutofit/>
          </a:bodyPr>
          <a:lstStyle/>
          <a:p>
            <a:endParaRPr lang="en-IN" sz="1600" dirty="0" smtClean="0"/>
          </a:p>
          <a:p>
            <a:r>
              <a:rPr lang="en-IN" sz="1500" dirty="0" smtClean="0"/>
              <a:t>Utilities and </a:t>
            </a:r>
            <a:r>
              <a:rPr lang="en-IN" sz="1500" dirty="0" err="1" smtClean="0"/>
              <a:t>PoolQC</a:t>
            </a:r>
            <a:r>
              <a:rPr lang="en-IN" sz="1500" dirty="0" smtClean="0"/>
              <a:t> does not have their levels equally spread. Utilities has 99% </a:t>
            </a:r>
            <a:r>
              <a:rPr lang="en-IN" sz="1500" dirty="0" err="1" smtClean="0"/>
              <a:t>AllPub</a:t>
            </a:r>
            <a:r>
              <a:rPr lang="en-IN" sz="1500" dirty="0" smtClean="0"/>
              <a:t> and the remaining as </a:t>
            </a:r>
            <a:r>
              <a:rPr lang="en-IN" sz="1500" dirty="0" err="1" smtClean="0"/>
              <a:t>NoSeWa</a:t>
            </a:r>
            <a:r>
              <a:rPr lang="en-IN" sz="1500" dirty="0" smtClean="0"/>
              <a:t>. This feature also leads to the contrast error . </a:t>
            </a:r>
            <a:endParaRPr lang="en-IN" sz="1500" dirty="0"/>
          </a:p>
          <a:p>
            <a:r>
              <a:rPr lang="en-IN" sz="1500" dirty="0" smtClean="0"/>
              <a:t>For </a:t>
            </a:r>
            <a:r>
              <a:rPr lang="en-IN" sz="1500" dirty="0" err="1" smtClean="0"/>
              <a:t>PoolQC</a:t>
            </a:r>
            <a:r>
              <a:rPr lang="en-IN" sz="1500" dirty="0" smtClean="0"/>
              <a:t>, except 10 , all are NAs. So we are removing both these</a:t>
            </a:r>
          </a:p>
          <a:p>
            <a:pPr marL="0" indent="0">
              <a:buNone/>
            </a:pPr>
            <a:r>
              <a:rPr lang="en-IN" sz="1500" dirty="0" smtClean="0"/>
              <a:t>	features from the model.</a:t>
            </a:r>
          </a:p>
          <a:p>
            <a:endParaRPr lang="en-IN" sz="1600" dirty="0"/>
          </a:p>
        </p:txBody>
      </p:sp>
      <p:sp>
        <p:nvSpPr>
          <p:cNvPr id="6" name="Text Placeholder 5"/>
          <p:cNvSpPr>
            <a:spLocks noGrp="1"/>
          </p:cNvSpPr>
          <p:nvPr>
            <p:ph type="body" sz="half" idx="2"/>
          </p:nvPr>
        </p:nvSpPr>
        <p:spPr>
          <a:xfrm>
            <a:off x="1484312" y="1666755"/>
            <a:ext cx="3549121" cy="4444678"/>
          </a:xfrm>
        </p:spPr>
        <p:txBody>
          <a:bodyPr anchor="t">
            <a:normAutofit/>
          </a:bodyPr>
          <a:lstStyle/>
          <a:p>
            <a:pPr algn="l"/>
            <a:endParaRPr lang="en-IN" dirty="0" smtClean="0"/>
          </a:p>
          <a:p>
            <a:pPr algn="l"/>
            <a:endParaRPr lang="en-IN" dirty="0"/>
          </a:p>
          <a:p>
            <a:pPr algn="l"/>
            <a:endParaRPr lang="en-IN" dirty="0" smtClean="0"/>
          </a:p>
          <a:p>
            <a:pPr algn="l"/>
            <a:endParaRPr lang="en-IN" dirty="0"/>
          </a:p>
          <a:p>
            <a:pPr algn="l"/>
            <a:endParaRPr lang="en-IN" dirty="0" smtClean="0"/>
          </a:p>
          <a:p>
            <a:pPr algn="l"/>
            <a:endParaRPr lang="en-IN" dirty="0"/>
          </a:p>
          <a:p>
            <a:pPr algn="l"/>
            <a:r>
              <a:rPr lang="en-IN" dirty="0" smtClean="0">
                <a:sym typeface="Wingdings" pitchFamily="2" charset="2"/>
              </a:rPr>
              <a:t></a:t>
            </a:r>
            <a:endParaRPr lang="en-IN" dirty="0" smtClean="0"/>
          </a:p>
          <a:p>
            <a:pPr algn="l"/>
            <a:r>
              <a:rPr lang="en-IN" dirty="0" smtClean="0"/>
              <a:t>Out of the whole correlation matrix these </a:t>
            </a:r>
            <a:r>
              <a:rPr lang="en-IN" dirty="0" smtClean="0"/>
              <a:t>Area features </a:t>
            </a:r>
            <a:r>
              <a:rPr lang="en-IN" dirty="0" smtClean="0"/>
              <a:t>show high correlation between each other. </a:t>
            </a:r>
          </a:p>
          <a:p>
            <a:pPr algn="l"/>
            <a:r>
              <a:rPr lang="en-IN" dirty="0" smtClean="0"/>
              <a:t>With this correlation, we will perform Feature Engineering.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5820" y="2191594"/>
            <a:ext cx="3851652" cy="1338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9201" y="2500133"/>
            <a:ext cx="4473268" cy="3966343"/>
          </a:xfrm>
          <a:prstGeom prst="rect">
            <a:avLst/>
          </a:prstGeom>
        </p:spPr>
      </p:pic>
    </p:spTree>
    <p:extLst>
      <p:ext uri="{BB962C8B-B14F-4D97-AF65-F5344CB8AC3E}">
        <p14:creationId xmlns:p14="http://schemas.microsoft.com/office/powerpoint/2010/main" val="2533285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484310" y="1458411"/>
            <a:ext cx="10018713" cy="4332790"/>
          </a:xfrm>
        </p:spPr>
        <p:txBody>
          <a:bodyPr anchor="t">
            <a:normAutofit/>
          </a:bodyPr>
          <a:lstStyle/>
          <a:p>
            <a:pPr marL="0" indent="0">
              <a:buNone/>
            </a:pPr>
            <a:r>
              <a:rPr lang="en-IN" sz="1600" b="1" dirty="0" smtClean="0"/>
              <a:t>Outlier Detection</a:t>
            </a:r>
          </a:p>
          <a:p>
            <a:pPr marL="0" indent="0">
              <a:buNone/>
            </a:pPr>
            <a:r>
              <a:rPr lang="en-IN" sz="1600" dirty="0" smtClean="0"/>
              <a:t>Outliers are not given much importance here as the data size is small compared to features. And most of the outliers falls in Test data. And we are expected to predict with the actual Test data. </a:t>
            </a:r>
          </a:p>
          <a:p>
            <a:pPr marL="0" indent="0">
              <a:buNone/>
            </a:pPr>
            <a:r>
              <a:rPr lang="en-IN" sz="1600" dirty="0" smtClean="0"/>
              <a:t>We came across a feature </a:t>
            </a:r>
            <a:r>
              <a:rPr lang="en-IN" sz="1600" dirty="0" err="1" smtClean="0"/>
              <a:t>GarageYrBlt</a:t>
            </a:r>
            <a:r>
              <a:rPr lang="en-IN" sz="1600" dirty="0" smtClean="0"/>
              <a:t>. This Feature has max value of 2207 in Test data. The year the dataset was created is at 2010 hence this is an outlier. </a:t>
            </a:r>
          </a:p>
          <a:p>
            <a:pPr marL="0" indent="0">
              <a:buNone/>
            </a:pPr>
            <a:endParaRPr lang="en-IN" sz="1600" dirty="0"/>
          </a:p>
          <a:p>
            <a:pPr marL="0" indent="0">
              <a:buNone/>
            </a:pPr>
            <a:endParaRPr lang="en-IN" sz="1600" dirty="0" smtClean="0"/>
          </a:p>
          <a:p>
            <a:pPr marL="0" indent="0">
              <a:buNone/>
            </a:pPr>
            <a:endParaRPr lang="en-IN" sz="1600" dirty="0"/>
          </a:p>
          <a:p>
            <a:pPr marL="0" indent="0">
              <a:buNone/>
            </a:pPr>
            <a:r>
              <a:rPr lang="en-IN" sz="1600" dirty="0" smtClean="0"/>
              <a:t>Hence we assumed 2207 should be 2007 and updated the same</a:t>
            </a:r>
          </a:p>
          <a:p>
            <a:pPr marL="0" indent="0">
              <a:buNone/>
            </a:pPr>
            <a:r>
              <a:rPr lang="en-IN" sz="1600" dirty="0" smtClean="0"/>
              <a:t>In the dataset.</a:t>
            </a:r>
          </a:p>
          <a:p>
            <a:pPr marL="0" indent="0">
              <a:buNone/>
            </a:pPr>
            <a:endParaRPr lang="en-IN"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346" y="3122271"/>
            <a:ext cx="5048433" cy="732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7882" y="2883995"/>
            <a:ext cx="4665592" cy="3435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1684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516699"/>
          </a:xfrm>
        </p:spPr>
        <p:txBody>
          <a:bodyPr>
            <a:noAutofit/>
          </a:bodyPr>
          <a:lstStyle/>
          <a:p>
            <a:r>
              <a:rPr lang="en-IN" sz="3300" dirty="0" smtClean="0"/>
              <a:t>Significance of data</a:t>
            </a:r>
            <a:endParaRPr lang="en-IN" sz="3300" dirty="0"/>
          </a:p>
        </p:txBody>
      </p:sp>
      <p:sp>
        <p:nvSpPr>
          <p:cNvPr id="3" name="Content Placeholder 2"/>
          <p:cNvSpPr>
            <a:spLocks noGrp="1"/>
          </p:cNvSpPr>
          <p:nvPr>
            <p:ph idx="1"/>
          </p:nvPr>
        </p:nvSpPr>
        <p:spPr>
          <a:xfrm>
            <a:off x="1484310" y="1327759"/>
            <a:ext cx="10018713" cy="4463441"/>
          </a:xfrm>
        </p:spPr>
        <p:txBody>
          <a:bodyPr anchor="t">
            <a:normAutofit lnSpcReduction="10000"/>
          </a:bodyPr>
          <a:lstStyle/>
          <a:p>
            <a:pPr marL="0" indent="0">
              <a:buNone/>
            </a:pPr>
            <a:r>
              <a:rPr lang="en-IN" sz="2000" b="1" dirty="0" smtClean="0"/>
              <a:t>Linear </a:t>
            </a:r>
            <a:r>
              <a:rPr lang="en-IN" sz="2000" b="1" dirty="0" smtClean="0"/>
              <a:t>Regression</a:t>
            </a:r>
          </a:p>
          <a:p>
            <a:r>
              <a:rPr lang="en-IN" sz="2000" dirty="0" smtClean="0"/>
              <a:t>Without any Feature Engineering, we performed a Linear Regression on the model with this data.</a:t>
            </a:r>
          </a:p>
          <a:p>
            <a:r>
              <a:rPr lang="en-IN" sz="2000" dirty="0" smtClean="0"/>
              <a:t>As this dataset is highly correlated between each of the independent variables, Linear Regression will not yield better result. </a:t>
            </a:r>
          </a:p>
          <a:p>
            <a:r>
              <a:rPr lang="en-IN" sz="2000" dirty="0" smtClean="0"/>
              <a:t>With this linear model we can understand the most significant features and the change in ‘Adjusted R^2’ value when we add or remove features. </a:t>
            </a:r>
          </a:p>
          <a:p>
            <a:pPr marL="0" indent="0">
              <a:buNone/>
            </a:pPr>
            <a:r>
              <a:rPr lang="en-IN" sz="2000" b="1" dirty="0" smtClean="0"/>
              <a:t>Principal Component Analysis</a:t>
            </a:r>
          </a:p>
          <a:p>
            <a:r>
              <a:rPr lang="en-IN" sz="2000" dirty="0" smtClean="0"/>
              <a:t>As we have more features, and we can see high correlation between these features, PCA can be used. </a:t>
            </a:r>
          </a:p>
          <a:p>
            <a:r>
              <a:rPr lang="en-IN" sz="2000" dirty="0" smtClean="0"/>
              <a:t>First we will perform PCA and then Factor Analysis to see how the data can be differentiated.</a:t>
            </a:r>
          </a:p>
        </p:txBody>
      </p:sp>
    </p:spTree>
    <p:extLst>
      <p:ext uri="{BB962C8B-B14F-4D97-AF65-F5344CB8AC3E}">
        <p14:creationId xmlns:p14="http://schemas.microsoft.com/office/powerpoint/2010/main" val="2713126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215025"/>
            <a:ext cx="10018713" cy="4576175"/>
          </a:xfrm>
        </p:spPr>
        <p:txBody>
          <a:bodyPr anchor="t">
            <a:normAutofit/>
          </a:bodyPr>
          <a:lstStyle/>
          <a:p>
            <a:r>
              <a:rPr lang="en-IN" sz="2200" dirty="0" smtClean="0"/>
              <a:t>We have ~40 numeric features.  Out of 40 components, we see around 13 components that has Eigen value &gt; 1 and high variance. Hence we select these 13 components aiming to not miss any critical data.</a:t>
            </a:r>
          </a:p>
          <a:p>
            <a:r>
              <a:rPr lang="en-IN" sz="2200" dirty="0" smtClean="0"/>
              <a:t>The categorical variables from the dataset are extracted and combined with these 13 PCs and created as a data frame. </a:t>
            </a:r>
          </a:p>
          <a:p>
            <a:r>
              <a:rPr lang="en-IN" sz="2200" dirty="0" smtClean="0"/>
              <a:t>With this dataset we performed a linear regression. With this regression, we can see better significance than the regression on actual data.  </a:t>
            </a:r>
          </a:p>
          <a:p>
            <a:r>
              <a:rPr lang="en-IN" sz="2200" dirty="0" smtClean="0"/>
              <a:t>Although we see a difference, the graph between Actual and predicted data is more or less same between normal and PCA regression. </a:t>
            </a:r>
          </a:p>
          <a:p>
            <a:r>
              <a:rPr lang="en-IN" sz="2200" dirty="0" smtClean="0"/>
              <a:t>We keep the PCA results saved and proceed with Factor Analysis. </a:t>
            </a:r>
          </a:p>
          <a:p>
            <a:r>
              <a:rPr lang="en-IN" sz="2200" dirty="0" smtClean="0"/>
              <a:t>FA has been performed and the final analysis is here</a:t>
            </a:r>
            <a:endParaRPr lang="en-IN" sz="2200" dirty="0"/>
          </a:p>
          <a:p>
            <a:pPr marL="0" indent="0">
              <a:buNone/>
            </a:pPr>
            <a:endParaRPr lang="en-IN" sz="2200" dirty="0"/>
          </a:p>
        </p:txBody>
      </p:sp>
    </p:spTree>
    <p:extLst>
      <p:ext uri="{BB962C8B-B14F-4D97-AF65-F5344CB8AC3E}">
        <p14:creationId xmlns:p14="http://schemas.microsoft.com/office/powerpoint/2010/main" val="13951774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788</TotalTime>
  <Words>1273</Words>
  <Application>Microsoft Office PowerPoint</Application>
  <PresentationFormat>Custom</PresentationFormat>
  <Paragraphs>106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Parallax</vt:lpstr>
      <vt:lpstr>House price prediction Analysis</vt:lpstr>
      <vt:lpstr>Business Problem</vt:lpstr>
      <vt:lpstr>Data Preparation</vt:lpstr>
      <vt:lpstr>PowerPoint Presentation</vt:lpstr>
      <vt:lpstr>PowerPoint Presentation</vt:lpstr>
      <vt:lpstr>PowerPoint Presentation</vt:lpstr>
      <vt:lpstr>PowerPoint Presentation</vt:lpstr>
      <vt:lpstr>Significance of data</vt:lpstr>
      <vt:lpstr>PowerPoint Presentation</vt:lpstr>
      <vt:lpstr>Factor Analysis</vt:lpstr>
      <vt:lpstr>Feature Engineering</vt:lpstr>
      <vt:lpstr>Other Techniques</vt:lpstr>
      <vt:lpstr>Regression Graphs</vt:lpstr>
      <vt:lpstr>PowerPoint Presentation</vt:lpstr>
      <vt:lpstr>Summary &amp; Conclusion</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Sekar, BalakrishnanX</dc:creator>
  <cp:lastModifiedBy>Bala</cp:lastModifiedBy>
  <cp:revision>56</cp:revision>
  <dcterms:created xsi:type="dcterms:W3CDTF">2017-08-16T10:11:12Z</dcterms:created>
  <dcterms:modified xsi:type="dcterms:W3CDTF">2017-08-20T04:17:50Z</dcterms:modified>
</cp:coreProperties>
</file>