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A0D52-4862-8C61-F4F3-324B58398CD5}" v="411" dt="2025-05-30T09:57:27.974"/>
    <p1510:client id="{E68828FF-C2BA-2016-EF93-56A7F23EABC4}" v="3" dt="2025-05-30T09:53:13.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Calibri"/>
                <a:ea typeface="+mj-lt"/>
                <a:cs typeface="+mj-lt"/>
              </a:rPr>
              <a:t>Automated Receipt Processing System using AWS </a:t>
            </a:r>
            <a:r>
              <a:rPr lang="en-US" b="1" err="1">
                <a:latin typeface="Calibri"/>
                <a:ea typeface="+mj-lt"/>
                <a:cs typeface="+mj-lt"/>
              </a:rPr>
              <a:t>Textract</a:t>
            </a:r>
            <a:endParaRPr lang="en-US" b="1">
              <a:latin typeface="Calibri"/>
              <a:ea typeface="Calibri"/>
              <a:cs typeface="Calibri"/>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latin typeface="Calibri"/>
                <a:ea typeface="+mn-lt"/>
                <a:cs typeface="+mn-lt"/>
              </a:rPr>
              <a:t>Leveraging Serverless Architecture to Digitize and Organize Receipt Data</a:t>
            </a:r>
            <a:endParaRPr lang="en-US" dirty="0">
              <a:latin typeface="Calibri"/>
              <a:ea typeface="Calibri"/>
              <a:cs typeface="Calibri"/>
            </a:endParaRPr>
          </a:p>
        </p:txBody>
      </p:sp>
      <p:sp>
        <p:nvSpPr>
          <p:cNvPr id="5" name="TextBox 4">
            <a:extLst>
              <a:ext uri="{FF2B5EF4-FFF2-40B4-BE49-F238E27FC236}">
                <a16:creationId xmlns:a16="http://schemas.microsoft.com/office/drawing/2014/main" id="{53AC55FC-C5E6-B7D4-F573-EE5B3D2B37B3}"/>
              </a:ext>
            </a:extLst>
          </p:cNvPr>
          <p:cNvSpPr txBox="1"/>
          <p:nvPr/>
        </p:nvSpPr>
        <p:spPr>
          <a:xfrm>
            <a:off x="7059284" y="5398320"/>
            <a:ext cx="36026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ea typeface="+mn-lt"/>
                <a:cs typeface="+mn-lt"/>
              </a:rPr>
              <a:t>Presented by: Pravin Balaji K N</a:t>
            </a:r>
            <a:endParaRPr lang="en-US" sz="2000" dirty="0">
              <a:latin typeface="Calibri"/>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5D6F-E500-E6DF-6AEC-D5B9C295DA11}"/>
              </a:ext>
            </a:extLst>
          </p:cNvPr>
          <p:cNvSpPr>
            <a:spLocks noGrp="1"/>
          </p:cNvSpPr>
          <p:nvPr>
            <p:ph type="title"/>
          </p:nvPr>
        </p:nvSpPr>
        <p:spPr/>
        <p:txBody>
          <a:bodyPr/>
          <a:lstStyle/>
          <a:p>
            <a:r>
              <a:rPr lang="en-US" b="1" dirty="0">
                <a:latin typeface="Calibri"/>
                <a:ea typeface="+mj-lt"/>
                <a:cs typeface="+mj-lt"/>
              </a:rPr>
              <a:t>Introduction</a:t>
            </a:r>
            <a:endParaRPr lang="en-US" b="1" dirty="0">
              <a:latin typeface="Calibri"/>
            </a:endParaRPr>
          </a:p>
        </p:txBody>
      </p:sp>
      <p:sp>
        <p:nvSpPr>
          <p:cNvPr id="3" name="Content Placeholder 2">
            <a:extLst>
              <a:ext uri="{FF2B5EF4-FFF2-40B4-BE49-F238E27FC236}">
                <a16:creationId xmlns:a16="http://schemas.microsoft.com/office/drawing/2014/main" id="{36478055-7E59-09B8-303F-73A8874636C6}"/>
              </a:ext>
            </a:extLst>
          </p:cNvPr>
          <p:cNvSpPr>
            <a:spLocks noGrp="1"/>
          </p:cNvSpPr>
          <p:nvPr>
            <p:ph idx="1"/>
          </p:nvPr>
        </p:nvSpPr>
        <p:spPr>
          <a:xfrm>
            <a:off x="650310" y="1689926"/>
            <a:ext cx="10515600" cy="4351338"/>
          </a:xfrm>
        </p:spPr>
        <p:txBody>
          <a:bodyPr vert="horz" lIns="91440" tIns="45720" rIns="91440" bIns="45720" rtlCol="0" anchor="t">
            <a:normAutofit/>
          </a:bodyPr>
          <a:lstStyle/>
          <a:p>
            <a:pPr algn="just">
              <a:buNone/>
            </a:pPr>
            <a:r>
              <a:rPr lang="en-US" sz="2400" dirty="0">
                <a:latin typeface="Calibri"/>
                <a:ea typeface="+mn-lt"/>
                <a:cs typeface="+mn-lt"/>
              </a:rPr>
              <a:t>   The "Automated Receipt Processing System" is a serverless application designed to transform how businesses manage and digitize expense receipts. Built entirely on AWS services, this project demonstrates an efficient, scalable, and intelligent approach to automating what was traditionally a manual, error-prone process.</a:t>
            </a:r>
            <a:endParaRPr lang="en-US" sz="2400" dirty="0">
              <a:latin typeface="Calibri"/>
              <a:ea typeface="Calibri"/>
              <a:cs typeface="Calibri"/>
            </a:endParaRPr>
          </a:p>
          <a:p>
            <a:pPr algn="just">
              <a:buNone/>
            </a:pPr>
            <a:endParaRPr lang="en-US" sz="2400" dirty="0">
              <a:latin typeface="Calibri"/>
              <a:ea typeface="Calibri"/>
              <a:cs typeface="Calibri"/>
            </a:endParaRPr>
          </a:p>
          <a:p>
            <a:pPr algn="just">
              <a:buNone/>
            </a:pPr>
            <a:r>
              <a:rPr lang="en-US" sz="2400" dirty="0">
                <a:latin typeface="Calibri"/>
                <a:ea typeface="+mn-lt"/>
                <a:cs typeface="+mn-lt"/>
              </a:rPr>
              <a:t>   Using Amazon </a:t>
            </a:r>
            <a:r>
              <a:rPr lang="en-US" sz="2400" dirty="0" err="1">
                <a:latin typeface="Calibri"/>
                <a:ea typeface="+mn-lt"/>
                <a:cs typeface="+mn-lt"/>
              </a:rPr>
              <a:t>Textract’s</a:t>
            </a:r>
            <a:r>
              <a:rPr lang="en-US" sz="2400" dirty="0">
                <a:latin typeface="Calibri"/>
                <a:ea typeface="+mn-lt"/>
                <a:cs typeface="+mn-lt"/>
              </a:rPr>
              <a:t> advanced AI-powered extraction capabilities and integrating it with event-driven Lambda functions, this system processes and stores structured receipt data in real-time — all without human intervention. It showcases how modern cloud technologies can be applied to streamline operational workflows and deliver business value.</a:t>
            </a:r>
            <a:endParaRPr lang="en-US" sz="2400" dirty="0">
              <a:latin typeface="Calibri"/>
              <a:ea typeface="Calibri"/>
              <a:cs typeface="Calibri"/>
            </a:endParaRPr>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endParaRPr lang="en-US"/>
          </a:p>
          <a:p>
            <a:pPr marL="0" indent="0">
              <a:buNone/>
            </a:pPr>
            <a:endParaRPr lang="en-US" b="1" dirty="0">
              <a:latin typeface="Calibri"/>
              <a:ea typeface="Calibri"/>
              <a:cs typeface="Calibri"/>
            </a:endParaRPr>
          </a:p>
        </p:txBody>
      </p:sp>
    </p:spTree>
    <p:extLst>
      <p:ext uri="{BB962C8B-B14F-4D97-AF65-F5344CB8AC3E}">
        <p14:creationId xmlns:p14="http://schemas.microsoft.com/office/powerpoint/2010/main" val="288357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8FCCF-3BAB-F8F0-1DFC-137279777144}"/>
              </a:ext>
            </a:extLst>
          </p:cNvPr>
          <p:cNvSpPr>
            <a:spLocks noGrp="1"/>
          </p:cNvSpPr>
          <p:nvPr>
            <p:ph type="title"/>
          </p:nvPr>
        </p:nvSpPr>
        <p:spPr>
          <a:xfrm>
            <a:off x="630936" y="639520"/>
            <a:ext cx="3429000" cy="1719072"/>
          </a:xfrm>
        </p:spPr>
        <p:txBody>
          <a:bodyPr anchor="b">
            <a:normAutofit/>
          </a:bodyPr>
          <a:lstStyle/>
          <a:p>
            <a:r>
              <a:rPr lang="en-US" b="1" dirty="0">
                <a:latin typeface="Calibri"/>
                <a:ea typeface="Calibri"/>
                <a:cs typeface="Calibri"/>
              </a:rPr>
              <a:t>Architecture Overview</a:t>
            </a:r>
            <a:endParaRPr lang="en-US"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C583C10-05B3-7FF3-D3F8-F0FB11107953}"/>
              </a:ext>
            </a:extLst>
          </p:cNvPr>
          <p:cNvSpPr>
            <a:spLocks noGrp="1"/>
          </p:cNvSpPr>
          <p:nvPr>
            <p:ph idx="1"/>
          </p:nvPr>
        </p:nvSpPr>
        <p:spPr>
          <a:xfrm>
            <a:off x="641374" y="2807208"/>
            <a:ext cx="3418562" cy="3410712"/>
          </a:xfrm>
        </p:spPr>
        <p:txBody>
          <a:bodyPr vert="horz" lIns="91440" tIns="45720" rIns="91440" bIns="45720" rtlCol="0" anchor="t">
            <a:noAutofit/>
          </a:bodyPr>
          <a:lstStyle/>
          <a:p>
            <a:pPr>
              <a:lnSpc>
                <a:spcPct val="150000"/>
              </a:lnSpc>
            </a:pPr>
            <a:r>
              <a:rPr lang="en-US" sz="1400" b="1" dirty="0">
                <a:latin typeface="Calibri"/>
                <a:ea typeface="Calibri"/>
                <a:cs typeface="Calibri"/>
              </a:rPr>
              <a:t>Amazon S3:</a:t>
            </a:r>
            <a:r>
              <a:rPr lang="en-US" sz="1400" dirty="0">
                <a:latin typeface="Calibri"/>
                <a:ea typeface="Calibri"/>
                <a:cs typeface="Calibri"/>
              </a:rPr>
              <a:t> For uploading and storing receipt images.</a:t>
            </a:r>
            <a:endParaRPr lang="en-US">
              <a:latin typeface="Calibri"/>
              <a:ea typeface="Calibri"/>
              <a:cs typeface="Calibri"/>
            </a:endParaRPr>
          </a:p>
          <a:p>
            <a:pPr>
              <a:lnSpc>
                <a:spcPct val="150000"/>
              </a:lnSpc>
            </a:pPr>
            <a:r>
              <a:rPr lang="en-US" sz="1400" b="1" dirty="0">
                <a:latin typeface="Calibri"/>
                <a:ea typeface="Calibri"/>
                <a:cs typeface="Calibri"/>
              </a:rPr>
              <a:t>AWS Lambda:</a:t>
            </a:r>
            <a:r>
              <a:rPr lang="en-US" sz="1400" dirty="0">
                <a:latin typeface="Calibri"/>
                <a:ea typeface="Calibri"/>
                <a:cs typeface="Calibri"/>
              </a:rPr>
              <a:t> For orchestration and automation.</a:t>
            </a:r>
          </a:p>
          <a:p>
            <a:pPr>
              <a:lnSpc>
                <a:spcPct val="150000"/>
              </a:lnSpc>
            </a:pPr>
            <a:r>
              <a:rPr lang="en-US" sz="1400" b="1" dirty="0">
                <a:latin typeface="Calibri"/>
                <a:ea typeface="Calibri"/>
                <a:cs typeface="Calibri"/>
              </a:rPr>
              <a:t>Amazon </a:t>
            </a:r>
            <a:r>
              <a:rPr lang="en-US" sz="1400" b="1" dirty="0" err="1">
                <a:latin typeface="Calibri"/>
                <a:ea typeface="Calibri"/>
                <a:cs typeface="Calibri"/>
              </a:rPr>
              <a:t>Textract</a:t>
            </a:r>
            <a:r>
              <a:rPr lang="en-US" sz="1400" b="1" dirty="0">
                <a:latin typeface="Calibri"/>
                <a:ea typeface="Calibri"/>
                <a:cs typeface="Calibri"/>
              </a:rPr>
              <a:t>:</a:t>
            </a:r>
            <a:r>
              <a:rPr lang="en-US" sz="1400" dirty="0">
                <a:latin typeface="Calibri"/>
                <a:ea typeface="Calibri"/>
                <a:cs typeface="Calibri"/>
              </a:rPr>
              <a:t> For extracting structured data from receipts.</a:t>
            </a:r>
          </a:p>
          <a:p>
            <a:pPr>
              <a:lnSpc>
                <a:spcPct val="150000"/>
              </a:lnSpc>
            </a:pPr>
            <a:r>
              <a:rPr lang="en-US" sz="1400" b="1" dirty="0">
                <a:latin typeface="Calibri"/>
                <a:ea typeface="Calibri"/>
                <a:cs typeface="Calibri"/>
              </a:rPr>
              <a:t>Amazon DynamoDB:</a:t>
            </a:r>
            <a:r>
              <a:rPr lang="en-US" sz="1400" dirty="0">
                <a:latin typeface="Calibri"/>
                <a:ea typeface="Calibri"/>
                <a:cs typeface="Calibri"/>
              </a:rPr>
              <a:t> For storing and querying extracted receipt data.</a:t>
            </a:r>
          </a:p>
          <a:p>
            <a:endParaRPr lang="en-US" sz="2200" dirty="0"/>
          </a:p>
        </p:txBody>
      </p:sp>
      <p:pic>
        <p:nvPicPr>
          <p:cNvPr id="4" name="Content Placeholder 3" descr="Group 1, Grouped object">
            <a:extLst>
              <a:ext uri="{FF2B5EF4-FFF2-40B4-BE49-F238E27FC236}">
                <a16:creationId xmlns:a16="http://schemas.microsoft.com/office/drawing/2014/main" id="{E4730814-B44F-DA30-BE27-BD785E686126}"/>
              </a:ext>
            </a:extLst>
          </p:cNvPr>
          <p:cNvPicPr>
            <a:picLocks noChangeAspect="1"/>
          </p:cNvPicPr>
          <p:nvPr/>
        </p:nvPicPr>
        <p:blipFill>
          <a:blip r:embed="rId2"/>
          <a:stretch>
            <a:fillRect/>
          </a:stretch>
        </p:blipFill>
        <p:spPr>
          <a:xfrm>
            <a:off x="4654296" y="1573625"/>
            <a:ext cx="6903720" cy="3710749"/>
          </a:xfrm>
          <a:prstGeom prst="rect">
            <a:avLst/>
          </a:prstGeom>
        </p:spPr>
      </p:pic>
    </p:spTree>
    <p:extLst>
      <p:ext uri="{BB962C8B-B14F-4D97-AF65-F5344CB8AC3E}">
        <p14:creationId xmlns:p14="http://schemas.microsoft.com/office/powerpoint/2010/main" val="21110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DAA2-10DE-73B6-08F9-9B4BF5D38ACF}"/>
              </a:ext>
            </a:extLst>
          </p:cNvPr>
          <p:cNvSpPr>
            <a:spLocks noGrp="1"/>
          </p:cNvSpPr>
          <p:nvPr>
            <p:ph type="title"/>
          </p:nvPr>
        </p:nvSpPr>
        <p:spPr/>
        <p:txBody>
          <a:bodyPr/>
          <a:lstStyle/>
          <a:p>
            <a:r>
              <a:rPr lang="en-US" b="1" dirty="0">
                <a:latin typeface="Calibri"/>
                <a:ea typeface="+mj-lt"/>
                <a:cs typeface="+mj-lt"/>
              </a:rPr>
              <a:t>Flow Summary</a:t>
            </a:r>
            <a:endParaRPr lang="en-US" b="1" dirty="0">
              <a:latin typeface="Calibri"/>
            </a:endParaRPr>
          </a:p>
        </p:txBody>
      </p:sp>
      <p:sp>
        <p:nvSpPr>
          <p:cNvPr id="3" name="Content Placeholder 2">
            <a:extLst>
              <a:ext uri="{FF2B5EF4-FFF2-40B4-BE49-F238E27FC236}">
                <a16:creationId xmlns:a16="http://schemas.microsoft.com/office/drawing/2014/main" id="{69A3B33A-679F-34D7-A624-8328255F5F80}"/>
              </a:ext>
            </a:extLst>
          </p:cNvPr>
          <p:cNvSpPr>
            <a:spLocks noGrp="1"/>
          </p:cNvSpPr>
          <p:nvPr>
            <p:ph idx="1"/>
          </p:nvPr>
        </p:nvSpPr>
        <p:spPr>
          <a:xfrm>
            <a:off x="838200" y="1616858"/>
            <a:ext cx="10515600" cy="4351338"/>
          </a:xfrm>
        </p:spPr>
        <p:txBody>
          <a:bodyPr vert="horz" lIns="91440" tIns="45720" rIns="91440" bIns="45720" rtlCol="0" anchor="t">
            <a:normAutofit/>
          </a:bodyPr>
          <a:lstStyle/>
          <a:p>
            <a:pPr marL="514350" indent="-514350">
              <a:lnSpc>
                <a:spcPct val="150000"/>
              </a:lnSpc>
              <a:buAutoNum type="arabicPeriod"/>
            </a:pPr>
            <a:r>
              <a:rPr lang="en-US" sz="2400" dirty="0">
                <a:latin typeface="Calibri"/>
                <a:ea typeface="+mn-lt"/>
                <a:cs typeface="+mn-lt"/>
              </a:rPr>
              <a:t>User uploads a receipt image to an S3 bucket.</a:t>
            </a:r>
          </a:p>
          <a:p>
            <a:pPr marL="514350" indent="-514350">
              <a:lnSpc>
                <a:spcPct val="150000"/>
              </a:lnSpc>
              <a:buAutoNum type="arabicPeriod"/>
            </a:pPr>
            <a:r>
              <a:rPr lang="en-US" sz="2400" dirty="0">
                <a:latin typeface="Calibri"/>
                <a:ea typeface="+mn-lt"/>
                <a:cs typeface="+mn-lt"/>
              </a:rPr>
              <a:t>S3 triggers a Lambda function.</a:t>
            </a:r>
          </a:p>
          <a:p>
            <a:pPr marL="514350" indent="-514350">
              <a:lnSpc>
                <a:spcPct val="150000"/>
              </a:lnSpc>
              <a:buAutoNum type="arabicPeriod"/>
            </a:pPr>
            <a:r>
              <a:rPr lang="en-US" sz="2400" dirty="0">
                <a:latin typeface="Calibri"/>
                <a:ea typeface="+mn-lt"/>
                <a:cs typeface="+mn-lt"/>
              </a:rPr>
              <a:t>Lambda invokes </a:t>
            </a:r>
            <a:r>
              <a:rPr lang="en-US" sz="2400" err="1">
                <a:latin typeface="Calibri"/>
                <a:ea typeface="+mn-lt"/>
                <a:cs typeface="+mn-lt"/>
              </a:rPr>
              <a:t>Textract</a:t>
            </a:r>
            <a:r>
              <a:rPr lang="en-US" sz="2400" dirty="0">
                <a:latin typeface="Calibri"/>
                <a:ea typeface="+mn-lt"/>
                <a:cs typeface="+mn-lt"/>
              </a:rPr>
              <a:t> to analyze the image.</a:t>
            </a:r>
          </a:p>
          <a:p>
            <a:pPr marL="514350" indent="-514350">
              <a:lnSpc>
                <a:spcPct val="150000"/>
              </a:lnSpc>
              <a:buAutoNum type="arabicPeriod"/>
            </a:pPr>
            <a:r>
              <a:rPr lang="en-US" sz="2400" dirty="0">
                <a:latin typeface="Calibri"/>
                <a:ea typeface="+mn-lt"/>
                <a:cs typeface="+mn-lt"/>
              </a:rPr>
              <a:t>Extracted data is parsed and stored in DynamoDB.</a:t>
            </a:r>
          </a:p>
          <a:p>
            <a:pPr marL="514350" indent="-514350">
              <a:lnSpc>
                <a:spcPct val="150000"/>
              </a:lnSpc>
              <a:buAutoNum type="arabicPeriod"/>
            </a:pPr>
            <a:r>
              <a:rPr lang="en-US" sz="2400" dirty="0">
                <a:latin typeface="Calibri"/>
                <a:ea typeface="+mn-lt"/>
                <a:cs typeface="+mn-lt"/>
              </a:rPr>
              <a:t>Logging and diagnostics handled via CloudWatch.</a:t>
            </a:r>
          </a:p>
        </p:txBody>
      </p:sp>
    </p:spTree>
    <p:extLst>
      <p:ext uri="{BB962C8B-B14F-4D97-AF65-F5344CB8AC3E}">
        <p14:creationId xmlns:p14="http://schemas.microsoft.com/office/powerpoint/2010/main" val="202037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3027-6BE5-44D4-7E04-3F0CCB647422}"/>
              </a:ext>
            </a:extLst>
          </p:cNvPr>
          <p:cNvSpPr>
            <a:spLocks noGrp="1"/>
          </p:cNvSpPr>
          <p:nvPr>
            <p:ph type="title"/>
          </p:nvPr>
        </p:nvSpPr>
        <p:spPr>
          <a:xfrm>
            <a:off x="838200" y="654492"/>
            <a:ext cx="10515600" cy="1325563"/>
          </a:xfrm>
        </p:spPr>
        <p:txBody>
          <a:bodyPr/>
          <a:lstStyle/>
          <a:p>
            <a:r>
              <a:rPr lang="en-US" b="1" dirty="0">
                <a:latin typeface="Calibri"/>
                <a:ea typeface="Calibri"/>
                <a:cs typeface="Calibri"/>
              </a:rPr>
              <a:t>Problem-Solution Summary</a:t>
            </a:r>
            <a:endParaRPr lang="en-US" dirty="0">
              <a:latin typeface="Calibri"/>
              <a:ea typeface="Calibri"/>
              <a:cs typeface="Calibri"/>
            </a:endParaRPr>
          </a:p>
          <a:p>
            <a:endParaRPr lang="en-US" dirty="0"/>
          </a:p>
        </p:txBody>
      </p:sp>
      <p:sp>
        <p:nvSpPr>
          <p:cNvPr id="3" name="Content Placeholder 2">
            <a:extLst>
              <a:ext uri="{FF2B5EF4-FFF2-40B4-BE49-F238E27FC236}">
                <a16:creationId xmlns:a16="http://schemas.microsoft.com/office/drawing/2014/main" id="{DBC03C72-F088-2920-E39A-AAE7B7149C64}"/>
              </a:ext>
            </a:extLst>
          </p:cNvPr>
          <p:cNvSpPr>
            <a:spLocks noGrp="1"/>
          </p:cNvSpPr>
          <p:nvPr>
            <p:ph idx="1"/>
          </p:nvPr>
        </p:nvSpPr>
        <p:spPr>
          <a:xfrm>
            <a:off x="838200" y="1716617"/>
            <a:ext cx="10515600" cy="4351338"/>
          </a:xfrm>
        </p:spPr>
        <p:txBody>
          <a:bodyPr vert="horz" lIns="91440" tIns="45720" rIns="91440" bIns="45720" rtlCol="0" anchor="t">
            <a:normAutofit fontScale="77500" lnSpcReduction="20000"/>
          </a:bodyPr>
          <a:lstStyle/>
          <a:p>
            <a:pPr marL="0" indent="0">
              <a:buNone/>
            </a:pPr>
            <a:r>
              <a:rPr lang="en-US" b="1" dirty="0">
                <a:latin typeface="Calibri"/>
                <a:ea typeface="+mn-lt"/>
                <a:cs typeface="+mn-lt"/>
              </a:rPr>
              <a:t>The Problem:</a:t>
            </a:r>
            <a:endParaRPr lang="en-US" b="1" dirty="0">
              <a:latin typeface="Calibri"/>
            </a:endParaRPr>
          </a:p>
          <a:p>
            <a:pPr>
              <a:lnSpc>
                <a:spcPct val="120000"/>
              </a:lnSpc>
            </a:pPr>
            <a:r>
              <a:rPr lang="en-US" dirty="0">
                <a:latin typeface="Calibri"/>
                <a:ea typeface="+mn-lt"/>
                <a:cs typeface="+mn-lt"/>
              </a:rPr>
              <a:t>Manual receipt processing slows operations.</a:t>
            </a:r>
            <a:endParaRPr lang="en-US" dirty="0">
              <a:latin typeface="Calibri"/>
              <a:ea typeface="Calibri"/>
              <a:cs typeface="Calibri"/>
            </a:endParaRPr>
          </a:p>
          <a:p>
            <a:pPr>
              <a:lnSpc>
                <a:spcPct val="120000"/>
              </a:lnSpc>
            </a:pPr>
            <a:r>
              <a:rPr lang="en-US" dirty="0">
                <a:latin typeface="Calibri"/>
                <a:ea typeface="+mn-lt"/>
                <a:cs typeface="+mn-lt"/>
              </a:rPr>
              <a:t>High potential for human error.</a:t>
            </a:r>
            <a:endParaRPr lang="en-US" dirty="0">
              <a:latin typeface="Calibri"/>
              <a:ea typeface="Calibri"/>
              <a:cs typeface="Calibri"/>
            </a:endParaRPr>
          </a:p>
          <a:p>
            <a:pPr>
              <a:lnSpc>
                <a:spcPct val="120000"/>
              </a:lnSpc>
            </a:pPr>
            <a:r>
              <a:rPr lang="en-US" dirty="0">
                <a:latin typeface="Calibri"/>
                <a:ea typeface="+mn-lt"/>
                <a:cs typeface="+mn-lt"/>
              </a:rPr>
              <a:t>Unstructured data is hard to analyze.</a:t>
            </a:r>
            <a:endParaRPr lang="en-US" dirty="0">
              <a:latin typeface="Calibri"/>
              <a:ea typeface="Calibri"/>
              <a:cs typeface="Calibri"/>
            </a:endParaRPr>
          </a:p>
          <a:p>
            <a:pPr marL="0" indent="0">
              <a:buNone/>
            </a:pPr>
            <a:endParaRPr lang="en-US" dirty="0">
              <a:latin typeface="Calibri"/>
              <a:ea typeface="+mn-lt"/>
              <a:cs typeface="+mn-lt"/>
            </a:endParaRPr>
          </a:p>
          <a:p>
            <a:pPr marL="0" indent="0">
              <a:buNone/>
            </a:pPr>
            <a:r>
              <a:rPr lang="en-US" b="1" dirty="0">
                <a:latin typeface="Calibri"/>
                <a:ea typeface="+mn-lt"/>
                <a:cs typeface="+mn-lt"/>
              </a:rPr>
              <a:t>Our Solution:</a:t>
            </a:r>
            <a:endParaRPr lang="en-US" b="1" dirty="0">
              <a:latin typeface="Calibri"/>
              <a:ea typeface="Calibri"/>
              <a:cs typeface="Calibri"/>
            </a:endParaRPr>
          </a:p>
          <a:p>
            <a:pPr>
              <a:lnSpc>
                <a:spcPct val="120000"/>
              </a:lnSpc>
            </a:pPr>
            <a:r>
              <a:rPr lang="en-US" dirty="0">
                <a:latin typeface="Calibri"/>
                <a:ea typeface="+mn-lt"/>
                <a:cs typeface="+mn-lt"/>
              </a:rPr>
              <a:t>Upload → Analyze → Store → Query – all automated.</a:t>
            </a:r>
            <a:endParaRPr lang="en-US" dirty="0">
              <a:latin typeface="Calibri"/>
              <a:ea typeface="Calibri"/>
              <a:cs typeface="Calibri"/>
            </a:endParaRPr>
          </a:p>
          <a:p>
            <a:pPr>
              <a:lnSpc>
                <a:spcPct val="120000"/>
              </a:lnSpc>
            </a:pPr>
            <a:r>
              <a:rPr lang="en-US" dirty="0">
                <a:latin typeface="Calibri"/>
                <a:ea typeface="+mn-lt"/>
                <a:cs typeface="+mn-lt"/>
              </a:rPr>
              <a:t>Accurate data extraction using AWS </a:t>
            </a:r>
            <a:r>
              <a:rPr lang="en-US" dirty="0" err="1">
                <a:latin typeface="Calibri"/>
                <a:ea typeface="+mn-lt"/>
                <a:cs typeface="+mn-lt"/>
              </a:rPr>
              <a:t>Textract</a:t>
            </a:r>
            <a:r>
              <a:rPr lang="en-US" dirty="0">
                <a:latin typeface="Calibri"/>
                <a:ea typeface="+mn-lt"/>
                <a:cs typeface="+mn-lt"/>
              </a:rPr>
              <a:t>.</a:t>
            </a:r>
            <a:endParaRPr lang="en-US" dirty="0">
              <a:latin typeface="Calibri"/>
              <a:ea typeface="Calibri"/>
              <a:cs typeface="Calibri"/>
            </a:endParaRPr>
          </a:p>
          <a:p>
            <a:pPr>
              <a:lnSpc>
                <a:spcPct val="120000"/>
              </a:lnSpc>
            </a:pPr>
            <a:r>
              <a:rPr lang="en-US" dirty="0">
                <a:latin typeface="Calibri"/>
                <a:ea typeface="+mn-lt"/>
                <a:cs typeface="+mn-lt"/>
              </a:rPr>
              <a:t>Real-time processing with Lambda triggers.</a:t>
            </a:r>
            <a:endParaRPr lang="en-US" dirty="0">
              <a:latin typeface="Calibri"/>
              <a:ea typeface="Calibri"/>
              <a:cs typeface="Calibri"/>
            </a:endParaRPr>
          </a:p>
          <a:p>
            <a:pPr>
              <a:lnSpc>
                <a:spcPct val="120000"/>
              </a:lnSpc>
            </a:pPr>
            <a:r>
              <a:rPr lang="en-US" dirty="0">
                <a:latin typeface="Calibri"/>
                <a:ea typeface="+mn-lt"/>
                <a:cs typeface="+mn-lt"/>
              </a:rPr>
              <a:t>Durable storage and easy retrieval from DynamoDB.</a:t>
            </a:r>
            <a:endParaRPr lang="en-US" dirty="0">
              <a:latin typeface="Calibri"/>
              <a:ea typeface="Calibri"/>
              <a:cs typeface="Calibri"/>
            </a:endParaRPr>
          </a:p>
          <a:p>
            <a:endParaRPr lang="en-US" dirty="0"/>
          </a:p>
        </p:txBody>
      </p:sp>
    </p:spTree>
    <p:extLst>
      <p:ext uri="{BB962C8B-B14F-4D97-AF65-F5344CB8AC3E}">
        <p14:creationId xmlns:p14="http://schemas.microsoft.com/office/powerpoint/2010/main" val="380789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810E-FE42-64DC-76A1-A200550AC784}"/>
              </a:ext>
            </a:extLst>
          </p:cNvPr>
          <p:cNvSpPr>
            <a:spLocks noGrp="1"/>
          </p:cNvSpPr>
          <p:nvPr>
            <p:ph type="title"/>
          </p:nvPr>
        </p:nvSpPr>
        <p:spPr/>
        <p:txBody>
          <a:bodyPr/>
          <a:lstStyle/>
          <a:p>
            <a:r>
              <a:rPr lang="en-US" b="1" dirty="0">
                <a:latin typeface="Calibri"/>
                <a:ea typeface="+mj-lt"/>
                <a:cs typeface="+mj-lt"/>
              </a:rPr>
              <a:t>Primary Use Cases</a:t>
            </a:r>
            <a:endParaRPr lang="en-US" b="1" dirty="0">
              <a:latin typeface="Calibri"/>
            </a:endParaRPr>
          </a:p>
        </p:txBody>
      </p:sp>
      <p:sp>
        <p:nvSpPr>
          <p:cNvPr id="3" name="Content Placeholder 2">
            <a:extLst>
              <a:ext uri="{FF2B5EF4-FFF2-40B4-BE49-F238E27FC236}">
                <a16:creationId xmlns:a16="http://schemas.microsoft.com/office/drawing/2014/main" id="{89F4F2E7-C33A-476C-F64B-51B087CED5CF}"/>
              </a:ext>
            </a:extLst>
          </p:cNvPr>
          <p:cNvSpPr>
            <a:spLocks noGrp="1"/>
          </p:cNvSpPr>
          <p:nvPr>
            <p:ph idx="1"/>
          </p:nvPr>
        </p:nvSpPr>
        <p:spPr>
          <a:xfrm>
            <a:off x="838200" y="1543789"/>
            <a:ext cx="10515600" cy="4351338"/>
          </a:xfrm>
        </p:spPr>
        <p:txBody>
          <a:bodyPr vert="horz" lIns="91440" tIns="45720" rIns="91440" bIns="45720" rtlCol="0" anchor="t">
            <a:normAutofit fontScale="70000" lnSpcReduction="20000"/>
          </a:bodyPr>
          <a:lstStyle/>
          <a:p>
            <a:pPr>
              <a:lnSpc>
                <a:spcPct val="120000"/>
              </a:lnSpc>
            </a:pPr>
            <a:endParaRPr lang="en-US" b="1" dirty="0">
              <a:latin typeface="Calibri"/>
              <a:ea typeface="Calibri"/>
              <a:cs typeface="Calibri"/>
            </a:endParaRPr>
          </a:p>
          <a:p>
            <a:pPr>
              <a:lnSpc>
                <a:spcPct val="120000"/>
              </a:lnSpc>
            </a:pPr>
            <a:r>
              <a:rPr lang="en-US" b="1" dirty="0">
                <a:latin typeface="Calibri"/>
                <a:ea typeface="+mn-lt"/>
                <a:cs typeface="+mn-lt"/>
              </a:rPr>
              <a:t>Expense Management Systems</a:t>
            </a:r>
            <a:r>
              <a:rPr lang="en-US" dirty="0">
                <a:latin typeface="Calibri"/>
                <a:ea typeface="+mn-lt"/>
                <a:cs typeface="+mn-lt"/>
              </a:rPr>
              <a:t> – Automatically log and analyze business expense receipts.</a:t>
            </a:r>
            <a:endParaRPr lang="en-US" dirty="0">
              <a:latin typeface="Calibri"/>
              <a:ea typeface="Calibri"/>
              <a:cs typeface="Calibri"/>
            </a:endParaRPr>
          </a:p>
          <a:p>
            <a:pPr>
              <a:lnSpc>
                <a:spcPct val="120000"/>
              </a:lnSpc>
            </a:pPr>
            <a:endParaRPr lang="en-US" b="1" dirty="0">
              <a:latin typeface="Calibri"/>
              <a:ea typeface="Calibri"/>
              <a:cs typeface="Calibri"/>
            </a:endParaRPr>
          </a:p>
          <a:p>
            <a:pPr>
              <a:lnSpc>
                <a:spcPct val="120000"/>
              </a:lnSpc>
            </a:pPr>
            <a:r>
              <a:rPr lang="en-US" b="1" dirty="0">
                <a:latin typeface="Calibri"/>
                <a:ea typeface="+mn-lt"/>
                <a:cs typeface="+mn-lt"/>
              </a:rPr>
              <a:t>Accounting &amp; Auditing Firms</a:t>
            </a:r>
            <a:r>
              <a:rPr lang="en-US" dirty="0">
                <a:latin typeface="Calibri"/>
                <a:ea typeface="+mn-lt"/>
                <a:cs typeface="+mn-lt"/>
              </a:rPr>
              <a:t> – Speed up data collection from physical receipts.</a:t>
            </a:r>
            <a:endParaRPr lang="en-US" dirty="0">
              <a:latin typeface="Calibri"/>
              <a:ea typeface="Calibri"/>
              <a:cs typeface="Calibri"/>
            </a:endParaRPr>
          </a:p>
          <a:p>
            <a:pPr>
              <a:lnSpc>
                <a:spcPct val="120000"/>
              </a:lnSpc>
            </a:pPr>
            <a:endParaRPr lang="en-US" dirty="0">
              <a:latin typeface="Calibri"/>
              <a:ea typeface="Calibri"/>
              <a:cs typeface="Calibri"/>
            </a:endParaRPr>
          </a:p>
          <a:p>
            <a:pPr>
              <a:lnSpc>
                <a:spcPct val="120000"/>
              </a:lnSpc>
            </a:pPr>
            <a:r>
              <a:rPr lang="en-US" b="1" dirty="0">
                <a:latin typeface="Calibri"/>
                <a:ea typeface="+mn-lt"/>
                <a:cs typeface="+mn-lt"/>
              </a:rPr>
              <a:t>Retail Chains</a:t>
            </a:r>
            <a:r>
              <a:rPr lang="en-US" dirty="0">
                <a:latin typeface="Calibri"/>
                <a:ea typeface="+mn-lt"/>
                <a:cs typeface="+mn-lt"/>
              </a:rPr>
              <a:t> – Analyze purchasing trends and customer receipts.</a:t>
            </a:r>
            <a:endParaRPr lang="en-US" dirty="0">
              <a:latin typeface="Calibri"/>
              <a:ea typeface="Calibri"/>
              <a:cs typeface="Calibri"/>
            </a:endParaRPr>
          </a:p>
          <a:p>
            <a:pPr>
              <a:lnSpc>
                <a:spcPct val="120000"/>
              </a:lnSpc>
            </a:pPr>
            <a:endParaRPr lang="en-US" dirty="0">
              <a:latin typeface="Calibri"/>
              <a:ea typeface="Calibri"/>
              <a:cs typeface="Calibri"/>
            </a:endParaRPr>
          </a:p>
          <a:p>
            <a:pPr>
              <a:lnSpc>
                <a:spcPct val="120000"/>
              </a:lnSpc>
            </a:pPr>
            <a:r>
              <a:rPr lang="en-US" b="1" dirty="0">
                <a:latin typeface="Calibri"/>
                <a:ea typeface="+mn-lt"/>
                <a:cs typeface="+mn-lt"/>
              </a:rPr>
              <a:t>Travel &amp; Logistics</a:t>
            </a:r>
            <a:r>
              <a:rPr lang="en-US" dirty="0">
                <a:latin typeface="Calibri"/>
                <a:ea typeface="+mn-lt"/>
                <a:cs typeface="+mn-lt"/>
              </a:rPr>
              <a:t> – Automate reimbursement workflows.</a:t>
            </a:r>
            <a:endParaRPr lang="en-US" dirty="0">
              <a:latin typeface="Calibri"/>
              <a:ea typeface="Calibri"/>
              <a:cs typeface="Calibri"/>
            </a:endParaRPr>
          </a:p>
          <a:p>
            <a:pPr>
              <a:lnSpc>
                <a:spcPct val="120000"/>
              </a:lnSpc>
            </a:pPr>
            <a:endParaRPr lang="en-US" dirty="0">
              <a:latin typeface="Calibri"/>
              <a:ea typeface="Calibri"/>
              <a:cs typeface="Calibri"/>
            </a:endParaRPr>
          </a:p>
          <a:p>
            <a:pPr>
              <a:lnSpc>
                <a:spcPct val="120000"/>
              </a:lnSpc>
            </a:pPr>
            <a:r>
              <a:rPr lang="en-US" b="1" dirty="0">
                <a:latin typeface="Calibri"/>
                <a:ea typeface="+mn-lt"/>
                <a:cs typeface="+mn-lt"/>
              </a:rPr>
              <a:t>Healthcare Providers</a:t>
            </a:r>
            <a:r>
              <a:rPr lang="en-US" dirty="0">
                <a:latin typeface="Calibri"/>
                <a:ea typeface="+mn-lt"/>
                <a:cs typeface="+mn-lt"/>
              </a:rPr>
              <a:t> – Process pharmacy or medical receipts for insurance claims.</a:t>
            </a:r>
            <a:endParaRPr lang="en-US" dirty="0">
              <a:latin typeface="Calibri"/>
              <a:ea typeface="Calibri"/>
              <a:cs typeface="Calibri"/>
            </a:endParaRPr>
          </a:p>
        </p:txBody>
      </p:sp>
    </p:spTree>
    <p:extLst>
      <p:ext uri="{BB962C8B-B14F-4D97-AF65-F5344CB8AC3E}">
        <p14:creationId xmlns:p14="http://schemas.microsoft.com/office/powerpoint/2010/main" val="207447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2E32-2E93-85E3-D0F7-A1D30B81CAC1}"/>
              </a:ext>
            </a:extLst>
          </p:cNvPr>
          <p:cNvSpPr>
            <a:spLocks noGrp="1"/>
          </p:cNvSpPr>
          <p:nvPr>
            <p:ph type="title"/>
          </p:nvPr>
        </p:nvSpPr>
        <p:spPr/>
        <p:txBody>
          <a:bodyPr/>
          <a:lstStyle/>
          <a:p>
            <a:r>
              <a:rPr lang="en-US" b="1" dirty="0">
                <a:latin typeface="Calibri"/>
                <a:ea typeface="+mj-lt"/>
                <a:cs typeface="+mj-lt"/>
              </a:rPr>
              <a:t>Benefits &amp; Value Proposition</a:t>
            </a:r>
            <a:endParaRPr lang="en-US" dirty="0">
              <a:latin typeface="Calibri"/>
              <a:ea typeface="Calibri"/>
              <a:cs typeface="Calibri"/>
            </a:endParaRPr>
          </a:p>
        </p:txBody>
      </p:sp>
      <p:sp>
        <p:nvSpPr>
          <p:cNvPr id="3" name="Content Placeholder 2">
            <a:extLst>
              <a:ext uri="{FF2B5EF4-FFF2-40B4-BE49-F238E27FC236}">
                <a16:creationId xmlns:a16="http://schemas.microsoft.com/office/drawing/2014/main" id="{26AC1A25-4266-669D-29BB-98EF6F2BA50E}"/>
              </a:ext>
            </a:extLst>
          </p:cNvPr>
          <p:cNvSpPr>
            <a:spLocks noGrp="1"/>
          </p:cNvSpPr>
          <p:nvPr>
            <p:ph idx="1"/>
          </p:nvPr>
        </p:nvSpPr>
        <p:spPr/>
        <p:txBody>
          <a:bodyPr vert="horz" lIns="91440" tIns="45720" rIns="91440" bIns="45720" rtlCol="0" anchor="t">
            <a:normAutofit/>
          </a:bodyPr>
          <a:lstStyle/>
          <a:p>
            <a:r>
              <a:rPr lang="en-US" sz="2400" b="1" dirty="0">
                <a:latin typeface="Calibri"/>
                <a:ea typeface="+mn-lt"/>
                <a:cs typeface="+mn-lt"/>
              </a:rPr>
              <a:t>Efficiency:</a:t>
            </a:r>
            <a:r>
              <a:rPr lang="en-US" sz="2400" dirty="0">
                <a:latin typeface="Calibri"/>
                <a:ea typeface="+mn-lt"/>
                <a:cs typeface="+mn-lt"/>
              </a:rPr>
              <a:t> Saves hours of manual data entry.</a:t>
            </a:r>
            <a:endParaRPr lang="en-US" sz="2400" dirty="0">
              <a:latin typeface="Calibri"/>
              <a:ea typeface="Calibri"/>
              <a:cs typeface="Calibri"/>
            </a:endParaRPr>
          </a:p>
          <a:p>
            <a:endParaRPr lang="en-US" sz="2400" dirty="0">
              <a:latin typeface="Calibri"/>
              <a:ea typeface="Calibri"/>
              <a:cs typeface="Calibri"/>
            </a:endParaRPr>
          </a:p>
          <a:p>
            <a:r>
              <a:rPr lang="en-US" sz="2400" b="1" dirty="0">
                <a:latin typeface="Calibri"/>
                <a:ea typeface="+mn-lt"/>
                <a:cs typeface="+mn-lt"/>
              </a:rPr>
              <a:t>Accuracy:</a:t>
            </a:r>
            <a:r>
              <a:rPr lang="en-US" sz="2400" dirty="0">
                <a:latin typeface="Calibri"/>
                <a:ea typeface="+mn-lt"/>
                <a:cs typeface="+mn-lt"/>
              </a:rPr>
              <a:t> Reduced risk of human errors.</a:t>
            </a:r>
            <a:endParaRPr lang="en-US" sz="2400" dirty="0">
              <a:latin typeface="Calibri"/>
              <a:ea typeface="Calibri"/>
              <a:cs typeface="Calibri"/>
            </a:endParaRPr>
          </a:p>
          <a:p>
            <a:endParaRPr lang="en-US" sz="2400" dirty="0">
              <a:latin typeface="Calibri"/>
              <a:ea typeface="Calibri"/>
              <a:cs typeface="Calibri"/>
            </a:endParaRPr>
          </a:p>
          <a:p>
            <a:r>
              <a:rPr lang="en-US" sz="2400" b="1" dirty="0">
                <a:latin typeface="Calibri"/>
                <a:ea typeface="+mn-lt"/>
                <a:cs typeface="+mn-lt"/>
              </a:rPr>
              <a:t>Cost-Effective:</a:t>
            </a:r>
            <a:r>
              <a:rPr lang="en-US" sz="2400" dirty="0">
                <a:latin typeface="Calibri"/>
                <a:ea typeface="+mn-lt"/>
                <a:cs typeface="+mn-lt"/>
              </a:rPr>
              <a:t> Pay-as-you-go pricing with AWS serverless.</a:t>
            </a:r>
            <a:endParaRPr lang="en-US" sz="2400" dirty="0">
              <a:latin typeface="Calibri"/>
              <a:ea typeface="Calibri"/>
              <a:cs typeface="Calibri"/>
            </a:endParaRPr>
          </a:p>
          <a:p>
            <a:endParaRPr lang="en-US" sz="2400" dirty="0">
              <a:latin typeface="Calibri"/>
              <a:ea typeface="Calibri"/>
              <a:cs typeface="Calibri"/>
            </a:endParaRPr>
          </a:p>
          <a:p>
            <a:r>
              <a:rPr lang="en-US" sz="2400" b="1" dirty="0">
                <a:latin typeface="Calibri"/>
                <a:ea typeface="+mn-lt"/>
                <a:cs typeface="+mn-lt"/>
              </a:rPr>
              <a:t>Rapid Deployment:</a:t>
            </a:r>
            <a:r>
              <a:rPr lang="en-US" sz="2400" dirty="0">
                <a:latin typeface="Calibri"/>
                <a:ea typeface="+mn-lt"/>
                <a:cs typeface="+mn-lt"/>
              </a:rPr>
              <a:t> Easily deployable with minimal setup.</a:t>
            </a:r>
            <a:endParaRPr lang="en-US" sz="2400" dirty="0">
              <a:latin typeface="Calibri"/>
              <a:ea typeface="Calibri"/>
              <a:cs typeface="Calibri"/>
            </a:endParaRPr>
          </a:p>
          <a:p>
            <a:endParaRPr lang="en-US" sz="2400" dirty="0">
              <a:latin typeface="Calibri"/>
              <a:ea typeface="Calibri"/>
              <a:cs typeface="Calibri"/>
            </a:endParaRPr>
          </a:p>
          <a:p>
            <a:r>
              <a:rPr lang="en-US" sz="2400" b="1" dirty="0">
                <a:latin typeface="Calibri"/>
                <a:ea typeface="+mn-lt"/>
                <a:cs typeface="+mn-lt"/>
              </a:rPr>
              <a:t>Scalable:</a:t>
            </a:r>
            <a:r>
              <a:rPr lang="en-US" sz="2400" dirty="0">
                <a:latin typeface="Calibri"/>
                <a:ea typeface="+mn-lt"/>
                <a:cs typeface="+mn-lt"/>
              </a:rPr>
              <a:t> Capable of handling thousands of receipts.</a:t>
            </a:r>
            <a:endParaRPr lang="en-US" sz="2400" dirty="0">
              <a:latin typeface="Calibri"/>
            </a:endParaRPr>
          </a:p>
        </p:txBody>
      </p:sp>
    </p:spTree>
    <p:extLst>
      <p:ext uri="{BB962C8B-B14F-4D97-AF65-F5344CB8AC3E}">
        <p14:creationId xmlns:p14="http://schemas.microsoft.com/office/powerpoint/2010/main" val="34559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B30F6-DA65-3BE1-256A-5BDF35660EED}"/>
              </a:ext>
            </a:extLst>
          </p:cNvPr>
          <p:cNvSpPr>
            <a:spLocks noGrp="1"/>
          </p:cNvSpPr>
          <p:nvPr>
            <p:ph idx="1"/>
          </p:nvPr>
        </p:nvSpPr>
        <p:spPr>
          <a:xfrm>
            <a:off x="838200" y="854858"/>
            <a:ext cx="10515600" cy="4946324"/>
          </a:xfrm>
        </p:spPr>
        <p:txBody>
          <a:bodyPr vert="horz" lIns="91440" tIns="45720" rIns="91440" bIns="45720" rtlCol="0" anchor="t">
            <a:normAutofit fontScale="77500" lnSpcReduction="20000"/>
          </a:bodyPr>
          <a:lstStyle/>
          <a:p>
            <a:pPr marL="0" indent="0">
              <a:lnSpc>
                <a:spcPct val="150000"/>
              </a:lnSpc>
              <a:buNone/>
            </a:pPr>
            <a:r>
              <a:rPr lang="en-US" b="1" dirty="0">
                <a:latin typeface="Calibri"/>
                <a:ea typeface="+mn-lt"/>
                <a:cs typeface="+mn-lt"/>
              </a:rPr>
              <a:t>Future Enhancements:</a:t>
            </a:r>
            <a:endParaRPr lang="en-US" b="1" dirty="0">
              <a:latin typeface="Calibri"/>
              <a:ea typeface="Calibri"/>
              <a:cs typeface="Calibri"/>
            </a:endParaRPr>
          </a:p>
          <a:p>
            <a:pPr>
              <a:lnSpc>
                <a:spcPct val="150000"/>
              </a:lnSpc>
            </a:pPr>
            <a:r>
              <a:rPr lang="en-US" dirty="0">
                <a:latin typeface="Calibri"/>
                <a:ea typeface="+mn-lt"/>
                <a:cs typeface="+mn-lt"/>
              </a:rPr>
              <a:t>Add a web-based dashboard to view and search receipts.</a:t>
            </a:r>
            <a:endParaRPr lang="en-US" dirty="0">
              <a:latin typeface="Calibri"/>
              <a:ea typeface="Calibri"/>
              <a:cs typeface="Calibri"/>
            </a:endParaRPr>
          </a:p>
          <a:p>
            <a:pPr>
              <a:lnSpc>
                <a:spcPct val="150000"/>
              </a:lnSpc>
            </a:pPr>
            <a:r>
              <a:rPr lang="en-US" dirty="0">
                <a:latin typeface="Calibri"/>
                <a:ea typeface="+mn-lt"/>
                <a:cs typeface="+mn-lt"/>
              </a:rPr>
              <a:t>Include user authentication and upload limits.</a:t>
            </a:r>
            <a:endParaRPr lang="en-US" dirty="0">
              <a:latin typeface="Calibri"/>
              <a:ea typeface="Calibri"/>
              <a:cs typeface="Calibri"/>
            </a:endParaRPr>
          </a:p>
          <a:p>
            <a:pPr>
              <a:lnSpc>
                <a:spcPct val="150000"/>
              </a:lnSpc>
            </a:pPr>
            <a:r>
              <a:rPr lang="en-US" dirty="0">
                <a:latin typeface="Calibri"/>
                <a:ea typeface="+mn-lt"/>
                <a:cs typeface="+mn-lt"/>
              </a:rPr>
              <a:t>Add OCR support for multilingual receipts.</a:t>
            </a:r>
          </a:p>
          <a:p>
            <a:pPr>
              <a:lnSpc>
                <a:spcPct val="150000"/>
              </a:lnSpc>
            </a:pPr>
            <a:endParaRPr lang="en-US" dirty="0">
              <a:latin typeface="Calibri"/>
              <a:ea typeface="+mn-lt"/>
              <a:cs typeface="+mn-lt"/>
            </a:endParaRPr>
          </a:p>
          <a:p>
            <a:pPr marL="0" indent="0">
              <a:lnSpc>
                <a:spcPct val="150000"/>
              </a:lnSpc>
              <a:buNone/>
            </a:pPr>
            <a:r>
              <a:rPr lang="en-US" b="1" dirty="0">
                <a:latin typeface="Calibri"/>
                <a:ea typeface="+mn-lt"/>
                <a:cs typeface="+mn-lt"/>
              </a:rPr>
              <a:t>Conclusion:</a:t>
            </a:r>
          </a:p>
          <a:p>
            <a:pPr marL="0" indent="0">
              <a:lnSpc>
                <a:spcPct val="150000"/>
              </a:lnSpc>
              <a:buNone/>
            </a:pPr>
            <a:r>
              <a:rPr lang="en-US" dirty="0">
                <a:latin typeface="Calibri"/>
                <a:ea typeface="+mn-lt"/>
                <a:cs typeface="+mn-lt"/>
              </a:rPr>
              <a:t>The Automated Receipt Processing System is a robust and elegant solution for modernizing expense management. It demonstrates the power of AWS serverless services and AI to eliminate inefficiencies, drive accuracy, and reduce operational load.</a:t>
            </a:r>
            <a:endParaRPr lang="en-US">
              <a:latin typeface="Calibri"/>
              <a:ea typeface="Calibri"/>
              <a:cs typeface="Calibri"/>
            </a:endParaRPr>
          </a:p>
        </p:txBody>
      </p:sp>
    </p:spTree>
    <p:extLst>
      <p:ext uri="{BB962C8B-B14F-4D97-AF65-F5344CB8AC3E}">
        <p14:creationId xmlns:p14="http://schemas.microsoft.com/office/powerpoint/2010/main" val="374868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background with white text&#10;&#10;AI-generated content may be incorrect.">
            <a:extLst>
              <a:ext uri="{FF2B5EF4-FFF2-40B4-BE49-F238E27FC236}">
                <a16:creationId xmlns:a16="http://schemas.microsoft.com/office/drawing/2014/main" id="{7E58BE46-D96A-120A-9816-B2659D1CD23D}"/>
              </a:ext>
            </a:extLst>
          </p:cNvPr>
          <p:cNvPicPr>
            <a:picLocks noGrp="1" noChangeAspect="1"/>
          </p:cNvPicPr>
          <p:nvPr>
            <p:ph idx="1"/>
          </p:nvPr>
        </p:nvPicPr>
        <p:blipFill>
          <a:blip r:embed="rId2"/>
          <a:stretch>
            <a:fillRect/>
          </a:stretch>
        </p:blipFill>
        <p:spPr>
          <a:xfrm>
            <a:off x="3871586" y="1181894"/>
            <a:ext cx="4114800" cy="4114800"/>
          </a:xfrm>
        </p:spPr>
      </p:pic>
    </p:spTree>
    <p:extLst>
      <p:ext uri="{BB962C8B-B14F-4D97-AF65-F5344CB8AC3E}">
        <p14:creationId xmlns:p14="http://schemas.microsoft.com/office/powerpoint/2010/main" val="1925267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Automated Receipt Processing System using AWS Textract</vt:lpstr>
      <vt:lpstr>Introduction</vt:lpstr>
      <vt:lpstr>Architecture Overview</vt:lpstr>
      <vt:lpstr>Flow Summary</vt:lpstr>
      <vt:lpstr>Problem-Solution Summary </vt:lpstr>
      <vt:lpstr>Primary Use Cases</vt:lpstr>
      <vt:lpstr>Benefits &amp; Value Proposition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209</cp:revision>
  <dcterms:created xsi:type="dcterms:W3CDTF">2025-05-30T08:56:56Z</dcterms:created>
  <dcterms:modified xsi:type="dcterms:W3CDTF">2025-05-30T09:57:29Z</dcterms:modified>
</cp:coreProperties>
</file>