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68" r:id="rId5"/>
    <p:sldId id="310" r:id="rId6"/>
    <p:sldId id="311" r:id="rId7"/>
    <p:sldId id="312" r:id="rId8"/>
    <p:sldId id="313" r:id="rId9"/>
    <p:sldId id="314" r:id="rId10"/>
    <p:sldId id="315" r:id="rId11"/>
    <p:sldId id="316" r:id="rId12"/>
    <p:sldId id="31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AB10F-BBD4-4A6F-A0D4-5FF556C0EBD0}" type="datetimeFigureOut">
              <a:rPr lang="en-US" smtClean="0"/>
              <a:t>1/21/2025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D6702-0435-403B-BECC-8D227DEF5083}" type="slidenum">
              <a:rPr lang="en-US" smtClean="0"/>
              <a:t>‹#›</a:t>
            </a:fld>
            <a:endParaRPr lang="en-US"/>
          </a:p>
        </p:txBody>
      </p:sp>
    </p:spTree>
    <p:extLst>
      <p:ext uri="{BB962C8B-B14F-4D97-AF65-F5344CB8AC3E}">
        <p14:creationId xmlns:p14="http://schemas.microsoft.com/office/powerpoint/2010/main" val="2893478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DD6702-0435-403B-BECC-8D227DEF5083}" type="slidenum">
              <a:rPr lang="en-US" smtClean="0"/>
              <a:t>1</a:t>
            </a:fld>
            <a:endParaRPr lang="en-US"/>
          </a:p>
        </p:txBody>
      </p:sp>
    </p:spTree>
    <p:extLst>
      <p:ext uri="{BB962C8B-B14F-4D97-AF65-F5344CB8AC3E}">
        <p14:creationId xmlns:p14="http://schemas.microsoft.com/office/powerpoint/2010/main" val="1567481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3200" dirty="0"/>
              <a:t>MULTIPLE DISEASE PREDICTION USING          MACHINE LEARNING TECHINIQUES</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INTRODUCTION</a:t>
            </a:r>
          </a:p>
        </p:txBody>
      </p:sp>
      <p:sp>
        <p:nvSpPr>
          <p:cNvPr id="6" name="TextBox 5">
            <a:extLst>
              <a:ext uri="{FF2B5EF4-FFF2-40B4-BE49-F238E27FC236}">
                <a16:creationId xmlns:a16="http://schemas.microsoft.com/office/drawing/2014/main" id="{C67B0EB5-F635-5F65-6D0E-70DCDC2D9959}"/>
              </a:ext>
            </a:extLst>
          </p:cNvPr>
          <p:cNvSpPr txBox="1"/>
          <p:nvPr/>
        </p:nvSpPr>
        <p:spPr>
          <a:xfrm>
            <a:off x="1261872" y="2066544"/>
            <a:ext cx="9893808" cy="4196533"/>
          </a:xfrm>
          <a:prstGeom prst="rect">
            <a:avLst/>
          </a:prstGeom>
          <a:noFill/>
        </p:spPr>
        <p:txBody>
          <a:bodyPr wrap="square" rtlCol="0">
            <a:spAutoFit/>
          </a:bodyPr>
          <a:lstStyle/>
          <a:p>
            <a:pPr>
              <a:lnSpc>
                <a:spcPct val="150000"/>
              </a:lnSpc>
            </a:pPr>
            <a:r>
              <a:rPr kumimoji="0" lang="en-US" altLang="en-US" sz="1800" b="0" i="0" u="none" strike="noStrike" cap="none" normalizeH="0" baseline="0" dirty="0">
                <a:ln>
                  <a:noFill/>
                </a:ln>
                <a:solidFill>
                  <a:schemeClr val="tx1"/>
                </a:solidFill>
                <a:effectLst/>
                <a:latin typeface="Arial" panose="020B0604020202020204" pitchFamily="34" charset="0"/>
              </a:rPr>
              <a:t>Machine Learning (ML) has revolutionized healthcare by enabling multiple disease detection through complex data analysis. Traditional diagnostic methods are time-consuming and limited, whereas ML models analyze diverse datasets such as medical imaging and electronic health records to identify co-existing diseases efficiently. The rising prevalence of chronic conditions like diabetes and cardiovascular diseases necessitates comprehensive diagnostic solutions. Techniques such as supervised learning and deep learning models, including CNNs and RNNs, have shown high accuracy. However, challenges such as data quality, model interpretability, and privacy concerns remain. Advancements in data collection and cloud computing offer opportunities to improve healthcare outcomes.</a:t>
            </a:r>
          </a:p>
          <a:p>
            <a:pPr>
              <a:lnSpc>
                <a:spcPct val="150000"/>
              </a:lnSpc>
            </a:pPr>
            <a:endParaRPr lang="en-US" dirty="0"/>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833E3-73A9-0E0F-9FBD-7CD1C4D113CF}"/>
              </a:ext>
            </a:extLst>
          </p:cNvPr>
          <p:cNvSpPr>
            <a:spLocks noGrp="1"/>
          </p:cNvSpPr>
          <p:nvPr>
            <p:ph type="title"/>
          </p:nvPr>
        </p:nvSpPr>
        <p:spPr/>
        <p:txBody>
          <a:bodyPr>
            <a:normAutofit/>
          </a:bodyPr>
          <a:lstStyle/>
          <a:p>
            <a:r>
              <a:rPr lang="en-US" sz="3600" dirty="0"/>
              <a:t>OVERALL OBJECTIVES</a:t>
            </a:r>
          </a:p>
        </p:txBody>
      </p:sp>
      <p:sp>
        <p:nvSpPr>
          <p:cNvPr id="3" name="Content Placeholder 2">
            <a:extLst>
              <a:ext uri="{FF2B5EF4-FFF2-40B4-BE49-F238E27FC236}">
                <a16:creationId xmlns:a16="http://schemas.microsoft.com/office/drawing/2014/main" id="{FE1765C0-B817-F943-24FF-FE2C4AF72024}"/>
              </a:ext>
            </a:extLst>
          </p:cNvPr>
          <p:cNvSpPr>
            <a:spLocks noGrp="1"/>
          </p:cNvSpPr>
          <p:nvPr>
            <p:ph idx="1"/>
          </p:nvPr>
        </p:nvSpPr>
        <p:spPr/>
        <p:txBody>
          <a:bodyPr>
            <a:noAutofit/>
          </a:bodyPr>
          <a:lstStyle/>
          <a:p>
            <a:r>
              <a:rPr lang="en-US" sz="1600" dirty="0"/>
              <a:t>The overarching aim of employing Machine Learning (ML) in multiple disease prediction is to revolutionize healthcare diagnostics by leveraging advanced computational techniques. Below are the key objectives of this approach:</a:t>
            </a:r>
          </a:p>
          <a:p>
            <a:r>
              <a:rPr lang="en-US" sz="1600" dirty="0"/>
              <a:t>1. Early and Accurate Disease Detection</a:t>
            </a:r>
          </a:p>
          <a:p>
            <a:r>
              <a:rPr lang="en-US" sz="1600" dirty="0"/>
              <a:t>•	Objective: To identify diseases at an early stage with high precision to enable timely intervention and reduce the risk of complications.</a:t>
            </a:r>
          </a:p>
          <a:p>
            <a:r>
              <a:rPr lang="en-US" sz="1600" dirty="0"/>
              <a:t>2. Simultaneous Diagnosis of Multiple Diseases</a:t>
            </a:r>
          </a:p>
          <a:p>
            <a:r>
              <a:rPr lang="en-US" sz="1600" dirty="0"/>
              <a:t>•	Objective: To develop systems capable of analyzing diverse datasets and detecting multiple co-existing conditions from a single diagnostic procedure.</a:t>
            </a:r>
          </a:p>
          <a:p>
            <a:r>
              <a:rPr lang="en-US" sz="1600" dirty="0"/>
              <a:t>3. Integration of Multimodal Data</a:t>
            </a:r>
          </a:p>
          <a:p>
            <a:r>
              <a:rPr lang="en-US" sz="1600" dirty="0"/>
              <a:t>•	Objective: To utilize various types of medical data, such as imaging, electronic health records (EHRs), lab test results, and genomic data, for a holistic analysis.</a:t>
            </a:r>
          </a:p>
          <a:p>
            <a:endParaRPr lang="en-US" sz="1600" dirty="0"/>
          </a:p>
          <a:p>
            <a:endParaRPr lang="en-US" sz="1600" dirty="0"/>
          </a:p>
          <a:p>
            <a:pPr marL="0" indent="0">
              <a:buNone/>
            </a:pPr>
            <a:endParaRPr lang="en-US" sz="1600" dirty="0"/>
          </a:p>
          <a:p>
            <a:endParaRPr lang="en-US" sz="1600" dirty="0"/>
          </a:p>
          <a:p>
            <a:endParaRPr lang="en-US" sz="1600" dirty="0"/>
          </a:p>
        </p:txBody>
      </p:sp>
    </p:spTree>
    <p:extLst>
      <p:ext uri="{BB962C8B-B14F-4D97-AF65-F5344CB8AC3E}">
        <p14:creationId xmlns:p14="http://schemas.microsoft.com/office/powerpoint/2010/main" val="3813443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FA5AFB-AAD4-7039-131B-4422E89254C1}"/>
              </a:ext>
            </a:extLst>
          </p:cNvPr>
          <p:cNvSpPr txBox="1"/>
          <p:nvPr/>
        </p:nvSpPr>
        <p:spPr>
          <a:xfrm>
            <a:off x="630936" y="585216"/>
            <a:ext cx="11146536" cy="5587171"/>
          </a:xfrm>
          <a:prstGeom prst="rect">
            <a:avLst/>
          </a:prstGeom>
          <a:noFill/>
        </p:spPr>
        <p:txBody>
          <a:bodyPr wrap="square" rtlCol="0">
            <a:spAutoFit/>
          </a:bodyPr>
          <a:lstStyle/>
          <a:p>
            <a:pPr>
              <a:lnSpc>
                <a:spcPct val="150000"/>
              </a:lnSpc>
            </a:pPr>
            <a:r>
              <a:rPr lang="en-US" sz="1600" dirty="0"/>
              <a:t>4. Automation of Diagnostic Processes</a:t>
            </a:r>
          </a:p>
          <a:p>
            <a:pPr>
              <a:lnSpc>
                <a:spcPct val="150000"/>
              </a:lnSpc>
            </a:pPr>
            <a:r>
              <a:rPr lang="en-US" sz="1600" dirty="0"/>
              <a:t>•	Objective: To design automated systems that reduce the dependency on manual efforts, improving the speed and efficiency of diagnostic workflows.</a:t>
            </a:r>
          </a:p>
          <a:p>
            <a:pPr>
              <a:lnSpc>
                <a:spcPct val="150000"/>
              </a:lnSpc>
            </a:pPr>
            <a:r>
              <a:rPr lang="en-US" sz="1600" dirty="0"/>
              <a:t>5. Personalized and Precision Medicine</a:t>
            </a:r>
          </a:p>
          <a:p>
            <a:pPr>
              <a:lnSpc>
                <a:spcPct val="150000"/>
              </a:lnSpc>
            </a:pPr>
            <a:r>
              <a:rPr lang="en-US" sz="1600" dirty="0"/>
              <a:t>•	Objective: To tailor disease detection and treatment strategies based on individual patient profiles, including genetics, lifestyle, and medical history.</a:t>
            </a:r>
          </a:p>
          <a:p>
            <a:pPr>
              <a:lnSpc>
                <a:spcPct val="150000"/>
              </a:lnSpc>
            </a:pPr>
            <a:r>
              <a:rPr lang="en-US" sz="1600" dirty="0"/>
              <a:t>.</a:t>
            </a:r>
          </a:p>
          <a:p>
            <a:pPr>
              <a:lnSpc>
                <a:spcPct val="150000"/>
              </a:lnSpc>
            </a:pPr>
            <a:r>
              <a:rPr lang="en-US" sz="1600" dirty="0"/>
              <a:t>6. Scalability and Accessibility</a:t>
            </a:r>
          </a:p>
          <a:p>
            <a:pPr>
              <a:lnSpc>
                <a:spcPct val="150000"/>
              </a:lnSpc>
            </a:pPr>
            <a:r>
              <a:rPr lang="en-US" sz="1600" dirty="0"/>
              <a:t>•	Objective: To create scalable ML solutions that can be deployed in diverse healthcare settings, including resource-constrained environments.</a:t>
            </a:r>
          </a:p>
          <a:p>
            <a:pPr>
              <a:lnSpc>
                <a:spcPct val="150000"/>
              </a:lnSpc>
            </a:pPr>
            <a:r>
              <a:rPr lang="en-US" sz="1600" dirty="0"/>
              <a:t>7. Cost Reduction in Diagnostics</a:t>
            </a:r>
          </a:p>
          <a:p>
            <a:pPr>
              <a:lnSpc>
                <a:spcPct val="150000"/>
              </a:lnSpc>
            </a:pPr>
            <a:r>
              <a:rPr lang="en-US" sz="1600" dirty="0"/>
              <a:t>•	Objective: To lower diagnostic expenses by replacing multiple specialized tests with a unified ML-based solution.</a:t>
            </a:r>
          </a:p>
          <a:p>
            <a:pPr>
              <a:lnSpc>
                <a:spcPct val="150000"/>
              </a:lnSpc>
            </a:pPr>
            <a:r>
              <a:rPr lang="en-US" sz="1600" dirty="0"/>
              <a:t>8. Continuous Learning and Improvement</a:t>
            </a:r>
          </a:p>
          <a:p>
            <a:pPr>
              <a:lnSpc>
                <a:spcPct val="150000"/>
              </a:lnSpc>
            </a:pPr>
            <a:r>
              <a:rPr lang="en-US" sz="1600" dirty="0"/>
              <a:t>•	Objective: To leverage adaptive ML algorithms that improve over time with more data, ensuring continuous enhancements in accuracy and efficiency.</a:t>
            </a:r>
          </a:p>
        </p:txBody>
      </p:sp>
    </p:spTree>
    <p:extLst>
      <p:ext uri="{BB962C8B-B14F-4D97-AF65-F5344CB8AC3E}">
        <p14:creationId xmlns:p14="http://schemas.microsoft.com/office/powerpoint/2010/main" val="1531900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501938-FC72-DB1E-1AEC-A7E68D32B0E0}"/>
              </a:ext>
            </a:extLst>
          </p:cNvPr>
          <p:cNvSpPr txBox="1"/>
          <p:nvPr/>
        </p:nvSpPr>
        <p:spPr>
          <a:xfrm>
            <a:off x="685800" y="292608"/>
            <a:ext cx="3447288" cy="523220"/>
          </a:xfrm>
          <a:prstGeom prst="rect">
            <a:avLst/>
          </a:prstGeom>
          <a:noFill/>
        </p:spPr>
        <p:txBody>
          <a:bodyPr wrap="square" rtlCol="0">
            <a:spAutoFit/>
          </a:bodyPr>
          <a:lstStyle/>
          <a:p>
            <a:r>
              <a:rPr lang="en-IN" sz="2800" b="1" kern="100" dirty="0">
                <a:effectLst/>
                <a:latin typeface="Calibri" panose="020F0502020204030204" pitchFamily="34" charset="0"/>
                <a:ea typeface="Calibri" panose="020F0502020204030204" pitchFamily="34" charset="0"/>
                <a:cs typeface="Latha" panose="020B0604020202020204" pitchFamily="34" charset="0"/>
              </a:rPr>
              <a:t>LITERATURE SURVEY</a:t>
            </a:r>
            <a:endParaRPr lang="en-US" sz="2800" kern="100" dirty="0">
              <a:effectLst/>
              <a:latin typeface="Calibri" panose="020F0502020204030204" pitchFamily="34" charset="0"/>
              <a:ea typeface="Calibri" panose="020F0502020204030204" pitchFamily="34" charset="0"/>
              <a:cs typeface="Latha" panose="020B0604020202020204" pitchFamily="34" charset="0"/>
            </a:endParaRPr>
          </a:p>
        </p:txBody>
      </p:sp>
      <p:graphicFrame>
        <p:nvGraphicFramePr>
          <p:cNvPr id="4" name="Table 3">
            <a:extLst>
              <a:ext uri="{FF2B5EF4-FFF2-40B4-BE49-F238E27FC236}">
                <a16:creationId xmlns:a16="http://schemas.microsoft.com/office/drawing/2014/main" id="{5E8BC096-097A-F13E-1059-EBB9D3E0F683}"/>
              </a:ext>
            </a:extLst>
          </p:cNvPr>
          <p:cNvGraphicFramePr>
            <a:graphicFrameLocks noGrp="1"/>
          </p:cNvGraphicFramePr>
          <p:nvPr>
            <p:extLst>
              <p:ext uri="{D42A27DB-BD31-4B8C-83A1-F6EECF244321}">
                <p14:modId xmlns:p14="http://schemas.microsoft.com/office/powerpoint/2010/main" val="3875754811"/>
              </p:ext>
            </p:extLst>
          </p:nvPr>
        </p:nvGraphicFramePr>
        <p:xfrm>
          <a:off x="813816" y="1901952"/>
          <a:ext cx="10735062" cy="272929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515782529"/>
                    </a:ext>
                  </a:extLst>
                </a:gridCol>
                <a:gridCol w="2929130">
                  <a:extLst>
                    <a:ext uri="{9D8B030D-6E8A-4147-A177-3AD203B41FA5}">
                      <a16:colId xmlns:a16="http://schemas.microsoft.com/office/drawing/2014/main" val="1617244555"/>
                    </a:ext>
                  </a:extLst>
                </a:gridCol>
                <a:gridCol w="1789177">
                  <a:extLst>
                    <a:ext uri="{9D8B030D-6E8A-4147-A177-3AD203B41FA5}">
                      <a16:colId xmlns:a16="http://schemas.microsoft.com/office/drawing/2014/main" val="2688246952"/>
                    </a:ext>
                  </a:extLst>
                </a:gridCol>
                <a:gridCol w="1789177">
                  <a:extLst>
                    <a:ext uri="{9D8B030D-6E8A-4147-A177-3AD203B41FA5}">
                      <a16:colId xmlns:a16="http://schemas.microsoft.com/office/drawing/2014/main" val="2858467749"/>
                    </a:ext>
                  </a:extLst>
                </a:gridCol>
                <a:gridCol w="1789177">
                  <a:extLst>
                    <a:ext uri="{9D8B030D-6E8A-4147-A177-3AD203B41FA5}">
                      <a16:colId xmlns:a16="http://schemas.microsoft.com/office/drawing/2014/main" val="2216739013"/>
                    </a:ext>
                  </a:extLst>
                </a:gridCol>
                <a:gridCol w="1789177">
                  <a:extLst>
                    <a:ext uri="{9D8B030D-6E8A-4147-A177-3AD203B41FA5}">
                      <a16:colId xmlns:a16="http://schemas.microsoft.com/office/drawing/2014/main" val="984269341"/>
                    </a:ext>
                  </a:extLst>
                </a:gridCol>
              </a:tblGrid>
              <a:tr h="830655">
                <a:tc>
                  <a:txBody>
                    <a:bodyPr/>
                    <a:lstStyle/>
                    <a:p>
                      <a:r>
                        <a:rPr lang="en-US" dirty="0"/>
                        <a:t>s.no</a:t>
                      </a:r>
                    </a:p>
                  </a:txBody>
                  <a:tcPr/>
                </a:tc>
                <a:tc>
                  <a:txBody>
                    <a:bodyPr/>
                    <a:lstStyle/>
                    <a:p>
                      <a:r>
                        <a:rPr lang="en-US" dirty="0"/>
                        <a:t>Title/Study</a:t>
                      </a:r>
                    </a:p>
                  </a:txBody>
                  <a:tcPr/>
                </a:tc>
                <a:tc>
                  <a:txBody>
                    <a:bodyPr/>
                    <a:lstStyle/>
                    <a:p>
                      <a:r>
                        <a:rPr lang="en-US" dirty="0"/>
                        <a:t>Techniques/Models</a:t>
                      </a:r>
                    </a:p>
                  </a:txBody>
                  <a:tcPr/>
                </a:tc>
                <a:tc>
                  <a:txBody>
                    <a:bodyPr/>
                    <a:lstStyle/>
                    <a:p>
                      <a:r>
                        <a:rPr lang="en-US" dirty="0"/>
                        <a:t>Data Sources</a:t>
                      </a:r>
                    </a:p>
                  </a:txBody>
                  <a:tcPr/>
                </a:tc>
                <a:tc>
                  <a:txBody>
                    <a:bodyPr/>
                    <a:lstStyle/>
                    <a:p>
                      <a:r>
                        <a:rPr lang="en-US" dirty="0"/>
                        <a:t>Findings/Conclusion</a:t>
                      </a:r>
                    </a:p>
                  </a:txBody>
                  <a:tcPr/>
                </a:tc>
                <a:tc>
                  <a:txBody>
                    <a:bodyPr/>
                    <a:lstStyle/>
                    <a:p>
                      <a:r>
                        <a:rPr lang="en-US" dirty="0"/>
                        <a:t>Limitations</a:t>
                      </a:r>
                    </a:p>
                  </a:txBody>
                  <a:tcPr/>
                </a:tc>
                <a:extLst>
                  <a:ext uri="{0D108BD9-81ED-4DB2-BD59-A6C34878D82A}">
                    <a16:rowId xmlns:a16="http://schemas.microsoft.com/office/drawing/2014/main" val="4228701765"/>
                  </a:ext>
                </a:extLst>
              </a:tr>
              <a:tr h="1898639">
                <a:tc>
                  <a:txBody>
                    <a:bodyPr/>
                    <a:lstStyle/>
                    <a:p>
                      <a:r>
                        <a:rPr lang="en-US" sz="1600" dirty="0"/>
                        <a:t>1.</a:t>
                      </a:r>
                    </a:p>
                  </a:txBody>
                  <a:tcPr/>
                </a:tc>
                <a:tc>
                  <a:txBody>
                    <a:bodyPr/>
                    <a:lstStyle/>
                    <a:p>
                      <a:r>
                        <a:rPr lang="en-US" sz="1600" dirty="0"/>
                        <a:t>Prediction of Multiple Diseases Using Machine Learning</a:t>
                      </a:r>
                    </a:p>
                  </a:txBody>
                  <a:tcPr/>
                </a:tc>
                <a:tc>
                  <a:txBody>
                    <a:bodyPr/>
                    <a:lstStyle/>
                    <a:p>
                      <a:r>
                        <a:rPr lang="en-US" sz="1600" dirty="0"/>
                        <a:t>Decision Trees, Random Forest, SVM, Naïve Bayes</a:t>
                      </a:r>
                    </a:p>
                  </a:txBody>
                  <a:tcPr/>
                </a:tc>
                <a:tc>
                  <a:txBody>
                    <a:bodyPr/>
                    <a:lstStyle/>
                    <a:p>
                      <a:r>
                        <a:rPr lang="en-US" sz="1600" dirty="0"/>
                        <a:t>UCI ML Repository, Hospital Data</a:t>
                      </a:r>
                    </a:p>
                  </a:txBody>
                  <a:tcPr/>
                </a:tc>
                <a:tc>
                  <a:txBody>
                    <a:bodyPr/>
                    <a:lstStyle/>
                    <a:p>
                      <a:r>
                        <a:rPr lang="en-US" sz="1600" dirty="0"/>
                        <a:t>ML models can predict diseases with high accuracy when datasets are clean and balanced</a:t>
                      </a:r>
                      <a:r>
                        <a:rPr lang="en-US" dirty="0"/>
                        <a:t>.</a:t>
                      </a:r>
                    </a:p>
                  </a:txBody>
                  <a:tcPr/>
                </a:tc>
                <a:tc>
                  <a:txBody>
                    <a:bodyPr/>
                    <a:lstStyle/>
                    <a:p>
                      <a:r>
                        <a:rPr lang="en-US" sz="1600" dirty="0"/>
                        <a:t>Limited generalizability to real-world settings.</a:t>
                      </a:r>
                    </a:p>
                  </a:txBody>
                  <a:tcPr/>
                </a:tc>
                <a:extLst>
                  <a:ext uri="{0D108BD9-81ED-4DB2-BD59-A6C34878D82A}">
                    <a16:rowId xmlns:a16="http://schemas.microsoft.com/office/drawing/2014/main" val="933902704"/>
                  </a:ext>
                </a:extLst>
              </a:tr>
            </a:tbl>
          </a:graphicData>
        </a:graphic>
      </p:graphicFrame>
    </p:spTree>
    <p:extLst>
      <p:ext uri="{BB962C8B-B14F-4D97-AF65-F5344CB8AC3E}">
        <p14:creationId xmlns:p14="http://schemas.microsoft.com/office/powerpoint/2010/main" val="366832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FE82F9D-0247-86A4-11BC-33FB5FFBFDBC}"/>
              </a:ext>
            </a:extLst>
          </p:cNvPr>
          <p:cNvGraphicFramePr>
            <a:graphicFrameLocks noGrp="1"/>
          </p:cNvGraphicFramePr>
          <p:nvPr>
            <p:extLst>
              <p:ext uri="{D42A27DB-BD31-4B8C-83A1-F6EECF244321}">
                <p14:modId xmlns:p14="http://schemas.microsoft.com/office/powerpoint/2010/main" val="3304147844"/>
              </p:ext>
            </p:extLst>
          </p:nvPr>
        </p:nvGraphicFramePr>
        <p:xfrm>
          <a:off x="687324" y="1085426"/>
          <a:ext cx="10817352" cy="2576047"/>
        </p:xfrm>
        <a:graphic>
          <a:graphicData uri="http://schemas.openxmlformats.org/drawingml/2006/table">
            <a:tbl>
              <a:tblPr firstRow="1" bandRow="1">
                <a:tableStyleId>{5C22544A-7EE6-4342-B048-85BDC9FD1C3A}</a:tableStyleId>
              </a:tblPr>
              <a:tblGrid>
                <a:gridCol w="812292">
                  <a:extLst>
                    <a:ext uri="{9D8B030D-6E8A-4147-A177-3AD203B41FA5}">
                      <a16:colId xmlns:a16="http://schemas.microsoft.com/office/drawing/2014/main" val="4232425161"/>
                    </a:ext>
                  </a:extLst>
                </a:gridCol>
                <a:gridCol w="1975104">
                  <a:extLst>
                    <a:ext uri="{9D8B030D-6E8A-4147-A177-3AD203B41FA5}">
                      <a16:colId xmlns:a16="http://schemas.microsoft.com/office/drawing/2014/main" val="2426551909"/>
                    </a:ext>
                  </a:extLst>
                </a:gridCol>
                <a:gridCol w="2157984">
                  <a:extLst>
                    <a:ext uri="{9D8B030D-6E8A-4147-A177-3AD203B41FA5}">
                      <a16:colId xmlns:a16="http://schemas.microsoft.com/office/drawing/2014/main" val="745620087"/>
                    </a:ext>
                  </a:extLst>
                </a:gridCol>
                <a:gridCol w="1993392">
                  <a:extLst>
                    <a:ext uri="{9D8B030D-6E8A-4147-A177-3AD203B41FA5}">
                      <a16:colId xmlns:a16="http://schemas.microsoft.com/office/drawing/2014/main" val="107888060"/>
                    </a:ext>
                  </a:extLst>
                </a:gridCol>
                <a:gridCol w="2249424">
                  <a:extLst>
                    <a:ext uri="{9D8B030D-6E8A-4147-A177-3AD203B41FA5}">
                      <a16:colId xmlns:a16="http://schemas.microsoft.com/office/drawing/2014/main" val="745472164"/>
                    </a:ext>
                  </a:extLst>
                </a:gridCol>
                <a:gridCol w="1629156">
                  <a:extLst>
                    <a:ext uri="{9D8B030D-6E8A-4147-A177-3AD203B41FA5}">
                      <a16:colId xmlns:a16="http://schemas.microsoft.com/office/drawing/2014/main" val="430348699"/>
                    </a:ext>
                  </a:extLst>
                </a:gridCol>
              </a:tblGrid>
              <a:tr h="551350">
                <a:tc>
                  <a:txBody>
                    <a:bodyPr/>
                    <a:lstStyle/>
                    <a:p>
                      <a:r>
                        <a:rPr lang="en-US" dirty="0"/>
                        <a:t>S.no</a:t>
                      </a:r>
                    </a:p>
                  </a:txBody>
                  <a:tcPr/>
                </a:tc>
                <a:tc>
                  <a:txBody>
                    <a:bodyPr/>
                    <a:lstStyle/>
                    <a:p>
                      <a:r>
                        <a:rPr lang="en-US" dirty="0"/>
                        <a:t>Title/Study</a:t>
                      </a:r>
                    </a:p>
                  </a:txBody>
                  <a:tcPr/>
                </a:tc>
                <a:tc>
                  <a:txBody>
                    <a:bodyPr/>
                    <a:lstStyle/>
                    <a:p>
                      <a:r>
                        <a:rPr lang="en-US" dirty="0"/>
                        <a:t>Techniques/Models</a:t>
                      </a:r>
                    </a:p>
                  </a:txBody>
                  <a:tcPr anchor="ctr"/>
                </a:tc>
                <a:tc>
                  <a:txBody>
                    <a:bodyPr/>
                    <a:lstStyle/>
                    <a:p>
                      <a:r>
                        <a:rPr lang="en-US" dirty="0"/>
                        <a:t>Data Sources</a:t>
                      </a:r>
                    </a:p>
                  </a:txBody>
                  <a:tcPr/>
                </a:tc>
                <a:tc>
                  <a:txBody>
                    <a:bodyPr/>
                    <a:lstStyle/>
                    <a:p>
                      <a:r>
                        <a:rPr lang="en-US" b="1" dirty="0"/>
                        <a:t>Findings/Conclusion</a:t>
                      </a:r>
                      <a:endParaRPr lang="en-US" dirty="0"/>
                    </a:p>
                  </a:txBody>
                  <a:tcPr anchor="ctr"/>
                </a:tc>
                <a:tc>
                  <a:txBody>
                    <a:bodyPr/>
                    <a:lstStyle/>
                    <a:p>
                      <a:r>
                        <a:rPr lang="en-US" dirty="0"/>
                        <a:t>Limitations</a:t>
                      </a:r>
                    </a:p>
                  </a:txBody>
                  <a:tcPr anchor="ctr"/>
                </a:tc>
                <a:extLst>
                  <a:ext uri="{0D108BD9-81ED-4DB2-BD59-A6C34878D82A}">
                    <a16:rowId xmlns:a16="http://schemas.microsoft.com/office/drawing/2014/main" val="4175431093"/>
                  </a:ext>
                </a:extLst>
              </a:tr>
              <a:tr h="2024697">
                <a:tc>
                  <a:txBody>
                    <a:bodyPr/>
                    <a:lstStyle/>
                    <a:p>
                      <a:r>
                        <a:rPr lang="en-US" sz="1600" dirty="0"/>
                        <a:t>2.</a:t>
                      </a:r>
                    </a:p>
                  </a:txBody>
                  <a:tcPr/>
                </a:tc>
                <a:tc>
                  <a:txBody>
                    <a:bodyPr/>
                    <a:lstStyle/>
                    <a:p>
                      <a:r>
                        <a:rPr lang="en-US" dirty="0"/>
                        <a:t>Deep Learning for Multi-Disease Diagnosis</a:t>
                      </a:r>
                    </a:p>
                  </a:txBody>
                  <a:tcPr/>
                </a:tc>
                <a:tc>
                  <a:txBody>
                    <a:bodyPr/>
                    <a:lstStyle/>
                    <a:p>
                      <a:r>
                        <a:rPr lang="en-US" dirty="0"/>
                        <a:t>CNN, RNN</a:t>
                      </a:r>
                    </a:p>
                  </a:txBody>
                  <a:tcPr/>
                </a:tc>
                <a:tc>
                  <a:txBody>
                    <a:bodyPr/>
                    <a:lstStyle/>
                    <a:p>
                      <a:r>
                        <a:rPr lang="en-US" dirty="0"/>
                        <a:t>Image datasets like X-rays, CT scans</a:t>
                      </a:r>
                    </a:p>
                  </a:txBody>
                  <a:tcPr/>
                </a:tc>
                <a:tc>
                  <a:txBody>
                    <a:bodyPr/>
                    <a:lstStyle/>
                    <a:p>
                      <a:r>
                        <a:rPr lang="en-US" dirty="0"/>
                        <a:t>Achieved high accuracy for image-based disease detection.</a:t>
                      </a:r>
                    </a:p>
                  </a:txBody>
                  <a:tcPr/>
                </a:tc>
                <a:tc>
                  <a:txBody>
                    <a:bodyPr/>
                    <a:lstStyle/>
                    <a:p>
                      <a:r>
                        <a:rPr lang="en-US" dirty="0"/>
                        <a:t>High computational requirements.</a:t>
                      </a:r>
                    </a:p>
                  </a:txBody>
                  <a:tcPr/>
                </a:tc>
                <a:extLst>
                  <a:ext uri="{0D108BD9-81ED-4DB2-BD59-A6C34878D82A}">
                    <a16:rowId xmlns:a16="http://schemas.microsoft.com/office/drawing/2014/main" val="3923139470"/>
                  </a:ext>
                </a:extLst>
              </a:tr>
            </a:tbl>
          </a:graphicData>
        </a:graphic>
      </p:graphicFrame>
    </p:spTree>
    <p:extLst>
      <p:ext uri="{BB962C8B-B14F-4D97-AF65-F5344CB8AC3E}">
        <p14:creationId xmlns:p14="http://schemas.microsoft.com/office/powerpoint/2010/main" val="377722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FEAE57F-2C1A-584F-81A5-CFC1C5A6F383}"/>
              </a:ext>
            </a:extLst>
          </p:cNvPr>
          <p:cNvGraphicFramePr>
            <a:graphicFrameLocks noGrp="1"/>
          </p:cNvGraphicFramePr>
          <p:nvPr>
            <p:extLst>
              <p:ext uri="{D42A27DB-BD31-4B8C-83A1-F6EECF244321}">
                <p14:modId xmlns:p14="http://schemas.microsoft.com/office/powerpoint/2010/main" val="1756725322"/>
              </p:ext>
            </p:extLst>
          </p:nvPr>
        </p:nvGraphicFramePr>
        <p:xfrm>
          <a:off x="1035304" y="1257130"/>
          <a:ext cx="10257536" cy="3406310"/>
        </p:xfrm>
        <a:graphic>
          <a:graphicData uri="http://schemas.openxmlformats.org/drawingml/2006/table">
            <a:tbl>
              <a:tblPr firstRow="1" bandRow="1">
                <a:tableStyleId>{5C22544A-7EE6-4342-B048-85BDC9FD1C3A}</a:tableStyleId>
              </a:tblPr>
              <a:tblGrid>
                <a:gridCol w="674624">
                  <a:extLst>
                    <a:ext uri="{9D8B030D-6E8A-4147-A177-3AD203B41FA5}">
                      <a16:colId xmlns:a16="http://schemas.microsoft.com/office/drawing/2014/main" val="22042250"/>
                    </a:ext>
                  </a:extLst>
                </a:gridCol>
                <a:gridCol w="1645920">
                  <a:extLst>
                    <a:ext uri="{9D8B030D-6E8A-4147-A177-3AD203B41FA5}">
                      <a16:colId xmlns:a16="http://schemas.microsoft.com/office/drawing/2014/main" val="2150938308"/>
                    </a:ext>
                  </a:extLst>
                </a:gridCol>
                <a:gridCol w="2130552">
                  <a:extLst>
                    <a:ext uri="{9D8B030D-6E8A-4147-A177-3AD203B41FA5}">
                      <a16:colId xmlns:a16="http://schemas.microsoft.com/office/drawing/2014/main" val="1113478312"/>
                    </a:ext>
                  </a:extLst>
                </a:gridCol>
                <a:gridCol w="1801368">
                  <a:extLst>
                    <a:ext uri="{9D8B030D-6E8A-4147-A177-3AD203B41FA5}">
                      <a16:colId xmlns:a16="http://schemas.microsoft.com/office/drawing/2014/main" val="3224102410"/>
                    </a:ext>
                  </a:extLst>
                </a:gridCol>
                <a:gridCol w="2331720">
                  <a:extLst>
                    <a:ext uri="{9D8B030D-6E8A-4147-A177-3AD203B41FA5}">
                      <a16:colId xmlns:a16="http://schemas.microsoft.com/office/drawing/2014/main" val="2938897343"/>
                    </a:ext>
                  </a:extLst>
                </a:gridCol>
                <a:gridCol w="1673352">
                  <a:extLst>
                    <a:ext uri="{9D8B030D-6E8A-4147-A177-3AD203B41FA5}">
                      <a16:colId xmlns:a16="http://schemas.microsoft.com/office/drawing/2014/main" val="384493948"/>
                    </a:ext>
                  </a:extLst>
                </a:gridCol>
              </a:tblGrid>
              <a:tr h="681262">
                <a:tc>
                  <a:txBody>
                    <a:bodyPr/>
                    <a:lstStyle/>
                    <a:p>
                      <a:r>
                        <a:rPr lang="en-US" dirty="0"/>
                        <a:t>S.no</a:t>
                      </a:r>
                    </a:p>
                  </a:txBody>
                  <a:tcPr/>
                </a:tc>
                <a:tc>
                  <a:txBody>
                    <a:bodyPr/>
                    <a:lstStyle/>
                    <a:p>
                      <a:r>
                        <a:rPr lang="en-US" dirty="0"/>
                        <a:t>Title/Study</a:t>
                      </a:r>
                    </a:p>
                  </a:txBody>
                  <a:tcPr/>
                </a:tc>
                <a:tc>
                  <a:txBody>
                    <a:bodyPr/>
                    <a:lstStyle/>
                    <a:p>
                      <a:r>
                        <a:rPr lang="en-US" dirty="0"/>
                        <a:t>Techniques/Models</a:t>
                      </a:r>
                    </a:p>
                  </a:txBody>
                  <a:tcPr anchor="ctr"/>
                </a:tc>
                <a:tc>
                  <a:txBody>
                    <a:bodyPr/>
                    <a:lstStyle/>
                    <a:p>
                      <a:r>
                        <a:rPr lang="en-US" dirty="0"/>
                        <a:t>Data Sources</a:t>
                      </a:r>
                    </a:p>
                  </a:txBody>
                  <a:tcPr/>
                </a:tc>
                <a:tc>
                  <a:txBody>
                    <a:bodyPr/>
                    <a:lstStyle/>
                    <a:p>
                      <a:r>
                        <a:rPr lang="en-US" b="1" dirty="0"/>
                        <a:t>Findings/Conclusion</a:t>
                      </a:r>
                      <a:endParaRPr lang="en-US" dirty="0"/>
                    </a:p>
                  </a:txBody>
                  <a:tcPr anchor="ctr"/>
                </a:tc>
                <a:tc>
                  <a:txBody>
                    <a:bodyPr/>
                    <a:lstStyle/>
                    <a:p>
                      <a:r>
                        <a:rPr lang="en-US" dirty="0"/>
                        <a:t>Limitations</a:t>
                      </a:r>
                    </a:p>
                  </a:txBody>
                  <a:tcPr anchor="ctr"/>
                </a:tc>
                <a:extLst>
                  <a:ext uri="{0D108BD9-81ED-4DB2-BD59-A6C34878D82A}">
                    <a16:rowId xmlns:a16="http://schemas.microsoft.com/office/drawing/2014/main" val="3335817258"/>
                  </a:ext>
                </a:extLst>
              </a:tr>
              <a:tr h="2725048">
                <a:tc>
                  <a:txBody>
                    <a:bodyPr/>
                    <a:lstStyle/>
                    <a:p>
                      <a:r>
                        <a:rPr lang="en-US" dirty="0"/>
                        <a:t>3.</a:t>
                      </a:r>
                    </a:p>
                  </a:txBody>
                  <a:tcPr/>
                </a:tc>
                <a:tc>
                  <a:txBody>
                    <a:bodyPr/>
                    <a:lstStyle/>
                    <a:p>
                      <a:r>
                        <a:rPr lang="en-US" dirty="0"/>
                        <a:t>Multi-Disease Prediction Using Ensemble Methods</a:t>
                      </a:r>
                    </a:p>
                  </a:txBody>
                  <a:tcPr/>
                </a:tc>
                <a:tc>
                  <a:txBody>
                    <a:bodyPr/>
                    <a:lstStyle/>
                    <a:p>
                      <a:r>
                        <a:rPr lang="en-US" dirty="0"/>
                        <a:t>Ensemble Learning (Bagging, Boosting)</a:t>
                      </a:r>
                    </a:p>
                  </a:txBody>
                  <a:tcPr/>
                </a:tc>
                <a:tc>
                  <a:txBody>
                    <a:bodyPr/>
                    <a:lstStyle/>
                    <a:p>
                      <a:r>
                        <a:rPr lang="en-US" dirty="0"/>
                        <a:t>Kaggle health datasets</a:t>
                      </a:r>
                    </a:p>
                  </a:txBody>
                  <a:tcPr/>
                </a:tc>
                <a:tc>
                  <a:txBody>
                    <a:bodyPr/>
                    <a:lstStyle/>
                    <a:p>
                      <a:r>
                        <a:rPr lang="en-US" dirty="0"/>
                        <a:t>Ensemble methods outperform single models.</a:t>
                      </a:r>
                    </a:p>
                  </a:txBody>
                  <a:tcPr/>
                </a:tc>
                <a:tc>
                  <a:txBody>
                    <a:bodyPr/>
                    <a:lstStyle/>
                    <a:p>
                      <a:r>
                        <a:rPr lang="en-US" dirty="0"/>
                        <a:t>Dataset imbalance affected minor class predictions.</a:t>
                      </a:r>
                    </a:p>
                  </a:txBody>
                  <a:tcPr/>
                </a:tc>
                <a:extLst>
                  <a:ext uri="{0D108BD9-81ED-4DB2-BD59-A6C34878D82A}">
                    <a16:rowId xmlns:a16="http://schemas.microsoft.com/office/drawing/2014/main" val="1944690300"/>
                  </a:ext>
                </a:extLst>
              </a:tr>
            </a:tbl>
          </a:graphicData>
        </a:graphic>
      </p:graphicFrame>
    </p:spTree>
    <p:extLst>
      <p:ext uri="{BB962C8B-B14F-4D97-AF65-F5344CB8AC3E}">
        <p14:creationId xmlns:p14="http://schemas.microsoft.com/office/powerpoint/2010/main" val="2493918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71C506A-8DD1-F9F9-FFFB-3FC80007713E}"/>
              </a:ext>
            </a:extLst>
          </p:cNvPr>
          <p:cNvGraphicFramePr>
            <a:graphicFrameLocks noGrp="1"/>
          </p:cNvGraphicFramePr>
          <p:nvPr>
            <p:extLst>
              <p:ext uri="{D42A27DB-BD31-4B8C-83A1-F6EECF244321}">
                <p14:modId xmlns:p14="http://schemas.microsoft.com/office/powerpoint/2010/main" val="834657200"/>
              </p:ext>
            </p:extLst>
          </p:nvPr>
        </p:nvGraphicFramePr>
        <p:xfrm>
          <a:off x="1060704" y="1542626"/>
          <a:ext cx="10488168" cy="1833880"/>
        </p:xfrm>
        <a:graphic>
          <a:graphicData uri="http://schemas.openxmlformats.org/drawingml/2006/table">
            <a:tbl>
              <a:tblPr firstRow="1" bandRow="1">
                <a:tableStyleId>{5C22544A-7EE6-4342-B048-85BDC9FD1C3A}</a:tableStyleId>
              </a:tblPr>
              <a:tblGrid>
                <a:gridCol w="731520">
                  <a:extLst>
                    <a:ext uri="{9D8B030D-6E8A-4147-A177-3AD203B41FA5}">
                      <a16:colId xmlns:a16="http://schemas.microsoft.com/office/drawing/2014/main" val="3009942806"/>
                    </a:ext>
                  </a:extLst>
                </a:gridCol>
                <a:gridCol w="1435608">
                  <a:extLst>
                    <a:ext uri="{9D8B030D-6E8A-4147-A177-3AD203B41FA5}">
                      <a16:colId xmlns:a16="http://schemas.microsoft.com/office/drawing/2014/main" val="3967772517"/>
                    </a:ext>
                  </a:extLst>
                </a:gridCol>
                <a:gridCol w="2267712">
                  <a:extLst>
                    <a:ext uri="{9D8B030D-6E8A-4147-A177-3AD203B41FA5}">
                      <a16:colId xmlns:a16="http://schemas.microsoft.com/office/drawing/2014/main" val="1057108072"/>
                    </a:ext>
                  </a:extLst>
                </a:gridCol>
                <a:gridCol w="1865376">
                  <a:extLst>
                    <a:ext uri="{9D8B030D-6E8A-4147-A177-3AD203B41FA5}">
                      <a16:colId xmlns:a16="http://schemas.microsoft.com/office/drawing/2014/main" val="1090916769"/>
                    </a:ext>
                  </a:extLst>
                </a:gridCol>
                <a:gridCol w="2439924">
                  <a:extLst>
                    <a:ext uri="{9D8B030D-6E8A-4147-A177-3AD203B41FA5}">
                      <a16:colId xmlns:a16="http://schemas.microsoft.com/office/drawing/2014/main" val="1650863631"/>
                    </a:ext>
                  </a:extLst>
                </a:gridCol>
                <a:gridCol w="1748028">
                  <a:extLst>
                    <a:ext uri="{9D8B030D-6E8A-4147-A177-3AD203B41FA5}">
                      <a16:colId xmlns:a16="http://schemas.microsoft.com/office/drawing/2014/main" val="3757501461"/>
                    </a:ext>
                  </a:extLst>
                </a:gridCol>
              </a:tblGrid>
              <a:tr h="370840">
                <a:tc>
                  <a:txBody>
                    <a:bodyPr/>
                    <a:lstStyle/>
                    <a:p>
                      <a:r>
                        <a:rPr lang="en-US" dirty="0"/>
                        <a:t>S.no</a:t>
                      </a:r>
                    </a:p>
                  </a:txBody>
                  <a:tcPr/>
                </a:tc>
                <a:tc>
                  <a:txBody>
                    <a:bodyPr/>
                    <a:lstStyle/>
                    <a:p>
                      <a:r>
                        <a:rPr lang="en-US" dirty="0"/>
                        <a:t>Title/Study</a:t>
                      </a:r>
                    </a:p>
                  </a:txBody>
                  <a:tcPr/>
                </a:tc>
                <a:tc>
                  <a:txBody>
                    <a:bodyPr/>
                    <a:lstStyle/>
                    <a:p>
                      <a:r>
                        <a:rPr lang="en-US" dirty="0"/>
                        <a:t>Techniques/Models</a:t>
                      </a:r>
                    </a:p>
                  </a:txBody>
                  <a:tcPr anchor="ctr"/>
                </a:tc>
                <a:tc>
                  <a:txBody>
                    <a:bodyPr/>
                    <a:lstStyle/>
                    <a:p>
                      <a:r>
                        <a:rPr lang="en-US" dirty="0"/>
                        <a:t>Data Sources</a:t>
                      </a:r>
                    </a:p>
                  </a:txBody>
                  <a:tcPr/>
                </a:tc>
                <a:tc>
                  <a:txBody>
                    <a:bodyPr/>
                    <a:lstStyle/>
                    <a:p>
                      <a:r>
                        <a:rPr lang="en-US" b="1" dirty="0"/>
                        <a:t>Findings/Conclusion</a:t>
                      </a:r>
                      <a:endParaRPr lang="en-US" dirty="0"/>
                    </a:p>
                  </a:txBody>
                  <a:tcPr anchor="ctr"/>
                </a:tc>
                <a:tc>
                  <a:txBody>
                    <a:bodyPr/>
                    <a:lstStyle/>
                    <a:p>
                      <a:r>
                        <a:rPr lang="en-US" dirty="0"/>
                        <a:t>Limitations</a:t>
                      </a:r>
                    </a:p>
                  </a:txBody>
                  <a:tcPr anchor="ctr"/>
                </a:tc>
                <a:extLst>
                  <a:ext uri="{0D108BD9-81ED-4DB2-BD59-A6C34878D82A}">
                    <a16:rowId xmlns:a16="http://schemas.microsoft.com/office/drawing/2014/main" val="130352486"/>
                  </a:ext>
                </a:extLst>
              </a:tr>
              <a:tr h="370840">
                <a:tc>
                  <a:txBody>
                    <a:bodyPr/>
                    <a:lstStyle/>
                    <a:p>
                      <a:r>
                        <a:rPr lang="en-US" dirty="0"/>
                        <a:t>4.</a:t>
                      </a:r>
                    </a:p>
                  </a:txBody>
                  <a:tcPr/>
                </a:tc>
                <a:tc>
                  <a:txBody>
                    <a:bodyPr/>
                    <a:lstStyle/>
                    <a:p>
                      <a:r>
                        <a:rPr lang="en-US" dirty="0"/>
                        <a:t>IoT-Based Multi-Disease Monitoring System</a:t>
                      </a:r>
                    </a:p>
                  </a:txBody>
                  <a:tcPr/>
                </a:tc>
                <a:tc>
                  <a:txBody>
                    <a:bodyPr/>
                    <a:lstStyle/>
                    <a:p>
                      <a:r>
                        <a:rPr lang="fr-FR" dirty="0"/>
                        <a:t>IoT </a:t>
                      </a:r>
                      <a:r>
                        <a:rPr lang="fr-FR" dirty="0" err="1"/>
                        <a:t>Devices</a:t>
                      </a:r>
                      <a:r>
                        <a:rPr lang="fr-FR" dirty="0"/>
                        <a:t> + ML (</a:t>
                      </a:r>
                      <a:r>
                        <a:rPr lang="fr-FR" dirty="0" err="1"/>
                        <a:t>Logistic</a:t>
                      </a:r>
                      <a:r>
                        <a:rPr lang="fr-FR" dirty="0"/>
                        <a:t> </a:t>
                      </a:r>
                      <a:r>
                        <a:rPr lang="fr-FR" dirty="0" err="1"/>
                        <a:t>Regression</a:t>
                      </a:r>
                      <a:r>
                        <a:rPr lang="fr-FR" dirty="0"/>
                        <a:t>)</a:t>
                      </a:r>
                      <a:endParaRPr lang="en-US" dirty="0"/>
                    </a:p>
                  </a:txBody>
                  <a:tcPr/>
                </a:tc>
                <a:tc>
                  <a:txBody>
                    <a:bodyPr/>
                    <a:lstStyle/>
                    <a:p>
                      <a:r>
                        <a:rPr lang="en-US" dirty="0"/>
                        <a:t>Real-time health data</a:t>
                      </a:r>
                    </a:p>
                  </a:txBody>
                  <a:tcPr/>
                </a:tc>
                <a:tc>
                  <a:txBody>
                    <a:bodyPr/>
                    <a:lstStyle/>
                    <a:p>
                      <a:r>
                        <a:rPr lang="en-US" dirty="0"/>
                        <a:t>Effective in real-time monitoring of multiple diseases.</a:t>
                      </a:r>
                    </a:p>
                  </a:txBody>
                  <a:tcPr/>
                </a:tc>
                <a:tc>
                  <a:txBody>
                    <a:bodyPr/>
                    <a:lstStyle/>
                    <a:p>
                      <a:r>
                        <a:rPr lang="en-US" dirty="0"/>
                        <a:t>Requires stable internet connectivity.</a:t>
                      </a:r>
                    </a:p>
                  </a:txBody>
                  <a:tcPr/>
                </a:tc>
                <a:extLst>
                  <a:ext uri="{0D108BD9-81ED-4DB2-BD59-A6C34878D82A}">
                    <a16:rowId xmlns:a16="http://schemas.microsoft.com/office/drawing/2014/main" val="3935253532"/>
                  </a:ext>
                </a:extLst>
              </a:tr>
            </a:tbl>
          </a:graphicData>
        </a:graphic>
      </p:graphicFrame>
    </p:spTree>
    <p:extLst>
      <p:ext uri="{BB962C8B-B14F-4D97-AF65-F5344CB8AC3E}">
        <p14:creationId xmlns:p14="http://schemas.microsoft.com/office/powerpoint/2010/main" val="711871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530701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{A8C350FF-3F4D-4894-BDFC-241BA92905D3}tf33845126_win32</Template>
  <TotalTime>29</TotalTime>
  <Words>604</Words>
  <Application>Microsoft Office PowerPoint</Application>
  <PresentationFormat>Widescreen</PresentationFormat>
  <Paragraphs>75</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Franklin Gothic Book</vt:lpstr>
      <vt:lpstr>1_RetrospectVTI</vt:lpstr>
      <vt:lpstr>MULTIPLE DISEASE PREDICTION USING          MACHINE LEARNING TECHINIQUES</vt:lpstr>
      <vt:lpstr>INTRODUCTION</vt:lpstr>
      <vt:lpstr>OVERALL OBJECTIVES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Madhavan S</dc:creator>
  <cp:lastModifiedBy>Madhavan S</cp:lastModifiedBy>
  <cp:revision>1</cp:revision>
  <dcterms:created xsi:type="dcterms:W3CDTF">2025-01-21T03:20:09Z</dcterms:created>
  <dcterms:modified xsi:type="dcterms:W3CDTF">2025-01-21T03:49:56Z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