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2.xml" ContentType="application/xml"/>
  <Override PartName="/customXml/itemProps1.xml" ContentType="application/vnd.openxmlformats-officedocument.customXmlProperties+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3.xml" ContentType="application/xml"/>
  <Override PartName="/customXml/itemProps2.xml" ContentType="application/vnd.openxmlformats-officedocument.customXmlProperties+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media/image2.png" ContentType="image/png"/>
  <Override PartName="/ppt/media/image3.png" ContentType="image/png"/>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p>
            <a:pPr>
              <a:lnSpc>
                <a:spcPct val="100000"/>
              </a:lnSpc>
            </a:pPr>
            <a:r>
              <a:rPr b="0" lang="en-US" sz="3600" spc="-1" strike="noStrike" cap="all">
                <a:solidFill>
                  <a:srgbClr val="404040"/>
                </a:solidFill>
                <a:latin typeface="Franklin Gothic Demi"/>
              </a:rPr>
              <a:t>Click to edit Master title style</a:t>
            </a:r>
            <a:endParaRPr b="0" lang="en-US" sz="3600" spc="-1" strike="noStrike">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fld id="{3CFBB66F-6E00-4364-A11A-D26741E97AE9}" type="datetime1">
              <a:rPr b="0" lang="en-US" sz="900" spc="-1" strike="noStrike">
                <a:solidFill>
                  <a:srgbClr val="404040"/>
                </a:solidFill>
                <a:latin typeface="Franklin Gothic Book"/>
              </a:rPr>
              <a:t>04/09/2024</a:t>
            </a:fld>
            <a:endParaRPr b="0" lang="en-US" sz="900" spc="-1" strike="noStrike">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noAutofit/>
          </a:bodyPr>
          <a:p>
            <a:endParaRPr b="0" lang="en-US" sz="2400" spc="-1" strike="noStrike">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4D2B05F1-3197-4871-9121-4FDBBFCC7011}" type="slidenum">
              <a:rPr b="0" lang="en-US" sz="900" spc="-1" strike="noStrike">
                <a:solidFill>
                  <a:srgbClr val="404040"/>
                </a:solidFill>
                <a:latin typeface="Franklin Gothic Book"/>
              </a:rPr>
              <a:t>&lt;number&gt;</a:t>
            </a:fld>
            <a:endParaRPr b="0" lang="en-US" sz="900" spc="-1" strike="noStrike">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
          <p:cNvPicPr/>
          <p:nvPr/>
        </p:nvPicPr>
        <p:blipFill>
          <a:blip r:embed="rId2"/>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p>
            <a:pPr>
              <a:lnSpc>
                <a:spcPct val="100000"/>
              </a:lnSpc>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p>
            <a:pPr marL="306000" indent="-30564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Click to edit Master text styles</a:t>
            </a:r>
            <a:endParaRPr b="0" lang="en-US" sz="1700" spc="-1" strike="noStrike">
              <a:solidFill>
                <a:srgbClr val="404040"/>
              </a:solidFill>
              <a:latin typeface="Franklin Gothic Book"/>
            </a:endParaRPr>
          </a:p>
          <a:p>
            <a:pPr lvl="1" marL="630000" indent="-30564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rPr>
              <a:t>Second level</a:t>
            </a:r>
            <a:endParaRPr b="0" lang="en-US" sz="1400" spc="-1" strike="noStrike">
              <a:solidFill>
                <a:srgbClr val="404040"/>
              </a:solidFill>
              <a:latin typeface="Franklin Gothic Book"/>
            </a:endParaRPr>
          </a:p>
          <a:p>
            <a:pPr lvl="2" marL="900000" indent="-269640">
              <a:lnSpc>
                <a:spcPct val="100000"/>
              </a:lnSpc>
              <a:spcBef>
                <a:spcPts val="261"/>
              </a:spcBef>
              <a:spcAft>
                <a:spcPts val="601"/>
              </a:spcAft>
              <a:buClr>
                <a:srgbClr val="1cade4"/>
              </a:buClr>
              <a:buSzPct val="92000"/>
              <a:buFont typeface="Wingdings 2" charset="2"/>
              <a:buChar char=""/>
            </a:pPr>
            <a:r>
              <a:rPr b="0" lang="en-US" sz="1300" spc="-1" strike="noStrike">
                <a:solidFill>
                  <a:srgbClr val="404040"/>
                </a:solidFill>
                <a:latin typeface="Franklin Gothic Book"/>
              </a:rPr>
              <a:t>Third level</a:t>
            </a:r>
            <a:endParaRPr b="0" lang="en-US" sz="1300" spc="-1" strike="noStrike">
              <a:solidFill>
                <a:srgbClr val="404040"/>
              </a:solidFill>
              <a:latin typeface="Franklin Gothic Book"/>
            </a:endParaRPr>
          </a:p>
          <a:p>
            <a:pPr lvl="3" marL="124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Fourth level</a:t>
            </a:r>
            <a:endParaRPr b="0" lang="en-US" sz="1100" spc="-1" strike="noStrike">
              <a:solidFill>
                <a:srgbClr val="404040"/>
              </a:solidFill>
              <a:latin typeface="Franklin Gothic Book"/>
            </a:endParaRPr>
          </a:p>
          <a:p>
            <a:pPr lvl="4" marL="160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Fifth level</a:t>
            </a:r>
            <a:endParaRPr b="0" lang="en-US" sz="1100" spc="-1" strike="noStrike">
              <a:solidFill>
                <a:srgbClr val="404040"/>
              </a:solidFill>
              <a:latin typeface="Franklin Gothic Book"/>
            </a:endParaRPr>
          </a:p>
        </p:txBody>
      </p:sp>
      <p:sp>
        <p:nvSpPr>
          <p:cNvPr id="52"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fld id="{75FB05E7-2CF5-42F3-84F6-FD575085755C}" type="datetime1">
              <a:rPr b="0" lang="en-US" sz="900" spc="-1" strike="noStrike">
                <a:solidFill>
                  <a:srgbClr val="404040"/>
                </a:solidFill>
                <a:latin typeface="Franklin Gothic Book"/>
              </a:rPr>
              <a:t>04/09/2024</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
          <p:cNvPicPr/>
          <p:nvPr/>
        </p:nvPicPr>
        <p:blipFill>
          <a:blip r:embed="rId2"/>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noAutofit/>
          </a:bodyPr>
          <a:p>
            <a:pPr>
              <a:lnSpc>
                <a:spcPct val="100000"/>
              </a:lnSpc>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94" name="PlaceHolder 5"/>
          <p:cNvSpPr>
            <a:spLocks noGrp="1"/>
          </p:cNvSpPr>
          <p:nvPr>
            <p:ph type="dt"/>
          </p:nvPr>
        </p:nvSpPr>
        <p:spPr>
          <a:xfrm>
            <a:off x="7606080" y="6423840"/>
            <a:ext cx="2844360" cy="364680"/>
          </a:xfrm>
          <a:prstGeom prst="rect">
            <a:avLst/>
          </a:prstGeom>
        </p:spPr>
        <p:txBody>
          <a:bodyPr anchor="ctr">
            <a:noAutofit/>
          </a:bodyPr>
          <a:p>
            <a:pPr algn="r">
              <a:lnSpc>
                <a:spcPct val="100000"/>
              </a:lnSpc>
            </a:pPr>
            <a:fld id="{7DE40DDB-D444-4C8D-8D9D-D89E5D8E261B}" type="datetime1">
              <a:rPr b="0" lang="en-US" sz="900" spc="-1" strike="noStrike">
                <a:solidFill>
                  <a:srgbClr val="404040"/>
                </a:solidFill>
                <a:latin typeface="Franklin Gothic Book"/>
              </a:rPr>
              <a:t>04/09/2024</a:t>
            </a:fld>
            <a:endParaRPr b="0" lang="en-US" sz="900" spc="-1" strike="noStrike">
              <a:latin typeface="Times New Roman"/>
            </a:endParaRPr>
          </a:p>
        </p:txBody>
      </p:sp>
      <p:sp>
        <p:nvSpPr>
          <p:cNvPr id="95" name="PlaceHolder 6"/>
          <p:cNvSpPr>
            <a:spLocks noGrp="1"/>
          </p:cNvSpPr>
          <p:nvPr>
            <p:ph type="ftr"/>
          </p:nvPr>
        </p:nvSpPr>
        <p:spPr>
          <a:xfrm>
            <a:off x="581040" y="6423840"/>
            <a:ext cx="6916680" cy="364680"/>
          </a:xfrm>
          <a:prstGeom prst="rect">
            <a:avLst/>
          </a:prstGeom>
        </p:spPr>
        <p:txBody>
          <a:bodyPr lIns="90000" rIns="90000" tIns="45000" bIns="45000">
            <a:noAutofit/>
          </a:bodyPr>
          <a:p>
            <a:endParaRPr b="0" lang="en-US" sz="2400" spc="-1" strike="noStrike">
              <a:latin typeface="Times New Roman"/>
            </a:endParaRPr>
          </a:p>
        </p:txBody>
      </p:sp>
      <p:sp>
        <p:nvSpPr>
          <p:cNvPr id="96" name="PlaceHolder 7"/>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4B42CCDA-2B09-4AA9-A6A4-12971019AB09}" type="slidenum">
              <a:rPr b="0" lang="en-US" sz="900" spc="-1" strike="noStrike">
                <a:solidFill>
                  <a:srgbClr val="404040"/>
                </a:solidFill>
                <a:latin typeface="Franklin Gothic Book"/>
              </a:rPr>
              <a:t>1</a:t>
            </a:fld>
            <a:endParaRPr b="0" lang="en-US" sz="900" spc="-1" strike="noStrike">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359000" y="1821600"/>
            <a:ext cx="9143640" cy="977400"/>
          </a:xfrm>
          <a:prstGeom prst="rect">
            <a:avLst/>
          </a:prstGeom>
          <a:noFill/>
          <a:ln>
            <a:noFill/>
          </a:ln>
        </p:spPr>
        <p:txBody>
          <a:bodyPr anchor="b">
            <a:noAutofit/>
          </a:bodyPr>
          <a:p>
            <a:pPr algn="ctr">
              <a:lnSpc>
                <a:spcPct val="100000"/>
              </a:lnSpc>
            </a:pPr>
            <a:r>
              <a:rPr b="1" lang="en-US" sz="3600" spc="-1" strike="noStrike" cap="all">
                <a:solidFill>
                  <a:srgbClr val="1cade4"/>
                </a:solidFill>
                <a:latin typeface="Arial"/>
              </a:rPr>
              <a:t>PROJECT TITLE</a:t>
            </a:r>
            <a:endParaRPr b="0" lang="en-US" sz="3600" spc="-1" strike="noStrike">
              <a:solidFill>
                <a:srgbClr val="000000"/>
              </a:solidFill>
              <a:latin typeface="Franklin Gothic Book"/>
            </a:endParaRPr>
          </a:p>
        </p:txBody>
      </p:sp>
      <p:sp>
        <p:nvSpPr>
          <p:cNvPr id="135" name="CustomShape 2"/>
          <p:cNvSpPr/>
          <p:nvPr/>
        </p:nvSpPr>
        <p:spPr>
          <a:xfrm>
            <a:off x="-329760" y="1034280"/>
            <a:ext cx="12726360" cy="579240"/>
          </a:xfrm>
          <a:prstGeom prst="rect">
            <a:avLst/>
          </a:prstGeom>
          <a:noFill/>
          <a:ln>
            <a:noFill/>
          </a:ln>
        </p:spPr>
        <p:style>
          <a:lnRef idx="0"/>
          <a:fillRef idx="0"/>
          <a:effectRef idx="0"/>
          <a:fontRef idx="minor"/>
        </p:style>
        <p:txBody>
          <a:bodyPr>
            <a:spAutoFit/>
          </a:bodyPr>
          <a:p>
            <a:pPr algn="ctr">
              <a:lnSpc>
                <a:spcPct val="100000"/>
              </a:lnSpc>
            </a:pPr>
            <a:r>
              <a:rPr b="1" lang="en-US" sz="3200" spc="-1" strike="noStrike">
                <a:solidFill>
                  <a:srgbClr val="1482ac"/>
                </a:solidFill>
                <a:latin typeface="Arial"/>
              </a:rPr>
              <a:t>CAPSTONE PROJECT</a:t>
            </a:r>
            <a:endParaRPr b="0" lang="en-US" sz="3200" spc="-1" strike="noStrike">
              <a:latin typeface="Arial"/>
            </a:endParaRPr>
          </a:p>
        </p:txBody>
      </p:sp>
      <p:sp>
        <p:nvSpPr>
          <p:cNvPr id="136" name="CustomShape 3"/>
          <p:cNvSpPr/>
          <p:nvPr/>
        </p:nvSpPr>
        <p:spPr>
          <a:xfrm>
            <a:off x="3117600" y="4586400"/>
            <a:ext cx="7979760" cy="701640"/>
          </a:xfrm>
          <a:prstGeom prst="rect">
            <a:avLst/>
          </a:prstGeom>
          <a:noFill/>
          <a:ln>
            <a:noFill/>
          </a:ln>
        </p:spPr>
        <p:style>
          <a:lnRef idx="0"/>
          <a:fillRef idx="0"/>
          <a:effectRef idx="0"/>
          <a:fontRef idx="minor"/>
        </p:style>
        <p:txBody>
          <a:bodyPr>
            <a:spAutoFit/>
          </a:bodyPr>
          <a:p>
            <a:pPr>
              <a:lnSpc>
                <a:spcPct val="100000"/>
              </a:lnSpc>
            </a:pPr>
            <a:r>
              <a:rPr b="1" lang="en-US" sz="2000" spc="-1" strike="noStrike">
                <a:solidFill>
                  <a:srgbClr val="1482ac"/>
                </a:solidFill>
                <a:latin typeface="Arial"/>
              </a:rPr>
              <a:t>Presented By:</a:t>
            </a:r>
            <a:endParaRPr b="0" lang="en-US" sz="2000" spc="-1" strike="noStrike">
              <a:latin typeface="Arial"/>
            </a:endParaRPr>
          </a:p>
          <a:p>
            <a:pPr>
              <a:lnSpc>
                <a:spcPct val="100000"/>
              </a:lnSpc>
            </a:pPr>
            <a:r>
              <a:rPr b="1" lang="en-US" sz="2000" spc="-1" strike="noStrike">
                <a:solidFill>
                  <a:srgbClr val="1482ac"/>
                </a:solidFill>
                <a:latin typeface="Arial"/>
              </a:rPr>
              <a:t>1. M.K.BALAMURUKAN-CollegeOfEngineeringGuindy -CSE</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US" sz="4400" spc="-1" strike="noStrike">
              <a:solidFill>
                <a:srgbClr val="000000"/>
              </a:solidFill>
              <a:latin typeface="Franklin Gothic Book"/>
            </a:endParaRPr>
          </a:p>
        </p:txBody>
      </p:sp>
      <p:sp>
        <p:nvSpPr>
          <p:cNvPr id="154" name="TextShape 2"/>
          <p:cNvSpPr txBox="1"/>
          <p:nvPr/>
        </p:nvSpPr>
        <p:spPr>
          <a:xfrm>
            <a:off x="581040" y="1302120"/>
            <a:ext cx="11029320" cy="4672800"/>
          </a:xfrm>
          <a:prstGeom prst="rect">
            <a:avLst/>
          </a:prstGeom>
          <a:noFill/>
          <a:ln>
            <a:noFill/>
          </a:ln>
        </p:spPr>
        <p:txBody>
          <a:bodyPr anchor="ctr">
            <a:normAutofit/>
          </a:bodyPr>
          <a:p>
            <a:pPr marL="305280" indent="-304920">
              <a:lnSpc>
                <a:spcPct val="110000"/>
              </a:lnSpc>
              <a:spcBef>
                <a:spcPts val="479"/>
              </a:spcBef>
              <a:spcAft>
                <a:spcPts val="601"/>
              </a:spcAft>
              <a:buClr>
                <a:srgbClr val="1cade4"/>
              </a:buClr>
              <a:buSzPct val="92000"/>
              <a:buFont typeface="Wingdings 2" charset="2"/>
              <a:buChar char=""/>
            </a:pPr>
            <a:r>
              <a:rPr b="0" lang="en-US" sz="2400" spc="-1" strike="noStrike">
                <a:solidFill>
                  <a:srgbClr val="0f0f0f"/>
                </a:solid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1463040" y="2766240"/>
            <a:ext cx="9298440" cy="1325160"/>
          </a:xfrm>
          <a:prstGeom prst="rect">
            <a:avLst/>
          </a:prstGeom>
          <a:noFill/>
          <a:ln>
            <a:noFill/>
          </a:ln>
        </p:spPr>
        <p:txBody>
          <a:bodyPr anchor="b">
            <a:noAutofit/>
          </a:bodyPr>
          <a:p>
            <a:pPr algn="ctr">
              <a:lnSpc>
                <a:spcPct val="100000"/>
              </a:lnSpc>
            </a:pPr>
            <a:r>
              <a:rPr b="1" lang="en-US" sz="2800" spc="-1" strike="noStrike" cap="all">
                <a:solidFill>
                  <a:srgbClr val="002060"/>
                </a:solidFill>
                <a:latin typeface="Arial"/>
              </a:rPr>
              <a:t>THANK YOU</a:t>
            </a:r>
            <a:endParaRPr b="0" lang="en-U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noAutofit/>
          </a:bodyPr>
          <a:p>
            <a:pPr>
              <a:lnSpc>
                <a:spcPct val="100000"/>
              </a:lnSpc>
            </a:pPr>
            <a:r>
              <a:rPr b="1" lang="en-US" sz="2800" spc="-1" strike="noStrike" cap="all">
                <a:solidFill>
                  <a:srgbClr val="002060"/>
                </a:solidFill>
                <a:latin typeface="Arial"/>
              </a:rPr>
              <a:t>OUTLINE</a:t>
            </a:r>
            <a:endParaRPr b="0" lang="en-US" sz="2800" spc="-1" strike="noStrike">
              <a:solidFill>
                <a:srgbClr val="000000"/>
              </a:solidFill>
              <a:latin typeface="Franklin Gothic Book"/>
            </a:endParaRPr>
          </a:p>
        </p:txBody>
      </p:sp>
      <p:sp>
        <p:nvSpPr>
          <p:cNvPr id="138" name="TextShape 2"/>
          <p:cNvSpPr txBox="1"/>
          <p:nvPr/>
        </p:nvSpPr>
        <p:spPr>
          <a:xfrm>
            <a:off x="838080" y="1618920"/>
            <a:ext cx="11018520" cy="5238720"/>
          </a:xfrm>
          <a:prstGeom prst="rect">
            <a:avLst/>
          </a:prstGeom>
          <a:noFill/>
          <a:ln>
            <a:noFill/>
          </a:ln>
        </p:spPr>
        <p:txBody>
          <a:bodyPr>
            <a:noAutofit/>
          </a:bodyPr>
          <a:p>
            <a:pPr>
              <a:lnSpc>
                <a:spcPct val="110000"/>
              </a:lnSpc>
              <a:spcBef>
                <a:spcPts val="400"/>
              </a:spcBef>
              <a:spcAft>
                <a:spcPts val="601"/>
              </a:spcAft>
            </a:pPr>
            <a:r>
              <a:rPr b="1" lang="en-US" sz="2000" spc="-1" strike="noStrike">
                <a:solidFill>
                  <a:srgbClr val="404040"/>
                </a:solidFill>
                <a:latin typeface="Arial"/>
                <a:ea typeface="Franklin Gothic Book"/>
              </a:rPr>
              <a:t>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Problem Statement </a:t>
            </a:r>
            <a:r>
              <a:rPr b="0" lang="en-US" sz="2000" spc="-1" strike="noStrike">
                <a:solidFill>
                  <a:srgbClr val="404040"/>
                </a:solidFill>
                <a:latin typeface="Arial"/>
                <a:ea typeface="Franklin Gothic Book"/>
              </a:rPr>
              <a:t>(Should not include solution)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Proposed System/Solution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System </a:t>
            </a:r>
            <a:r>
              <a:rPr b="1" lang="en-US" sz="2000" spc="-1" strike="noStrike">
                <a:solidFill>
                  <a:srgbClr val="404040"/>
                </a:solidFill>
                <a:latin typeface="Arial"/>
                <a:ea typeface="Franklin Gothic Book"/>
              </a:rPr>
              <a:t>Development Approach </a:t>
            </a:r>
            <a:r>
              <a:rPr b="0" lang="en-US" sz="2000" spc="-1" strike="noStrike">
                <a:solidFill>
                  <a:srgbClr val="404040"/>
                </a:solidFill>
                <a:latin typeface="Arial"/>
                <a:ea typeface="Franklin Gothic Book"/>
              </a:rPr>
              <a:t>(Technology Used)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Algorithm &amp; Deployment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Result (Output Image)</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Conclusion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Future Scope</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References</a:t>
            </a:r>
            <a:endParaRPr b="0" lang="en-US" sz="2000" spc="-1" strike="noStrike">
              <a:solidFill>
                <a:srgbClr val="404040"/>
              </a:solidFill>
              <a:latin typeface="Franklin Gothic Book"/>
            </a:endParaRPr>
          </a:p>
          <a:p>
            <a:pPr>
              <a:lnSpc>
                <a:spcPct val="110000"/>
              </a:lnSpc>
              <a:spcBef>
                <a:spcPts val="340"/>
              </a:spcBef>
              <a:spcAft>
                <a:spcPts val="601"/>
              </a:spcAft>
            </a:pPr>
            <a:endParaRPr b="0" lang="en-US" sz="20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rPr>
              <a:t>Problem Statement</a:t>
            </a:r>
            <a:endParaRPr b="0" lang="en-US" sz="4400" spc="-1" strike="noStrike">
              <a:solidFill>
                <a:srgbClr val="000000"/>
              </a:solidFill>
              <a:latin typeface="Franklin Gothic Book"/>
            </a:endParaRPr>
          </a:p>
        </p:txBody>
      </p:sp>
      <p:sp>
        <p:nvSpPr>
          <p:cNvPr id="140" name="TextShape 2"/>
          <p:cNvSpPr txBox="1"/>
          <p:nvPr/>
        </p:nvSpPr>
        <p:spPr>
          <a:xfrm>
            <a:off x="452520" y="1237680"/>
            <a:ext cx="11029320" cy="4672800"/>
          </a:xfrm>
          <a:prstGeom prst="rect">
            <a:avLst/>
          </a:prstGeom>
          <a:noFill/>
          <a:ln>
            <a:noFill/>
          </a:ln>
        </p:spPr>
        <p:txBody>
          <a:bodyPr anchor="ctr">
            <a:noAutofit/>
          </a:bodyPr>
          <a:p>
            <a:pPr>
              <a:lnSpc>
                <a:spcPct val="110000"/>
              </a:lnSpc>
              <a:spcBef>
                <a:spcPts val="641"/>
              </a:spcBef>
              <a:spcAft>
                <a:spcPts val="601"/>
              </a:spcAft>
            </a:pPr>
            <a:r>
              <a:rPr b="0" lang="en-US" sz="3200" spc="-1" strike="noStrike">
                <a:solidFill>
                  <a:srgbClr val="0f0f0f"/>
                </a:solidFill>
                <a:latin typeface="Franklin Gothic Book"/>
                <a:ea typeface="Franklin Gothic Book"/>
              </a:rPr>
              <a:t>Example:</a:t>
            </a:r>
            <a:r>
              <a:rPr b="0" lang="en-US" sz="2800" spc="-1" strike="noStrike">
                <a:solidFill>
                  <a:srgbClr val="0f0f0f"/>
                </a:solidFill>
                <a:latin typeface="Franklin Gothic Book"/>
                <a:ea typeface="Franklin Gothic Book"/>
              </a:rPr>
              <a:t> </a:t>
            </a:r>
            <a:r>
              <a:rPr b="0" lang="en-US" sz="2400" spc="-1" strike="noStrike">
                <a:solidFill>
                  <a:srgbClr val="0f0f0f"/>
                </a:solidFill>
                <a:latin typeface="Franklin Gothic Book"/>
                <a:ea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b="0" lang="en-US" sz="2400" spc="-1" strike="noStrike">
              <a:solidFill>
                <a:srgbClr val="404040"/>
              </a:solidFill>
              <a:latin typeface="Franklin Gothic Book"/>
            </a:endParaRPr>
          </a:p>
          <a:p>
            <a:pPr>
              <a:lnSpc>
                <a:spcPct val="110000"/>
              </a:lnSpc>
              <a:spcBef>
                <a:spcPts val="340"/>
              </a:spcBef>
              <a:spcAft>
                <a:spcPts val="601"/>
              </a:spcAft>
            </a:pP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rPr>
              <a:t>Proposed Solution</a:t>
            </a:r>
            <a:endParaRPr b="0" lang="en-US" sz="4400" spc="-1" strike="noStrike">
              <a:solidFill>
                <a:srgbClr val="000000"/>
              </a:solidFill>
              <a:latin typeface="Franklin Gothic Book"/>
            </a:endParaRPr>
          </a:p>
        </p:txBody>
      </p:sp>
      <p:sp>
        <p:nvSpPr>
          <p:cNvPr id="142" name="TextShape 2"/>
          <p:cNvSpPr txBox="1"/>
          <p:nvPr/>
        </p:nvSpPr>
        <p:spPr>
          <a:xfrm>
            <a:off x="441720" y="1087200"/>
            <a:ext cx="11613240" cy="5563440"/>
          </a:xfrm>
          <a:prstGeom prst="rect">
            <a:avLst/>
          </a:prstGeom>
          <a:noFill/>
          <a:ln>
            <a:noFill/>
          </a:ln>
        </p:spPr>
        <p:txBody>
          <a:bodyPr anchor="ctr">
            <a:noAutofit/>
          </a:bodyPr>
          <a:p>
            <a:pPr>
              <a:lnSpc>
                <a:spcPct val="110000"/>
              </a:lnSpc>
              <a:spcBef>
                <a:spcPts val="241"/>
              </a:spcBef>
              <a:spcAft>
                <a:spcPts val="601"/>
              </a:spcAft>
            </a:pPr>
            <a:endParaRPr b="0" lang="en-US" sz="17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Calibri"/>
                <a:ea typeface="Franklin Gothic Book"/>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0" lang="en-US" sz="12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Calibri"/>
                <a:ea typeface="Franklin Gothic Book"/>
              </a:rPr>
              <a:t>Data Collection:</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Calibri"/>
                <a:ea typeface="Franklin Gothic Book"/>
              </a:rPr>
              <a:t>Gather historical data on bike rentals, including time, date, location, and other relevant factors.</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Calibri"/>
                <a:ea typeface="Franklin Gothic Book"/>
              </a:rPr>
              <a:t>Utilize real-time data sources, such as weather conditions, events, and holidays, to enhance prediction accuracy.</a:t>
            </a:r>
            <a:endParaRPr b="0" lang="en-US" sz="12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Calibri"/>
                <a:ea typeface="Franklin Gothic Book"/>
              </a:rPr>
              <a:t>Data Preprocessing:</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Calibri"/>
                <a:ea typeface="Franklin Gothic Book"/>
              </a:rPr>
              <a:t>Clean and preprocess the collected data to handle missing values, outliers, and inconsistencies.</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Calibri"/>
                <a:ea typeface="Franklin Gothic Book"/>
              </a:rPr>
              <a:t>Feature engineering to extract relevant features from the data that might impact bike demand.</a:t>
            </a:r>
            <a:endParaRPr b="0" lang="en-US" sz="12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Calibri"/>
                <a:ea typeface="Franklin Gothic Book"/>
              </a:rPr>
              <a:t>Machine Learning Algorithm:</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Calibri"/>
                <a:ea typeface="Franklin Gothic Book"/>
              </a:rPr>
              <a:t>Implement a machine learning algorithm, such as a time-series forecasting model (e.g., ARIMA, SARIMA, or LSTM), to predict bike counts based on historical patterns.</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Calibri"/>
                <a:ea typeface="Franklin Gothic Book"/>
              </a:rPr>
              <a:t>Consider incorporating other factors like weather conditions, day of the week, and special events to improve prediction accuracy.</a:t>
            </a:r>
            <a:endParaRPr b="0" lang="en-US" sz="12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Calibri"/>
                <a:ea typeface="Franklin Gothic Book"/>
              </a:rPr>
              <a:t>Deployment:</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Calibri"/>
                <a:ea typeface="Franklin Gothic Book"/>
              </a:rPr>
              <a:t>Develop a user-friendly interface or application that provides real-time predictions for bike counts at different hours.</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Calibri"/>
                <a:ea typeface="Franklin Gothic Book"/>
              </a:rPr>
              <a:t>Deploy the solution on a scalable and reliable platform, considering factors like server infrastructure, response time, and user accessibility.</a:t>
            </a:r>
            <a:endParaRPr b="0" lang="en-US" sz="12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Calibri"/>
                <a:ea typeface="Franklin Gothic Book"/>
              </a:rPr>
              <a:t>Evaluation:</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Calibri"/>
                <a:ea typeface="Franklin Gothic Book"/>
              </a:rPr>
              <a:t>Assess the model's performance using appropriate metrics such as Mean Absolute Error (MAE), Root Mean Squared Error (RMSE), or other relevant metrics.</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Calibri"/>
                <a:ea typeface="Franklin Gothic Book"/>
              </a:rPr>
              <a:t>Fine-tune the model based on feedback and continuous monitoring of prediction accuracy.</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0" lang="en-US" sz="1200" spc="-1" strike="noStrike">
                <a:solidFill>
                  <a:srgbClr val="404040"/>
                </a:solidFill>
                <a:latin typeface="Franklin Gothic Book"/>
                <a:ea typeface="Franklin Gothic Book"/>
              </a:rPr>
              <a:t>Result:</a:t>
            </a:r>
            <a:endParaRPr b="0" lang="en-US" sz="1200" spc="-1" strike="noStrike">
              <a:solidFill>
                <a:srgbClr val="404040"/>
              </a:solidFill>
              <a:latin typeface="Franklin Gothic Book"/>
            </a:endParaRPr>
          </a:p>
          <a:p>
            <a:pPr>
              <a:lnSpc>
                <a:spcPct val="110000"/>
              </a:lnSpc>
              <a:spcBef>
                <a:spcPts val="340"/>
              </a:spcBef>
              <a:spcAft>
                <a:spcPts val="601"/>
              </a:spcAft>
            </a:pPr>
            <a:endParaRPr b="0" lang="en-US" sz="12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81040" y="6624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US" sz="4400" spc="-1" strike="noStrike">
              <a:solidFill>
                <a:srgbClr val="000000"/>
              </a:solid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noAutofit/>
          </a:bodyPr>
          <a:p>
            <a:pPr>
              <a:lnSpc>
                <a:spcPct val="110000"/>
              </a:lnSpc>
              <a:spcBef>
                <a:spcPts val="360"/>
              </a:spcBef>
              <a:spcAft>
                <a:spcPts val="601"/>
              </a:spcAft>
            </a:pPr>
            <a:r>
              <a:rPr b="1" lang="en-US" sz="1800" spc="-1" strike="noStrike">
                <a:solidFill>
                  <a:srgbClr val="0f0f0f"/>
                </a:solid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US" sz="1800" spc="-1" strike="noStrike">
              <a:solidFill>
                <a:srgbClr val="404040"/>
              </a:solidFill>
              <a:latin typeface="Franklin Gothic Book"/>
            </a:endParaRPr>
          </a:p>
          <a:p>
            <a:pPr marL="305280" indent="-304920">
              <a:lnSpc>
                <a:spcPct val="110000"/>
              </a:lnSpc>
              <a:spcBef>
                <a:spcPts val="360"/>
              </a:spcBef>
              <a:spcAft>
                <a:spcPts val="601"/>
              </a:spcAft>
              <a:buClr>
                <a:srgbClr val="1cade4"/>
              </a:buClr>
              <a:buSzPct val="92000"/>
              <a:buFont typeface="Wingdings 2" charset="2"/>
              <a:buChar char=""/>
            </a:pPr>
            <a:r>
              <a:rPr b="1" lang="en-US" sz="1800" spc="-1" strike="noStrike">
                <a:solidFill>
                  <a:srgbClr val="0f0f0f"/>
                </a:solidFill>
                <a:latin typeface="Franklin Gothic Book"/>
                <a:ea typeface="Franklin Gothic Book"/>
              </a:rPr>
              <a:t>System requirements</a:t>
            </a:r>
            <a:endParaRPr b="0" lang="en-US" sz="1800" spc="-1" strike="noStrike">
              <a:solidFill>
                <a:srgbClr val="404040"/>
              </a:solidFill>
              <a:latin typeface="Franklin Gothic Book"/>
            </a:endParaRPr>
          </a:p>
          <a:p>
            <a:pPr marL="305280" indent="-304920">
              <a:lnSpc>
                <a:spcPct val="110000"/>
              </a:lnSpc>
              <a:spcBef>
                <a:spcPts val="360"/>
              </a:spcBef>
              <a:spcAft>
                <a:spcPts val="601"/>
              </a:spcAft>
              <a:buClr>
                <a:srgbClr val="1cade4"/>
              </a:buClr>
              <a:buSzPct val="92000"/>
              <a:buFont typeface="Wingdings 2" charset="2"/>
              <a:buChar char=""/>
            </a:pPr>
            <a:r>
              <a:rPr b="1" lang="en-US" sz="1800" spc="-1" strike="noStrike">
                <a:solidFill>
                  <a:srgbClr val="0f0f0f"/>
                </a:solidFill>
                <a:latin typeface="Franklin Gothic Book"/>
                <a:ea typeface="Franklin Gothic Book"/>
              </a:rPr>
              <a:t>Library required to build the model</a:t>
            </a:r>
            <a:endParaRPr b="0" lang="en-US" sz="18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US" sz="4400" spc="-1" strike="noStrike">
              <a:solidFill>
                <a:srgbClr val="000000"/>
              </a:solid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noAutofit/>
          </a:bodyPr>
          <a:p>
            <a:pPr marL="305280" indent="-304920">
              <a:lnSpc>
                <a:spcPct val="11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ea typeface="Franklin Gothic Book"/>
              </a:rPr>
              <a:t>In the Algorithm section, describe the machine learning algorithm chosen for predicting bike counts. Here's an example structure for this section:</a:t>
            </a:r>
            <a:endParaRPr b="0" lang="en-US" sz="1400" spc="-1" strike="noStrike">
              <a:solidFill>
                <a:srgbClr val="404040"/>
              </a:solidFill>
              <a:latin typeface="Franklin Gothic Book"/>
            </a:endParaRPr>
          </a:p>
          <a:p>
            <a:pPr marL="305280" indent="-304920">
              <a:lnSpc>
                <a:spcPct val="110000"/>
              </a:lnSpc>
              <a:spcBef>
                <a:spcPts val="281"/>
              </a:spcBef>
              <a:spcAft>
                <a:spcPts val="601"/>
              </a:spcAft>
              <a:buClr>
                <a:srgbClr val="1cade4"/>
              </a:buClr>
              <a:buSzPct val="92000"/>
              <a:buFont typeface="Wingdings 2" charset="2"/>
              <a:buChar char=""/>
            </a:pPr>
            <a:r>
              <a:rPr b="1" lang="en-US" sz="1400" spc="-1" strike="noStrike">
                <a:solidFill>
                  <a:srgbClr val="404040"/>
                </a:solidFill>
                <a:latin typeface="Franklin Gothic Book"/>
                <a:ea typeface="Franklin Gothic Book"/>
              </a:rPr>
              <a:t>Algorithm Selection:</a:t>
            </a:r>
            <a:endParaRPr b="0" lang="en-US" sz="1400" spc="-1" strike="noStrike">
              <a:solidFill>
                <a:srgbClr val="404040"/>
              </a:solidFill>
              <a:latin typeface="Franklin Gothic Book"/>
            </a:endParaRPr>
          </a:p>
          <a:p>
            <a:pPr lvl="1" marL="630000" indent="-30492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ea typeface="Franklin Gothic Book"/>
              </a:rPr>
              <a:t>Provide a brief overview of the chosen algorithm (e.g., time-series forecasting model, like ARIMA or LSTM) and justify its selection based on the problem statement and data characteristics.</a:t>
            </a:r>
            <a:endParaRPr b="0" lang="en-US" sz="1400" spc="-1" strike="noStrike">
              <a:solidFill>
                <a:srgbClr val="404040"/>
              </a:solidFill>
              <a:latin typeface="Franklin Gothic Book"/>
            </a:endParaRPr>
          </a:p>
          <a:p>
            <a:pPr marL="305280" indent="-304920">
              <a:lnSpc>
                <a:spcPct val="110000"/>
              </a:lnSpc>
              <a:spcBef>
                <a:spcPts val="281"/>
              </a:spcBef>
              <a:spcAft>
                <a:spcPts val="601"/>
              </a:spcAft>
              <a:buClr>
                <a:srgbClr val="1cade4"/>
              </a:buClr>
              <a:buSzPct val="92000"/>
              <a:buFont typeface="Wingdings 2" charset="2"/>
              <a:buChar char=""/>
            </a:pPr>
            <a:r>
              <a:rPr b="1" lang="en-US" sz="1400" spc="-1" strike="noStrike">
                <a:solidFill>
                  <a:srgbClr val="404040"/>
                </a:solidFill>
                <a:latin typeface="Franklin Gothic Book"/>
                <a:ea typeface="Franklin Gothic Book"/>
              </a:rPr>
              <a:t>Data Input:</a:t>
            </a:r>
            <a:endParaRPr b="0" lang="en-US" sz="1400" spc="-1" strike="noStrike">
              <a:solidFill>
                <a:srgbClr val="404040"/>
              </a:solidFill>
              <a:latin typeface="Franklin Gothic Book"/>
            </a:endParaRPr>
          </a:p>
          <a:p>
            <a:pPr lvl="1" marL="630000" indent="-30492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ea typeface="Franklin Gothic Book"/>
              </a:rPr>
              <a:t>Specify the input features used by the algorithm, such as historical bike rental data, weather conditions, day of the week, and any other relevant factors.</a:t>
            </a:r>
            <a:endParaRPr b="0" lang="en-US" sz="1400" spc="-1" strike="noStrike">
              <a:solidFill>
                <a:srgbClr val="404040"/>
              </a:solidFill>
              <a:latin typeface="Franklin Gothic Book"/>
            </a:endParaRPr>
          </a:p>
          <a:p>
            <a:pPr marL="305280" indent="-304920">
              <a:lnSpc>
                <a:spcPct val="110000"/>
              </a:lnSpc>
              <a:spcBef>
                <a:spcPts val="281"/>
              </a:spcBef>
              <a:spcAft>
                <a:spcPts val="601"/>
              </a:spcAft>
              <a:buClr>
                <a:srgbClr val="1cade4"/>
              </a:buClr>
              <a:buSzPct val="92000"/>
              <a:buFont typeface="Wingdings 2" charset="2"/>
              <a:buChar char=""/>
            </a:pPr>
            <a:r>
              <a:rPr b="1" lang="en-US" sz="1400" spc="-1" strike="noStrike">
                <a:solidFill>
                  <a:srgbClr val="404040"/>
                </a:solidFill>
                <a:latin typeface="Franklin Gothic Book"/>
                <a:ea typeface="Franklin Gothic Book"/>
              </a:rPr>
              <a:t>Training Process:</a:t>
            </a:r>
            <a:endParaRPr b="0" lang="en-US" sz="1400" spc="-1" strike="noStrike">
              <a:solidFill>
                <a:srgbClr val="404040"/>
              </a:solidFill>
              <a:latin typeface="Franklin Gothic Book"/>
            </a:endParaRPr>
          </a:p>
          <a:p>
            <a:pPr lvl="1" marL="630000" indent="-30492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ea typeface="Franklin Gothic Book"/>
              </a:rPr>
              <a:t>Explain how the algorithm is trained using historical data. Highlight any specific considerations or techniques employed, such as cross-validation or hyperparameter tuning.</a:t>
            </a:r>
            <a:endParaRPr b="0" lang="en-US" sz="1400" spc="-1" strike="noStrike">
              <a:solidFill>
                <a:srgbClr val="404040"/>
              </a:solidFill>
              <a:latin typeface="Franklin Gothic Book"/>
            </a:endParaRPr>
          </a:p>
          <a:p>
            <a:pPr marL="305280" indent="-304920">
              <a:lnSpc>
                <a:spcPct val="110000"/>
              </a:lnSpc>
              <a:spcBef>
                <a:spcPts val="281"/>
              </a:spcBef>
              <a:spcAft>
                <a:spcPts val="601"/>
              </a:spcAft>
              <a:buClr>
                <a:srgbClr val="1cade4"/>
              </a:buClr>
              <a:buSzPct val="92000"/>
              <a:buFont typeface="Wingdings 2" charset="2"/>
              <a:buChar char=""/>
            </a:pPr>
            <a:r>
              <a:rPr b="1" lang="en-US" sz="1400" spc="-1" strike="noStrike">
                <a:solidFill>
                  <a:srgbClr val="404040"/>
                </a:solidFill>
                <a:latin typeface="Franklin Gothic Book"/>
                <a:ea typeface="Franklin Gothic Book"/>
              </a:rPr>
              <a:t>Prediction Process:</a:t>
            </a:r>
            <a:endParaRPr b="0" lang="en-US" sz="1400" spc="-1" strike="noStrike">
              <a:solidFill>
                <a:srgbClr val="404040"/>
              </a:solidFill>
              <a:latin typeface="Franklin Gothic Book"/>
            </a:endParaRPr>
          </a:p>
          <a:p>
            <a:pPr lvl="1" marL="630000" indent="-30492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ea typeface="Franklin Gothic Book"/>
              </a:rPr>
              <a:t>Detail how the trained algorithm makes predictions for future bike counts. Discuss any real-time data inputs considered during the prediction phase.</a:t>
            </a:r>
            <a:endParaRPr b="0" lang="en-US" sz="1400" spc="-1" strike="noStrike">
              <a:solidFill>
                <a:srgbClr val="404040"/>
              </a:solidFill>
              <a:latin typeface="Franklin Gothic Book"/>
            </a:endParaRPr>
          </a:p>
          <a:p>
            <a:pPr>
              <a:lnSpc>
                <a:spcPct val="110000"/>
              </a:lnSpc>
              <a:spcBef>
                <a:spcPts val="340"/>
              </a:spcBef>
              <a:spcAft>
                <a:spcPts val="601"/>
              </a:spcAft>
            </a:pPr>
            <a:endParaRPr b="0" lang="en-US" sz="1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Result</a:t>
            </a:r>
            <a:endParaRPr b="0" lang="en-US" sz="4400" spc="-1" strike="noStrike">
              <a:solidFill>
                <a:srgbClr val="000000"/>
              </a:solidFill>
              <a:latin typeface="Franklin Gothic Book"/>
            </a:endParaRPr>
          </a:p>
        </p:txBody>
      </p:sp>
      <p:sp>
        <p:nvSpPr>
          <p:cNvPr id="148" name="TextShape 2"/>
          <p:cNvSpPr txBox="1"/>
          <p:nvPr/>
        </p:nvSpPr>
        <p:spPr>
          <a:xfrm>
            <a:off x="581040" y="1302120"/>
            <a:ext cx="11029320" cy="4672800"/>
          </a:xfrm>
          <a:prstGeom prst="rect">
            <a:avLst/>
          </a:prstGeom>
          <a:noFill/>
          <a:ln>
            <a:noFill/>
          </a:ln>
        </p:spPr>
        <p:txBody>
          <a:bodyPr anchor="ctr">
            <a:normAutofit/>
          </a:bodyPr>
          <a:p>
            <a:pPr>
              <a:lnSpc>
                <a:spcPct val="110000"/>
              </a:lnSpc>
              <a:spcBef>
                <a:spcPts val="479"/>
              </a:spcBef>
              <a:spcAft>
                <a:spcPts val="601"/>
              </a:spcAft>
            </a:pPr>
            <a:r>
              <a:rPr b="0" lang="en-US" sz="2400" spc="-1" strike="noStrike">
                <a:solidFill>
                  <a:srgbClr val="0f0f0f"/>
                </a:solid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US" sz="4400" spc="-1" strike="noStrike">
              <a:solidFill>
                <a:srgbClr val="000000"/>
              </a:solidFill>
              <a:latin typeface="Franklin Gothic Book"/>
            </a:endParaRPr>
          </a:p>
        </p:txBody>
      </p:sp>
      <p:sp>
        <p:nvSpPr>
          <p:cNvPr id="150" name="TextShape 2"/>
          <p:cNvSpPr txBox="1"/>
          <p:nvPr/>
        </p:nvSpPr>
        <p:spPr>
          <a:xfrm>
            <a:off x="581040" y="1302120"/>
            <a:ext cx="11029320" cy="4672800"/>
          </a:xfrm>
          <a:prstGeom prst="rect">
            <a:avLst/>
          </a:prstGeom>
          <a:noFill/>
          <a:ln>
            <a:noFill/>
          </a:ln>
        </p:spPr>
        <p:txBody>
          <a:bodyPr anchor="ctr">
            <a:normAutofit/>
          </a:bodyPr>
          <a:p>
            <a:pPr marL="305280" indent="-304920">
              <a:lnSpc>
                <a:spcPct val="110000"/>
              </a:lnSpc>
              <a:spcBef>
                <a:spcPts val="400"/>
              </a:spcBef>
              <a:spcAft>
                <a:spcPts val="601"/>
              </a:spcAft>
              <a:buClr>
                <a:srgbClr val="1cade4"/>
              </a:buClr>
              <a:buSzPct val="92000"/>
              <a:buFont typeface="Wingdings 2" charset="2"/>
              <a:buChar char=""/>
            </a:pPr>
            <a:r>
              <a:rPr b="0" lang="en-US" sz="2000" spc="-1" strike="noStrike">
                <a:solidFill>
                  <a:srgbClr val="0f0f0f"/>
                </a:solid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lang="en-US" sz="20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581040" y="1302120"/>
            <a:ext cx="11029320" cy="4672800"/>
          </a:xfrm>
          <a:prstGeom prst="rect">
            <a:avLst/>
          </a:prstGeom>
          <a:noFill/>
          <a:ln>
            <a:noFill/>
          </a:ln>
        </p:spPr>
        <p:txBody>
          <a:bodyPr anchor="ctr">
            <a:noAutofit/>
          </a:bodyPr>
          <a:p>
            <a:pPr>
              <a:lnSpc>
                <a:spcPct val="110000"/>
              </a:lnSpc>
              <a:spcBef>
                <a:spcPts val="400"/>
              </a:spcBef>
              <a:spcAft>
                <a:spcPts val="601"/>
              </a:spcAft>
            </a:pPr>
            <a:endParaRPr b="0" lang="en-US" sz="17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0" lang="en-US" sz="2000" spc="-1" strike="noStrike">
                <a:solidFill>
                  <a:srgbClr val="404040"/>
                </a:solid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lang="en-US" sz="2000" spc="-1" strike="noStrike">
              <a:solidFill>
                <a:srgbClr val="404040"/>
              </a:solidFill>
              <a:latin typeface="Franklin Gothic Book"/>
            </a:endParaRPr>
          </a:p>
          <a:p>
            <a:pPr>
              <a:lnSpc>
                <a:spcPct val="110000"/>
              </a:lnSpc>
              <a:spcBef>
                <a:spcPts val="340"/>
              </a:spcBef>
              <a:spcAft>
                <a:spcPts val="601"/>
              </a:spcAft>
            </a:pPr>
            <a:endParaRPr b="0" lang="en-US" sz="2000" spc="-1" strike="noStrike">
              <a:solidFill>
                <a:srgbClr val="404040"/>
              </a:solidFill>
              <a:latin typeface="Franklin Gothic Book"/>
            </a:endParaRPr>
          </a:p>
        </p:txBody>
      </p:sp>
      <p:sp>
        <p:nvSpPr>
          <p:cNvPr id="152" name="CustomShape 2"/>
          <p:cNvSpPr/>
          <p:nvPr/>
        </p:nvSpPr>
        <p:spPr>
          <a:xfrm>
            <a:off x="535680" y="844560"/>
            <a:ext cx="11029320" cy="529920"/>
          </a:xfrm>
          <a:prstGeom prst="rect">
            <a:avLst/>
          </a:prstGeom>
          <a:noFill/>
          <a:ln>
            <a:noFill/>
          </a:ln>
        </p:spPr>
        <p:style>
          <a:lnRef idx="0"/>
          <a:fillRef idx="0"/>
          <a:effectRef idx="0"/>
          <a:fontRef idx="minor"/>
        </p:style>
        <p:txBody>
          <a:bodyPr anchor="b">
            <a:normAutofit fontScale="56000"/>
          </a:bodyPr>
          <a:p>
            <a:pPr>
              <a:lnSpc>
                <a:spcPct val="100000"/>
              </a:lnSpc>
            </a:pPr>
            <a:r>
              <a:rPr b="1" lang="en-US" sz="4400" spc="-1" strike="noStrike" cap="all">
                <a:solidFill>
                  <a:srgbClr val="1cade4"/>
                </a:solidFill>
                <a:latin typeface="Arial"/>
              </a:rPr>
              <a:t>Future scope</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Application>Neat_Office/6.2.8.2$Windows_x86 LibreOffice_project/</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en-US</dc:language>
  <cp:lastModifiedBy/>
  <dcterms:modified xsi:type="dcterms:W3CDTF">2024-04-09T00:40:27Z</dcterms:modified>
  <cp:revision>24</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