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Alatsi" charset="1" panose="00000500000000000000"/>
      <p:regular r:id="rId27"/>
    </p:embeddedFont>
    <p:embeddedFont>
      <p:font typeface="Open Sans Bold" charset="1" panose="020B0806030504020204"/>
      <p:regular r:id="rId28"/>
    </p:embeddedFont>
    <p:embeddedFont>
      <p:font typeface="Abhaya Libre" charset="1" panose="02000503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494605" y="2619875"/>
            <a:ext cx="15246981" cy="229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8"/>
              </a:lnSpc>
            </a:pPr>
            <a:r>
              <a:rPr lang="en-US" sz="91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BINARY SEARCH VISUALIZATION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90253" y="-41735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31326" y="6008647"/>
            <a:ext cx="12625348" cy="153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766154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</a:p>
          <a:p>
            <a:pPr algn="ctr">
              <a:lnSpc>
                <a:spcPts val="620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946626" y="6008647"/>
            <a:ext cx="12625348" cy="231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44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Akshaya.J           -23ISR003</a:t>
            </a:r>
          </a:p>
          <a:p>
            <a:pPr algn="l">
              <a:lnSpc>
                <a:spcPts val="6209"/>
              </a:lnSpc>
            </a:pPr>
            <a:r>
              <a:rPr lang="en-US" sz="44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Asish Khan.A     -23ISR004</a:t>
            </a:r>
          </a:p>
          <a:p>
            <a:pPr algn="l">
              <a:lnSpc>
                <a:spcPts val="6209"/>
              </a:lnSpc>
            </a:pPr>
            <a:r>
              <a:rPr lang="en-US" sz="44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Balamurugan.M -23ISR006                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8035" y="526872"/>
            <a:ext cx="17652656" cy="71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55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MICROPROJECT -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9062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286500" y="-1238892"/>
            <a:ext cx="8420224" cy="2852074"/>
          </a:xfrm>
          <a:custGeom>
            <a:avLst/>
            <a:gdLst/>
            <a:ahLst/>
            <a:cxnLst/>
            <a:rect r="r" b="b" t="t" l="l"/>
            <a:pathLst>
              <a:path h="2852074" w="8420224">
                <a:moveTo>
                  <a:pt x="0" y="0"/>
                </a:moveTo>
                <a:lnTo>
                  <a:pt x="8420224" y="0"/>
                </a:lnTo>
                <a:lnTo>
                  <a:pt x="8420224" y="2852074"/>
                </a:lnTo>
                <a:lnTo>
                  <a:pt x="0" y="2852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33724" y="-322730"/>
            <a:ext cx="13354373" cy="1156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3"/>
              </a:lnSpc>
              <a:spcBef>
                <a:spcPct val="0"/>
              </a:spcBef>
            </a:pP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#visualization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margin: 0;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max-width: 800px;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width: 100%;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display: flex;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flex-direction: column;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align-items: center;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#array-container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display: flex;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justify-content: center;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flex-wrap: wrap;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margin: 20px 0;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gap: 10px;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92065" y="780921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1481" y="-57150"/>
            <a:ext cx="9467255" cy="1102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.array-element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width: 60px;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height: 60px;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display: flex;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align-items: center;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justify-content: center;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border: 2px solid #007bff;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border-radius: 5px;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background-color: #ffffff;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color: #007bff;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font-size: 18px;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font-weight: bold;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transition: background-color 0.3s, transform 0.3s;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.highlight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background-color: #ffeb3b;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transform: scale(1.1);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3892" y="-57150"/>
            <a:ext cx="5548432" cy="114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.index-label {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margin-top: 5px;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font-size: 14px;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color: #333;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#controls {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margin-top: 20px;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input[type="number"] {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width: 80px;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padding: 5px;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font-size: 16px;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border: 2px solid #007bff;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border-radius: 5px;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outline: none;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533"/>
              </a:lnSpc>
              <a:spcBef>
                <a:spcPct val="0"/>
              </a:spcBef>
            </a:pPr>
          </a:p>
          <a:p>
            <a:pPr algn="l">
              <a:lnSpc>
                <a:spcPts val="4533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07322" y="-579568"/>
            <a:ext cx="5885974" cy="881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button:hover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background-color: #0056b3;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transform: scale(1.05);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button:disabled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background-color: #cccccc;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cursor: not-allowed;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.status-message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margin: 20px;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font-size: 18px;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color: #333;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5469" y="8179927"/>
            <a:ext cx="4476988" cy="218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&lt;/style&gt;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&lt;/head&gt;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&lt;body&gt;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&lt;div id="visualization"&gt;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4986" y="1362708"/>
            <a:ext cx="13079135" cy="826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&lt;h1&gt;Binary Search Visualization&lt;/h1&gt;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&lt;div id="array-container"&gt;&lt;/div&gt;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&lt;div id="controls"&gt;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&lt;button onclick="startBinarySearch()"&gt;Start Binary Search&lt;/button&gt;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&lt;input type="number" id="target" placeholder="Enter target value"&gt;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&lt;/div&gt;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&lt;div id="status" class="status-message"&gt;&lt;/div&gt;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&lt;/div&gt;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&lt;script&gt;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const arrayContainer = document.getElementById('array-container');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const targetInput = document.getElementById('target');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const statusMessage = document.getElementById('status');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const buttons = document.querySelectorAll('button');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let array = [1, 4, 7, 10, 15, 20, 25, 30, 35, 40];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13141" y="-57150"/>
            <a:ext cx="10012323" cy="1047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const element = document.createElement('div');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element.className = 'array-element';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if (highlightIndices.includes(index))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element.classList.add('highlight');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element.textContent = value;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const indexLabel = document.createElement('div');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indexLabel.className = 'index-label';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indexLabel.textContent = index;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const container = document.createElement('div');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container.className = 'element-container';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container.appendChild(element);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container.appendChild(indexLabel);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arrayContainer.appendChild(container);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});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981494" y="825946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87582" y="-57150"/>
            <a:ext cx="10425112" cy="1102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function startBinarySearch()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const target = parseInt(targetInput.value);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if (isNaN(target)) return;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statusMessage.textContent = 'Starting Binary Search...';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buttons.forEach(btn =&gt; btn.disabled = true);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binarySearch(array, target);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function binarySearch(array, target)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let low = 0;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let high = array.length - 1;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const intervalId = setInterval(() =&gt;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if (low &gt; high)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clearInterval(intervalId);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statusMessage.textContent = 'Target not found!';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buttons.forEach(btn =&gt; btn.disabled = false);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return;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844027" y="867984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11282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Abhaya Libre"/>
                    <a:ea typeface="Abhaya Libre"/>
                    <a:cs typeface="Abhaya Libre"/>
                    <a:sym typeface="Abhaya Libre"/>
                  </a:rPr>
                  <a:t>1</a:t>
                </a: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76718" y="420111"/>
            <a:ext cx="15497175" cy="1095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const mid = Math.floor((low + high) / 2);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displayArray(array, [low, mid, high]);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if (array[mid] === target)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displayArray(array, [mid]);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statusMessage.textContent = `Target element found at the index ${mid} `;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clearInterval(intervalId);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buttons.forEach(btn =&gt; btn.disabled = false);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} else if (array[mid] &lt; target)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low = mid + 1;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} else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    high = mid - 1;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    }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}, 1000);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630986" y="827422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5621201" y="-105792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49509" y="564360"/>
            <a:ext cx="5477828" cy="18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window.onload = function() {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displayArray(array);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};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04853" y="2116150"/>
            <a:ext cx="2045256" cy="30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&lt;/script&gt;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&lt;/body&gt;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4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&lt;/html&gt;</a:t>
            </a:r>
          </a:p>
          <a:p>
            <a:pPr algn="l">
              <a:lnSpc>
                <a:spcPts val="4813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>
            <a:off x="-260752" y="9194554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534983" y="9041644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441085" y="656386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3" y="932497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315450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777786" y="-104680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53980" y="1287745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1163" y="-21621"/>
            <a:ext cx="13180039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SAMPLE OUTPUT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6025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232913"/>
            <a:ext cx="13180039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918199" y="-27985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0654" y="2624684"/>
            <a:ext cx="14209807" cy="7662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8"/>
              </a:lnSpc>
            </a:pPr>
          </a:p>
          <a:p>
            <a:pPr algn="just" marL="902546" indent="-451273" lvl="1">
              <a:lnSpc>
                <a:spcPts val="5058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Binary search is an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efficient algorithm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for finding an element in a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sorted array 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  <a:p>
            <a:pPr algn="just">
              <a:lnSpc>
                <a:spcPts val="5058"/>
              </a:lnSpc>
            </a:pPr>
          </a:p>
          <a:p>
            <a:pPr algn="just" marL="902546" indent="-451273" lvl="1">
              <a:lnSpc>
                <a:spcPts val="5058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It works by repeatedly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dividing the search interval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 two half .</a:t>
            </a:r>
          </a:p>
          <a:p>
            <a:pPr algn="just">
              <a:lnSpc>
                <a:spcPts val="5058"/>
              </a:lnSpc>
            </a:pPr>
          </a:p>
          <a:p>
            <a:pPr algn="just" marL="902546" indent="-451273" lvl="1">
              <a:lnSpc>
                <a:spcPts val="5058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process repeats until the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target is found 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 the </a:t>
            </a:r>
            <a:r>
              <a:rPr lang="en-US" sz="4180">
                <a:solidFill>
                  <a:srgbClr val="121011"/>
                </a:solidFill>
                <a:latin typeface="Alatsi"/>
                <a:ea typeface="Alatsi"/>
                <a:cs typeface="Alatsi"/>
                <a:sym typeface="Alatsi"/>
              </a:rPr>
              <a:t>search interval is empty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  <a:p>
            <a:pPr algn="just">
              <a:lnSpc>
                <a:spcPts val="5058"/>
              </a:lnSpc>
            </a:pPr>
          </a:p>
          <a:p>
            <a:pPr algn="just">
              <a:lnSpc>
                <a:spcPts val="5058"/>
              </a:lnSpc>
            </a:pPr>
          </a:p>
          <a:p>
            <a:pPr algn="just">
              <a:lnSpc>
                <a:spcPts val="505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553980" y="1437503"/>
            <a:ext cx="13180039" cy="95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u="sng">
                <a:solidFill>
                  <a:srgbClr val="50422D"/>
                </a:solidFill>
                <a:latin typeface="Alatsi"/>
                <a:ea typeface="Alatsi"/>
                <a:cs typeface="Alatsi"/>
                <a:sym typeface="Alatsi"/>
              </a:rPr>
              <a:t>BINARY SEARCH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3" y="932497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315450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777786" y="-104680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60422" y="-280666"/>
            <a:ext cx="13180039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SAMPLE OUTPUT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4333797" y="865153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9116" y="439853"/>
            <a:ext cx="13180039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TECHNICAL ASPECTS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14169" y="2717496"/>
            <a:ext cx="6238525" cy="2847321"/>
            <a:chOff x="0" y="0"/>
            <a:chExt cx="1643068" cy="7499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3068" cy="749912"/>
            </a:xfrm>
            <a:custGeom>
              <a:avLst/>
              <a:gdLst/>
              <a:ahLst/>
              <a:cxnLst/>
              <a:rect r="r" b="b" t="t" l="l"/>
              <a:pathLst>
                <a:path h="749912" w="1643068">
                  <a:moveTo>
                    <a:pt x="63290" y="0"/>
                  </a:moveTo>
                  <a:lnTo>
                    <a:pt x="1579778" y="0"/>
                  </a:lnTo>
                  <a:cubicBezTo>
                    <a:pt x="1614732" y="0"/>
                    <a:pt x="1643068" y="28336"/>
                    <a:pt x="1643068" y="63290"/>
                  </a:cubicBezTo>
                  <a:lnTo>
                    <a:pt x="1643068" y="686621"/>
                  </a:lnTo>
                  <a:cubicBezTo>
                    <a:pt x="1643068" y="703407"/>
                    <a:pt x="1636400" y="719505"/>
                    <a:pt x="1624531" y="731374"/>
                  </a:cubicBezTo>
                  <a:cubicBezTo>
                    <a:pt x="1612662" y="743244"/>
                    <a:pt x="1596564" y="749912"/>
                    <a:pt x="1579778" y="749912"/>
                  </a:cubicBezTo>
                  <a:lnTo>
                    <a:pt x="63290" y="749912"/>
                  </a:lnTo>
                  <a:cubicBezTo>
                    <a:pt x="46505" y="749912"/>
                    <a:pt x="30407" y="743244"/>
                    <a:pt x="18537" y="731374"/>
                  </a:cubicBezTo>
                  <a:cubicBezTo>
                    <a:pt x="6668" y="719505"/>
                    <a:pt x="0" y="703407"/>
                    <a:pt x="0" y="686621"/>
                  </a:cubicBezTo>
                  <a:lnTo>
                    <a:pt x="0" y="63290"/>
                  </a:lnTo>
                  <a:cubicBezTo>
                    <a:pt x="0" y="46505"/>
                    <a:pt x="6668" y="30407"/>
                    <a:pt x="18537" y="18537"/>
                  </a:cubicBezTo>
                  <a:cubicBezTo>
                    <a:pt x="30407" y="6668"/>
                    <a:pt x="46505" y="0"/>
                    <a:pt x="6329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43068" cy="788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31800" y="2222098"/>
            <a:ext cx="1480824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HTML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25691" y="3092076"/>
            <a:ext cx="5497475" cy="204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 STRUCTURE THE WEBPAGE, INCLUDING INPUT FORMS FOR USERS TO ENTER NUMBERS AND DISPLAY THE VISUALIZATION.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401936" y="2595615"/>
            <a:ext cx="6238525" cy="2847321"/>
            <a:chOff x="0" y="0"/>
            <a:chExt cx="1643068" cy="7499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3068" cy="749912"/>
            </a:xfrm>
            <a:custGeom>
              <a:avLst/>
              <a:gdLst/>
              <a:ahLst/>
              <a:cxnLst/>
              <a:rect r="r" b="b" t="t" l="l"/>
              <a:pathLst>
                <a:path h="749912" w="1643068">
                  <a:moveTo>
                    <a:pt x="63290" y="0"/>
                  </a:moveTo>
                  <a:lnTo>
                    <a:pt x="1579778" y="0"/>
                  </a:lnTo>
                  <a:cubicBezTo>
                    <a:pt x="1614732" y="0"/>
                    <a:pt x="1643068" y="28336"/>
                    <a:pt x="1643068" y="63290"/>
                  </a:cubicBezTo>
                  <a:lnTo>
                    <a:pt x="1643068" y="686621"/>
                  </a:lnTo>
                  <a:cubicBezTo>
                    <a:pt x="1643068" y="703407"/>
                    <a:pt x="1636400" y="719505"/>
                    <a:pt x="1624531" y="731374"/>
                  </a:cubicBezTo>
                  <a:cubicBezTo>
                    <a:pt x="1612662" y="743244"/>
                    <a:pt x="1596564" y="749912"/>
                    <a:pt x="1579778" y="749912"/>
                  </a:cubicBezTo>
                  <a:lnTo>
                    <a:pt x="63290" y="749912"/>
                  </a:lnTo>
                  <a:cubicBezTo>
                    <a:pt x="46505" y="749912"/>
                    <a:pt x="30407" y="743244"/>
                    <a:pt x="18537" y="731374"/>
                  </a:cubicBezTo>
                  <a:cubicBezTo>
                    <a:pt x="6668" y="719505"/>
                    <a:pt x="0" y="703407"/>
                    <a:pt x="0" y="686621"/>
                  </a:cubicBezTo>
                  <a:lnTo>
                    <a:pt x="0" y="63290"/>
                  </a:lnTo>
                  <a:cubicBezTo>
                    <a:pt x="0" y="46505"/>
                    <a:pt x="6668" y="30407"/>
                    <a:pt x="18537" y="18537"/>
                  </a:cubicBezTo>
                  <a:cubicBezTo>
                    <a:pt x="30407" y="6668"/>
                    <a:pt x="46505" y="0"/>
                    <a:pt x="6329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43068" cy="788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772461" y="2970194"/>
            <a:ext cx="5497475" cy="204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28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APPLIED FOR DESIGNING THE WEBPAGE, SETTING COLORS, FONTS, AND LAYOUT TO ENSURE A CLEAN AND PROFESSIONAL LOOK.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98001" y="2015918"/>
            <a:ext cx="1480824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CSS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114465" y="7136442"/>
            <a:ext cx="6583204" cy="2847321"/>
            <a:chOff x="0" y="0"/>
            <a:chExt cx="1733848" cy="7499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33848" cy="749912"/>
            </a:xfrm>
            <a:custGeom>
              <a:avLst/>
              <a:gdLst/>
              <a:ahLst/>
              <a:cxnLst/>
              <a:rect r="r" b="b" t="t" l="l"/>
              <a:pathLst>
                <a:path h="749912" w="1733848">
                  <a:moveTo>
                    <a:pt x="59977" y="0"/>
                  </a:moveTo>
                  <a:lnTo>
                    <a:pt x="1673871" y="0"/>
                  </a:lnTo>
                  <a:cubicBezTo>
                    <a:pt x="1706996" y="0"/>
                    <a:pt x="1733848" y="26852"/>
                    <a:pt x="1733848" y="59977"/>
                  </a:cubicBezTo>
                  <a:lnTo>
                    <a:pt x="1733848" y="689935"/>
                  </a:lnTo>
                  <a:cubicBezTo>
                    <a:pt x="1733848" y="723059"/>
                    <a:pt x="1706996" y="749912"/>
                    <a:pt x="1673871" y="749912"/>
                  </a:cubicBezTo>
                  <a:lnTo>
                    <a:pt x="59977" y="749912"/>
                  </a:lnTo>
                  <a:cubicBezTo>
                    <a:pt x="26852" y="749912"/>
                    <a:pt x="0" y="723059"/>
                    <a:pt x="0" y="689935"/>
                  </a:cubicBezTo>
                  <a:lnTo>
                    <a:pt x="0" y="59977"/>
                  </a:lnTo>
                  <a:cubicBezTo>
                    <a:pt x="0" y="26852"/>
                    <a:pt x="26852" y="0"/>
                    <a:pt x="5997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33848" cy="788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123166" y="6762926"/>
            <a:ext cx="2649295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JAVASCRIPT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515128" y="7656682"/>
            <a:ext cx="6382873" cy="263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HANDLES THE BINARY SEARCHING LOGIC, UPDATES THE ARRAY, AND CREATES THE DYNAMIC VISUALIZATION  PROCESS STEP BY STEP.</a:t>
            </a: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400808"/>
            <a:ext cx="14705320" cy="854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2546" indent="-451273" lvl="1">
              <a:lnSpc>
                <a:spcPts val="5183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Sorted Array: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Binary search requires a sorted array to work correctly.</a:t>
            </a:r>
          </a:p>
          <a:p>
            <a:pPr algn="just">
              <a:lnSpc>
                <a:spcPts val="5183"/>
              </a:lnSpc>
            </a:pPr>
          </a:p>
          <a:p>
            <a:pPr algn="just" marL="902546" indent="-451273" lvl="1">
              <a:lnSpc>
                <a:spcPts val="5183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Divide and Conquer: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Binary search uses a divide-and-conquer approach to find the element.</a:t>
            </a:r>
          </a:p>
          <a:p>
            <a:pPr algn="just">
              <a:lnSpc>
                <a:spcPts val="5183"/>
              </a:lnSpc>
            </a:pPr>
          </a:p>
          <a:p>
            <a:pPr algn="just" marL="902546" indent="-451273" lvl="1">
              <a:lnSpc>
                <a:spcPts val="5183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Time Complexity: </a:t>
            </a:r>
            <a:r>
              <a:rPr lang="en-US" sz="4180">
                <a:solidFill>
                  <a:srgbClr val="121011"/>
                </a:solidFill>
                <a:latin typeface="Alatsi"/>
                <a:ea typeface="Alatsi"/>
                <a:cs typeface="Alatsi"/>
                <a:sym typeface="Alatsi"/>
              </a:rPr>
              <a:t>O(log n), making it much faster than linear search (O(n)) for large datasets.</a:t>
            </a:r>
          </a:p>
          <a:p>
            <a:pPr algn="just">
              <a:lnSpc>
                <a:spcPts val="5183"/>
              </a:lnSpc>
            </a:pPr>
          </a:p>
          <a:p>
            <a:pPr algn="just" marL="902546" indent="-451273" lvl="1">
              <a:lnSpc>
                <a:spcPts val="5183"/>
              </a:lnSpc>
              <a:buFont typeface="Arial"/>
              <a:buChar char="•"/>
            </a:pPr>
            <a:r>
              <a:rPr lang="en-US" sz="418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Space Complexity: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O(1), requiring only a small amount of extra memory.</a:t>
            </a:r>
          </a:p>
          <a:p>
            <a:pPr algn="just">
              <a:lnSpc>
                <a:spcPts val="5183"/>
              </a:lnSpc>
            </a:pPr>
          </a:p>
          <a:p>
            <a:pPr algn="just">
              <a:lnSpc>
                <a:spcPts val="5183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110492"/>
            <a:ext cx="13180039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PROPERTIES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475286" y="-98552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6230600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STEP BY STEP PROCESS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99854" y="2916313"/>
            <a:ext cx="687327" cy="3122513"/>
            <a:chOff x="0" y="0"/>
            <a:chExt cx="916437" cy="416335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6437" cy="881878"/>
              <a:chOff x="0" y="0"/>
              <a:chExt cx="84465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446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4652">
                    <a:moveTo>
                      <a:pt x="422326" y="0"/>
                    </a:moveTo>
                    <a:cubicBezTo>
                      <a:pt x="189082" y="0"/>
                      <a:pt x="0" y="181951"/>
                      <a:pt x="0" y="406400"/>
                    </a:cubicBezTo>
                    <a:cubicBezTo>
                      <a:pt x="0" y="630849"/>
                      <a:pt x="189082" y="812800"/>
                      <a:pt x="422326" y="812800"/>
                    </a:cubicBezTo>
                    <a:cubicBezTo>
                      <a:pt x="655570" y="812800"/>
                      <a:pt x="844652" y="630849"/>
                      <a:pt x="844652" y="406400"/>
                    </a:cubicBezTo>
                    <a:cubicBezTo>
                      <a:pt x="844652" y="181951"/>
                      <a:pt x="655570" y="0"/>
                      <a:pt x="4223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9186" y="38100"/>
                <a:ext cx="68628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77978"/>
              <a:ext cx="916437" cy="668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7"/>
                </a:lnSpc>
              </a:pPr>
              <a:r>
                <a:rPr lang="en-US" sz="301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1640737"/>
              <a:ext cx="916437" cy="881878"/>
              <a:chOff x="0" y="0"/>
              <a:chExt cx="84465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46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4652">
                    <a:moveTo>
                      <a:pt x="422326" y="0"/>
                    </a:moveTo>
                    <a:cubicBezTo>
                      <a:pt x="189082" y="0"/>
                      <a:pt x="0" y="181951"/>
                      <a:pt x="0" y="406400"/>
                    </a:cubicBezTo>
                    <a:cubicBezTo>
                      <a:pt x="0" y="630849"/>
                      <a:pt x="189082" y="812800"/>
                      <a:pt x="422326" y="812800"/>
                    </a:cubicBezTo>
                    <a:cubicBezTo>
                      <a:pt x="655570" y="812800"/>
                      <a:pt x="844652" y="630849"/>
                      <a:pt x="844652" y="406400"/>
                    </a:cubicBezTo>
                    <a:cubicBezTo>
                      <a:pt x="844652" y="181951"/>
                      <a:pt x="655570" y="0"/>
                      <a:pt x="4223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9186" y="38100"/>
                <a:ext cx="68628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718715"/>
              <a:ext cx="916437" cy="668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7"/>
                </a:lnSpc>
              </a:pPr>
              <a:r>
                <a:rPr lang="en-US" sz="301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3281473"/>
              <a:ext cx="916437" cy="881878"/>
              <a:chOff x="0" y="0"/>
              <a:chExt cx="84465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446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4652">
                    <a:moveTo>
                      <a:pt x="422326" y="0"/>
                    </a:moveTo>
                    <a:cubicBezTo>
                      <a:pt x="189082" y="0"/>
                      <a:pt x="0" y="181951"/>
                      <a:pt x="0" y="406400"/>
                    </a:cubicBezTo>
                    <a:cubicBezTo>
                      <a:pt x="0" y="630849"/>
                      <a:pt x="189082" y="812800"/>
                      <a:pt x="422326" y="812800"/>
                    </a:cubicBezTo>
                    <a:cubicBezTo>
                      <a:pt x="655570" y="812800"/>
                      <a:pt x="844652" y="630849"/>
                      <a:pt x="844652" y="406400"/>
                    </a:cubicBezTo>
                    <a:cubicBezTo>
                      <a:pt x="844652" y="181951"/>
                      <a:pt x="655570" y="0"/>
                      <a:pt x="4223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9186" y="38100"/>
                <a:ext cx="68628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3359451"/>
              <a:ext cx="916437" cy="668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7"/>
                </a:lnSpc>
              </a:pPr>
              <a:r>
                <a:rPr lang="en-US" sz="301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1088551" y="113218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999854" y="6503182"/>
            <a:ext cx="687327" cy="1891961"/>
            <a:chOff x="0" y="0"/>
            <a:chExt cx="916437" cy="252261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916437" cy="881878"/>
              <a:chOff x="0" y="0"/>
              <a:chExt cx="844652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446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4652">
                    <a:moveTo>
                      <a:pt x="422326" y="0"/>
                    </a:moveTo>
                    <a:cubicBezTo>
                      <a:pt x="189082" y="0"/>
                      <a:pt x="0" y="181951"/>
                      <a:pt x="0" y="406400"/>
                    </a:cubicBezTo>
                    <a:cubicBezTo>
                      <a:pt x="0" y="630849"/>
                      <a:pt x="189082" y="812800"/>
                      <a:pt x="422326" y="812800"/>
                    </a:cubicBezTo>
                    <a:cubicBezTo>
                      <a:pt x="655570" y="812800"/>
                      <a:pt x="844652" y="630849"/>
                      <a:pt x="844652" y="406400"/>
                    </a:cubicBezTo>
                    <a:cubicBezTo>
                      <a:pt x="844652" y="181951"/>
                      <a:pt x="655570" y="0"/>
                      <a:pt x="4223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9186" y="38100"/>
                <a:ext cx="68628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0" y="77978"/>
              <a:ext cx="916437" cy="668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7"/>
                </a:lnSpc>
              </a:pPr>
              <a:r>
                <a:rPr lang="en-US" sz="301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4</a:t>
              </a:r>
            </a:p>
          </p:txBody>
        </p:sp>
        <p:grpSp>
          <p:nvGrpSpPr>
            <p:cNvPr name="Group 33" id="33"/>
            <p:cNvGrpSpPr/>
            <p:nvPr/>
          </p:nvGrpSpPr>
          <p:grpSpPr>
            <a:xfrm rot="0">
              <a:off x="0" y="1640737"/>
              <a:ext cx="916437" cy="881878"/>
              <a:chOff x="0" y="0"/>
              <a:chExt cx="844652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446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4652">
                    <a:moveTo>
                      <a:pt x="422326" y="0"/>
                    </a:moveTo>
                    <a:cubicBezTo>
                      <a:pt x="189082" y="0"/>
                      <a:pt x="0" y="181951"/>
                      <a:pt x="0" y="406400"/>
                    </a:cubicBezTo>
                    <a:cubicBezTo>
                      <a:pt x="0" y="630849"/>
                      <a:pt x="189082" y="812800"/>
                      <a:pt x="422326" y="812800"/>
                    </a:cubicBezTo>
                    <a:cubicBezTo>
                      <a:pt x="655570" y="812800"/>
                      <a:pt x="844652" y="630849"/>
                      <a:pt x="844652" y="406400"/>
                    </a:cubicBezTo>
                    <a:cubicBezTo>
                      <a:pt x="844652" y="181951"/>
                      <a:pt x="655570" y="0"/>
                      <a:pt x="4223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9186" y="38100"/>
                <a:ext cx="68628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0" y="1718715"/>
              <a:ext cx="916437" cy="668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17"/>
                </a:lnSpc>
              </a:pPr>
              <a:r>
                <a:rPr lang="en-US" sz="3012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5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4027299" y="2849638"/>
            <a:ext cx="821721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Start with entire array as search interval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027299" y="4136783"/>
            <a:ext cx="514921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Calculate midpoint index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027299" y="5408906"/>
            <a:ext cx="976967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Compare target element with midpoint element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027299" y="6436507"/>
            <a:ext cx="898076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Update search interval based on comparison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027299" y="7765223"/>
            <a:ext cx="1060263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Repeat until element found or search interval empty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6268" y="363860"/>
            <a:ext cx="13464081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ALGORITHM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4344936" y="-56265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37614" y="1705576"/>
            <a:ext cx="16424294" cy="67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BINARY_SEARCH(A, lower_bound, upper_bound, VAL) 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Step 1: 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[INITIALIZE] SET BEG = lower_bound ,END = upper_bound, POS=-1 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Step 2: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Repeat Steps 3 and 4 while BEG &lt;= END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 Step 3: 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SET MID = (BEG + END)/2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Step 4: 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IF A[MID] = VAL SET POS = MID PRINT POS Go to Step 6 ELSE IF A[MID] &gt; VAL 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SET END = MID-1 ELSE SET BEG = MID+1 [END OF IF] [END OF LOOP]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 Step 5: 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IF POS=-1 PRINT “VALUE IS NOT PRESENT IN THE ARRAY” [END OF IF]</a:t>
            </a:r>
          </a:p>
          <a:p>
            <a:pPr algn="just">
              <a:lnSpc>
                <a:spcPts val="6679"/>
              </a:lnSpc>
            </a:pPr>
            <a:r>
              <a:rPr lang="en-US" sz="3690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 Step 6:</a:t>
            </a:r>
            <a:r>
              <a:rPr lang="en-US" sz="36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EXIT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3006" y="729808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477994" y="-169173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5647022" y="-9737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64656" y="3176236"/>
            <a:ext cx="1254490" cy="1129338"/>
            <a:chOff x="0" y="0"/>
            <a:chExt cx="330401" cy="297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0401" cy="297439"/>
            </a:xfrm>
            <a:custGeom>
              <a:avLst/>
              <a:gdLst/>
              <a:ahLst/>
              <a:cxnLst/>
              <a:rect r="r" b="b" t="t" l="l"/>
              <a:pathLst>
                <a:path h="297439" w="330401">
                  <a:moveTo>
                    <a:pt x="0" y="0"/>
                  </a:moveTo>
                  <a:lnTo>
                    <a:pt x="330401" y="0"/>
                  </a:lnTo>
                  <a:lnTo>
                    <a:pt x="330401" y="297439"/>
                  </a:lnTo>
                  <a:lnTo>
                    <a:pt x="0" y="297439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30401" cy="345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00121" y="3176236"/>
            <a:ext cx="1236633" cy="1129338"/>
            <a:chOff x="0" y="0"/>
            <a:chExt cx="325698" cy="2974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698" cy="297439"/>
            </a:xfrm>
            <a:custGeom>
              <a:avLst/>
              <a:gdLst/>
              <a:ahLst/>
              <a:cxnLst/>
              <a:rect r="r" b="b" t="t" l="l"/>
              <a:pathLst>
                <a:path h="297439" w="325698">
                  <a:moveTo>
                    <a:pt x="0" y="0"/>
                  </a:moveTo>
                  <a:lnTo>
                    <a:pt x="325698" y="0"/>
                  </a:lnTo>
                  <a:lnTo>
                    <a:pt x="325698" y="297439"/>
                  </a:lnTo>
                  <a:lnTo>
                    <a:pt x="0" y="297439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5698" cy="345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17729" y="3138369"/>
            <a:ext cx="1105283" cy="1194355"/>
            <a:chOff x="0" y="0"/>
            <a:chExt cx="291103" cy="3145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1103" cy="314563"/>
            </a:xfrm>
            <a:custGeom>
              <a:avLst/>
              <a:gdLst/>
              <a:ahLst/>
              <a:cxnLst/>
              <a:rect r="r" b="b" t="t" l="l"/>
              <a:pathLst>
                <a:path h="314563" w="291103">
                  <a:moveTo>
                    <a:pt x="0" y="0"/>
                  </a:moveTo>
                  <a:lnTo>
                    <a:pt x="291103" y="0"/>
                  </a:lnTo>
                  <a:lnTo>
                    <a:pt x="291103" y="314563"/>
                  </a:lnTo>
                  <a:lnTo>
                    <a:pt x="0" y="31456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91103" cy="362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412196" y="3138369"/>
            <a:ext cx="1277300" cy="1194355"/>
            <a:chOff x="0" y="0"/>
            <a:chExt cx="336408" cy="3145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6408" cy="314563"/>
            </a:xfrm>
            <a:custGeom>
              <a:avLst/>
              <a:gdLst/>
              <a:ahLst/>
              <a:cxnLst/>
              <a:rect r="r" b="b" t="t" l="l"/>
              <a:pathLst>
                <a:path h="314563" w="336408">
                  <a:moveTo>
                    <a:pt x="0" y="0"/>
                  </a:moveTo>
                  <a:lnTo>
                    <a:pt x="336408" y="0"/>
                  </a:lnTo>
                  <a:lnTo>
                    <a:pt x="336408" y="314563"/>
                  </a:lnTo>
                  <a:lnTo>
                    <a:pt x="0" y="31456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36408" cy="362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51291" y="3176236"/>
            <a:ext cx="1192709" cy="1156487"/>
            <a:chOff x="0" y="0"/>
            <a:chExt cx="314129" cy="3045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14129" cy="304589"/>
            </a:xfrm>
            <a:custGeom>
              <a:avLst/>
              <a:gdLst/>
              <a:ahLst/>
              <a:cxnLst/>
              <a:rect r="r" b="b" t="t" l="l"/>
              <a:pathLst>
                <a:path h="304589" w="314129">
                  <a:moveTo>
                    <a:pt x="0" y="0"/>
                  </a:moveTo>
                  <a:lnTo>
                    <a:pt x="314129" y="0"/>
                  </a:lnTo>
                  <a:lnTo>
                    <a:pt x="314129" y="304589"/>
                  </a:lnTo>
                  <a:lnTo>
                    <a:pt x="0" y="304589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314129" cy="35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24975" y="3138369"/>
            <a:ext cx="1285382" cy="1213288"/>
            <a:chOff x="0" y="0"/>
            <a:chExt cx="338537" cy="3195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38537" cy="319549"/>
            </a:xfrm>
            <a:custGeom>
              <a:avLst/>
              <a:gdLst/>
              <a:ahLst/>
              <a:cxnLst/>
              <a:rect r="r" b="b" t="t" l="l"/>
              <a:pathLst>
                <a:path h="319549" w="338537">
                  <a:moveTo>
                    <a:pt x="0" y="0"/>
                  </a:moveTo>
                  <a:lnTo>
                    <a:pt x="338537" y="0"/>
                  </a:lnTo>
                  <a:lnTo>
                    <a:pt x="338537" y="319549"/>
                  </a:lnTo>
                  <a:lnTo>
                    <a:pt x="0" y="319549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338537" cy="367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825963" y="3163304"/>
            <a:ext cx="1128979" cy="1213288"/>
            <a:chOff x="0" y="0"/>
            <a:chExt cx="297344" cy="319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7344" cy="319549"/>
            </a:xfrm>
            <a:custGeom>
              <a:avLst/>
              <a:gdLst/>
              <a:ahLst/>
              <a:cxnLst/>
              <a:rect r="r" b="b" t="t" l="l"/>
              <a:pathLst>
                <a:path h="319549" w="297344">
                  <a:moveTo>
                    <a:pt x="0" y="0"/>
                  </a:moveTo>
                  <a:lnTo>
                    <a:pt x="297344" y="0"/>
                  </a:lnTo>
                  <a:lnTo>
                    <a:pt x="297344" y="319549"/>
                  </a:lnTo>
                  <a:lnTo>
                    <a:pt x="0" y="319549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97344" cy="367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178361" y="3138369"/>
            <a:ext cx="1214941" cy="1238223"/>
            <a:chOff x="0" y="0"/>
            <a:chExt cx="319985" cy="32611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19984" cy="326116"/>
            </a:xfrm>
            <a:custGeom>
              <a:avLst/>
              <a:gdLst/>
              <a:ahLst/>
              <a:cxnLst/>
              <a:rect r="r" b="b" t="t" l="l"/>
              <a:pathLst>
                <a:path h="326116" w="319984">
                  <a:moveTo>
                    <a:pt x="0" y="0"/>
                  </a:moveTo>
                  <a:lnTo>
                    <a:pt x="319984" y="0"/>
                  </a:lnTo>
                  <a:lnTo>
                    <a:pt x="319984" y="326116"/>
                  </a:lnTo>
                  <a:lnTo>
                    <a:pt x="0" y="326116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19985" cy="373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602792" y="3176236"/>
            <a:ext cx="1134952" cy="1200356"/>
            <a:chOff x="0" y="0"/>
            <a:chExt cx="298917" cy="31614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98917" cy="316143"/>
            </a:xfrm>
            <a:custGeom>
              <a:avLst/>
              <a:gdLst/>
              <a:ahLst/>
              <a:cxnLst/>
              <a:rect r="r" b="b" t="t" l="l"/>
              <a:pathLst>
                <a:path h="316143" w="298917">
                  <a:moveTo>
                    <a:pt x="0" y="0"/>
                  </a:moveTo>
                  <a:lnTo>
                    <a:pt x="298917" y="0"/>
                  </a:lnTo>
                  <a:lnTo>
                    <a:pt x="298917" y="316143"/>
                  </a:lnTo>
                  <a:lnTo>
                    <a:pt x="0" y="3161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98917" cy="363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956819" y="3176236"/>
            <a:ext cx="1202708" cy="1200356"/>
            <a:chOff x="0" y="0"/>
            <a:chExt cx="316762" cy="31614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16762" cy="316143"/>
            </a:xfrm>
            <a:custGeom>
              <a:avLst/>
              <a:gdLst/>
              <a:ahLst/>
              <a:cxnLst/>
              <a:rect r="r" b="b" t="t" l="l"/>
              <a:pathLst>
                <a:path h="316143" w="316762">
                  <a:moveTo>
                    <a:pt x="0" y="0"/>
                  </a:moveTo>
                  <a:lnTo>
                    <a:pt x="316762" y="0"/>
                  </a:lnTo>
                  <a:lnTo>
                    <a:pt x="316762" y="316143"/>
                  </a:lnTo>
                  <a:lnTo>
                    <a:pt x="0" y="3161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316762" cy="363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5399999">
            <a:off x="2532926" y="2451871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5"/>
                </a:lnTo>
                <a:lnTo>
                  <a:pt x="0" y="457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6031994" y="1104888"/>
            <a:ext cx="5768016" cy="5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sz="308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Search the number 7 in the array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812107" y="3492375"/>
            <a:ext cx="278414" cy="53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8"/>
              </a:lnSpc>
            </a:pPr>
            <a:r>
              <a:rPr lang="en-US" sz="314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187979" y="349346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858375" y="35116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441272" y="349237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935815" y="349237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533082" y="349237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442594" y="3492426"/>
            <a:ext cx="356116" cy="52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5"/>
              </a:lnSpc>
            </a:pPr>
            <a:r>
              <a:rPr lang="en-US" sz="31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098153" y="35116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9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97892" y="349346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362832" y="35116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7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5399999">
            <a:off x="8252374" y="2680703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6"/>
                </a:lnTo>
                <a:lnTo>
                  <a:pt x="0" y="457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5399999">
            <a:off x="15401490" y="2451871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5" y="0"/>
                </a:lnTo>
                <a:lnTo>
                  <a:pt x="457665" y="457665"/>
                </a:lnTo>
                <a:lnTo>
                  <a:pt x="0" y="457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-659096" y="1716976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308721" y="1920811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412196" y="179435"/>
            <a:ext cx="4650224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u="sng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SEARCHING PROCESS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296254" y="2119999"/>
            <a:ext cx="688210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Mid (7&gt;5 , consider right half)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2264656" y="6176064"/>
            <a:ext cx="1126706" cy="1122018"/>
            <a:chOff x="0" y="0"/>
            <a:chExt cx="296746" cy="29551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96746" cy="295511"/>
            </a:xfrm>
            <a:custGeom>
              <a:avLst/>
              <a:gdLst/>
              <a:ahLst/>
              <a:cxnLst/>
              <a:rect r="r" b="b" t="t" l="l"/>
              <a:pathLst>
                <a:path h="295511" w="296746">
                  <a:moveTo>
                    <a:pt x="0" y="0"/>
                  </a:moveTo>
                  <a:lnTo>
                    <a:pt x="296746" y="0"/>
                  </a:lnTo>
                  <a:lnTo>
                    <a:pt x="296746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47625"/>
              <a:ext cx="296746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093739" y="6176064"/>
            <a:ext cx="1126483" cy="1122018"/>
            <a:chOff x="0" y="0"/>
            <a:chExt cx="296687" cy="29551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96687" cy="295511"/>
            </a:xfrm>
            <a:custGeom>
              <a:avLst/>
              <a:gdLst/>
              <a:ahLst/>
              <a:cxnLst/>
              <a:rect r="r" b="b" t="t" l="l"/>
              <a:pathLst>
                <a:path h="295511" w="296687">
                  <a:moveTo>
                    <a:pt x="0" y="0"/>
                  </a:moveTo>
                  <a:lnTo>
                    <a:pt x="296687" y="0"/>
                  </a:lnTo>
                  <a:lnTo>
                    <a:pt x="296687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47625"/>
              <a:ext cx="296687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435751" y="6166991"/>
            <a:ext cx="1174606" cy="1092041"/>
            <a:chOff x="0" y="0"/>
            <a:chExt cx="309361" cy="28761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309361" cy="287616"/>
            </a:xfrm>
            <a:custGeom>
              <a:avLst/>
              <a:gdLst/>
              <a:ahLst/>
              <a:cxnLst/>
              <a:rect r="r" b="b" t="t" l="l"/>
              <a:pathLst>
                <a:path h="287616" w="309361">
                  <a:moveTo>
                    <a:pt x="0" y="0"/>
                  </a:moveTo>
                  <a:lnTo>
                    <a:pt x="309361" y="0"/>
                  </a:lnTo>
                  <a:lnTo>
                    <a:pt x="309361" y="287616"/>
                  </a:lnTo>
                  <a:lnTo>
                    <a:pt x="0" y="287616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309361" cy="33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0909177" y="6206041"/>
            <a:ext cx="1045765" cy="1092041"/>
            <a:chOff x="0" y="0"/>
            <a:chExt cx="275428" cy="28761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275428" cy="287616"/>
            </a:xfrm>
            <a:custGeom>
              <a:avLst/>
              <a:gdLst/>
              <a:ahLst/>
              <a:cxnLst/>
              <a:rect r="r" b="b" t="t" l="l"/>
              <a:pathLst>
                <a:path h="287616" w="275428">
                  <a:moveTo>
                    <a:pt x="0" y="0"/>
                  </a:moveTo>
                  <a:lnTo>
                    <a:pt x="275428" y="0"/>
                  </a:lnTo>
                  <a:lnTo>
                    <a:pt x="275428" y="287616"/>
                  </a:lnTo>
                  <a:lnTo>
                    <a:pt x="0" y="287616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47625"/>
              <a:ext cx="275428" cy="33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2288317" y="6168911"/>
            <a:ext cx="1084924" cy="1129171"/>
            <a:chOff x="0" y="0"/>
            <a:chExt cx="285741" cy="29739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85741" cy="297395"/>
            </a:xfrm>
            <a:custGeom>
              <a:avLst/>
              <a:gdLst/>
              <a:ahLst/>
              <a:cxnLst/>
              <a:rect r="r" b="b" t="t" l="l"/>
              <a:pathLst>
                <a:path h="297395" w="285741">
                  <a:moveTo>
                    <a:pt x="0" y="0"/>
                  </a:moveTo>
                  <a:lnTo>
                    <a:pt x="285741" y="0"/>
                  </a:lnTo>
                  <a:lnTo>
                    <a:pt x="285741" y="297395"/>
                  </a:lnTo>
                  <a:lnTo>
                    <a:pt x="0" y="297395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285741" cy="34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3573784" y="6157618"/>
            <a:ext cx="1053791" cy="1122018"/>
            <a:chOff x="0" y="0"/>
            <a:chExt cx="277542" cy="295511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277542" cy="295511"/>
            </a:xfrm>
            <a:custGeom>
              <a:avLst/>
              <a:gdLst/>
              <a:ahLst/>
              <a:cxnLst/>
              <a:rect r="r" b="b" t="t" l="l"/>
              <a:pathLst>
                <a:path h="295511" w="277542">
                  <a:moveTo>
                    <a:pt x="0" y="0"/>
                  </a:moveTo>
                  <a:lnTo>
                    <a:pt x="277542" y="0"/>
                  </a:lnTo>
                  <a:lnTo>
                    <a:pt x="277542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47625"/>
              <a:ext cx="277542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4913758" y="6141707"/>
            <a:ext cx="1112418" cy="1122018"/>
            <a:chOff x="0" y="0"/>
            <a:chExt cx="292982" cy="295511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292982" cy="295511"/>
            </a:xfrm>
            <a:custGeom>
              <a:avLst/>
              <a:gdLst/>
              <a:ahLst/>
              <a:cxnLst/>
              <a:rect r="r" b="b" t="t" l="l"/>
              <a:pathLst>
                <a:path h="295511" w="292982">
                  <a:moveTo>
                    <a:pt x="0" y="0"/>
                  </a:moveTo>
                  <a:lnTo>
                    <a:pt x="292982" y="0"/>
                  </a:lnTo>
                  <a:lnTo>
                    <a:pt x="292982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47625"/>
              <a:ext cx="292982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3724737" y="6157618"/>
            <a:ext cx="1050092" cy="1122018"/>
            <a:chOff x="0" y="0"/>
            <a:chExt cx="276567" cy="295511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276567" cy="295511"/>
            </a:xfrm>
            <a:custGeom>
              <a:avLst/>
              <a:gdLst/>
              <a:ahLst/>
              <a:cxnLst/>
              <a:rect r="r" b="b" t="t" l="l"/>
              <a:pathLst>
                <a:path h="295511" w="276567">
                  <a:moveTo>
                    <a:pt x="0" y="0"/>
                  </a:moveTo>
                  <a:lnTo>
                    <a:pt x="276567" y="0"/>
                  </a:lnTo>
                  <a:lnTo>
                    <a:pt x="276567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276567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5117729" y="6176064"/>
            <a:ext cx="1116055" cy="1122018"/>
            <a:chOff x="0" y="0"/>
            <a:chExt cx="293941" cy="295511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293941" cy="295511"/>
            </a:xfrm>
            <a:custGeom>
              <a:avLst/>
              <a:gdLst/>
              <a:ahLst/>
              <a:cxnLst/>
              <a:rect r="r" b="b" t="t" l="l"/>
              <a:pathLst>
                <a:path h="295511" w="293941">
                  <a:moveTo>
                    <a:pt x="0" y="0"/>
                  </a:moveTo>
                  <a:lnTo>
                    <a:pt x="293941" y="0"/>
                  </a:lnTo>
                  <a:lnTo>
                    <a:pt x="293941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293941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6639188" y="6168911"/>
            <a:ext cx="1050308" cy="1122018"/>
            <a:chOff x="0" y="0"/>
            <a:chExt cx="276624" cy="295511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276624" cy="295511"/>
            </a:xfrm>
            <a:custGeom>
              <a:avLst/>
              <a:gdLst/>
              <a:ahLst/>
              <a:cxnLst/>
              <a:rect r="r" b="b" t="t" l="l"/>
              <a:pathLst>
                <a:path h="295511" w="276624">
                  <a:moveTo>
                    <a:pt x="0" y="0"/>
                  </a:moveTo>
                  <a:lnTo>
                    <a:pt x="276624" y="0"/>
                  </a:lnTo>
                  <a:lnTo>
                    <a:pt x="276624" y="295511"/>
                  </a:lnTo>
                  <a:lnTo>
                    <a:pt x="0" y="29551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47625"/>
              <a:ext cx="276624" cy="343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9" id="89"/>
          <p:cNvSpPr txBox="true"/>
          <p:nvPr/>
        </p:nvSpPr>
        <p:spPr>
          <a:xfrm rot="0">
            <a:off x="2747361" y="64585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1299702" y="64585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7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9898932" y="6443551"/>
            <a:ext cx="248245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6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8509545" y="6439974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5590496" y="642510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6986260" y="6483266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4125025" y="6443551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3945367" y="6458539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9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666417" y="6443551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5302365" y="6473741"/>
            <a:ext cx="606688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4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10</a:t>
            </a:r>
          </a:p>
        </p:txBody>
      </p:sp>
      <p:sp>
        <p:nvSpPr>
          <p:cNvPr name="Freeform 99" id="99"/>
          <p:cNvSpPr/>
          <p:nvPr/>
        </p:nvSpPr>
        <p:spPr>
          <a:xfrm flipH="false" flipV="false" rot="5399999">
            <a:off x="9738982" y="5576926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5"/>
                </a:lnTo>
                <a:lnTo>
                  <a:pt x="0" y="457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5399999">
            <a:off x="12601946" y="5605033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6"/>
                </a:lnTo>
                <a:lnTo>
                  <a:pt x="0" y="457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5399999">
            <a:off x="15302365" y="5576926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5"/>
                </a:lnTo>
                <a:lnTo>
                  <a:pt x="0" y="457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2" id="102"/>
          <p:cNvSpPr txBox="true"/>
          <p:nvPr/>
        </p:nvSpPr>
        <p:spPr>
          <a:xfrm rot="0">
            <a:off x="9534998" y="5034001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Mid (7&lt;8 , consider left half)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6511195" y="4942319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2189268" y="4882515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-220276" y="3407010"/>
            <a:ext cx="2538028" cy="570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2"/>
              </a:lnSpc>
            </a:pPr>
            <a:r>
              <a:rPr lang="en-US" sz="34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STEP : 1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02147" y="6389479"/>
            <a:ext cx="18931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STEP :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8160" y="690414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428241" y="938192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324529" y="943907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477994" y="-169173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5647022" y="-9737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31072" y="2256401"/>
            <a:ext cx="1386179" cy="1275866"/>
            <a:chOff x="0" y="0"/>
            <a:chExt cx="365084" cy="3360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5084" cy="336031"/>
            </a:xfrm>
            <a:custGeom>
              <a:avLst/>
              <a:gdLst/>
              <a:ahLst/>
              <a:cxnLst/>
              <a:rect r="r" b="b" t="t" l="l"/>
              <a:pathLst>
                <a:path h="336031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36031"/>
                  </a:lnTo>
                  <a:lnTo>
                    <a:pt x="0" y="33603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65084" cy="383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399999">
            <a:off x="12189054" y="1798735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5" y="0"/>
                </a:lnTo>
                <a:lnTo>
                  <a:pt x="457665" y="457666"/>
                </a:lnTo>
                <a:lnTo>
                  <a:pt x="0" y="457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26935" y="260655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399999">
            <a:off x="10534937" y="1798735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5" y="0"/>
                </a:lnTo>
                <a:lnTo>
                  <a:pt x="457665" y="457666"/>
                </a:lnTo>
                <a:lnTo>
                  <a:pt x="0" y="457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92184" y="1243067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1243067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51291" y="600764"/>
            <a:ext cx="688210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Mid (7&gt;6 , consider right half)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5399999">
            <a:off x="12407135" y="5006737"/>
            <a:ext cx="457666" cy="457666"/>
          </a:xfrm>
          <a:custGeom>
            <a:avLst/>
            <a:gdLst/>
            <a:ahLst/>
            <a:cxnLst/>
            <a:rect r="r" b="b" t="t" l="l"/>
            <a:pathLst>
              <a:path h="457666" w="457666">
                <a:moveTo>
                  <a:pt x="0" y="0"/>
                </a:moveTo>
                <a:lnTo>
                  <a:pt x="457666" y="0"/>
                </a:lnTo>
                <a:lnTo>
                  <a:pt x="457666" y="457666"/>
                </a:lnTo>
                <a:lnTo>
                  <a:pt x="0" y="457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669922" y="445619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 = Mid =High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3121" y="2706495"/>
            <a:ext cx="14511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STEP : 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2468780" y="5763767"/>
            <a:ext cx="68821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STEP : 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02993" y="7556640"/>
            <a:ext cx="8773670" cy="58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8"/>
              </a:lnSpc>
            </a:pPr>
            <a:r>
              <a:rPr lang="en-US" sz="3442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Finally</a:t>
            </a:r>
            <a:r>
              <a:rPr lang="en-US" sz="344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(7 is present at the index 6)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797633" y="2256401"/>
            <a:ext cx="1386179" cy="1275866"/>
            <a:chOff x="0" y="0"/>
            <a:chExt cx="365084" cy="33603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5084" cy="336031"/>
            </a:xfrm>
            <a:custGeom>
              <a:avLst/>
              <a:gdLst/>
              <a:ahLst/>
              <a:cxnLst/>
              <a:rect r="r" b="b" t="t" l="l"/>
              <a:pathLst>
                <a:path h="336031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36031"/>
                  </a:lnTo>
                  <a:lnTo>
                    <a:pt x="0" y="33603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365084" cy="383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364193" y="2256401"/>
            <a:ext cx="1312983" cy="1275866"/>
            <a:chOff x="0" y="0"/>
            <a:chExt cx="345806" cy="3360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5806" cy="336031"/>
            </a:xfrm>
            <a:custGeom>
              <a:avLst/>
              <a:gdLst/>
              <a:ahLst/>
              <a:cxnLst/>
              <a:rect r="r" b="b" t="t" l="l"/>
              <a:pathLst>
                <a:path h="336031" w="345806">
                  <a:moveTo>
                    <a:pt x="0" y="0"/>
                  </a:moveTo>
                  <a:lnTo>
                    <a:pt x="345806" y="0"/>
                  </a:lnTo>
                  <a:lnTo>
                    <a:pt x="345806" y="336031"/>
                  </a:lnTo>
                  <a:lnTo>
                    <a:pt x="0" y="33603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345806" cy="383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58151" y="2256401"/>
            <a:ext cx="1386179" cy="1275866"/>
            <a:chOff x="0" y="0"/>
            <a:chExt cx="365084" cy="33603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5084" cy="336031"/>
            </a:xfrm>
            <a:custGeom>
              <a:avLst/>
              <a:gdLst/>
              <a:ahLst/>
              <a:cxnLst/>
              <a:rect r="r" b="b" t="t" l="l"/>
              <a:pathLst>
                <a:path h="336031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36031"/>
                  </a:lnTo>
                  <a:lnTo>
                    <a:pt x="0" y="33603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365084" cy="383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525348" y="2256401"/>
            <a:ext cx="1318642" cy="1275866"/>
            <a:chOff x="0" y="0"/>
            <a:chExt cx="347297" cy="33603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47297" cy="336031"/>
            </a:xfrm>
            <a:custGeom>
              <a:avLst/>
              <a:gdLst/>
              <a:ahLst/>
              <a:cxnLst/>
              <a:rect r="r" b="b" t="t" l="l"/>
              <a:pathLst>
                <a:path h="336031" w="347297">
                  <a:moveTo>
                    <a:pt x="0" y="0"/>
                  </a:moveTo>
                  <a:lnTo>
                    <a:pt x="347297" y="0"/>
                  </a:lnTo>
                  <a:lnTo>
                    <a:pt x="347297" y="336031"/>
                  </a:lnTo>
                  <a:lnTo>
                    <a:pt x="0" y="33603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47297" cy="383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6540558" y="2336322"/>
            <a:ext cx="1386179" cy="1195945"/>
            <a:chOff x="0" y="0"/>
            <a:chExt cx="365084" cy="31498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65084" cy="314981"/>
            </a:xfrm>
            <a:custGeom>
              <a:avLst/>
              <a:gdLst/>
              <a:ahLst/>
              <a:cxnLst/>
              <a:rect r="r" b="b" t="t" l="l"/>
              <a:pathLst>
                <a:path h="314981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14981"/>
                  </a:lnTo>
                  <a:lnTo>
                    <a:pt x="0" y="31498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365084" cy="362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724797" y="2336719"/>
            <a:ext cx="1386179" cy="1195548"/>
            <a:chOff x="0" y="0"/>
            <a:chExt cx="365084" cy="31487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65084" cy="314877"/>
            </a:xfrm>
            <a:custGeom>
              <a:avLst/>
              <a:gdLst/>
              <a:ahLst/>
              <a:cxnLst/>
              <a:rect r="r" b="b" t="t" l="l"/>
              <a:pathLst>
                <a:path h="314877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14877"/>
                  </a:lnTo>
                  <a:lnTo>
                    <a:pt x="0" y="314877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365084" cy="362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377676" y="2336322"/>
            <a:ext cx="1386179" cy="1195945"/>
            <a:chOff x="0" y="0"/>
            <a:chExt cx="365084" cy="31498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65084" cy="314981"/>
            </a:xfrm>
            <a:custGeom>
              <a:avLst/>
              <a:gdLst/>
              <a:ahLst/>
              <a:cxnLst/>
              <a:rect r="r" b="b" t="t" l="l"/>
              <a:pathLst>
                <a:path h="314981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14981"/>
                  </a:lnTo>
                  <a:lnTo>
                    <a:pt x="0" y="314981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365084" cy="362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4992455" y="2336719"/>
            <a:ext cx="1386179" cy="1195548"/>
            <a:chOff x="0" y="0"/>
            <a:chExt cx="365084" cy="31487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5084" cy="314877"/>
            </a:xfrm>
            <a:custGeom>
              <a:avLst/>
              <a:gdLst/>
              <a:ahLst/>
              <a:cxnLst/>
              <a:rect r="r" b="b" t="t" l="l"/>
              <a:pathLst>
                <a:path h="314877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14877"/>
                  </a:lnTo>
                  <a:lnTo>
                    <a:pt x="0" y="314877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365084" cy="362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070680" y="2351651"/>
            <a:ext cx="1386179" cy="1180616"/>
            <a:chOff x="0" y="0"/>
            <a:chExt cx="365084" cy="31094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65084" cy="310944"/>
            </a:xfrm>
            <a:custGeom>
              <a:avLst/>
              <a:gdLst/>
              <a:ahLst/>
              <a:cxnLst/>
              <a:rect r="r" b="b" t="t" l="l"/>
              <a:pathLst>
                <a:path h="310944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10944"/>
                  </a:lnTo>
                  <a:lnTo>
                    <a:pt x="0" y="310944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365084" cy="358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3949391" y="2632047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247434" y="264381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7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630373" y="2674986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6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031550" y="2716020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326340" y="2674986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846485" y="264381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264842" y="264381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6883458" y="2674986"/>
            <a:ext cx="935148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10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5493259" y="260655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9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8694271" y="5679745"/>
            <a:ext cx="1386179" cy="1236804"/>
            <a:chOff x="0" y="0"/>
            <a:chExt cx="365084" cy="325743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0318575" y="5667339"/>
            <a:ext cx="1386179" cy="1249210"/>
            <a:chOff x="0" y="0"/>
            <a:chExt cx="365084" cy="32901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65084" cy="329010"/>
            </a:xfrm>
            <a:custGeom>
              <a:avLst/>
              <a:gdLst/>
              <a:ahLst/>
              <a:cxnLst/>
              <a:rect r="r" b="b" t="t" l="l"/>
              <a:pathLst>
                <a:path h="329010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9010"/>
                  </a:lnTo>
                  <a:lnTo>
                    <a:pt x="0" y="329010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365084" cy="376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7024870" y="5667339"/>
            <a:ext cx="1386179" cy="1236804"/>
            <a:chOff x="0" y="0"/>
            <a:chExt cx="365084" cy="325743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5400566" y="5679745"/>
            <a:ext cx="1386179" cy="1236804"/>
            <a:chOff x="0" y="0"/>
            <a:chExt cx="365084" cy="325743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776262" y="5679745"/>
            <a:ext cx="1386179" cy="1236804"/>
            <a:chOff x="0" y="0"/>
            <a:chExt cx="365084" cy="325743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2231072" y="5677884"/>
            <a:ext cx="1386179" cy="1226258"/>
            <a:chOff x="0" y="0"/>
            <a:chExt cx="365084" cy="32296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365084" cy="322965"/>
            </a:xfrm>
            <a:custGeom>
              <a:avLst/>
              <a:gdLst/>
              <a:ahLst/>
              <a:cxnLst/>
              <a:rect r="r" b="b" t="t" l="l"/>
              <a:pathLst>
                <a:path h="322965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2965"/>
                  </a:lnTo>
                  <a:lnTo>
                    <a:pt x="0" y="322965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47625"/>
              <a:ext cx="365084" cy="37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1942879" y="5679745"/>
            <a:ext cx="1386179" cy="1236804"/>
            <a:chOff x="0" y="0"/>
            <a:chExt cx="365084" cy="32574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3490982" y="5679745"/>
            <a:ext cx="1386179" cy="1236804"/>
            <a:chOff x="0" y="0"/>
            <a:chExt cx="365084" cy="325743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6660666" y="5679745"/>
            <a:ext cx="1386179" cy="1236804"/>
            <a:chOff x="0" y="0"/>
            <a:chExt cx="365084" cy="325743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074463" y="5679745"/>
            <a:ext cx="1386179" cy="1236804"/>
            <a:chOff x="0" y="0"/>
            <a:chExt cx="365084" cy="325743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365084" cy="325743"/>
            </a:xfrm>
            <a:custGeom>
              <a:avLst/>
              <a:gdLst/>
              <a:ahLst/>
              <a:cxnLst/>
              <a:rect r="r" b="b" t="t" l="l"/>
              <a:pathLst>
                <a:path h="325743" w="365084">
                  <a:moveTo>
                    <a:pt x="0" y="0"/>
                  </a:moveTo>
                  <a:lnTo>
                    <a:pt x="365084" y="0"/>
                  </a:lnTo>
                  <a:lnTo>
                    <a:pt x="365084" y="325743"/>
                  </a:lnTo>
                  <a:lnTo>
                    <a:pt x="0" y="325743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47625"/>
              <a:ext cx="365084" cy="3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91" id="91"/>
          <p:cNvSpPr txBox="true"/>
          <p:nvPr/>
        </p:nvSpPr>
        <p:spPr>
          <a:xfrm rot="0">
            <a:off x="2814485" y="6030150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4244451" y="6030150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5868754" y="6004624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7470486" y="6050635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9274910" y="6030150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0733238" y="5892562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6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417886" y="6004624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7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4014857" y="5978412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5512748" y="5992218"/>
            <a:ext cx="224901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9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6991589" y="5992218"/>
            <a:ext cx="935148" cy="52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0088" y="850501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79912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286500" y="-12388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1806" y="259570"/>
            <a:ext cx="13324999" cy="12131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&lt;!DOCTYPE html&gt;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&lt;html lang="en"&gt;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&lt;head&gt;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&lt;meta charset="UTF-8"&gt;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&lt;meta name="viewport" content="width=device-width, initial-scale=1.0"&gt;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&lt;title&gt;Binary Search Visualization&lt;/title&gt;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&lt;style&gt;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body {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font-family: Arial, sans-serif;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text-align: center;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background-color: #f9f9f9;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margin: 0;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padding: 0;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display: flex;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align-items: center;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justify-content: center;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    height: 100vh; /* Full viewport height */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}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     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sz="313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   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64842" y="77911"/>
            <a:ext cx="10929913" cy="130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95705A"/>
                </a:solidFill>
                <a:latin typeface="Alatsi"/>
                <a:ea typeface="Alatsi"/>
                <a:cs typeface="Alatsi"/>
                <a:sym typeface="Alatsi"/>
              </a:rPr>
              <a:t>CODING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DAGPtp2NxSA</dc:identifier>
  <dcterms:modified xsi:type="dcterms:W3CDTF">2011-08-01T06:04:30Z</dcterms:modified>
  <cp:revision>1</cp:revision>
  <dc:title>Beige Pastel Minimalist Thesis Defense Presentation</dc:title>
</cp:coreProperties>
</file>