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DF2C-05A1-F42A-6999-1DCE8DE08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1EE28E-D95B-8C97-033D-F85C1D55E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9FE9EE-0A58-E327-0AC9-D674957D72FD}"/>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4327C6D3-8FA0-9F62-7106-EDF1CEBA3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DF48A-E349-4340-7A81-189403CFA0EE}"/>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98070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50EF-1171-CFCB-30B9-F7976F9CCB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523056-52E6-7EEC-D86E-01582A6A6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40B88-B93C-72EC-F7F9-29A8F2175F3F}"/>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7242C0F8-83E7-D18E-E969-D2588E8DF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F9B1C-A5E2-8EC0-9A92-2678E97CA705}"/>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318149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A3821-B3BF-FE10-D9E4-55F9BF4C50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18B2B9-F499-7A32-D632-26FB78EBD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29BAA-873D-114A-5785-AE790147CCAA}"/>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A772511E-9C1B-C180-8E50-0FBC6E33C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728198-635A-D7D9-0360-810F50ED41DF}"/>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194100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9DF2-2868-8981-AF4C-2F935332D6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B89FF5-073D-AF44-3F9F-4BD33D85F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10B25-36D4-DD4F-F7DE-555125B0EEF2}"/>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91F03E28-D30F-C9FD-E6A3-4C9F10CA1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C27DB-8B8D-1283-10F2-D3B194CB16D5}"/>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89673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7AB5-C19A-A1AC-C338-B5918B2278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2A26B1-CEA1-5E26-AE8D-D950C711D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4DCF5-42FF-58AE-7962-F69735847BCD}"/>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0BC389B2-12A7-7874-21A3-7B1387EFA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46F453-0FDA-5AD6-2515-228709F3B260}"/>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215990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195F-8386-9A52-1712-F9A6B8025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F804C-62A2-952E-BF38-92092B81F2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76895E-9C43-F525-8769-1DC39D574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939ACF-3337-53DD-CC0B-363ADCF2145C}"/>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6" name="Footer Placeholder 5">
            <a:extLst>
              <a:ext uri="{FF2B5EF4-FFF2-40B4-BE49-F238E27FC236}">
                <a16:creationId xmlns:a16="http://schemas.microsoft.com/office/drawing/2014/main" id="{E4ED1E6A-29D9-0032-5D8C-B43B67BC8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E212D-B3D3-9740-51B1-CC15114DEBF2}"/>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939445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52670-5103-7780-89E2-7264589306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D4788-0E7D-C4ED-595D-B5BBFFD5A7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930AF-9CB7-15A0-8FA2-A1DD7B1E0E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9F7C62-47E8-56C2-F338-8FC77673F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B451F-9353-5F96-11A9-79882DFCD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170C26-532D-190E-7713-67C2E5962795}"/>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8" name="Footer Placeholder 7">
            <a:extLst>
              <a:ext uri="{FF2B5EF4-FFF2-40B4-BE49-F238E27FC236}">
                <a16:creationId xmlns:a16="http://schemas.microsoft.com/office/drawing/2014/main" id="{02F6190D-6804-D62F-C7BA-700C8D3796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AE2FFE-0C7A-1170-7D96-456DFE8E4D1C}"/>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398422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0294-8DAF-74B6-F869-5114ECF4A9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38DBEB-F6E9-763D-DABE-8162EE1E8162}"/>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4" name="Footer Placeholder 3">
            <a:extLst>
              <a:ext uri="{FF2B5EF4-FFF2-40B4-BE49-F238E27FC236}">
                <a16:creationId xmlns:a16="http://schemas.microsoft.com/office/drawing/2014/main" id="{1DA9B852-F70B-05A5-8542-908D1B024A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A6BC46-0C93-56CA-4FA8-FC1A8C5782EF}"/>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869291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9B140-0334-6CBD-B99E-67D08CE35E47}"/>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3" name="Footer Placeholder 2">
            <a:extLst>
              <a:ext uri="{FF2B5EF4-FFF2-40B4-BE49-F238E27FC236}">
                <a16:creationId xmlns:a16="http://schemas.microsoft.com/office/drawing/2014/main" id="{5D9870CF-5B33-11F8-F1B9-EF00F3DAB8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C82303-6CDF-C854-A1FC-21DC7BEA8253}"/>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3626806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A111-099E-D1C3-04E7-C89BF0EFD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D34CC1-408A-3740-CF70-310E6B1D3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EB4028-9604-89AF-C2B5-562847B81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991284-7ECD-77B9-545A-489AF1E618AA}"/>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6" name="Footer Placeholder 5">
            <a:extLst>
              <a:ext uri="{FF2B5EF4-FFF2-40B4-BE49-F238E27FC236}">
                <a16:creationId xmlns:a16="http://schemas.microsoft.com/office/drawing/2014/main" id="{9CEC117E-C62A-CF2D-E03D-F758B6B73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2276C-00CD-7822-357F-732BCA0953A5}"/>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300835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5562-E985-7F39-7D67-02309FF753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0C5B84-0B25-43FE-F104-7B648572A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3525FA-D072-5CB8-FFCF-B9A19036E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3781B-E628-30F1-6F16-DDCD54C272EC}"/>
              </a:ext>
            </a:extLst>
          </p:cNvPr>
          <p:cNvSpPr>
            <a:spLocks noGrp="1"/>
          </p:cNvSpPr>
          <p:nvPr>
            <p:ph type="dt" sz="half" idx="10"/>
          </p:nvPr>
        </p:nvSpPr>
        <p:spPr/>
        <p:txBody>
          <a:bodyPr/>
          <a:lstStyle/>
          <a:p>
            <a:fld id="{490F8F0E-06B7-471D-B12E-7B3281DA65E8}" type="datetimeFigureOut">
              <a:rPr lang="en-IN" smtClean="0"/>
              <a:t>17-06-2025</a:t>
            </a:fld>
            <a:endParaRPr lang="en-IN"/>
          </a:p>
        </p:txBody>
      </p:sp>
      <p:sp>
        <p:nvSpPr>
          <p:cNvPr id="6" name="Footer Placeholder 5">
            <a:extLst>
              <a:ext uri="{FF2B5EF4-FFF2-40B4-BE49-F238E27FC236}">
                <a16:creationId xmlns:a16="http://schemas.microsoft.com/office/drawing/2014/main" id="{282006F9-4F28-B989-46A7-C735B00438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A1685E-071A-DA52-FBA7-D0752613AE1F}"/>
              </a:ext>
            </a:extLst>
          </p:cNvPr>
          <p:cNvSpPr>
            <a:spLocks noGrp="1"/>
          </p:cNvSpPr>
          <p:nvPr>
            <p:ph type="sldNum" sz="quarter" idx="12"/>
          </p:nvPr>
        </p:nvSpPr>
        <p:spPr/>
        <p:txBody>
          <a:bodyPr/>
          <a:lstStyle/>
          <a:p>
            <a:fld id="{292B4F9B-1464-41C5-A553-976F302C59B3}" type="slidenum">
              <a:rPr lang="en-IN" smtClean="0"/>
              <a:t>‹#›</a:t>
            </a:fld>
            <a:endParaRPr lang="en-IN"/>
          </a:p>
        </p:txBody>
      </p:sp>
    </p:spTree>
    <p:extLst>
      <p:ext uri="{BB962C8B-B14F-4D97-AF65-F5344CB8AC3E}">
        <p14:creationId xmlns:p14="http://schemas.microsoft.com/office/powerpoint/2010/main" val="115146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1862E-12DD-2A38-7E5C-6223BE857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7DBF2-7B96-A636-CE70-36CB64A66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BD5C49-666A-0DC7-0268-40DD5763A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F8F0E-06B7-471D-B12E-7B3281DA65E8}" type="datetimeFigureOut">
              <a:rPr lang="en-IN" smtClean="0"/>
              <a:t>17-06-2025</a:t>
            </a:fld>
            <a:endParaRPr lang="en-IN"/>
          </a:p>
        </p:txBody>
      </p:sp>
      <p:sp>
        <p:nvSpPr>
          <p:cNvPr id="5" name="Footer Placeholder 4">
            <a:extLst>
              <a:ext uri="{FF2B5EF4-FFF2-40B4-BE49-F238E27FC236}">
                <a16:creationId xmlns:a16="http://schemas.microsoft.com/office/drawing/2014/main" id="{D7B9FACC-22CF-2205-A38B-35D9DA85B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D08BDC-03DC-6187-12E9-2C1286AC20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B4F9B-1464-41C5-A553-976F302C59B3}" type="slidenum">
              <a:rPr lang="en-IN" smtClean="0"/>
              <a:t>‹#›</a:t>
            </a:fld>
            <a:endParaRPr lang="en-IN"/>
          </a:p>
        </p:txBody>
      </p:sp>
    </p:spTree>
    <p:extLst>
      <p:ext uri="{BB962C8B-B14F-4D97-AF65-F5344CB8AC3E}">
        <p14:creationId xmlns:p14="http://schemas.microsoft.com/office/powerpoint/2010/main" val="50004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7B62-4A91-0026-CFE6-9BF1C82D3807}"/>
              </a:ext>
            </a:extLst>
          </p:cNvPr>
          <p:cNvSpPr>
            <a:spLocks noGrp="1"/>
          </p:cNvSpPr>
          <p:nvPr>
            <p:ph type="ctrTitle"/>
          </p:nvPr>
        </p:nvSpPr>
        <p:spPr/>
        <p:txBody>
          <a:bodyPr/>
          <a:lstStyle/>
          <a:p>
            <a:r>
              <a:rPr lang="en-IN" dirty="0"/>
              <a:t>Spotify Analysis</a:t>
            </a:r>
          </a:p>
        </p:txBody>
      </p:sp>
      <p:sp>
        <p:nvSpPr>
          <p:cNvPr id="3" name="Subtitle 2">
            <a:extLst>
              <a:ext uri="{FF2B5EF4-FFF2-40B4-BE49-F238E27FC236}">
                <a16:creationId xmlns:a16="http://schemas.microsoft.com/office/drawing/2014/main" id="{DCFD2B95-7E26-4275-249B-D27884D8E88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9056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C881-F9B8-C12D-CE41-E7AC90925CD2}"/>
              </a:ext>
            </a:extLst>
          </p:cNvPr>
          <p:cNvSpPr>
            <a:spLocks noGrp="1"/>
          </p:cNvSpPr>
          <p:nvPr>
            <p:ph type="title"/>
          </p:nvPr>
        </p:nvSpPr>
        <p:spPr/>
        <p:txBody>
          <a:bodyPr/>
          <a:lstStyle/>
          <a:p>
            <a:r>
              <a:rPr lang="en-IN" dirty="0"/>
              <a:t>Steps in project	</a:t>
            </a:r>
            <a:br>
              <a:rPr lang="en-IN" dirty="0"/>
            </a:br>
            <a:endParaRPr lang="en-IN" dirty="0"/>
          </a:p>
        </p:txBody>
      </p:sp>
      <p:sp>
        <p:nvSpPr>
          <p:cNvPr id="3" name="Content Placeholder 2">
            <a:extLst>
              <a:ext uri="{FF2B5EF4-FFF2-40B4-BE49-F238E27FC236}">
                <a16:creationId xmlns:a16="http://schemas.microsoft.com/office/drawing/2014/main" id="{95090C4A-20ED-D0C1-92F2-4B31AE81152C}"/>
              </a:ext>
            </a:extLst>
          </p:cNvPr>
          <p:cNvSpPr>
            <a:spLocks noGrp="1"/>
          </p:cNvSpPr>
          <p:nvPr>
            <p:ph idx="1"/>
          </p:nvPr>
        </p:nvSpPr>
        <p:spPr/>
        <p:txBody>
          <a:bodyPr/>
          <a:lstStyle/>
          <a:p>
            <a:r>
              <a:rPr lang="en-US" altLang="en-US" sz="1500" dirty="0">
                <a:ea typeface="+mj-ea"/>
                <a:cs typeface="+mj-cs"/>
              </a:rPr>
              <a:t>Requirement Gathering/ Business Requirements</a:t>
            </a:r>
          </a:p>
          <a:p>
            <a:r>
              <a:rPr lang="en-US" altLang="en-US" sz="1500" dirty="0">
                <a:ea typeface="+mj-ea"/>
                <a:cs typeface="+mj-cs"/>
              </a:rPr>
              <a:t>Data Connection</a:t>
            </a:r>
          </a:p>
          <a:p>
            <a:r>
              <a:rPr lang="en-US" altLang="en-US" sz="1500" dirty="0">
                <a:ea typeface="+mj-ea"/>
                <a:cs typeface="+mj-cs"/>
              </a:rPr>
              <a:t>Data Cleaning</a:t>
            </a:r>
          </a:p>
          <a:p>
            <a:r>
              <a:rPr lang="en-US" altLang="en-US" sz="1500" dirty="0">
                <a:ea typeface="+mj-ea"/>
                <a:cs typeface="+mj-cs"/>
              </a:rPr>
              <a:t>Data Modeling</a:t>
            </a:r>
          </a:p>
          <a:p>
            <a:r>
              <a:rPr lang="en-US" altLang="en-US" sz="1500" dirty="0">
                <a:ea typeface="+mj-ea"/>
                <a:cs typeface="+mj-cs"/>
              </a:rPr>
              <a:t>Data Processing</a:t>
            </a:r>
          </a:p>
          <a:p>
            <a:r>
              <a:rPr lang="en-US" altLang="en-US" sz="1500" dirty="0">
                <a:ea typeface="+mj-ea"/>
                <a:cs typeface="+mj-cs"/>
              </a:rPr>
              <a:t>DAX Calculations</a:t>
            </a:r>
          </a:p>
          <a:p>
            <a:r>
              <a:rPr lang="en-US" altLang="en-US" sz="1500" dirty="0">
                <a:ea typeface="+mj-ea"/>
                <a:cs typeface="+mj-cs"/>
              </a:rPr>
              <a:t>Dashboard layouts</a:t>
            </a:r>
          </a:p>
          <a:p>
            <a:r>
              <a:rPr lang="en-US" altLang="en-US" sz="1500" dirty="0">
                <a:ea typeface="+mj-ea"/>
                <a:cs typeface="+mj-cs"/>
              </a:rPr>
              <a:t>Development of Charts</a:t>
            </a:r>
          </a:p>
          <a:p>
            <a:r>
              <a:rPr lang="en-US" altLang="en-US" sz="1500" dirty="0">
                <a:ea typeface="+mj-ea"/>
                <a:cs typeface="+mj-cs"/>
              </a:rPr>
              <a:t>Dashboard Development</a:t>
            </a:r>
          </a:p>
          <a:p>
            <a:r>
              <a:rPr lang="en-US" altLang="en-US" sz="1500" dirty="0">
                <a:ea typeface="+mj-ea"/>
                <a:cs typeface="+mj-cs"/>
              </a:rPr>
              <a:t>Insights</a:t>
            </a:r>
          </a:p>
          <a:p>
            <a:endParaRPr lang="en-US" altLang="en-US" sz="1500" dirty="0">
              <a:ea typeface="+mj-ea"/>
              <a:cs typeface="+mj-cs"/>
            </a:endParaRPr>
          </a:p>
          <a:p>
            <a:endParaRPr lang="en-IN" dirty="0"/>
          </a:p>
        </p:txBody>
      </p:sp>
    </p:spTree>
    <p:extLst>
      <p:ext uri="{BB962C8B-B14F-4D97-AF65-F5344CB8AC3E}">
        <p14:creationId xmlns:p14="http://schemas.microsoft.com/office/powerpoint/2010/main" val="40785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D6C-5891-A19E-3B6B-F33343C9ED22}"/>
              </a:ext>
            </a:extLst>
          </p:cNvPr>
          <p:cNvSpPr>
            <a:spLocks noGrp="1"/>
          </p:cNvSpPr>
          <p:nvPr>
            <p:ph type="title"/>
          </p:nvPr>
        </p:nvSpPr>
        <p:spPr/>
        <p:txBody>
          <a:bodyPr/>
          <a:lstStyle/>
          <a:p>
            <a:r>
              <a:rPr lang="en-IN" dirty="0"/>
              <a:t>Business Requirement	</a:t>
            </a:r>
            <a:br>
              <a:rPr lang="en-IN" dirty="0"/>
            </a:br>
            <a:endParaRPr lang="en-IN" dirty="0"/>
          </a:p>
        </p:txBody>
      </p:sp>
      <p:sp>
        <p:nvSpPr>
          <p:cNvPr id="3" name="Content Placeholder 2">
            <a:extLst>
              <a:ext uri="{FF2B5EF4-FFF2-40B4-BE49-F238E27FC236}">
                <a16:creationId xmlns:a16="http://schemas.microsoft.com/office/drawing/2014/main" id="{53C400F0-7A4F-9963-1B10-6A7AEF3B53B1}"/>
              </a:ext>
            </a:extLst>
          </p:cNvPr>
          <p:cNvSpPr>
            <a:spLocks noGrp="1"/>
          </p:cNvSpPr>
          <p:nvPr>
            <p:ph idx="1"/>
          </p:nvPr>
        </p:nvSpPr>
        <p:spPr>
          <a:xfrm>
            <a:off x="838200" y="1337187"/>
            <a:ext cx="10515600" cy="4839776"/>
          </a:xfrm>
        </p:spPr>
        <p:txBody>
          <a:bodyPr/>
          <a:lstStyle/>
          <a:p>
            <a:pPr marL="0" indent="0">
              <a:buNone/>
            </a:pPr>
            <a:r>
              <a:rPr lang="en-IN" sz="2000" dirty="0"/>
              <a:t>As we are going through a digital music era, understanding the listening patterns is crucial for both users and streaming platforms. This analysis focuses on Spotify Albums data, providing insights into user engagement with albums over time.</a:t>
            </a:r>
          </a:p>
          <a:p>
            <a:pPr marL="0" indent="0">
              <a:buNone/>
            </a:pPr>
            <a:r>
              <a:rPr lang="en-IN" sz="2000" dirty="0"/>
              <a:t>ALBUMS</a:t>
            </a:r>
          </a:p>
          <a:p>
            <a:r>
              <a:rPr lang="en-IN" sz="2000" dirty="0"/>
              <a:t>Total Albums played over time</a:t>
            </a:r>
          </a:p>
          <a:p>
            <a:r>
              <a:rPr lang="en-IN" sz="2000" dirty="0"/>
              <a:t>Number of Albums Listened by Year</a:t>
            </a:r>
          </a:p>
          <a:p>
            <a:r>
              <a:rPr lang="en-IN" sz="2000" dirty="0"/>
              <a:t>Top 5 Albums</a:t>
            </a:r>
          </a:p>
          <a:p>
            <a:r>
              <a:rPr lang="en-IN" sz="2000" dirty="0"/>
              <a:t>Last year vs previous year analysis</a:t>
            </a:r>
          </a:p>
          <a:p>
            <a:endParaRPr lang="en-IN" dirty="0"/>
          </a:p>
        </p:txBody>
      </p:sp>
    </p:spTree>
    <p:extLst>
      <p:ext uri="{BB962C8B-B14F-4D97-AF65-F5344CB8AC3E}">
        <p14:creationId xmlns:p14="http://schemas.microsoft.com/office/powerpoint/2010/main" val="415397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E15A-BD3C-3ED5-7306-434886DF89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EE131D2-ED8C-6838-37A7-2E5EB89FE630}"/>
              </a:ext>
            </a:extLst>
          </p:cNvPr>
          <p:cNvSpPr>
            <a:spLocks noGrp="1"/>
          </p:cNvSpPr>
          <p:nvPr>
            <p:ph idx="1"/>
          </p:nvPr>
        </p:nvSpPr>
        <p:spPr/>
        <p:txBody>
          <a:bodyPr/>
          <a:lstStyle/>
          <a:p>
            <a:pPr marL="0" indent="0">
              <a:buNone/>
            </a:pPr>
            <a:r>
              <a:rPr lang="en-IN" dirty="0"/>
              <a:t>Listening Patterns</a:t>
            </a:r>
          </a:p>
          <a:p>
            <a:r>
              <a:rPr lang="en-IN" dirty="0"/>
              <a:t>Listening Hours Analysis</a:t>
            </a:r>
          </a:p>
          <a:p>
            <a:r>
              <a:rPr lang="en-IN" dirty="0"/>
              <a:t>Average listening time vs track frequency</a:t>
            </a:r>
          </a:p>
        </p:txBody>
      </p:sp>
    </p:spTree>
    <p:extLst>
      <p:ext uri="{BB962C8B-B14F-4D97-AF65-F5344CB8AC3E}">
        <p14:creationId xmlns:p14="http://schemas.microsoft.com/office/powerpoint/2010/main" val="3415527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32E4-F186-D537-0FE7-76DC37079E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F7E7CC-4FD1-7865-9447-A6B07EC17DC4}"/>
              </a:ext>
            </a:extLst>
          </p:cNvPr>
          <p:cNvSpPr>
            <a:spLocks noGrp="1"/>
          </p:cNvSpPr>
          <p:nvPr>
            <p:ph idx="1"/>
          </p:nvPr>
        </p:nvSpPr>
        <p:spPr/>
        <p:txBody>
          <a:bodyPr/>
          <a:lstStyle/>
          <a:p>
            <a:r>
              <a:rPr lang="en-IN" dirty="0"/>
              <a:t>Details grid</a:t>
            </a:r>
          </a:p>
        </p:txBody>
      </p:sp>
    </p:spTree>
    <p:extLst>
      <p:ext uri="{BB962C8B-B14F-4D97-AF65-F5344CB8AC3E}">
        <p14:creationId xmlns:p14="http://schemas.microsoft.com/office/powerpoint/2010/main" val="9012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DA14-A8B5-4694-8AAC-2C1369A96F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3770A2-A3B4-24C3-55EA-A785967320B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273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6777</TotalTime>
  <Words>109</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Spotify Analysis</vt:lpstr>
      <vt:lpstr>Steps in project  </vt:lpstr>
      <vt:lpstr>Business Requirement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 Bhaskar</dc:creator>
  <cp:lastModifiedBy>Bala Bhaskar</cp:lastModifiedBy>
  <cp:revision>1</cp:revision>
  <dcterms:created xsi:type="dcterms:W3CDTF">2025-06-18T03:00:05Z</dcterms:created>
  <dcterms:modified xsi:type="dcterms:W3CDTF">2025-06-22T19:57:20Z</dcterms:modified>
</cp:coreProperties>
</file>