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30"/>
  </p:notesMasterIdLst>
  <p:handoutMasterIdLst>
    <p:handoutMasterId r:id="rId31"/>
  </p:handoutMasterIdLst>
  <p:sldIdLst>
    <p:sldId id="814" r:id="rId5"/>
    <p:sldId id="875" r:id="rId6"/>
    <p:sldId id="835" r:id="rId7"/>
    <p:sldId id="839" r:id="rId8"/>
    <p:sldId id="854" r:id="rId9"/>
    <p:sldId id="876" r:id="rId10"/>
    <p:sldId id="840" r:id="rId11"/>
    <p:sldId id="869" r:id="rId12"/>
    <p:sldId id="870" r:id="rId13"/>
    <p:sldId id="871" r:id="rId14"/>
    <p:sldId id="874" r:id="rId15"/>
    <p:sldId id="873" r:id="rId16"/>
    <p:sldId id="872" r:id="rId17"/>
    <p:sldId id="877" r:id="rId18"/>
    <p:sldId id="879" r:id="rId19"/>
    <p:sldId id="878" r:id="rId20"/>
    <p:sldId id="881" r:id="rId21"/>
    <p:sldId id="880" r:id="rId22"/>
    <p:sldId id="882" r:id="rId23"/>
    <p:sldId id="770" r:id="rId24"/>
    <p:sldId id="883" r:id="rId25"/>
    <p:sldId id="884" r:id="rId26"/>
    <p:sldId id="868" r:id="rId27"/>
    <p:sldId id="288" r:id="rId28"/>
    <p:sldId id="848" r:id="rId29"/>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4"/>
    <p:restoredTop sz="89747" autoAdjust="0"/>
  </p:normalViewPr>
  <p:slideViewPr>
    <p:cSldViewPr snapToGrid="0">
      <p:cViewPr varScale="1">
        <p:scale>
          <a:sx n="91" d="100"/>
          <a:sy n="91" d="100"/>
        </p:scale>
        <p:origin x="528" y="67"/>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2/15/2024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a:t>
            </a:fld>
            <a:endParaRPr lang="en-US"/>
          </a:p>
        </p:txBody>
      </p:sp>
    </p:spTree>
    <p:extLst>
      <p:ext uri="{BB962C8B-B14F-4D97-AF65-F5344CB8AC3E}">
        <p14:creationId xmlns:p14="http://schemas.microsoft.com/office/powerpoint/2010/main" val="228903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978796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182967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31243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69725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88471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471404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2287457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341242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227637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21</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89519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22</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256647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24</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69326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273973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1108449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62331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692820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3719167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1"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2" r:id="rId13"/>
    <p:sldLayoutId id="214748399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stacked-long-short-term-memory-network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mputersciencewiki.org/index.php/Max-pooling_/_Pooli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keras.io/" TargetMode="Externa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2: </a:t>
            </a:r>
            <a:r>
              <a:rPr lang="en-US" sz="3600" dirty="0"/>
              <a:t>Training GPU LSTM models using </a:t>
            </a:r>
            <a:r>
              <a:rPr lang="en-US" sz="3600" dirty="0" err="1"/>
              <a:t>Keras</a:t>
            </a:r>
            <a:r>
              <a:rPr lang="en-US" sz="3600" dirty="0"/>
              <a:t> + </a:t>
            </a:r>
            <a:r>
              <a:rPr lang="en-US" sz="3600" dirty="0" err="1"/>
              <a:t>Tensorflow</a:t>
            </a:r>
            <a:r>
              <a:rPr lang="en-US" sz="3600" dirty="0"/>
              <a:t> for Time Series</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sp>
        <p:nvSpPr>
          <p:cNvPr id="2" name="Rectangle 1">
            <a:extLst>
              <a:ext uri="{FF2B5EF4-FFF2-40B4-BE49-F238E27FC236}">
                <a16:creationId xmlns:a16="http://schemas.microsoft.com/office/drawing/2014/main" id="{ED987629-7566-4BC0-9626-9E56AC1942C1}"/>
              </a:ext>
            </a:extLst>
          </p:cNvPr>
          <p:cNvSpPr/>
          <p:nvPr/>
        </p:nvSpPr>
        <p:spPr>
          <a:xfrm>
            <a:off x="498348" y="2347436"/>
            <a:ext cx="9976104" cy="923330"/>
          </a:xfrm>
          <a:prstGeom prst="rect">
            <a:avLst/>
          </a:prstGeom>
        </p:spPr>
        <p:txBody>
          <a:bodyPr wrap="square">
            <a:spAutoFit/>
          </a:bodyPr>
          <a:lstStyle/>
          <a:p>
            <a:r>
              <a:rPr lang="en-US" dirty="0">
                <a:solidFill>
                  <a:srgbClr val="000000"/>
                </a:solidFill>
                <a:latin typeface="Helvetica Neue"/>
              </a:rPr>
              <a:t>In reality, one-layer LSTM nodes are barely enough to capture the information encoded within a sequence. Alternatively, </a:t>
            </a:r>
            <a:r>
              <a:rPr lang="en-US" u="sng" dirty="0">
                <a:solidFill>
                  <a:srgbClr val="76B900"/>
                </a:solidFill>
                <a:latin typeface="Helvetica Neue"/>
                <a:hlinkClick r:id="rId3"/>
              </a:rPr>
              <a:t>stacked LSTMs</a:t>
            </a:r>
            <a:r>
              <a:rPr lang="en-US" dirty="0">
                <a:solidFill>
                  <a:srgbClr val="000000"/>
                </a:solidFill>
                <a:latin typeface="Helvetica Neue"/>
              </a:rPr>
              <a:t> allow capturing more data complexity. In our model, we are going to use three layers of stacked LSTMs as shown in the next slide.</a:t>
            </a:r>
            <a:endParaRPr lang="en-US" dirty="0"/>
          </a:p>
        </p:txBody>
      </p:sp>
      <p:sp>
        <p:nvSpPr>
          <p:cNvPr id="4" name="Slide Number Placeholder 3">
            <a:extLst>
              <a:ext uri="{FF2B5EF4-FFF2-40B4-BE49-F238E27FC236}">
                <a16:creationId xmlns:a16="http://schemas.microsoft.com/office/drawing/2014/main" id="{13104E0B-C441-476F-B8B4-0D79D4A16098}"/>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9626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pic>
        <p:nvPicPr>
          <p:cNvPr id="14338" name="Picture 2" descr="http://ec2-52-40-136-0.us-west-2.compute.amazonaws.com:9980/eqvBEcDZ/notebooks/tasks/l-mf-04/task/img/lstm_stacked.png">
            <a:extLst>
              <a:ext uri="{FF2B5EF4-FFF2-40B4-BE49-F238E27FC236}">
                <a16:creationId xmlns:a16="http://schemas.microsoft.com/office/drawing/2014/main" id="{2498969A-BCBA-4692-9749-2F5C57478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09" y="1191089"/>
            <a:ext cx="5518340" cy="37900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5B7095-3B9D-42A4-83C1-DE403AAA24A5}"/>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2529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sp>
        <p:nvSpPr>
          <p:cNvPr id="2" name="Rectangle 1">
            <a:extLst>
              <a:ext uri="{FF2B5EF4-FFF2-40B4-BE49-F238E27FC236}">
                <a16:creationId xmlns:a16="http://schemas.microsoft.com/office/drawing/2014/main" id="{82247D33-39F6-4ECD-B9B1-F28608539D7B}"/>
              </a:ext>
            </a:extLst>
          </p:cNvPr>
          <p:cNvSpPr/>
          <p:nvPr/>
        </p:nvSpPr>
        <p:spPr>
          <a:xfrm>
            <a:off x="292608" y="1793439"/>
            <a:ext cx="10181844" cy="1200329"/>
          </a:xfrm>
          <a:prstGeom prst="rect">
            <a:avLst/>
          </a:prstGeom>
        </p:spPr>
        <p:txBody>
          <a:bodyPr wrap="square">
            <a:spAutoFit/>
          </a:bodyPr>
          <a:lstStyle/>
          <a:p>
            <a:r>
              <a:rPr lang="en-US" dirty="0">
                <a:solidFill>
                  <a:srgbClr val="000000"/>
                </a:solidFill>
                <a:latin typeface="Helvetica Neue"/>
              </a:rPr>
              <a:t>The CNN LSTM uses a convolutional neural layer to extract features from the sequence on top of the LSTM layers, which also inherently extract features. Since we are dealing with a one dimensional time series, we are going to use 1D convolutional network, starting with a kernel size of 12 and 50 filters. We also use a </a:t>
            </a:r>
            <a:r>
              <a:rPr lang="en-US" u="sng" dirty="0">
                <a:solidFill>
                  <a:srgbClr val="76B900"/>
                </a:solidFill>
                <a:latin typeface="Helvetica Neue"/>
                <a:hlinkClick r:id="rId3"/>
              </a:rPr>
              <a:t>max pooling</a:t>
            </a:r>
            <a:r>
              <a:rPr lang="en-US" dirty="0">
                <a:solidFill>
                  <a:srgbClr val="000000"/>
                </a:solidFill>
                <a:latin typeface="Helvetica Neue"/>
              </a:rPr>
              <a:t> layer of size 2 to shrink the dimension </a:t>
            </a:r>
            <a:r>
              <a:rPr lang="en-US">
                <a:solidFill>
                  <a:srgbClr val="000000"/>
                </a:solidFill>
                <a:latin typeface="Helvetica Neue"/>
              </a:rPr>
              <a:t>of the data</a:t>
            </a:r>
            <a:r>
              <a:rPr lang="en-US" dirty="0">
                <a:solidFill>
                  <a:srgbClr val="000000"/>
                </a:solidFill>
                <a:latin typeface="Helvetica Neue"/>
              </a:rPr>
              <a:t>. </a:t>
            </a:r>
            <a:endParaRPr lang="en-US" dirty="0"/>
          </a:p>
        </p:txBody>
      </p:sp>
      <p:sp>
        <p:nvSpPr>
          <p:cNvPr id="4" name="Slide Number Placeholder 3">
            <a:extLst>
              <a:ext uri="{FF2B5EF4-FFF2-40B4-BE49-F238E27FC236}">
                <a16:creationId xmlns:a16="http://schemas.microsoft.com/office/drawing/2014/main" id="{10FE7509-0CE7-4ECE-AB44-60EF49155D16}"/>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Tree>
    <p:extLst>
      <p:ext uri="{BB962C8B-B14F-4D97-AF65-F5344CB8AC3E}">
        <p14:creationId xmlns:p14="http://schemas.microsoft.com/office/powerpoint/2010/main" val="407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pic>
        <p:nvPicPr>
          <p:cNvPr id="15362" name="Picture 2" descr="http://ec2-52-40-136-0.us-west-2.compute.amazonaws.com:9980/eqvBEcDZ/notebooks/tasks/l-mf-04/task/img/lstm_conv.png">
            <a:extLst>
              <a:ext uri="{FF2B5EF4-FFF2-40B4-BE49-F238E27FC236}">
                <a16:creationId xmlns:a16="http://schemas.microsoft.com/office/drawing/2014/main" id="{E3BAE195-CABA-4702-B995-0641EB65A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0038"/>
            <a:ext cx="10972800"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FAC912A-D5A4-49EA-9C4E-DAA83262FD6A}"/>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Tree>
    <p:extLst>
      <p:ext uri="{BB962C8B-B14F-4D97-AF65-F5344CB8AC3E}">
        <p14:creationId xmlns:p14="http://schemas.microsoft.com/office/powerpoint/2010/main" val="31253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Keras</a:t>
            </a:r>
            <a:endParaRPr lang="en-US" sz="3600" dirty="0"/>
          </a:p>
        </p:txBody>
      </p:sp>
    </p:spTree>
    <p:extLst>
      <p:ext uri="{BB962C8B-B14F-4D97-AF65-F5344CB8AC3E}">
        <p14:creationId xmlns:p14="http://schemas.microsoft.com/office/powerpoint/2010/main" val="3679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8" name="Rectangle 7">
            <a:extLst>
              <a:ext uri="{FF2B5EF4-FFF2-40B4-BE49-F238E27FC236}">
                <a16:creationId xmlns:a16="http://schemas.microsoft.com/office/drawing/2014/main" id="{C9735F50-BEE7-4B42-A468-4F72CE941822}"/>
              </a:ext>
            </a:extLst>
          </p:cNvPr>
          <p:cNvSpPr/>
          <p:nvPr/>
        </p:nvSpPr>
        <p:spPr>
          <a:xfrm>
            <a:off x="961052" y="1587628"/>
            <a:ext cx="9513399" cy="2862322"/>
          </a:xfrm>
          <a:prstGeom prst="rect">
            <a:avLst/>
          </a:prstGeom>
        </p:spPr>
        <p:txBody>
          <a:bodyPr wrap="square">
            <a:spAutoFit/>
          </a:bodyPr>
          <a:lstStyle/>
          <a:p>
            <a:r>
              <a:rPr lang="en-US" dirty="0">
                <a:solidFill>
                  <a:srgbClr val="404040"/>
                </a:solidFill>
                <a:latin typeface="Lato"/>
              </a:rPr>
              <a:t>“</a:t>
            </a:r>
            <a:r>
              <a:rPr lang="en-US" dirty="0" err="1">
                <a:solidFill>
                  <a:srgbClr val="404040"/>
                </a:solidFill>
                <a:latin typeface="Lato"/>
              </a:rPr>
              <a:t>Keras</a:t>
            </a:r>
            <a:r>
              <a:rPr lang="en-US" dirty="0">
                <a:solidFill>
                  <a:srgbClr val="404040"/>
                </a:solidFill>
                <a:latin typeface="Lato"/>
              </a:rPr>
              <a:t> is a high-level neural networks API, written in Python and capable of running on top of </a:t>
            </a:r>
            <a:r>
              <a:rPr lang="en-US" dirty="0">
                <a:solidFill>
                  <a:srgbClr val="8E4A4A"/>
                </a:solidFill>
                <a:latin typeface="Lato"/>
                <a:hlinkClick r:id="rId3"/>
              </a:rPr>
              <a:t>TensorFlow</a:t>
            </a:r>
            <a:r>
              <a:rPr lang="en-US" dirty="0">
                <a:solidFill>
                  <a:srgbClr val="404040"/>
                </a:solidFill>
                <a:latin typeface="Lato"/>
              </a:rPr>
              <a:t>, </a:t>
            </a:r>
            <a:r>
              <a:rPr lang="en-US" dirty="0">
                <a:solidFill>
                  <a:srgbClr val="8E4A4A"/>
                </a:solidFill>
                <a:latin typeface="Lato"/>
                <a:hlinkClick r:id="rId4"/>
              </a:rPr>
              <a:t>CNTK</a:t>
            </a:r>
            <a:r>
              <a:rPr lang="en-US" dirty="0">
                <a:solidFill>
                  <a:srgbClr val="404040"/>
                </a:solidFill>
                <a:latin typeface="Lato"/>
              </a:rPr>
              <a:t>, or </a:t>
            </a:r>
            <a:r>
              <a:rPr lang="en-US" dirty="0">
                <a:solidFill>
                  <a:srgbClr val="8E4A4A"/>
                </a:solidFill>
                <a:latin typeface="Lato"/>
                <a:hlinkClick r:id="rId5"/>
              </a:rPr>
              <a:t>Theano</a:t>
            </a:r>
            <a:r>
              <a:rPr lang="en-US" dirty="0">
                <a:solidFill>
                  <a:srgbClr val="404040"/>
                </a:solidFill>
                <a:latin typeface="Lato"/>
              </a:rPr>
              <a:t>. It was developed with a focus on enabling fast experimentation. </a:t>
            </a:r>
            <a:r>
              <a:rPr lang="en-US" i="1" dirty="0">
                <a:solidFill>
                  <a:srgbClr val="404040"/>
                </a:solidFill>
                <a:latin typeface="Lato"/>
              </a:rPr>
              <a:t>Being able to go from idea to result with the least possible delay is key to doing good research.</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dirty="0">
                <a:solidFill>
                  <a:srgbClr val="404040"/>
                </a:solidFill>
                <a:latin typeface="Lato"/>
              </a:rPr>
              <a:t>Allows for easy and fast prototyping (through user friendliness, modularity, and extensibility).</a:t>
            </a:r>
          </a:p>
          <a:p>
            <a:pPr marL="182880" indent="-182880">
              <a:buFont typeface="Arial" panose="020B0604020202020204" pitchFamily="34" charset="0"/>
              <a:buChar char="•"/>
            </a:pPr>
            <a:r>
              <a:rPr lang="en-US" dirty="0">
                <a:solidFill>
                  <a:srgbClr val="404040"/>
                </a:solidFill>
                <a:latin typeface="Lato"/>
              </a:rPr>
              <a:t>Supports both convolutional networks and recurrent networks, as well as combinations of the two.</a:t>
            </a:r>
          </a:p>
          <a:p>
            <a:pPr marL="182880" indent="-182880">
              <a:buFont typeface="Arial" panose="020B0604020202020204" pitchFamily="34" charset="0"/>
              <a:buChar char="•"/>
            </a:pPr>
            <a:r>
              <a:rPr lang="en-US" dirty="0">
                <a:solidFill>
                  <a:srgbClr val="404040"/>
                </a:solidFill>
                <a:latin typeface="Lato"/>
              </a:rPr>
              <a:t>Runs seamlessly on CPU and GPU.”</a:t>
            </a:r>
            <a:endParaRPr lang="en-US" b="0" i="0" dirty="0">
              <a:solidFill>
                <a:srgbClr val="404040"/>
              </a:solidFill>
              <a:effectLst/>
              <a:latin typeface="Lato"/>
            </a:endParaRPr>
          </a:p>
        </p:txBody>
      </p:sp>
      <p:sp>
        <p:nvSpPr>
          <p:cNvPr id="9" name="Rectangle 8">
            <a:extLst>
              <a:ext uri="{FF2B5EF4-FFF2-40B4-BE49-F238E27FC236}">
                <a16:creationId xmlns:a16="http://schemas.microsoft.com/office/drawing/2014/main" id="{5446FF81-6A0C-4C71-9B76-0EAA6AC770F9}"/>
              </a:ext>
            </a:extLst>
          </p:cNvPr>
          <p:cNvSpPr/>
          <p:nvPr/>
        </p:nvSpPr>
        <p:spPr>
          <a:xfrm>
            <a:off x="8744556" y="4517661"/>
            <a:ext cx="1523174" cy="246221"/>
          </a:xfrm>
          <a:prstGeom prst="rect">
            <a:avLst/>
          </a:prstGeom>
        </p:spPr>
        <p:txBody>
          <a:bodyPr wrap="none">
            <a:spAutoFit/>
          </a:bodyPr>
          <a:lstStyle/>
          <a:p>
            <a:r>
              <a:rPr lang="en-US" sz="1000" dirty="0">
                <a:solidFill>
                  <a:schemeClr val="tx1">
                    <a:lumMod val="65000"/>
                  </a:schemeClr>
                </a:solidFill>
                <a:hlinkClick r:id="rId6">
                  <a:extLst>
                    <a:ext uri="{A12FA001-AC4F-418D-AE19-62706E023703}">
                      <ahyp:hlinkClr xmlns:ahyp="http://schemas.microsoft.com/office/drawing/2018/hyperlinkcolor" val="tx"/>
                    </a:ext>
                  </a:extLst>
                </a:hlinkClick>
              </a:rPr>
              <a:t>Source: https://keras.io/</a:t>
            </a:r>
            <a:endParaRPr lang="en-US" sz="1000" dirty="0">
              <a:solidFill>
                <a:schemeClr val="tx1">
                  <a:lumMod val="65000"/>
                </a:schemeClr>
              </a:solidFill>
            </a:endParaRP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15</a:t>
            </a:fld>
            <a:endParaRPr lang="en-US" dirty="0"/>
          </a:p>
        </p:txBody>
      </p:sp>
    </p:spTree>
    <p:extLst>
      <p:ext uri="{BB962C8B-B14F-4D97-AF65-F5344CB8AC3E}">
        <p14:creationId xmlns:p14="http://schemas.microsoft.com/office/powerpoint/2010/main" val="29968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4" name="Rectangle 3">
            <a:extLst>
              <a:ext uri="{FF2B5EF4-FFF2-40B4-BE49-F238E27FC236}">
                <a16:creationId xmlns:a16="http://schemas.microsoft.com/office/drawing/2014/main" id="{26E5AAD5-4BED-49D2-95A1-1926C489197F}"/>
              </a:ext>
            </a:extLst>
          </p:cNvPr>
          <p:cNvSpPr/>
          <p:nvPr/>
        </p:nvSpPr>
        <p:spPr>
          <a:xfrm>
            <a:off x="3508310" y="1940767"/>
            <a:ext cx="3582955"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 API</a:t>
            </a:r>
          </a:p>
        </p:txBody>
      </p:sp>
      <p:sp>
        <p:nvSpPr>
          <p:cNvPr id="5" name="Rectangle 4">
            <a:extLst>
              <a:ext uri="{FF2B5EF4-FFF2-40B4-BE49-F238E27FC236}">
                <a16:creationId xmlns:a16="http://schemas.microsoft.com/office/drawing/2014/main" id="{C4F5BC4B-0646-42EF-8838-9739CD113850}"/>
              </a:ext>
            </a:extLst>
          </p:cNvPr>
          <p:cNvSpPr/>
          <p:nvPr/>
        </p:nvSpPr>
        <p:spPr>
          <a:xfrm>
            <a:off x="3508310" y="2757196"/>
            <a:ext cx="3582955" cy="7371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TensorFlow, CNTK, MXNET, …</a:t>
            </a:r>
          </a:p>
        </p:txBody>
      </p:sp>
      <p:sp>
        <p:nvSpPr>
          <p:cNvPr id="6" name="Rectangle 5">
            <a:extLst>
              <a:ext uri="{FF2B5EF4-FFF2-40B4-BE49-F238E27FC236}">
                <a16:creationId xmlns:a16="http://schemas.microsoft.com/office/drawing/2014/main" id="{D769F3F8-4AEC-47C7-9BB8-6E88D28670F0}"/>
              </a:ext>
            </a:extLst>
          </p:cNvPr>
          <p:cNvSpPr/>
          <p:nvPr/>
        </p:nvSpPr>
        <p:spPr>
          <a:xfrm>
            <a:off x="3508311" y="3573625"/>
            <a:ext cx="1782146" cy="73711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29572803-22DD-4B2D-B0CB-9C970252B873}"/>
              </a:ext>
            </a:extLst>
          </p:cNvPr>
          <p:cNvSpPr/>
          <p:nvPr/>
        </p:nvSpPr>
        <p:spPr>
          <a:xfrm>
            <a:off x="5309119" y="3573624"/>
            <a:ext cx="1782146"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8" name="Slide Number Placeholder 7">
            <a:extLst>
              <a:ext uri="{FF2B5EF4-FFF2-40B4-BE49-F238E27FC236}">
                <a16:creationId xmlns:a16="http://schemas.microsoft.com/office/drawing/2014/main" id="{15D159F7-DBA2-4B35-A79D-D525722BACE1}"/>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17714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8" name="Rectangle 7">
            <a:extLst>
              <a:ext uri="{FF2B5EF4-FFF2-40B4-BE49-F238E27FC236}">
                <a16:creationId xmlns:a16="http://schemas.microsoft.com/office/drawing/2014/main" id="{DE582A46-4AB7-4389-9B2A-E129B329F8C2}"/>
              </a:ext>
            </a:extLst>
          </p:cNvPr>
          <p:cNvSpPr/>
          <p:nvPr/>
        </p:nvSpPr>
        <p:spPr>
          <a:xfrm>
            <a:off x="1143000" y="1147155"/>
            <a:ext cx="7232904" cy="923330"/>
          </a:xfrm>
          <a:prstGeom prst="rect">
            <a:avLst/>
          </a:prstGeom>
        </p:spPr>
        <p:txBody>
          <a:bodyPr wrap="square">
            <a:spAutoFit/>
          </a:bodyPr>
          <a:lstStyle/>
          <a:p>
            <a:r>
              <a:rPr lang="en-US" b="1" dirty="0">
                <a:solidFill>
                  <a:srgbClr val="333333"/>
                </a:solidFill>
                <a:latin typeface="SFMono-Regular"/>
              </a:rPr>
              <a:t># load model definition API</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keras.models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Sequential</a:t>
            </a:r>
          </a:p>
          <a:p>
            <a:r>
              <a:rPr lang="en-US" dirty="0">
                <a:solidFill>
                  <a:srgbClr val="000000"/>
                </a:solidFill>
                <a:latin typeface="SFMono-Regular"/>
              </a:rPr>
              <a:t>model = Sequential()</a:t>
            </a:r>
            <a:endParaRPr lang="en-US" dirty="0"/>
          </a:p>
        </p:txBody>
      </p:sp>
      <p:sp>
        <p:nvSpPr>
          <p:cNvPr id="9" name="Rectangle 8">
            <a:extLst>
              <a:ext uri="{FF2B5EF4-FFF2-40B4-BE49-F238E27FC236}">
                <a16:creationId xmlns:a16="http://schemas.microsoft.com/office/drawing/2014/main" id="{706D907A-AD1E-4637-8F4C-F2D13347DAEC}"/>
              </a:ext>
            </a:extLst>
          </p:cNvPr>
          <p:cNvSpPr/>
          <p:nvPr/>
        </p:nvSpPr>
        <p:spPr>
          <a:xfrm>
            <a:off x="1143000" y="2049110"/>
            <a:ext cx="9125712" cy="1200329"/>
          </a:xfrm>
          <a:prstGeom prst="rect">
            <a:avLst/>
          </a:prstGeom>
        </p:spPr>
        <p:txBody>
          <a:bodyPr wrap="square">
            <a:spAutoFit/>
          </a:bodyPr>
          <a:lstStyle/>
          <a:p>
            <a:r>
              <a:rPr lang="en-US" b="1" dirty="0">
                <a:solidFill>
                  <a:srgbClr val="333333"/>
                </a:solidFill>
                <a:latin typeface="SFMono-Regular"/>
              </a:rPr>
              <a:t># load appropriate </a:t>
            </a:r>
            <a:r>
              <a:rPr lang="en-US" b="1" dirty="0" err="1">
                <a:solidFill>
                  <a:srgbClr val="333333"/>
                </a:solidFill>
                <a:latin typeface="SFMono-Regular"/>
              </a:rPr>
              <a:t>Keras</a:t>
            </a:r>
            <a:r>
              <a:rPr lang="en-US" b="1" dirty="0">
                <a:solidFill>
                  <a:srgbClr val="333333"/>
                </a:solidFill>
                <a:latin typeface="SFMono-Regular"/>
              </a:rPr>
              <a:t> layers and add to model</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keras.layers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Dense</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64</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relu</a:t>
            </a:r>
            <a:r>
              <a:rPr lang="en-US" dirty="0">
                <a:solidFill>
                  <a:srgbClr val="DD1144"/>
                </a:solidFill>
                <a:latin typeface="SFMono-Regular"/>
              </a:rPr>
              <a:t>'</a:t>
            </a:r>
            <a:r>
              <a:rPr lang="en-US" dirty="0">
                <a:solidFill>
                  <a:srgbClr val="000000"/>
                </a:solidFill>
                <a:latin typeface="SFMono-Regular"/>
              </a:rPr>
              <a:t>, </a:t>
            </a:r>
            <a:r>
              <a:rPr lang="en-US" dirty="0" err="1">
                <a:solidFill>
                  <a:srgbClr val="000000"/>
                </a:solidFill>
                <a:latin typeface="SFMono-Regular"/>
              </a:rPr>
              <a:t>input_dim</a:t>
            </a:r>
            <a:r>
              <a:rPr lang="en-US" dirty="0">
                <a:solidFill>
                  <a:srgbClr val="000000"/>
                </a:solidFill>
                <a:latin typeface="SFMono-Regular"/>
              </a:rPr>
              <a:t>=</a:t>
            </a:r>
            <a:r>
              <a:rPr lang="en-US" dirty="0">
                <a:solidFill>
                  <a:srgbClr val="008080"/>
                </a:solidFill>
                <a:latin typeface="SFMono-Regular"/>
              </a:rPr>
              <a:t>100</a:t>
            </a:r>
            <a:r>
              <a:rPr lang="en-US" dirty="0">
                <a:solidFill>
                  <a:srgbClr val="000000"/>
                </a:solidFill>
                <a:latin typeface="SFMono-Regular"/>
              </a:rPr>
              <a:t>))</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10</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softmax</a:t>
            </a:r>
            <a:r>
              <a:rPr lang="en-US" dirty="0">
                <a:solidFill>
                  <a:srgbClr val="DD1144"/>
                </a:solidFill>
                <a:latin typeface="SFMono-Regular"/>
              </a:rPr>
              <a:t>'</a:t>
            </a:r>
            <a:r>
              <a:rPr lang="en-US" dirty="0">
                <a:solidFill>
                  <a:srgbClr val="000000"/>
                </a:solidFill>
                <a:latin typeface="SFMono-Regular"/>
              </a:rPr>
              <a:t>))</a:t>
            </a:r>
            <a:endParaRPr lang="en-US" dirty="0"/>
          </a:p>
        </p:txBody>
      </p:sp>
      <p:sp>
        <p:nvSpPr>
          <p:cNvPr id="10" name="Rectangle 9">
            <a:extLst>
              <a:ext uri="{FF2B5EF4-FFF2-40B4-BE49-F238E27FC236}">
                <a16:creationId xmlns:a16="http://schemas.microsoft.com/office/drawing/2014/main" id="{69BB0A2F-D59A-4A48-B2A4-8A2B5B2E0353}"/>
              </a:ext>
            </a:extLst>
          </p:cNvPr>
          <p:cNvSpPr/>
          <p:nvPr/>
        </p:nvSpPr>
        <p:spPr>
          <a:xfrm>
            <a:off x="1143000" y="3258738"/>
            <a:ext cx="8878824" cy="1200329"/>
          </a:xfrm>
          <a:prstGeom prst="rect">
            <a:avLst/>
          </a:prstGeom>
        </p:spPr>
        <p:txBody>
          <a:bodyPr wrap="square">
            <a:spAutoFit/>
          </a:bodyPr>
          <a:lstStyle/>
          <a:p>
            <a:r>
              <a:rPr lang="en-US" b="1" dirty="0">
                <a:solidFill>
                  <a:srgbClr val="000000"/>
                </a:solidFill>
                <a:latin typeface="SFMono-Regular"/>
              </a:rPr>
              <a:t># load appropriate optimizer and compile model</a:t>
            </a:r>
          </a:p>
          <a:p>
            <a:r>
              <a:rPr lang="en-US" b="1" dirty="0">
                <a:solidFill>
                  <a:srgbClr val="000000"/>
                </a:solidFill>
                <a:latin typeface="SFMono-Regular"/>
              </a:rPr>
              <a:t>from</a:t>
            </a:r>
            <a:r>
              <a:rPr lang="en-US" dirty="0">
                <a:solidFill>
                  <a:srgbClr val="000000"/>
                </a:solidFill>
                <a:latin typeface="SFMono-Regular"/>
              </a:rPr>
              <a:t> </a:t>
            </a:r>
            <a:r>
              <a:rPr lang="en-US" dirty="0" err="1">
                <a:solidFill>
                  <a:srgbClr val="000000"/>
                </a:solidFill>
                <a:latin typeface="SFMono-Regular"/>
              </a:rPr>
              <a:t>keras.optimizers</a:t>
            </a:r>
            <a:r>
              <a:rPr lang="en-US" dirty="0">
                <a:solidFill>
                  <a:srgbClr val="000000"/>
                </a:solidFill>
                <a:latin typeface="SFMono-Regular"/>
              </a:rPr>
              <a:t> </a:t>
            </a:r>
            <a:r>
              <a:rPr lang="en-US" b="1" dirty="0">
                <a:solidFill>
                  <a:srgbClr val="000000"/>
                </a:solidFill>
                <a:latin typeface="SFMono-Regular"/>
              </a:rPr>
              <a:t>import</a:t>
            </a:r>
            <a:r>
              <a:rPr lang="en-US" dirty="0">
                <a:solidFill>
                  <a:srgbClr val="000000"/>
                </a:solidFill>
                <a:latin typeface="SFMono-Regular"/>
              </a:rPr>
              <a:t> SGD</a:t>
            </a:r>
          </a:p>
          <a:p>
            <a:r>
              <a:rPr lang="en-US" dirty="0">
                <a:solidFill>
                  <a:srgbClr val="000000"/>
                </a:solidFill>
                <a:latin typeface="SFMono-Regular"/>
              </a:rPr>
              <a:t>optimizer1 = SGD(</a:t>
            </a:r>
            <a:r>
              <a:rPr lang="en-US" dirty="0" err="1">
                <a:solidFill>
                  <a:srgbClr val="000000"/>
                </a:solidFill>
                <a:latin typeface="SFMono-Regular"/>
              </a:rPr>
              <a:t>lr</a:t>
            </a:r>
            <a:r>
              <a:rPr lang="en-US" dirty="0">
                <a:solidFill>
                  <a:srgbClr val="000000"/>
                </a:solidFill>
                <a:latin typeface="SFMono-Regular"/>
              </a:rPr>
              <a:t>=</a:t>
            </a:r>
            <a:r>
              <a:rPr lang="en-US" dirty="0">
                <a:solidFill>
                  <a:srgbClr val="008080"/>
                </a:solidFill>
                <a:latin typeface="SFMono-Regular"/>
              </a:rPr>
              <a:t>0.01</a:t>
            </a:r>
            <a:r>
              <a:rPr lang="en-US" dirty="0">
                <a:solidFill>
                  <a:srgbClr val="000000"/>
                </a:solidFill>
                <a:latin typeface="SFMono-Regular"/>
              </a:rPr>
              <a:t>, momentum=</a:t>
            </a:r>
            <a:r>
              <a:rPr lang="en-US" dirty="0">
                <a:solidFill>
                  <a:srgbClr val="008080"/>
                </a:solidFill>
                <a:latin typeface="SFMono-Regular"/>
              </a:rPr>
              <a:t>0.9</a:t>
            </a:r>
            <a:r>
              <a:rPr lang="en-US" dirty="0">
                <a:solidFill>
                  <a:srgbClr val="000000"/>
                </a:solidFill>
                <a:latin typeface="SFMono-Regular"/>
              </a:rPr>
              <a:t>, </a:t>
            </a:r>
            <a:r>
              <a:rPr lang="en-US" dirty="0" err="1">
                <a:solidFill>
                  <a:srgbClr val="000000"/>
                </a:solidFill>
                <a:latin typeface="SFMono-Regular"/>
              </a:rPr>
              <a:t>nesterov</a:t>
            </a:r>
            <a:r>
              <a:rPr lang="en-US" dirty="0">
                <a:solidFill>
                  <a:srgbClr val="000000"/>
                </a:solidFill>
                <a:latin typeface="SFMono-Regular"/>
              </a:rPr>
              <a:t>=</a:t>
            </a:r>
            <a:r>
              <a:rPr lang="en-US" b="1" dirty="0">
                <a:solidFill>
                  <a:srgbClr val="333333"/>
                </a:solidFill>
                <a:latin typeface="SFMono-Regular"/>
              </a:rPr>
              <a:t>True</a:t>
            </a:r>
            <a:r>
              <a:rPr lang="en-US" b="1" dirty="0">
                <a:solidFill>
                  <a:srgbClr val="000000"/>
                </a:solidFill>
                <a:latin typeface="SFMono-Regular"/>
              </a:rPr>
              <a:t>)</a:t>
            </a:r>
            <a:r>
              <a:rPr lang="en-US" dirty="0">
                <a:solidFill>
                  <a:srgbClr val="000000"/>
                </a:solidFill>
                <a:latin typeface="SFMono-Regular"/>
              </a:rPr>
              <a:t> </a:t>
            </a:r>
          </a:p>
          <a:p>
            <a:r>
              <a:rPr lang="en-US" dirty="0" err="1">
                <a:solidFill>
                  <a:srgbClr val="000000"/>
                </a:solidFill>
                <a:latin typeface="SFMono-Regular"/>
              </a:rPr>
              <a:t>model.compile</a:t>
            </a:r>
            <a:r>
              <a:rPr lang="en-US" dirty="0">
                <a:solidFill>
                  <a:srgbClr val="000000"/>
                </a:solidFill>
                <a:latin typeface="SFMono-Regular"/>
              </a:rPr>
              <a:t>(loss=</a:t>
            </a:r>
            <a:r>
              <a:rPr lang="en-US" dirty="0">
                <a:solidFill>
                  <a:srgbClr val="FF0000"/>
                </a:solidFill>
                <a:latin typeface="SFMono-Regular"/>
              </a:rPr>
              <a:t>‘</a:t>
            </a:r>
            <a:r>
              <a:rPr lang="en-US" dirty="0" err="1">
                <a:solidFill>
                  <a:srgbClr val="FF0000"/>
                </a:solidFill>
                <a:latin typeface="SFMono-Regular"/>
              </a:rPr>
              <a:t>categorical_crossentropy</a:t>
            </a:r>
            <a:r>
              <a:rPr lang="en-US" dirty="0">
                <a:solidFill>
                  <a:srgbClr val="FF0000"/>
                </a:solidFill>
                <a:latin typeface="SFMono-Regular"/>
              </a:rPr>
              <a:t>’</a:t>
            </a:r>
            <a:r>
              <a:rPr lang="en-US" dirty="0">
                <a:solidFill>
                  <a:srgbClr val="000000"/>
                </a:solidFill>
                <a:latin typeface="SFMono-Regular"/>
              </a:rPr>
              <a:t>, optimizer=</a:t>
            </a:r>
            <a:r>
              <a:rPr lang="en-US" dirty="0">
                <a:solidFill>
                  <a:schemeClr val="bg1"/>
                </a:solidFill>
                <a:latin typeface="SFMono-Regular"/>
              </a:rPr>
              <a:t>optimizer1</a:t>
            </a:r>
            <a:r>
              <a:rPr lang="en-US" dirty="0">
                <a:solidFill>
                  <a:srgbClr val="000000"/>
                </a:solidFill>
                <a:latin typeface="SFMono-Regular"/>
              </a:rPr>
              <a:t>, metrics=[</a:t>
            </a:r>
            <a:r>
              <a:rPr lang="en-US" dirty="0">
                <a:solidFill>
                  <a:srgbClr val="DD1144"/>
                </a:solidFill>
                <a:latin typeface="SFMono-Regular"/>
              </a:rPr>
              <a:t>'accuracy'</a:t>
            </a:r>
            <a:r>
              <a:rPr lang="en-US" dirty="0">
                <a:solidFill>
                  <a:srgbClr val="000000"/>
                </a:solidFill>
                <a:latin typeface="SFMono-Regular"/>
              </a:rPr>
              <a:t>])</a:t>
            </a:r>
            <a:endParaRPr lang="en-US" dirty="0"/>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16376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18</a:t>
            </a:fld>
            <a:endParaRPr lang="en-US" dirty="0"/>
          </a:p>
        </p:txBody>
      </p:sp>
      <p:sp>
        <p:nvSpPr>
          <p:cNvPr id="13" name="Rectangle 12">
            <a:extLst>
              <a:ext uri="{FF2B5EF4-FFF2-40B4-BE49-F238E27FC236}">
                <a16:creationId xmlns:a16="http://schemas.microsoft.com/office/drawing/2014/main" id="{20932656-CB1F-4C3C-9851-00583763627F}"/>
              </a:ext>
            </a:extLst>
          </p:cNvPr>
          <p:cNvSpPr/>
          <p:nvPr/>
        </p:nvSpPr>
        <p:spPr>
          <a:xfrm>
            <a:off x="1143000" y="1158991"/>
            <a:ext cx="8878824" cy="3970318"/>
          </a:xfrm>
          <a:prstGeom prst="rect">
            <a:avLst/>
          </a:prstGeom>
        </p:spPr>
        <p:txBody>
          <a:bodyPr wrap="square">
            <a:spAutoFit/>
          </a:bodyPr>
          <a:lstStyle/>
          <a:p>
            <a:r>
              <a:rPr lang="en-US" b="1" dirty="0">
                <a:solidFill>
                  <a:srgbClr val="000000"/>
                </a:solidFill>
                <a:latin typeface="SFMono-Regular"/>
              </a:rPr>
              <a:t># visualize model</a:t>
            </a:r>
          </a:p>
          <a:p>
            <a:r>
              <a:rPr lang="en-US" dirty="0" err="1">
                <a:solidFill>
                  <a:srgbClr val="000000"/>
                </a:solidFill>
                <a:latin typeface="SFMono-Regular"/>
              </a:rPr>
              <a:t>model.summary</a:t>
            </a:r>
            <a:r>
              <a:rPr lang="en-US" dirty="0">
                <a:solidFill>
                  <a:srgbClr val="000000"/>
                </a:solidFill>
                <a:latin typeface="SFMono-Regular"/>
              </a:rPr>
              <a:t>()</a:t>
            </a:r>
          </a:p>
          <a:p>
            <a:r>
              <a:rPr lang="en-US" dirty="0">
                <a:solidFill>
                  <a:srgbClr val="000000"/>
                </a:solidFill>
                <a:latin typeface="SFMono-Regular"/>
              </a:rPr>
              <a:t>Model: "sequential_1"</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Layer (type)                 Output Shape              Param #</a:t>
            </a:r>
          </a:p>
          <a:p>
            <a:r>
              <a:rPr lang="en-US" dirty="0">
                <a:solidFill>
                  <a:srgbClr val="000000"/>
                </a:solidFill>
                <a:latin typeface="SFMono-Regular"/>
              </a:rPr>
              <a:t>=================================================================</a:t>
            </a:r>
          </a:p>
          <a:p>
            <a:r>
              <a:rPr lang="en-US" dirty="0">
                <a:solidFill>
                  <a:srgbClr val="000000"/>
                </a:solidFill>
                <a:latin typeface="SFMono-Regular"/>
              </a:rPr>
              <a:t>dense_1 (Dense)              (None, 64)                6464</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dense_2 (Dense)              (None, 10)                650</a:t>
            </a:r>
          </a:p>
          <a:p>
            <a:r>
              <a:rPr lang="en-US" dirty="0">
                <a:solidFill>
                  <a:srgbClr val="000000"/>
                </a:solidFill>
                <a:latin typeface="SFMono-Regular"/>
              </a:rPr>
              <a:t>=================================================================</a:t>
            </a:r>
          </a:p>
          <a:p>
            <a:r>
              <a:rPr lang="en-US" dirty="0">
                <a:solidFill>
                  <a:srgbClr val="000000"/>
                </a:solidFill>
                <a:latin typeface="SFMono-Regular"/>
              </a:rPr>
              <a:t>Total params: 7,114</a:t>
            </a:r>
          </a:p>
          <a:p>
            <a:r>
              <a:rPr lang="en-US" dirty="0">
                <a:solidFill>
                  <a:srgbClr val="000000"/>
                </a:solidFill>
                <a:latin typeface="SFMono-Regular"/>
              </a:rPr>
              <a:t>Trainable params: 7,114</a:t>
            </a:r>
          </a:p>
          <a:p>
            <a:r>
              <a:rPr lang="en-US" dirty="0">
                <a:solidFill>
                  <a:srgbClr val="000000"/>
                </a:solidFill>
                <a:latin typeface="SFMono-Regular"/>
              </a:rPr>
              <a:t>Non-trainable params: 0</a:t>
            </a:r>
          </a:p>
          <a:p>
            <a:r>
              <a:rPr lang="en-US" dirty="0">
                <a:solidFill>
                  <a:srgbClr val="000000"/>
                </a:solidFill>
                <a:latin typeface="SFMono-Regular"/>
              </a:rPr>
              <a:t>_________________________________________________________________</a:t>
            </a:r>
          </a:p>
        </p:txBody>
      </p:sp>
    </p:spTree>
    <p:extLst>
      <p:ext uri="{BB962C8B-B14F-4D97-AF65-F5344CB8AC3E}">
        <p14:creationId xmlns:p14="http://schemas.microsoft.com/office/powerpoint/2010/main" val="32330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NOTE ABOUT LAB AND RUL</a:t>
            </a: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19</a:t>
            </a:fld>
            <a:endParaRPr lang="en-US" dirty="0"/>
          </a:p>
        </p:txBody>
      </p:sp>
      <p:grpSp>
        <p:nvGrpSpPr>
          <p:cNvPr id="29" name="Group 28">
            <a:extLst>
              <a:ext uri="{FF2B5EF4-FFF2-40B4-BE49-F238E27FC236}">
                <a16:creationId xmlns:a16="http://schemas.microsoft.com/office/drawing/2014/main" id="{798205A7-1538-4768-AF50-23DF53DC6AE2}"/>
              </a:ext>
            </a:extLst>
          </p:cNvPr>
          <p:cNvGrpSpPr/>
          <p:nvPr/>
        </p:nvGrpSpPr>
        <p:grpSpPr>
          <a:xfrm>
            <a:off x="2209055" y="2399970"/>
            <a:ext cx="251738" cy="1566341"/>
            <a:chOff x="1810288" y="2050922"/>
            <a:chExt cx="251738" cy="1566341"/>
          </a:xfrm>
        </p:grpSpPr>
        <p:sp>
          <p:nvSpPr>
            <p:cNvPr id="6" name="Rectangle 5">
              <a:extLst>
                <a:ext uri="{FF2B5EF4-FFF2-40B4-BE49-F238E27FC236}">
                  <a16:creationId xmlns:a16="http://schemas.microsoft.com/office/drawing/2014/main" id="{2405A92E-1CE9-4433-A1AD-5F9855A2DD9D}"/>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A430989-FC84-4D13-83F7-50B40E729E6F}"/>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33BEB-00E4-409D-8E50-065BA14816A6}"/>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1833-C2AA-4160-A43F-B03B3DB1E2C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21B6FF-3C83-4D49-8B82-18CB4B51B2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05156804-47C3-455C-A5CC-5545CBACC1FC}"/>
              </a:ext>
            </a:extLst>
          </p:cNvPr>
          <p:cNvSpPr txBox="1"/>
          <p:nvPr/>
        </p:nvSpPr>
        <p:spPr>
          <a:xfrm>
            <a:off x="1500925" y="2411480"/>
            <a:ext cx="537328"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Failed</a:t>
            </a:r>
          </a:p>
        </p:txBody>
      </p:sp>
      <p:sp>
        <p:nvSpPr>
          <p:cNvPr id="68" name="TextBox 67">
            <a:extLst>
              <a:ext uri="{FF2B5EF4-FFF2-40B4-BE49-F238E27FC236}">
                <a16:creationId xmlns:a16="http://schemas.microsoft.com/office/drawing/2014/main" id="{7BA54C59-6740-41CC-A965-E04285640C23}"/>
              </a:ext>
            </a:extLst>
          </p:cNvPr>
          <p:cNvSpPr txBox="1"/>
          <p:nvPr/>
        </p:nvSpPr>
        <p:spPr>
          <a:xfrm>
            <a:off x="1438409" y="2739867"/>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1</a:t>
            </a:r>
          </a:p>
        </p:txBody>
      </p:sp>
      <p:sp>
        <p:nvSpPr>
          <p:cNvPr id="70" name="TextBox 69">
            <a:extLst>
              <a:ext uri="{FF2B5EF4-FFF2-40B4-BE49-F238E27FC236}">
                <a16:creationId xmlns:a16="http://schemas.microsoft.com/office/drawing/2014/main" id="{D50CAA83-808B-4F6C-B768-E7BC73CC1D6C}"/>
              </a:ext>
            </a:extLst>
          </p:cNvPr>
          <p:cNvSpPr txBox="1"/>
          <p:nvPr/>
        </p:nvSpPr>
        <p:spPr>
          <a:xfrm>
            <a:off x="1438409" y="3068254"/>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2</a:t>
            </a:r>
          </a:p>
        </p:txBody>
      </p:sp>
      <p:sp>
        <p:nvSpPr>
          <p:cNvPr id="72" name="TextBox 71">
            <a:extLst>
              <a:ext uri="{FF2B5EF4-FFF2-40B4-BE49-F238E27FC236}">
                <a16:creationId xmlns:a16="http://schemas.microsoft.com/office/drawing/2014/main" id="{EEA7B45D-E75A-40BA-AF80-140F657A02AB}"/>
              </a:ext>
            </a:extLst>
          </p:cNvPr>
          <p:cNvSpPr txBox="1"/>
          <p:nvPr/>
        </p:nvSpPr>
        <p:spPr>
          <a:xfrm>
            <a:off x="1438409" y="3396641"/>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3</a:t>
            </a:r>
          </a:p>
        </p:txBody>
      </p:sp>
      <p:sp>
        <p:nvSpPr>
          <p:cNvPr id="74" name="TextBox 73">
            <a:extLst>
              <a:ext uri="{FF2B5EF4-FFF2-40B4-BE49-F238E27FC236}">
                <a16:creationId xmlns:a16="http://schemas.microsoft.com/office/drawing/2014/main" id="{88B33AF2-3EFC-4918-A9CA-7D1C0BE27FFE}"/>
              </a:ext>
            </a:extLst>
          </p:cNvPr>
          <p:cNvSpPr txBox="1"/>
          <p:nvPr/>
        </p:nvSpPr>
        <p:spPr>
          <a:xfrm>
            <a:off x="1438409" y="3725026"/>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4</a:t>
            </a:r>
          </a:p>
        </p:txBody>
      </p:sp>
      <p:sp>
        <p:nvSpPr>
          <p:cNvPr id="76" name="TextBox 75">
            <a:extLst>
              <a:ext uri="{FF2B5EF4-FFF2-40B4-BE49-F238E27FC236}">
                <a16:creationId xmlns:a16="http://schemas.microsoft.com/office/drawing/2014/main" id="{BB6FA181-FCCF-433B-BF59-5D9352D93B0C}"/>
              </a:ext>
            </a:extLst>
          </p:cNvPr>
          <p:cNvSpPr txBox="1"/>
          <p:nvPr/>
        </p:nvSpPr>
        <p:spPr>
          <a:xfrm rot="18000000">
            <a:off x="2169172" y="2050578"/>
            <a:ext cx="51328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a:t>
            </a:r>
          </a:p>
        </p:txBody>
      </p:sp>
      <p:sp>
        <p:nvSpPr>
          <p:cNvPr id="78" name="TextBox 77">
            <a:extLst>
              <a:ext uri="{FF2B5EF4-FFF2-40B4-BE49-F238E27FC236}">
                <a16:creationId xmlns:a16="http://schemas.microsoft.com/office/drawing/2014/main" id="{3DA19E1C-FA94-404F-AEAE-F608C4DDCE89}"/>
              </a:ext>
            </a:extLst>
          </p:cNvPr>
          <p:cNvSpPr txBox="1"/>
          <p:nvPr/>
        </p:nvSpPr>
        <p:spPr>
          <a:xfrm rot="18000000">
            <a:off x="2456514"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N+1</a:t>
            </a:r>
          </a:p>
        </p:txBody>
      </p:sp>
      <p:sp>
        <p:nvSpPr>
          <p:cNvPr id="80" name="TextBox 79">
            <a:extLst>
              <a:ext uri="{FF2B5EF4-FFF2-40B4-BE49-F238E27FC236}">
                <a16:creationId xmlns:a16="http://schemas.microsoft.com/office/drawing/2014/main" id="{8B89A4A2-4B16-407F-947E-16875A1571B8}"/>
              </a:ext>
            </a:extLst>
          </p:cNvPr>
          <p:cNvSpPr txBox="1"/>
          <p:nvPr/>
        </p:nvSpPr>
        <p:spPr>
          <a:xfrm rot="18000000">
            <a:off x="2811182"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N+2</a:t>
            </a:r>
          </a:p>
        </p:txBody>
      </p:sp>
      <p:sp>
        <p:nvSpPr>
          <p:cNvPr id="82" name="TextBox 81">
            <a:extLst>
              <a:ext uri="{FF2B5EF4-FFF2-40B4-BE49-F238E27FC236}">
                <a16:creationId xmlns:a16="http://schemas.microsoft.com/office/drawing/2014/main" id="{B1DEB8EF-48E8-4F3F-986D-BA4D9D9A03DB}"/>
              </a:ext>
            </a:extLst>
          </p:cNvPr>
          <p:cNvSpPr txBox="1"/>
          <p:nvPr/>
        </p:nvSpPr>
        <p:spPr>
          <a:xfrm rot="18000000">
            <a:off x="3165850"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N+3</a:t>
            </a:r>
          </a:p>
        </p:txBody>
      </p:sp>
      <p:sp>
        <p:nvSpPr>
          <p:cNvPr id="84" name="TextBox 83">
            <a:extLst>
              <a:ext uri="{FF2B5EF4-FFF2-40B4-BE49-F238E27FC236}">
                <a16:creationId xmlns:a16="http://schemas.microsoft.com/office/drawing/2014/main" id="{A4560A3E-0C26-48D0-AA17-E14DBDAFC68F}"/>
              </a:ext>
            </a:extLst>
          </p:cNvPr>
          <p:cNvSpPr txBox="1"/>
          <p:nvPr/>
        </p:nvSpPr>
        <p:spPr>
          <a:xfrm rot="18000000">
            <a:off x="3520518"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N+4</a:t>
            </a:r>
          </a:p>
        </p:txBody>
      </p:sp>
      <p:grpSp>
        <p:nvGrpSpPr>
          <p:cNvPr id="89" name="Group 88">
            <a:extLst>
              <a:ext uri="{FF2B5EF4-FFF2-40B4-BE49-F238E27FC236}">
                <a16:creationId xmlns:a16="http://schemas.microsoft.com/office/drawing/2014/main" id="{A6894393-E249-41C5-94A1-6E7FA237B5AF}"/>
              </a:ext>
            </a:extLst>
          </p:cNvPr>
          <p:cNvGrpSpPr/>
          <p:nvPr/>
        </p:nvGrpSpPr>
        <p:grpSpPr>
          <a:xfrm>
            <a:off x="2567148" y="2399970"/>
            <a:ext cx="251738" cy="1566341"/>
            <a:chOff x="1810288" y="2050922"/>
            <a:chExt cx="251738" cy="1566341"/>
          </a:xfrm>
        </p:grpSpPr>
        <p:sp>
          <p:nvSpPr>
            <p:cNvPr id="90" name="Rectangle 89">
              <a:extLst>
                <a:ext uri="{FF2B5EF4-FFF2-40B4-BE49-F238E27FC236}">
                  <a16:creationId xmlns:a16="http://schemas.microsoft.com/office/drawing/2014/main" id="{9C0D6D7F-6710-47C0-95CC-65AFCF891A1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735F60A-0D45-461A-A395-F53883ADB45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E1B9E7-893D-4826-A524-0C07E3E462A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1B42535-962B-4EB6-BB47-99C9E92BDDF3}"/>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E116DE1-2C5E-42E3-B36F-813033BF965A}"/>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34F7790-BC98-464E-AFE8-9A64CB15FDF5}"/>
              </a:ext>
            </a:extLst>
          </p:cNvPr>
          <p:cNvGrpSpPr/>
          <p:nvPr/>
        </p:nvGrpSpPr>
        <p:grpSpPr>
          <a:xfrm>
            <a:off x="2925241" y="2399970"/>
            <a:ext cx="251738" cy="1566341"/>
            <a:chOff x="1810288" y="2050922"/>
            <a:chExt cx="251738" cy="1566341"/>
          </a:xfrm>
        </p:grpSpPr>
        <p:sp>
          <p:nvSpPr>
            <p:cNvPr id="96" name="Rectangle 95">
              <a:extLst>
                <a:ext uri="{FF2B5EF4-FFF2-40B4-BE49-F238E27FC236}">
                  <a16:creationId xmlns:a16="http://schemas.microsoft.com/office/drawing/2014/main" id="{B861CCCD-04CC-4183-8A72-F73E880C726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84A752E-6494-4394-9075-AFFC0966BB4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9D2EA1F-D6D6-489D-9FB7-32138BCABE64}"/>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933E150-6689-4150-B48D-746113FB1084}"/>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F3D108D-4D74-4AFE-B856-3142602334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DA37CDF-5937-4D75-ACB4-2452AE9C2A48}"/>
              </a:ext>
            </a:extLst>
          </p:cNvPr>
          <p:cNvGrpSpPr/>
          <p:nvPr/>
        </p:nvGrpSpPr>
        <p:grpSpPr>
          <a:xfrm>
            <a:off x="3283334" y="2399970"/>
            <a:ext cx="251738" cy="1566341"/>
            <a:chOff x="1810288" y="2050922"/>
            <a:chExt cx="251738" cy="1566341"/>
          </a:xfrm>
        </p:grpSpPr>
        <p:sp>
          <p:nvSpPr>
            <p:cNvPr id="102" name="Rectangle 101">
              <a:extLst>
                <a:ext uri="{FF2B5EF4-FFF2-40B4-BE49-F238E27FC236}">
                  <a16:creationId xmlns:a16="http://schemas.microsoft.com/office/drawing/2014/main" id="{84EE25A7-03C1-4082-A92B-28491860E20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3899492-16A1-4D5B-8FA5-0D26C364F26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8DF88FD-3E4D-4145-A8F8-80B8A7342C5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DA4EBBB-F408-4FA5-BD34-BEB7BD38EA48}"/>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814A23C-F2ED-4A8C-B17B-392CE0B52D22}"/>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AD2D60F-E97C-4AD5-BC9E-07CBFCCF7CAC}"/>
              </a:ext>
            </a:extLst>
          </p:cNvPr>
          <p:cNvGrpSpPr/>
          <p:nvPr/>
        </p:nvGrpSpPr>
        <p:grpSpPr>
          <a:xfrm>
            <a:off x="3641427" y="2399970"/>
            <a:ext cx="251738" cy="1566341"/>
            <a:chOff x="1810288" y="2050922"/>
            <a:chExt cx="251738" cy="1566341"/>
          </a:xfrm>
        </p:grpSpPr>
        <p:sp>
          <p:nvSpPr>
            <p:cNvPr id="108" name="Rectangle 107">
              <a:extLst>
                <a:ext uri="{FF2B5EF4-FFF2-40B4-BE49-F238E27FC236}">
                  <a16:creationId xmlns:a16="http://schemas.microsoft.com/office/drawing/2014/main" id="{8A524336-167E-4377-957D-B4C70490B230}"/>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B38E820D-AEF3-4BE8-8369-15CC58AE7501}"/>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23BAAF-12FA-41FF-828E-CF8DD76A0A15}"/>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45FCAE7-573C-4E7B-BDEF-2507B40CE5F5}"/>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662CBA5-89A7-410F-A178-80F2E2EA87DB}"/>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a:extLst>
              <a:ext uri="{FF2B5EF4-FFF2-40B4-BE49-F238E27FC236}">
                <a16:creationId xmlns:a16="http://schemas.microsoft.com/office/drawing/2014/main" id="{284CEFE9-8443-4710-A1A9-FED3DC6430A8}"/>
              </a:ext>
            </a:extLst>
          </p:cNvPr>
          <p:cNvSpPr txBox="1"/>
          <p:nvPr/>
        </p:nvSpPr>
        <p:spPr>
          <a:xfrm>
            <a:off x="4342822" y="2988342"/>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27" name="TextBox 126">
            <a:extLst>
              <a:ext uri="{FF2B5EF4-FFF2-40B4-BE49-F238E27FC236}">
                <a16:creationId xmlns:a16="http://schemas.microsoft.com/office/drawing/2014/main" id="{D6C012AD-3C88-4F6E-BEA0-73170AF6A5D4}"/>
              </a:ext>
            </a:extLst>
          </p:cNvPr>
          <p:cNvSpPr txBox="1"/>
          <p:nvPr/>
        </p:nvSpPr>
        <p:spPr>
          <a:xfrm rot="18000000">
            <a:off x="548335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N+RUL1</a:t>
            </a:r>
          </a:p>
        </p:txBody>
      </p:sp>
      <p:grpSp>
        <p:nvGrpSpPr>
          <p:cNvPr id="128" name="Group 127">
            <a:extLst>
              <a:ext uri="{FF2B5EF4-FFF2-40B4-BE49-F238E27FC236}">
                <a16:creationId xmlns:a16="http://schemas.microsoft.com/office/drawing/2014/main" id="{220FB8C9-683C-43DE-A31C-47CBF8CAB0D0}"/>
              </a:ext>
            </a:extLst>
          </p:cNvPr>
          <p:cNvGrpSpPr/>
          <p:nvPr/>
        </p:nvGrpSpPr>
        <p:grpSpPr>
          <a:xfrm>
            <a:off x="5627069" y="2397501"/>
            <a:ext cx="251738" cy="1566341"/>
            <a:chOff x="1810288" y="2050922"/>
            <a:chExt cx="251738" cy="1566341"/>
          </a:xfrm>
        </p:grpSpPr>
        <p:sp>
          <p:nvSpPr>
            <p:cNvPr id="129" name="Rectangle 128">
              <a:extLst>
                <a:ext uri="{FF2B5EF4-FFF2-40B4-BE49-F238E27FC236}">
                  <a16:creationId xmlns:a16="http://schemas.microsoft.com/office/drawing/2014/main" id="{A77A3251-C4D2-4E71-9668-4F32D2A1D17F}"/>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005B188-AE95-4367-870C-BBD2AA49AF3E}"/>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B100BB9-B782-41CD-857A-0EA5F04DF1EA}"/>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292B3FF-A9DE-47D4-9BCA-0839F7759CF6}"/>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E15241C-9703-449B-A56C-7AD8EB90328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AFAAC606-382D-46D9-A6A2-F6BF3ACFD235}"/>
              </a:ext>
            </a:extLst>
          </p:cNvPr>
          <p:cNvSpPr txBox="1"/>
          <p:nvPr/>
        </p:nvSpPr>
        <p:spPr>
          <a:xfrm>
            <a:off x="6237571"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4" name="TextBox 143">
            <a:extLst>
              <a:ext uri="{FF2B5EF4-FFF2-40B4-BE49-F238E27FC236}">
                <a16:creationId xmlns:a16="http://schemas.microsoft.com/office/drawing/2014/main" id="{F0D390E9-AB35-4FA3-9E87-5749F59D98D5}"/>
              </a:ext>
            </a:extLst>
          </p:cNvPr>
          <p:cNvSpPr txBox="1"/>
          <p:nvPr/>
        </p:nvSpPr>
        <p:spPr>
          <a:xfrm>
            <a:off x="7738624"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5" name="TextBox 144">
            <a:extLst>
              <a:ext uri="{FF2B5EF4-FFF2-40B4-BE49-F238E27FC236}">
                <a16:creationId xmlns:a16="http://schemas.microsoft.com/office/drawing/2014/main" id="{2566C36F-25F7-4795-8513-8CEC49BBBA59}"/>
              </a:ext>
            </a:extLst>
          </p:cNvPr>
          <p:cNvSpPr txBox="1"/>
          <p:nvPr/>
        </p:nvSpPr>
        <p:spPr>
          <a:xfrm rot="18000000">
            <a:off x="714151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N+RUL2</a:t>
            </a:r>
          </a:p>
        </p:txBody>
      </p:sp>
      <p:grpSp>
        <p:nvGrpSpPr>
          <p:cNvPr id="146" name="Group 145">
            <a:extLst>
              <a:ext uri="{FF2B5EF4-FFF2-40B4-BE49-F238E27FC236}">
                <a16:creationId xmlns:a16="http://schemas.microsoft.com/office/drawing/2014/main" id="{1B6FCF81-3E3A-4D7C-A892-2B308DF567B7}"/>
              </a:ext>
            </a:extLst>
          </p:cNvPr>
          <p:cNvGrpSpPr/>
          <p:nvPr/>
        </p:nvGrpSpPr>
        <p:grpSpPr>
          <a:xfrm>
            <a:off x="7285229" y="2397501"/>
            <a:ext cx="251738" cy="1566341"/>
            <a:chOff x="1810288" y="2050922"/>
            <a:chExt cx="251738" cy="1566341"/>
          </a:xfrm>
        </p:grpSpPr>
        <p:sp>
          <p:nvSpPr>
            <p:cNvPr id="147" name="Rectangle 146">
              <a:extLst>
                <a:ext uri="{FF2B5EF4-FFF2-40B4-BE49-F238E27FC236}">
                  <a16:creationId xmlns:a16="http://schemas.microsoft.com/office/drawing/2014/main" id="{32749908-9E34-45A1-ABFA-D637969A3BE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CA6562C-BBCB-4C2F-8940-10748FB84362}"/>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942702-B30F-49E4-BCFE-BE30CE8B4F80}"/>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DE3672A-0EAE-402F-B9DC-DFD62076E29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732578C-AC38-48C1-827F-A397170636A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TextBox 151">
            <a:extLst>
              <a:ext uri="{FF2B5EF4-FFF2-40B4-BE49-F238E27FC236}">
                <a16:creationId xmlns:a16="http://schemas.microsoft.com/office/drawing/2014/main" id="{9D6E4334-0F47-435D-87AE-98B44FC2E5E4}"/>
              </a:ext>
            </a:extLst>
          </p:cNvPr>
          <p:cNvSpPr txBox="1"/>
          <p:nvPr/>
        </p:nvSpPr>
        <p:spPr>
          <a:xfrm rot="18000000">
            <a:off x="8554999" y="1882447"/>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N+RUL3</a:t>
            </a:r>
          </a:p>
        </p:txBody>
      </p:sp>
      <p:grpSp>
        <p:nvGrpSpPr>
          <p:cNvPr id="153" name="Group 152">
            <a:extLst>
              <a:ext uri="{FF2B5EF4-FFF2-40B4-BE49-F238E27FC236}">
                <a16:creationId xmlns:a16="http://schemas.microsoft.com/office/drawing/2014/main" id="{BABDBCCA-3A3D-4E80-B702-9D14A37B7840}"/>
              </a:ext>
            </a:extLst>
          </p:cNvPr>
          <p:cNvGrpSpPr/>
          <p:nvPr/>
        </p:nvGrpSpPr>
        <p:grpSpPr>
          <a:xfrm>
            <a:off x="8698717" y="2397503"/>
            <a:ext cx="251738" cy="1566341"/>
            <a:chOff x="1810288" y="2050922"/>
            <a:chExt cx="251738" cy="1566341"/>
          </a:xfrm>
        </p:grpSpPr>
        <p:sp>
          <p:nvSpPr>
            <p:cNvPr id="154" name="Rectangle 153">
              <a:extLst>
                <a:ext uri="{FF2B5EF4-FFF2-40B4-BE49-F238E27FC236}">
                  <a16:creationId xmlns:a16="http://schemas.microsoft.com/office/drawing/2014/main" id="{95D0A5BF-62C0-4EA4-BB12-E91B28D7D4B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6A4D37E8-CC92-41CD-8E68-82F72AD0DFC8}"/>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BC9DD73F-BDA7-4BCF-9DCA-DE084AEDEC28}"/>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D11E24A-EBBF-4A0E-9E4D-784A9FF03D5E}"/>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7B5ADB2-BD50-4117-9367-C6BC26D8E9A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036CE7E6-664D-40DE-BA45-4A2F92860E3B}"/>
              </a:ext>
            </a:extLst>
          </p:cNvPr>
          <p:cNvSpPr/>
          <p:nvPr/>
        </p:nvSpPr>
        <p:spPr>
          <a:xfrm>
            <a:off x="844786" y="4385482"/>
            <a:ext cx="9513399" cy="1477328"/>
          </a:xfrm>
          <a:prstGeom prst="rect">
            <a:avLst/>
          </a:prstGeom>
        </p:spPr>
        <p:txBody>
          <a:bodyPr wrap="square">
            <a:spAutoFit/>
          </a:bodyPr>
          <a:lstStyle/>
          <a:p>
            <a:pPr marL="182880" indent="-182880">
              <a:buFont typeface="Arial" panose="020B0604020202020204" pitchFamily="34" charset="0"/>
              <a:buChar char="•"/>
            </a:pPr>
            <a:r>
              <a:rPr lang="en-US" dirty="0">
                <a:solidFill>
                  <a:srgbClr val="404040"/>
                </a:solidFill>
                <a:latin typeface="Lato"/>
              </a:rPr>
              <a:t>For Lab 2, we will be training the model based with 5-day sequences and will use a 2-day look ahead to classify the sequence as failed or not.</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b="0" i="0" dirty="0">
                <a:solidFill>
                  <a:srgbClr val="404040"/>
                </a:solidFill>
                <a:effectLst/>
                <a:latin typeface="Lato"/>
              </a:rPr>
              <a:t>Typically, you would train multiple models using the failed state from a date in the future</a:t>
            </a:r>
            <a:br>
              <a:rPr lang="en-US" b="0" i="0" dirty="0">
                <a:solidFill>
                  <a:srgbClr val="404040"/>
                </a:solidFill>
                <a:effectLst/>
                <a:latin typeface="Lato"/>
              </a:rPr>
            </a:br>
            <a:r>
              <a:rPr lang="en-US" b="0" i="0" dirty="0">
                <a:solidFill>
                  <a:srgbClr val="404040"/>
                </a:solidFill>
                <a:effectLst/>
                <a:latin typeface="Lato"/>
              </a:rPr>
              <a:t>(Ex: 2 weeks out, 1 month out, 3 months out)</a:t>
            </a:r>
          </a:p>
        </p:txBody>
      </p:sp>
    </p:spTree>
    <p:extLst>
      <p:ext uri="{BB962C8B-B14F-4D97-AF65-F5344CB8AC3E}">
        <p14:creationId xmlns:p14="http://schemas.microsoft.com/office/powerpoint/2010/main" val="15001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2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308324"/>
          </a:xfrm>
          <a:prstGeom prst="rect">
            <a:avLst/>
          </a:prstGeom>
        </p:spPr>
        <p:txBody>
          <a:bodyPr wrap="square">
            <a:spAutoFit/>
          </a:bodyPr>
          <a:lstStyle/>
          <a:p>
            <a:r>
              <a:rPr lang="en-US" dirty="0">
                <a:solidFill>
                  <a:srgbClr val="000000"/>
                </a:solidFill>
                <a:latin typeface="Helvetica Neue"/>
              </a:rPr>
              <a:t>In this lab, we will leverage the </a:t>
            </a:r>
            <a:r>
              <a:rPr lang="en-US" dirty="0" err="1">
                <a:solidFill>
                  <a:srgbClr val="000000"/>
                </a:solidFill>
                <a:latin typeface="Helvetica Neue"/>
              </a:rPr>
              <a:t>Backblaze</a:t>
            </a:r>
            <a:r>
              <a:rPr lang="en-US" dirty="0">
                <a:solidFill>
                  <a:srgbClr val="000000"/>
                </a:solidFill>
                <a:latin typeface="Helvetica Neue"/>
              </a:rPr>
              <a:t> Hard Drive SMART data to train an LSTM model that will predict potential future failures. Unlike the previous lab, where the </a:t>
            </a:r>
            <a:r>
              <a:rPr lang="en-US" dirty="0" err="1">
                <a:solidFill>
                  <a:srgbClr val="000000"/>
                </a:solidFill>
                <a:latin typeface="Helvetica Neue"/>
              </a:rPr>
              <a:t>XGBoost</a:t>
            </a:r>
            <a:r>
              <a:rPr lang="en-US" dirty="0">
                <a:solidFill>
                  <a:srgbClr val="000000"/>
                </a:solidFill>
                <a:latin typeface="Helvetica Neue"/>
              </a:rPr>
              <a:t> model predicted based on current data, the LSTM model will leverage time series data to look for trends prior to a failure.</a:t>
            </a:r>
          </a:p>
          <a:p>
            <a:endParaRPr lang="en-US" dirty="0">
              <a:solidFill>
                <a:srgbClr val="000000"/>
              </a:solidFill>
              <a:latin typeface="Helvetica Neue"/>
            </a:endParaRPr>
          </a:p>
          <a:p>
            <a:r>
              <a:rPr lang="en-US" dirty="0">
                <a:solidFill>
                  <a:srgbClr val="000000"/>
                </a:solidFill>
                <a:latin typeface="Helvetica Neue"/>
              </a:rPr>
              <a:t>We will walk through creating the "normal" and "failing" sequences that will indicate when we expect to see early warning signs of a disk failure. Then we will use that data to train our model.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29346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1D CONV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1D CONV /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12885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GPU LSTM models using </a:t>
            </a:r>
            <a:r>
              <a:rPr lang="en-US" sz="2000" dirty="0" err="1">
                <a:solidFill>
                  <a:schemeClr val="tx2"/>
                </a:solidFill>
                <a:latin typeface="Arial" panose="020B0604020202020204" pitchFamily="34" charset="0"/>
                <a:ea typeface="Trebuchet MS"/>
                <a:cs typeface="Arial" panose="020B0604020202020204" pitchFamily="34" charset="0"/>
                <a:sym typeface="Trebuchet MS"/>
              </a:rPr>
              <a:t>Keras+Tensorflow</a:t>
            </a:r>
            <a:r>
              <a:rPr lang="en-US" sz="2000" dirty="0">
                <a:solidFill>
                  <a:schemeClr val="tx2"/>
                </a:solidFill>
                <a:latin typeface="Arial" panose="020B0604020202020204" pitchFamily="34" charset="0"/>
                <a:ea typeface="Trebuchet MS"/>
                <a:cs typeface="Arial" panose="020B0604020202020204" pitchFamily="34" charset="0"/>
                <a:sym typeface="Trebuchet MS"/>
              </a:rPr>
              <a:t> for Time Series</a:t>
            </a:r>
          </a:p>
        </p:txBody>
      </p:sp>
      <p:sp>
        <p:nvSpPr>
          <p:cNvPr id="3" name="Rectangle 2">
            <a:extLst>
              <a:ext uri="{FF2B5EF4-FFF2-40B4-BE49-F238E27FC236}">
                <a16:creationId xmlns:a16="http://schemas.microsoft.com/office/drawing/2014/main" id="{4A899748-597D-5149-9477-C9AC5C86423E}"/>
              </a:ext>
            </a:extLst>
          </p:cNvPr>
          <p:cNvSpPr/>
          <p:nvPr/>
        </p:nvSpPr>
        <p:spPr>
          <a:xfrm>
            <a:off x="809059" y="2190301"/>
            <a:ext cx="9620441" cy="1837426"/>
          </a:xfrm>
          <a:prstGeom prst="rect">
            <a:avLst/>
          </a:prstGeom>
        </p:spPr>
        <p:txBody>
          <a:bodyPr wrap="square">
            <a:spAutoFit/>
          </a:bodyPr>
          <a:lstStyle/>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24</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lvl="0"/>
            <a:r>
              <a:rPr lang="en-US" sz="3200" dirty="0">
                <a:latin typeface="Arial" panose="020B0604020202020204" pitchFamily="34" charset="0"/>
                <a:cs typeface="Arial" panose="020B0604020202020204" pitchFamily="34" charset="0"/>
              </a:rPr>
              <a:t>WHAT’S NEXT (LAB 3)?</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how to create and deploy GAN models for detecting anomalies.</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lang="en-US" dirty="0">
              <a:solidFill>
                <a:srgbClr val="000000"/>
              </a:solidFill>
              <a:latin typeface="Arial" panose="020B0604020202020204" pitchFamily="34" charset="0"/>
              <a:ea typeface="Arial"/>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2C77EA3B-CE6D-A44A-BDB9-4D7FEA11ACB4}"/>
              </a:ext>
            </a:extLst>
          </p:cNvPr>
          <p:cNvSpPr>
            <a:spLocks noGrp="1"/>
          </p:cNvSpPr>
          <p:nvPr>
            <p:ph type="sldNum" sz="quarter" idx="4"/>
          </p:nvPr>
        </p:nvSpPr>
        <p:spPr/>
        <p:txBody>
          <a:bodyPr/>
          <a:lstStyle/>
          <a:p>
            <a:fld id="{D1EEACBE-03EC-4E7A-962F-F75CCA5C4C08}" type="slidenum">
              <a:rPr lang="en-US" smtClean="0">
                <a:latin typeface="Arial" panose="020B0604020202020204" pitchFamily="34" charset="0"/>
                <a:cs typeface="Arial" panose="020B0604020202020204" pitchFamily="34" charset="0"/>
              </a:rPr>
              <a:pPr/>
              <a:t>25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6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accent3">
                <a:lumMod val="75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accent3">
                <a:lumMod val="75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Recurrent Neural Networks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Recurrent Neural Networks</a:t>
            </a:r>
            <a:endParaRPr lang="en-US" sz="3200" cap="none"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99E7399-706E-4E98-BE47-2F2025AE7B4D}"/>
              </a:ext>
            </a:extLst>
          </p:cNvPr>
          <p:cNvSpPr/>
          <p:nvPr/>
        </p:nvSpPr>
        <p:spPr>
          <a:xfrm>
            <a:off x="606830" y="1331163"/>
            <a:ext cx="9759140" cy="4219617"/>
          </a:xfrm>
          <a:prstGeom prst="rect">
            <a:avLst/>
          </a:prstGeom>
        </p:spPr>
        <p:txBody>
          <a:bodyPr wrap="square">
            <a:spAutoFit/>
          </a:bodyPr>
          <a:lstStyle/>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are created to solve the memory-persistence issue found in conventional feed forward networks. </a:t>
            </a: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maintain a loop that allows the information to be persistent in the network. </a:t>
            </a: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 each time step  𝑡 , the network receives input  𝑋𝑡  and outputs a value of  𝑦𝑡 . The left side of the figure shows an RNN cell with input  𝑋  and output  𝑦 . There is also a loop-back of the state, which represents the memory. At a given timestep  𝑡 , the output also depends on all previous timesteps  𝑡−1,𝑡−2,...,0 . </a:t>
            </a: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5</a:t>
            </a:fld>
            <a:endParaRPr lang="en-US" dirty="0"/>
          </a:p>
        </p:txBody>
      </p:sp>
      <p:grpSp>
        <p:nvGrpSpPr>
          <p:cNvPr id="6" name="Group 5">
            <a:extLst>
              <a:ext uri="{FF2B5EF4-FFF2-40B4-BE49-F238E27FC236}">
                <a16:creationId xmlns:a16="http://schemas.microsoft.com/office/drawing/2014/main" id="{7E3F2EAD-5972-4207-B848-96ECAA507B07}"/>
              </a:ext>
            </a:extLst>
          </p:cNvPr>
          <p:cNvGrpSpPr/>
          <p:nvPr/>
        </p:nvGrpSpPr>
        <p:grpSpPr>
          <a:xfrm>
            <a:off x="3037885" y="2513838"/>
            <a:ext cx="4540758" cy="1796703"/>
            <a:chOff x="3037885" y="2513838"/>
            <a:chExt cx="4540758" cy="1796703"/>
          </a:xfrm>
        </p:grpSpPr>
        <p:pic>
          <p:nvPicPr>
            <p:cNvPr id="3077" name="Picture 5" descr="http://ec2-52-40-136-0.us-west-2.compute.amazonaws.com:9980/eqvBEcDZ/notebooks/tasks/l-mf-04/task/img/lstm%20seq.png">
              <a:extLst>
                <a:ext uri="{FF2B5EF4-FFF2-40B4-BE49-F238E27FC236}">
                  <a16:creationId xmlns:a16="http://schemas.microsoft.com/office/drawing/2014/main" id="{3224C261-DA5E-451F-A30A-34F409A94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85" y="2513838"/>
              <a:ext cx="4540758" cy="1796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E0BC2-8FF5-4334-899E-D7B1E20FDDAF}"/>
                </a:ext>
              </a:extLst>
            </p:cNvPr>
            <p:cNvSpPr txBox="1"/>
            <p:nvPr/>
          </p:nvSpPr>
          <p:spPr>
            <a:xfrm>
              <a:off x="6817492" y="2558577"/>
              <a:ext cx="484428"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y</a:t>
              </a:r>
              <a:r>
                <a:rPr lang="en-US" sz="1600" baseline="-25000" dirty="0">
                  <a:solidFill>
                    <a:schemeClr val="bg1"/>
                  </a:solidFill>
                </a:rPr>
                <a:t>t+2</a:t>
              </a:r>
              <a:endParaRPr lang="en-US" sz="1600" dirty="0">
                <a:solidFill>
                  <a:schemeClr val="bg1"/>
                </a:solidFill>
              </a:endParaRPr>
            </a:p>
          </p:txBody>
        </p:sp>
        <p:sp>
          <p:nvSpPr>
            <p:cNvPr id="7" name="TextBox 6">
              <a:extLst>
                <a:ext uri="{FF2B5EF4-FFF2-40B4-BE49-F238E27FC236}">
                  <a16:creationId xmlns:a16="http://schemas.microsoft.com/office/drawing/2014/main" id="{EF04E324-7589-418B-BC88-B5637FED7A16}"/>
                </a:ext>
              </a:extLst>
            </p:cNvPr>
            <p:cNvSpPr txBox="1"/>
            <p:nvPr/>
          </p:nvSpPr>
          <p:spPr>
            <a:xfrm>
              <a:off x="6783074" y="3921166"/>
              <a:ext cx="486030"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x</a:t>
              </a:r>
              <a:r>
                <a:rPr lang="en-US" sz="1600" baseline="-25000" dirty="0">
                  <a:solidFill>
                    <a:schemeClr val="bg1"/>
                  </a:solidFill>
                </a:rPr>
                <a:t>t+2</a:t>
              </a:r>
              <a:endParaRPr lang="en-US" sz="1600" dirty="0">
                <a:solidFill>
                  <a:schemeClr val="bg1"/>
                </a:solidFill>
              </a:endParaRPr>
            </a:p>
          </p:txBody>
        </p:sp>
      </p:grpSp>
    </p:spTree>
    <p:extLst>
      <p:ext uri="{BB962C8B-B14F-4D97-AF65-F5344CB8AC3E}">
        <p14:creationId xmlns:p14="http://schemas.microsoft.com/office/powerpoint/2010/main" val="1400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Vanishing Gradient Problem and LSTMs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3139321"/>
          </a:xfrm>
          <a:prstGeom prst="rect">
            <a:avLst/>
          </a:prstGeom>
        </p:spPr>
        <p:txBody>
          <a:bodyPr wrap="square">
            <a:spAutoFit/>
          </a:bodyPr>
          <a:lstStyle/>
          <a:p>
            <a:r>
              <a:rPr lang="en-US" dirty="0">
                <a:solidFill>
                  <a:srgbClr val="000000"/>
                </a:solidFill>
                <a:latin typeface="Helvetica Neue"/>
              </a:rPr>
              <a:t>A simple RNN model only has a single hidden RNN layer while a stacked RNN model (needed for advanced applications) has multiple RNN hidden layers. A common problem in deep networks is the “vanishing gradient” problem, where the gradient gets smaller and smaller with each layer until it is too small to affect the deepest layers.</a:t>
            </a:r>
          </a:p>
          <a:p>
            <a:endParaRPr lang="en-US" dirty="0">
              <a:solidFill>
                <a:srgbClr val="000000"/>
              </a:solidFill>
              <a:latin typeface="Helvetica Neue"/>
            </a:endParaRPr>
          </a:p>
          <a:p>
            <a:r>
              <a:rPr lang="en-US" dirty="0">
                <a:solidFill>
                  <a:srgbClr val="000000"/>
                </a:solidFill>
                <a:latin typeface="Helvetica Neue"/>
              </a:rPr>
              <a:t>This is because small gradients or weights (values less than 1) are multiplied many times over through the multiple time steps, and the gradients shrink asymptotically to zero. </a:t>
            </a:r>
          </a:p>
          <a:p>
            <a:endParaRPr lang="en-US" dirty="0">
              <a:solidFill>
                <a:srgbClr val="000000"/>
              </a:solidFill>
              <a:latin typeface="Helvetica Neue"/>
            </a:endParaRPr>
          </a:p>
          <a:p>
            <a:r>
              <a:rPr lang="en-US" dirty="0">
                <a:solidFill>
                  <a:srgbClr val="000000"/>
                </a:solidFill>
                <a:latin typeface="Helvetica Neue"/>
              </a:rPr>
              <a:t>With the memory cell in LSTMs, we have continuous gradient flow (errors maintain their value) which thus eliminates the vanishing gradient problem and enables learning from sequences which are hundreds of time steps long.</a:t>
            </a:r>
            <a:endParaRPr lang="en-US" b="0" i="0" dirty="0">
              <a:solidFill>
                <a:srgbClr val="000000"/>
              </a:solidFill>
              <a:effectLst/>
              <a:latin typeface="Helvetica Neue"/>
            </a:endParaRPr>
          </a:p>
        </p:txBody>
      </p:sp>
      <p:sp>
        <p:nvSpPr>
          <p:cNvPr id="2" name="Slide Number Placeholder 1">
            <a:extLst>
              <a:ext uri="{FF2B5EF4-FFF2-40B4-BE49-F238E27FC236}">
                <a16:creationId xmlns:a16="http://schemas.microsoft.com/office/drawing/2014/main" id="{1ADCFEA6-6572-456E-B4C9-7C7F5205F3C5}"/>
              </a:ext>
            </a:extLst>
          </p:cNvPr>
          <p:cNvSpPr>
            <a:spLocks noGrp="1"/>
          </p:cNvSpPr>
          <p:nvPr>
            <p:ph type="sldNum" sz="quarter" idx="4"/>
          </p:nvPr>
        </p:nvSpPr>
        <p:spPr/>
        <p:txBody>
          <a:bodyPr/>
          <a:lstStyle/>
          <a:p>
            <a:fld id="{D1EEACBE-03EC-4E7A-962F-F75CCA5C4C08}" type="slidenum">
              <a:rPr lang="en-US" smtClean="0"/>
              <a:pPr/>
              <a:t>6</a:t>
            </a:fld>
            <a:endParaRPr lang="en-US" dirty="0"/>
          </a:p>
        </p:txBody>
      </p:sp>
    </p:spTree>
    <p:extLst>
      <p:ext uri="{BB962C8B-B14F-4D97-AF65-F5344CB8AC3E}">
        <p14:creationId xmlns:p14="http://schemas.microsoft.com/office/powerpoint/2010/main" val="18202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Model</a:t>
            </a:r>
          </a:p>
        </p:txBody>
      </p:sp>
      <p:sp>
        <p:nvSpPr>
          <p:cNvPr id="2" name="Rectangle 1">
            <a:extLst>
              <a:ext uri="{FF2B5EF4-FFF2-40B4-BE49-F238E27FC236}">
                <a16:creationId xmlns:a16="http://schemas.microsoft.com/office/drawing/2014/main" id="{B6F1A5DE-DBD7-44BC-961F-49691BB67A8F}"/>
              </a:ext>
            </a:extLst>
          </p:cNvPr>
          <p:cNvSpPr/>
          <p:nvPr/>
        </p:nvSpPr>
        <p:spPr>
          <a:xfrm>
            <a:off x="841248" y="5229538"/>
            <a:ext cx="5486400" cy="430887"/>
          </a:xfrm>
          <a:prstGeom prst="rect">
            <a:avLst/>
          </a:prstGeom>
        </p:spPr>
        <p:txBody>
          <a:bodyPr>
            <a:spAutoFit/>
          </a:bodyPr>
          <a:lstStyle/>
          <a:p>
            <a:r>
              <a:rPr lang="en-US" sz="1100" i="1" dirty="0">
                <a:solidFill>
                  <a:schemeClr val="tx1">
                    <a:lumMod val="50000"/>
                  </a:schemeClr>
                </a:solidFill>
              </a:rPr>
              <a:t>Image from book: Hands-On Machine Learning with </a:t>
            </a:r>
            <a:r>
              <a:rPr lang="en-US" sz="1100" i="1" dirty="0" err="1">
                <a:solidFill>
                  <a:schemeClr val="tx1">
                    <a:lumMod val="50000"/>
                  </a:schemeClr>
                </a:solidFill>
              </a:rPr>
              <a:t>Scikit</a:t>
            </a:r>
            <a:r>
              <a:rPr lang="en-US" sz="1100" i="1" dirty="0">
                <a:solidFill>
                  <a:schemeClr val="tx1">
                    <a:lumMod val="50000"/>
                  </a:schemeClr>
                </a:solidFill>
              </a:rPr>
              <a:t>-Learn and TensorFlow: Concepts, Tools, and Techniques to Build Intelligent Systems by </a:t>
            </a:r>
            <a:r>
              <a:rPr lang="en-US" sz="1100" i="1" dirty="0" err="1">
                <a:solidFill>
                  <a:schemeClr val="tx1">
                    <a:lumMod val="50000"/>
                  </a:schemeClr>
                </a:solidFill>
              </a:rPr>
              <a:t>Aurélien</a:t>
            </a:r>
            <a:r>
              <a:rPr lang="en-US" sz="1100" i="1" dirty="0">
                <a:solidFill>
                  <a:schemeClr val="tx1">
                    <a:lumMod val="50000"/>
                  </a:schemeClr>
                </a:solidFill>
              </a:rPr>
              <a:t> </a:t>
            </a:r>
            <a:r>
              <a:rPr lang="en-US" sz="1100" i="1" dirty="0" err="1">
                <a:solidFill>
                  <a:schemeClr val="tx1">
                    <a:lumMod val="50000"/>
                  </a:schemeClr>
                </a:solidFill>
              </a:rPr>
              <a:t>Géron</a:t>
            </a:r>
            <a:endParaRPr lang="en-US" sz="1100" i="1" dirty="0">
              <a:solidFill>
                <a:schemeClr val="tx1">
                  <a:lumMod val="50000"/>
                </a:schemeClr>
              </a:solidFill>
            </a:endParaRPr>
          </a:p>
        </p:txBody>
      </p:sp>
      <p:pic>
        <p:nvPicPr>
          <p:cNvPr id="1028" name="Picture 4" descr="http://ec2-52-40-136-0.us-west-2.compute.amazonaws.com:9980/eqvBEcDZ/notebooks/tasks/l-mf-04/task/img/LSTM%20cell.png">
            <a:extLst>
              <a:ext uri="{FF2B5EF4-FFF2-40B4-BE49-F238E27FC236}">
                <a16:creationId xmlns:a16="http://schemas.microsoft.com/office/drawing/2014/main" id="{C1E75119-E8A9-43E7-95CD-21BA08FD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04900"/>
            <a:ext cx="7553325"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9B9BB17-2D2D-45DA-89A8-BC9FE78A9102}"/>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760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Applications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2585323"/>
          </a:xfrm>
          <a:prstGeom prst="rect">
            <a:avLst/>
          </a:prstGeom>
        </p:spPr>
        <p:txBody>
          <a:bodyPr wrap="square">
            <a:spAutoFit/>
          </a:bodyPr>
          <a:lstStyle/>
          <a:p>
            <a:r>
              <a:rPr lang="en-US" dirty="0">
                <a:solidFill>
                  <a:srgbClr val="000000"/>
                </a:solidFill>
                <a:latin typeface="Helvetica Neue"/>
              </a:rPr>
              <a:t>LSTMs, due to their ability to learn long term dependencies, are applicable to a number of sequence learning problems. These problems include language modeling and translation, acoustic modeling of speech, speech synthesis, speech recognition, audio and video data analysis, handwriting recognition and generation, sequence prediction, and protein secondary structure prediction.</a:t>
            </a:r>
          </a:p>
          <a:p>
            <a:endParaRPr lang="en-US" dirty="0">
              <a:solidFill>
                <a:srgbClr val="000000"/>
              </a:solidFill>
              <a:latin typeface="Helvetica Neue"/>
            </a:endParaRPr>
          </a:p>
          <a:p>
            <a:r>
              <a:rPr lang="en-US" dirty="0">
                <a:solidFill>
                  <a:srgbClr val="000000"/>
                </a:solidFill>
                <a:latin typeface="Helvetica Neue"/>
              </a:rPr>
              <a:t>In this lab, we apply the LSTM model to the </a:t>
            </a:r>
            <a:r>
              <a:rPr lang="en-US" dirty="0" err="1">
                <a:solidFill>
                  <a:srgbClr val="000000"/>
                </a:solidFill>
                <a:latin typeface="Helvetica Neue"/>
              </a:rPr>
              <a:t>Backblaze</a:t>
            </a:r>
            <a:r>
              <a:rPr lang="en-US" dirty="0">
                <a:solidFill>
                  <a:srgbClr val="000000"/>
                </a:solidFill>
                <a:latin typeface="Helvetica Neue"/>
              </a:rPr>
              <a:t> data we introduced in the previous lab to create a model that predicts the hard disk failure based on the recorded data-points at least a few days before the actual failure.</a:t>
            </a:r>
            <a:endParaRPr lang="en-US" b="0" i="0" dirty="0">
              <a:solidFill>
                <a:srgbClr val="000000"/>
              </a:solidFill>
              <a:effectLst/>
              <a:latin typeface="Helvetica Neue"/>
            </a:endParaRP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8</a:t>
            </a:fld>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888960"/>
            <a:ext cx="9976104" cy="590931"/>
          </a:xfrm>
        </p:spPr>
        <p:txBody>
          <a:bodyPr/>
          <a:lstStyle/>
          <a:p>
            <a:r>
              <a:rPr lang="en-US" sz="3200" dirty="0"/>
              <a:t>LSTM - create sequences of data based on the serial number</a:t>
            </a:r>
          </a:p>
        </p:txBody>
      </p:sp>
      <p:pic>
        <p:nvPicPr>
          <p:cNvPr id="12290" name="Picture 2" descr="http://ec2-52-40-136-0.us-west-2.compute.amazonaws.com:9980/eqvBEcDZ/notebooks/tasks/l-mf-04/task/img/lstm_simple.png">
            <a:extLst>
              <a:ext uri="{FF2B5EF4-FFF2-40B4-BE49-F238E27FC236}">
                <a16:creationId xmlns:a16="http://schemas.microsoft.com/office/drawing/2014/main" id="{BE913E5C-16B4-462C-8E3D-B2479918B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585924"/>
            <a:ext cx="5446776" cy="22536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65AF7B3-E518-420F-B849-F8AA1CF47A9E}"/>
              </a:ext>
            </a:extLst>
          </p:cNvPr>
          <p:cNvSpPr/>
          <p:nvPr/>
        </p:nvSpPr>
        <p:spPr>
          <a:xfrm>
            <a:off x="498348" y="4140875"/>
            <a:ext cx="9121140"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Here we have n time steps representing each data point in the </a:t>
            </a:r>
            <a:r>
              <a:rPr lang="en-US" dirty="0" err="1">
                <a:solidFill>
                  <a:schemeClr val="bg1"/>
                </a:solidFill>
              </a:rPr>
              <a:t>DataFrame</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Also, only the last RNN (LSTM) cell is outputting the value  𝑦 , which in our model indicates whether the data sequence ends up in a failure state or not. Note that the input values  𝑥1,𝑥2,…,𝑥𝑛  are multi-dimensional values and not single scalars.</a:t>
            </a:r>
          </a:p>
        </p:txBody>
      </p:sp>
      <p:sp>
        <p:nvSpPr>
          <p:cNvPr id="9" name="Slide Number Placeholder 8">
            <a:extLst>
              <a:ext uri="{FF2B5EF4-FFF2-40B4-BE49-F238E27FC236}">
                <a16:creationId xmlns:a16="http://schemas.microsoft.com/office/drawing/2014/main" id="{671E8CDD-2B6A-4A06-BEE6-5CA1AE355FF4}"/>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40547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25314</TotalTime>
  <Words>2147</Words>
  <Application>Microsoft Office PowerPoint</Application>
  <PresentationFormat>Custom</PresentationFormat>
  <Paragraphs>405</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Helvetica Neue</vt:lpstr>
      <vt:lpstr>Lato</vt:lpstr>
      <vt:lpstr>Noto Sans Symbols</vt:lpstr>
      <vt:lpstr>SFMono-Regular</vt:lpstr>
      <vt:lpstr>Trebuchet MS</vt:lpstr>
      <vt:lpstr>Wingdings</vt:lpstr>
      <vt:lpstr>Title &amp; Bullet</vt:lpstr>
      <vt:lpstr>Lab 2: Training GPU LSTM models using Keras + Tensorflow for Time Series  </vt:lpstr>
      <vt:lpstr>LAB 2 OVERVIEW</vt:lpstr>
      <vt:lpstr>workshop structure</vt:lpstr>
      <vt:lpstr>Recurrent Neural Networks</vt:lpstr>
      <vt:lpstr>Recurrent Neural Networks</vt:lpstr>
      <vt:lpstr>Vanishing Gradient Problem and LSTMs</vt:lpstr>
      <vt:lpstr>LSTM Model</vt:lpstr>
      <vt:lpstr>LSTM Applications</vt:lpstr>
      <vt:lpstr>LSTM - create sequences of data based on the serial number</vt:lpstr>
      <vt:lpstr>Stacked LSTMs</vt:lpstr>
      <vt:lpstr>Stacked LSTMs</vt:lpstr>
      <vt:lpstr>CNN LSTM Architecture</vt:lpstr>
      <vt:lpstr>CNN LSTM Architecture</vt:lpstr>
      <vt:lpstr>Keras</vt:lpstr>
      <vt:lpstr>Keras</vt:lpstr>
      <vt:lpstr>Keras</vt:lpstr>
      <vt:lpstr>Keras – CODE SIMPLICITY</vt:lpstr>
      <vt:lpstr>Keras – CODE SIMPLICITY</vt:lpstr>
      <vt:lpstr>NOTE ABOUT LAB AND RUL</vt:lpstr>
      <vt:lpstr>STARTING the lab</vt:lpstr>
      <vt:lpstr>LAB 2 MODEL SUMMARY - LSTM</vt:lpstr>
      <vt:lpstr>LAB 2 MODEL SUMMARY – 1D CONV / LSTM</vt:lpstr>
      <vt:lpstr>Summary</vt:lpstr>
      <vt:lpstr>LAB 2 SUMMARY </vt:lpstr>
      <vt:lpstr>WHAT’S NEXT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Venkata Sai Chand Pagolu</cp:lastModifiedBy>
  <cp:revision>176</cp:revision>
  <dcterms:modified xsi:type="dcterms:W3CDTF">2024-02-14T18:37:20Z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