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9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-8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0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1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4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282" y="2033518"/>
            <a:ext cx="8024884" cy="2321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PREDICTION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781837"/>
            <a:ext cx="8915399" cy="3567448"/>
          </a:xfrm>
        </p:spPr>
        <p:txBody>
          <a:bodyPr>
            <a:normAutofit/>
          </a:bodyPr>
          <a:lstStyle/>
          <a:p>
            <a:pPr algn="ctr"/>
            <a:endParaRPr lang="en-US" sz="2100" b="1" dirty="0" smtClean="0"/>
          </a:p>
          <a:p>
            <a:pPr algn="ctr"/>
            <a:r>
              <a:rPr lang="en-US" sz="2100" dirty="0" smtClean="0"/>
              <a:t>By</a:t>
            </a:r>
            <a:r>
              <a:rPr lang="en-US" sz="2100" b="1" dirty="0" smtClean="0"/>
              <a:t>,</a:t>
            </a:r>
            <a:endParaRPr lang="en-US" sz="2100" b="1" dirty="0"/>
          </a:p>
          <a:p>
            <a:pPr algn="ctr"/>
            <a:r>
              <a:rPr lang="en-US" sz="2100" b="1" dirty="0" smtClean="0"/>
              <a:t>BALA PRANAV SHANTH U</a:t>
            </a:r>
            <a:endParaRPr lang="en-US" sz="2100" b="1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0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6" y="0"/>
            <a:ext cx="8911687" cy="60530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50627"/>
            <a:ext cx="8915400" cy="61073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on Dropping the columns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Pct.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Fare Discounted : Columns are dropped because we are having around 91% of the rows as 0, so it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well to our model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Destination Airport Name/Destination City/ICAO Destination/Route Destination Airport/segment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,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City/Origin Airport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Name/Route origin airport/ICAO origin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airport/segment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- both columns shares the same information so we are removing one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date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Request time UTC - shares the same info so dropping one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time/segment origin time UTC/segment destination time local/segment destination time UTC/'Segment Flight Number'/'Segment Origin'/'Segment Destination'/'Segment Duration' - are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has no meaning as Ryanair flight company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connecting flight services</a:t>
            </a:r>
          </a:p>
          <a:p>
            <a:pPr marL="0" indent="0">
              <a:buNone/>
            </a:pP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Destination-Latitude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'Destination Longitude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'Destination Altitude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'origin Latitude‘/'origin Longitude‘/'origin Altitude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 this information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information for our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fare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purpose.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-Best I can tell is that this is the closest thing to a unique key that Ryanair published about each flight. this column is dropped because it has unique values for each row so no information form this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Key - it gives the unique values of the different fare ranges , so this column has the same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the dependent variable so we are dropping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Time zone/Destination Time zone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have only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so we are dropping these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Currency column is dropped because other unique values are dropped and only EURO type currency is considered for our model as it contributes 72% of the data point s and due to computational time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effeciency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75" y="0"/>
            <a:ext cx="8851204" cy="10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FEATURES &amp; SHAPE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 Feature selection for the Analysis)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6391"/>
              </p:ext>
            </p:extLst>
          </p:nvPr>
        </p:nvGraphicFramePr>
        <p:xfrm>
          <a:off x="2777781" y="2429298"/>
          <a:ext cx="8304202" cy="4310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52101"/>
                <a:gridCol w="4152101"/>
              </a:tblGrid>
              <a:tr h="477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ypes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8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Booking </a:t>
                      </a: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 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Numerical 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9310" algn="ctr"/>
                        </a:tabLst>
                      </a:pPr>
                      <a:r>
                        <a:rPr lang="en-IN" sz="1400">
                          <a:effectLst/>
                        </a:rPr>
                        <a:t>Destination Country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Currency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 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Discrete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Published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Amount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Distance (Km)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89801"/>
              </p:ext>
            </p:extLst>
          </p:nvPr>
        </p:nvGraphicFramePr>
        <p:xfrm>
          <a:off x="2973695" y="1156394"/>
          <a:ext cx="7071056" cy="914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35528"/>
                <a:gridCol w="3535528"/>
              </a:tblGrid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SHAPE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number of columns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number</a:t>
                      </a:r>
                      <a:r>
                        <a:rPr lang="en-US" sz="1400" baseline="0" dirty="0" smtClean="0"/>
                        <a:t> of rows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504606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026" y="0"/>
            <a:ext cx="8502705" cy="6178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89212" y="1296537"/>
            <a:ext cx="9270692" cy="52134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Histogram diagram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distance (km) Column is  having close to normal distribution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Amount and Fare Published columns are having right skewed distributions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29997"/>
            <a:ext cx="9011385" cy="25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19969" y="0"/>
            <a:ext cx="8911687" cy="60418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19969" y="742524"/>
            <a:ext cx="3992732" cy="1091821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 </a:t>
            </a: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we can find that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data count in origin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9969" y="2169995"/>
            <a:ext cx="4694980" cy="452764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506164" y="604189"/>
            <a:ext cx="3999001" cy="1400175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Country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we can find that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data count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country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169995"/>
            <a:ext cx="5024437" cy="45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261" y="0"/>
            <a:ext cx="8911687" cy="399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261" y="608211"/>
            <a:ext cx="3992732" cy="1234237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Dublin has the highest data count in origin city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291" y="2210937"/>
            <a:ext cx="5213954" cy="46470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8947" y="688086"/>
            <a:ext cx="3999001" cy="1234237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graph we can find that London has the highest data count in Destination City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210936"/>
            <a:ext cx="4910706" cy="46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48365" cy="5086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65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fare class T has the highest data count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1" y="3330054"/>
            <a:ext cx="6728345" cy="32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5495"/>
            <a:ext cx="8911687" cy="454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1003"/>
            <a:ext cx="8915400" cy="55273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 vs Fare Amount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Fare classes B,F,S,Q has highest Fair Amounts compared to other Fare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8" y="3316407"/>
            <a:ext cx="8171811" cy="34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448" y="0"/>
            <a:ext cx="8911687" cy="5541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5" y="859810"/>
            <a:ext cx="10290413" cy="59981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Origin Country Vs Fare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 Estonia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highest Fair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2565779"/>
            <a:ext cx="10290412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110633" cy="399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5" y="832513"/>
            <a:ext cx="10458735" cy="60254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Destination </a:t>
            </a:r>
            <a:r>
              <a:rPr lang="en-US" b="1" dirty="0"/>
              <a:t>Country Vs Fare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Austria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Fair Amount compared to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5" y="2593076"/>
            <a:ext cx="10290413" cy="41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76261" y="0"/>
            <a:ext cx="8911687" cy="863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(Correlation Analysis)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584531" y="996287"/>
            <a:ext cx="4752261" cy="1774209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From the heat map we can find that there is good correlation b/w Independent variable and Dependent Variables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magnitude b/w Independent variables are not so strong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261" y="3057099"/>
            <a:ext cx="4468207" cy="367124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336792" y="996289"/>
            <a:ext cx="4509465" cy="1187354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VIF Score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VIF score we can infer that the variance of one numerical independent variable is not projected by other numerical independent  variable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79639385"/>
              </p:ext>
            </p:extLst>
          </p:nvPr>
        </p:nvGraphicFramePr>
        <p:xfrm>
          <a:off x="7358133" y="3732994"/>
          <a:ext cx="4488124" cy="149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062"/>
                <a:gridCol w="2244062"/>
              </a:tblGrid>
              <a:tr h="54808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Fare Published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VIF = 1.23 </a:t>
                      </a:r>
                      <a:endParaRPr lang="en-IN" dirty="0"/>
                    </a:p>
                  </a:txBody>
                  <a:tcPr/>
                </a:tc>
              </a:tr>
              <a:tr h="94601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Distance (km)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VIF = 1.23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54364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Airfare for the routes in Europe continent considering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parameters such as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Country, Destination Country , Origin City , Destination City, Journey day, date difference between journey day from booking day, travel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,etc.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in-order to enable the passengers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their tickets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better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best interest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computational usage,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only Euro as our Fare Currency in the Fare Currency column.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collected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website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www.Reddit.com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in-order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our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88208" y="0"/>
            <a:ext cx="8911687" cy="5627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873456"/>
            <a:ext cx="8915400" cy="5984543"/>
          </a:xfrm>
        </p:spPr>
        <p:txBody>
          <a:bodyPr/>
          <a:lstStyle/>
          <a:p>
            <a:r>
              <a:rPr lang="en-US" dirty="0" err="1" smtClean="0"/>
              <a:t>Pairplot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33" y="2081282"/>
            <a:ext cx="7477836" cy="2506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33" y="4587921"/>
            <a:ext cx="747783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793021" cy="413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91" y="550459"/>
            <a:ext cx="9593924" cy="5952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a method to modify the categorical variables into continuous variable for the understanding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the machines for performing our predictive modelling.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for our dataset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– Hot Encoding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encoding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encoding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Features need to be encoded into numerical variables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6008"/>
              </p:ext>
            </p:extLst>
          </p:nvPr>
        </p:nvGraphicFramePr>
        <p:xfrm>
          <a:off x="2370847" y="3859206"/>
          <a:ext cx="9025033" cy="2804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19924"/>
                <a:gridCol w="4505109"/>
              </a:tblGrid>
              <a:tr h="292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COUNTS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Booking Date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Flight Duration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 Country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 City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Country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 City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Fare Class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863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(Date Column)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37731" y="921774"/>
            <a:ext cx="10554269" cy="5994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find the below the graphical representation of the new columns [‘Journey Month', 'Journey day', 'Journey year', 'Journey day type’] respectively, which has been extracted after Encoding the Date Column 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04" y="1610436"/>
            <a:ext cx="4715151" cy="2879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52" y="1610436"/>
            <a:ext cx="4833440" cy="2879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04" y="4626591"/>
            <a:ext cx="4715151" cy="2115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952" y="4626591"/>
            <a:ext cx="483344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816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(Origin Country)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894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Country Column is but we have considered only the four unique country value because it contributes around 71% of the data points in the column and named other  country  names as ‘others’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02790"/>
              </p:ext>
            </p:extLst>
          </p:nvPr>
        </p:nvGraphicFramePr>
        <p:xfrm>
          <a:off x="2981055" y="2066080"/>
          <a:ext cx="7950802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75401"/>
                <a:gridCol w="3975401"/>
              </a:tblGrid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UNIQUE</a:t>
                      </a:r>
                      <a:r>
                        <a:rPr lang="en-IN" sz="1400" kern="1200" baseline="0" dirty="0" smtClean="0">
                          <a:effectLst/>
                        </a:rPr>
                        <a:t> VALUES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Italy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26.328660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Spain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51.582423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Germany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62.273933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Ireland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71.041763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82" y="4503761"/>
            <a:ext cx="6728346" cy="22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543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(Destination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75431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Column is but we have considered only the four unique country value because it contributes around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country  names as ‘others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08595"/>
              </p:ext>
            </p:extLst>
          </p:nvPr>
        </p:nvGraphicFramePr>
        <p:xfrm>
          <a:off x="2979199" y="1838783"/>
          <a:ext cx="8128000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UNIQUE</a:t>
                      </a:r>
                      <a:r>
                        <a:rPr lang="en-IN" sz="1400" kern="1200" baseline="0" dirty="0" smtClean="0">
                          <a:effectLst/>
                        </a:rPr>
                        <a:t> VALUES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Italy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22.105762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United Kingdom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41.941634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Spain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58.770209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Germany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66.986520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88" y="4316017"/>
            <a:ext cx="6578221" cy="24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0"/>
            <a:ext cx="8738430" cy="8089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(Fare Class)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10" y="808905"/>
            <a:ext cx="9817290" cy="604909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Country Column is but we have considered only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because it contributes around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country  names as ‘others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37865"/>
              </p:ext>
            </p:extLst>
          </p:nvPr>
        </p:nvGraphicFramePr>
        <p:xfrm>
          <a:off x="3384644" y="1486542"/>
          <a:ext cx="6646460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3230"/>
                <a:gridCol w="3323230"/>
              </a:tblGrid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UNIQUE VAULES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T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18.801005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32.410039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44.560310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56.105952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66.482761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75.953913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83.687867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49" y="4776717"/>
            <a:ext cx="5254388" cy="19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40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91" y="74066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is but we have considered only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thirty unique city value from 200 values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contributes around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as ‘others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00" y="1416829"/>
            <a:ext cx="3511337" cy="202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46" y="1416829"/>
            <a:ext cx="3425137" cy="2022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897" y="4115399"/>
            <a:ext cx="10206133" cy="26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43" y="-95534"/>
            <a:ext cx="8502706" cy="863496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(Destination 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029" y="76796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Column is but we have considered only the thirty unique city value from 200 values because it contributes around 60% of the data points in the column and named other  city  names as ‘others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7" y="1439411"/>
            <a:ext cx="3320271" cy="213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8" y="1439412"/>
            <a:ext cx="3461865" cy="213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32" y="4247161"/>
            <a:ext cx="10358650" cy="25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338932" cy="1280890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SHAPE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 Feature Engineering)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184498"/>
              </p:ext>
            </p:extLst>
          </p:nvPr>
        </p:nvGraphicFramePr>
        <p:xfrm>
          <a:off x="2572153" y="4074994"/>
          <a:ext cx="8915400" cy="13841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69205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2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of rows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504606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33767" y="2164307"/>
            <a:ext cx="9170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Feature engineering the dataset consists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 columns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504606 rows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consists of float64(3), int64(2), int8(1), uint8(94</a:t>
            </a:r>
            <a:r>
              <a:rPr lang="en-IN" dirty="0"/>
              <a:t>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dependent variable and all other variables will be considered as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63826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208" y="0"/>
            <a:ext cx="8911687" cy="7952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(CHI 2 - Test of Proportions)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917" y="1665027"/>
            <a:ext cx="8915400" cy="5192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of Proportions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is done to infer on the proportions of each group in the categorical column. So from the below chart the P value is &lt;0.05 for all variables so there is no equal proportion of groups in the categorical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66018"/>
              </p:ext>
            </p:extLst>
          </p:nvPr>
        </p:nvGraphicFramePr>
        <p:xfrm>
          <a:off x="2561917" y="3603006"/>
          <a:ext cx="8128000" cy="23219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Destination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Destination</a:t>
                      </a:r>
                      <a:r>
                        <a:rPr lang="en-US" sz="1600" baseline="0" dirty="0" smtClean="0"/>
                        <a:t>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Fare Class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1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284341" cy="128089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623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size of the raw dataset is 300 MB, consisting of 46 columns and around 725776 rows. The Data consists of 29 Categorical/Discrete/Date features and 17 continuous features. The Fare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is our dependent variable and all other variables will be considered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independent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800" y="0"/>
            <a:ext cx="8216102" cy="7543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8" y="754314"/>
            <a:ext cx="10349552" cy="62060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Two Way Anova Test </a:t>
            </a:r>
          </a:p>
          <a:p>
            <a:pPr marL="0" indent="0"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analysis of variance is an extension of the one-way ANOVA that examines the influence of two different categorical independent variables on one continuous dependent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equal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 representation for Date time type Columns.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So from the P value we Reject H0 infer that Day type/Journey Year/Journey month/Journey weekday individually does not affect the Fare amount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But during the interaction b/w the variables it affects the Fare Amount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00941"/>
              </p:ext>
            </p:extLst>
          </p:nvPr>
        </p:nvGraphicFramePr>
        <p:xfrm>
          <a:off x="1842448" y="3341427"/>
          <a:ext cx="9853682" cy="335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26841"/>
                <a:gridCol w="4926841"/>
              </a:tblGrid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ANOVA P- VALUE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0.991684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ourney_month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Day_type:CJourney_year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0.041083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0.040756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 Day_type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0.040057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Day_type: 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0.241995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 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0.247459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Journey_year: 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0.039244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465475" cy="767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90" y="935423"/>
            <a:ext cx="9489057" cy="3777622"/>
          </a:xfrm>
        </p:spPr>
        <p:txBody>
          <a:bodyPr/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Two </a:t>
            </a:r>
            <a:r>
              <a:rPr lang="en-US" sz="1600" b="1" dirty="0"/>
              <a:t>Way Anova Test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analysis of variance is an extension of the one-way ANOVA that examines the influence of two different categorical independent variables on one continuous dependent variable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table represents the Anova test representation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type Columns </a:t>
            </a:r>
            <a:r>
              <a:rPr lang="en-US" sz="1600" b="1" dirty="0"/>
              <a:t>(without Interaction</a:t>
            </a:r>
            <a:r>
              <a:rPr lang="en-US" sz="1600" b="1" dirty="0" smtClean="0"/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 value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&lt;0.05 (we reject H0) and 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infer that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Class/Destination City/Destination Country/Origin Country/Origin Country  individually affect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Fare amount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9269"/>
              </p:ext>
            </p:extLst>
          </p:nvPr>
        </p:nvGraphicFramePr>
        <p:xfrm>
          <a:off x="2589212" y="4279225"/>
          <a:ext cx="812800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ANOVA P-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Fare Class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 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 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315349" cy="740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532" y="972678"/>
            <a:ext cx="92570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Two Way Anova Test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two-way analysis of variance is an extension of the one-way ANOVA that examines the influence of two different categorical independent variables on one continuous dependent variable.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table represents the Anova test representation for Categorical type Columns </a:t>
            </a:r>
            <a:r>
              <a:rPr lang="en-US" sz="1600" b="1" dirty="0"/>
              <a:t>(</a:t>
            </a:r>
            <a:r>
              <a:rPr lang="en-US" sz="1600" b="1" dirty="0" smtClean="0"/>
              <a:t>with Interaction</a:t>
            </a:r>
            <a:r>
              <a:rPr lang="en-US" sz="1600" b="1" dirty="0"/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from the P value which is &lt;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 (we reject H0)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Fare Class/Destination City/Destination Country/Origin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Country/Origin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the Fare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during having interaction also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7596"/>
              </p:ext>
            </p:extLst>
          </p:nvPr>
        </p:nvGraphicFramePr>
        <p:xfrm>
          <a:off x="2416532" y="3725840"/>
          <a:ext cx="8737980" cy="279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368990"/>
                <a:gridCol w="4368990"/>
              </a:tblGrid>
              <a:tr h="349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ANOVA P-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Destination_City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Origin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Destination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0.0342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Origin_Country: Destination_City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0.0321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 : Origin City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0.0245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 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 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Destination_City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 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653" y="0"/>
            <a:ext cx="8457148" cy="887104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(Categorical/Discrete Variables)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15770"/>
              </p:ext>
            </p:extLst>
          </p:nvPr>
        </p:nvGraphicFramePr>
        <p:xfrm>
          <a:off x="2266747" y="1058105"/>
          <a:ext cx="9160592" cy="59045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0296"/>
                <a:gridCol w="4580296"/>
              </a:tblGrid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Departure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9310" algn="ctr"/>
                        </a:tabLst>
                      </a:pPr>
                      <a:r>
                        <a:rPr lang="en-IN" sz="1400" dirty="0">
                          <a:effectLst/>
                        </a:rPr>
                        <a:t>Destination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Flight Arrival Country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Flight </a:t>
                      </a:r>
                      <a:r>
                        <a:rPr lang="en-IN" sz="1400" dirty="0">
                          <a:effectLst/>
                        </a:rPr>
                        <a:t>Departure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Flight </a:t>
                      </a:r>
                      <a:r>
                        <a:rPr lang="en-IN" sz="1400" dirty="0">
                          <a:effectLst/>
                        </a:rPr>
                        <a:t>Arrival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Ryanair </a:t>
                      </a: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Currency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Type </a:t>
                      </a:r>
                      <a:r>
                        <a:rPr lang="en-IN" sz="1400" dirty="0">
                          <a:effectLst/>
                        </a:rPr>
                        <a:t>of currency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key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Best </a:t>
                      </a:r>
                      <a:r>
                        <a:rPr lang="en-IN" sz="1400" dirty="0">
                          <a:effectLst/>
                        </a:rPr>
                        <a:t>I can tell is that this is the closest thing </a:t>
                      </a:r>
                      <a:r>
                        <a:rPr lang="en-IN" sz="1400" dirty="0" smtClean="0">
                          <a:effectLst/>
                        </a:rPr>
                        <a:t>to         a unique</a:t>
                      </a:r>
                      <a:r>
                        <a:rPr lang="en-IN" sz="1400" baseline="0" dirty="0" smtClean="0">
                          <a:effectLst/>
                        </a:rPr>
                        <a:t> </a:t>
                      </a:r>
                      <a:r>
                        <a:rPr lang="en-IN" sz="1400" dirty="0" smtClean="0">
                          <a:effectLst/>
                        </a:rPr>
                        <a:t>key </a:t>
                      </a:r>
                      <a:r>
                        <a:rPr lang="en-IN" sz="1400" dirty="0">
                          <a:effectLst/>
                        </a:rPr>
                        <a:t>that Ryanair published about each flight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Key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0" algn="l" fontAlgn="base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smtClean="0">
                          <a:effectLst/>
                        </a:rPr>
                        <a:t>         Similar </a:t>
                      </a:r>
                      <a:r>
                        <a:rPr lang="en-IN" sz="1400" dirty="0">
                          <a:effectLst/>
                        </a:rPr>
                        <a:t>to the flight key, this denotes unique fares </a:t>
                      </a:r>
                      <a:r>
                        <a:rPr lang="en-IN" sz="1400">
                          <a:effectLst/>
                        </a:rPr>
                        <a:t>found </a:t>
                      </a:r>
                      <a:r>
                        <a:rPr lang="en-IN" sz="1400" smtClean="0">
                          <a:effectLst/>
                        </a:rPr>
                        <a:t>these </a:t>
                      </a:r>
                      <a:r>
                        <a:rPr lang="en-IN" sz="1400" dirty="0">
                          <a:effectLst/>
                        </a:rPr>
                        <a:t>are not unique in the dataset though, they are repeated regularly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What </a:t>
                      </a:r>
                      <a:r>
                        <a:rPr lang="en-IN" sz="1400" dirty="0">
                          <a:effectLst/>
                        </a:rPr>
                        <a:t>type of fare, all Adult fares in this dataset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has Promo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Promo code information T/F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Published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'sticker price', without discounts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Discounted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T/F if it is </a:t>
                      </a:r>
                      <a:r>
                        <a:rPr lang="en-IN" sz="1400" dirty="0" smtClean="0">
                          <a:effectLst/>
                        </a:rPr>
                        <a:t>discounted</a:t>
                      </a:r>
                      <a:endParaRPr lang="en-IN" sz="1400" dirty="0" smtClean="0">
                        <a:solidFill>
                          <a:srgbClr val="1A1A1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origin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Connecting  </a:t>
                      </a:r>
                      <a:r>
                        <a:rPr lang="en-IN" sz="1400" dirty="0">
                          <a:effectLst/>
                        </a:rPr>
                        <a:t>Departure </a:t>
                      </a:r>
                      <a:r>
                        <a:rPr lang="en-IN" sz="1400" dirty="0" smtClean="0">
                          <a:effectLst/>
                        </a:rPr>
                        <a:t>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Connecting </a:t>
                      </a:r>
                      <a:r>
                        <a:rPr lang="en-IN" sz="1400" dirty="0">
                          <a:effectLst/>
                        </a:rPr>
                        <a:t>arrival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136" y="0"/>
            <a:ext cx="8911687" cy="873457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(Categorical/Discrete Variables)</a:t>
            </a:r>
            <a:endParaRPr lang="en-IN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3903"/>
              </p:ext>
            </p:extLst>
          </p:nvPr>
        </p:nvGraphicFramePr>
        <p:xfrm>
          <a:off x="2464136" y="1026010"/>
          <a:ext cx="9440216" cy="57473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20108"/>
                <a:gridCol w="4720108"/>
              </a:tblGrid>
              <a:tr h="393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Airport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Airport name of the Departure city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Airport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Airport name of the arrival city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58620" algn="r"/>
                        </a:tabLst>
                      </a:pPr>
                      <a:r>
                        <a:rPr lang="en-IN" sz="1400">
                          <a:effectLst/>
                        </a:rPr>
                        <a:t>'Origin_ICAO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'destination_ICAO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Airport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'Destination_AirportCode'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 Altitude'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Altitude of the arrival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Altitude'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Altitude of the Departure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 longitude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Longitude of the arrival airport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longitude'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Longitude of the Departure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'Route Origin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'Route Origin Airport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g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'Route Destination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'Route Destination Airport'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Flight Number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Flight  number which reach arrival point with connecting cities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number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Connecting city number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516353" cy="12808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(Continuous/Date time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107465"/>
              </p:ext>
            </p:extLst>
          </p:nvPr>
        </p:nvGraphicFramePr>
        <p:xfrm>
          <a:off x="2592925" y="1905000"/>
          <a:ext cx="8915400" cy="46375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4037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Duration </a:t>
                      </a:r>
                      <a:r>
                        <a:rPr lang="en-IN" sz="1400" dirty="0">
                          <a:effectLst/>
                        </a:rPr>
                        <a:t>of  Connecting cities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Route Origin Time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Departure </a:t>
                      </a:r>
                      <a:r>
                        <a:rPr lang="en-IN" sz="1400" dirty="0">
                          <a:effectLst/>
                        </a:rPr>
                        <a:t>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Route Destination Time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Arrival </a:t>
                      </a:r>
                      <a:r>
                        <a:rPr lang="en-IN" sz="1400" dirty="0">
                          <a:effectLst/>
                        </a:rPr>
                        <a:t>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Departure </a:t>
                      </a:r>
                      <a:r>
                        <a:rPr lang="en-IN" sz="1400" dirty="0">
                          <a:effectLst/>
                        </a:rPr>
                        <a:t>city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Destination Time zone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Arrival </a:t>
                      </a:r>
                      <a:r>
                        <a:rPr lang="en-IN" sz="1400" dirty="0">
                          <a:effectLst/>
                        </a:rPr>
                        <a:t>city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origin time local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Local time of the connecting Departure place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 time local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Local time of the connecting arrival 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origin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UTC time of the connecting Departure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UTC time of the connecting arrival 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929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Request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Date/Time that the request for the segment/fare was made.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(Continuous/Date time Variables)</a:t>
            </a:r>
            <a:endParaRPr lang="en-IN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33535"/>
              </p:ext>
            </p:extLst>
          </p:nvPr>
        </p:nvGraphicFramePr>
        <p:xfrm>
          <a:off x="2589213" y="2133600"/>
          <a:ext cx="8915400" cy="33270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475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5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Booking </a:t>
                      </a: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Enquiry Date for journey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Journey 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 HH:MM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discount </a:t>
                      </a:r>
                      <a:r>
                        <a:rPr lang="en-IN" sz="1400" dirty="0" smtClean="0">
                          <a:effectLst/>
                        </a:rPr>
                        <a:t>Pct.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percentage discount in the 'Fare Amount'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Distance (Km)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Not in nautical  miles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Amount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Final </a:t>
                      </a:r>
                      <a:r>
                        <a:rPr lang="en-IN" sz="1400" dirty="0">
                          <a:effectLst/>
                        </a:rPr>
                        <a:t>Fare Amount, including any discounts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0"/>
            <a:ext cx="8911687" cy="66970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1209461"/>
            <a:ext cx="9641424" cy="5988675"/>
          </a:xfrm>
        </p:spPr>
        <p:txBody>
          <a:bodyPr>
            <a:normAutofit/>
          </a:bodyPr>
          <a:lstStyle/>
          <a:p>
            <a:r>
              <a:rPr lang="en-US" b="1" dirty="0" smtClean="0"/>
              <a:t>Handling Null Values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having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2.66%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as null values we are dropping the null values directly because it is not going to affect  our prediction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Handling Outliers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will naturally affect the prediction model because of the extreme high and low values, so for handling it we used a method in which we have capped the values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Q3+(1.5 * 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Q1-(1.5 * 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upper range and lower range values respectively to remove the outliers form the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01694"/>
              </p:ext>
            </p:extLst>
          </p:nvPr>
        </p:nvGraphicFramePr>
        <p:xfrm>
          <a:off x="3602214" y="3100142"/>
          <a:ext cx="6606312" cy="1158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3156"/>
                <a:gridCol w="3303156"/>
              </a:tblGrid>
              <a:tr h="28501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Total Number of Null Value</a:t>
                      </a:r>
                      <a:r>
                        <a:rPr lang="en-US" sz="1600" b="0" baseline="0" dirty="0" smtClean="0"/>
                        <a:t> data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effectLst/>
                        </a:rPr>
                        <a:t>19317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60">
                <a:tc>
                  <a:txBody>
                    <a:bodyPr/>
                    <a:lstStyle/>
                    <a:p>
                      <a:pPr algn="l"/>
                      <a:r>
                        <a:rPr lang="en-IN" sz="1600" kern="1200" dirty="0" smtClean="0">
                          <a:effectLst/>
                        </a:rPr>
                        <a:t>Total percentage of Null</a:t>
                      </a:r>
                      <a:r>
                        <a:rPr lang="en-IN" sz="1600" kern="1200" baseline="0" dirty="0" smtClean="0">
                          <a:effectLst/>
                        </a:rPr>
                        <a:t> Values</a:t>
                      </a:r>
                      <a:r>
                        <a:rPr lang="en-IN" sz="1600" kern="1200" dirty="0" smtClean="0">
                          <a:effectLst/>
                        </a:rPr>
                        <a:t> in the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 smtClean="0">
                          <a:effectLst/>
                        </a:rPr>
                        <a:t>2.66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262" y="0"/>
            <a:ext cx="8660312" cy="6178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BOXPLOT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2" y="873299"/>
            <a:ext cx="3992732" cy="576262"/>
          </a:xfrm>
        </p:spPr>
        <p:txBody>
          <a:bodyPr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Handling Outlier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5923" y="1705023"/>
            <a:ext cx="5121034" cy="495508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44" y="869102"/>
            <a:ext cx="3999001" cy="576262"/>
          </a:xfrm>
        </p:spPr>
        <p:txBody>
          <a:bodyPr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Handling Outlier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1705023"/>
            <a:ext cx="4903965" cy="48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2150</Words>
  <Application>Microsoft Office PowerPoint</Application>
  <PresentationFormat>Widescreen</PresentationFormat>
  <Paragraphs>432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Wisp</vt:lpstr>
      <vt:lpstr>               AIR FARE PREDICTION  </vt:lpstr>
      <vt:lpstr>PROBLEM STATEMENT</vt:lpstr>
      <vt:lpstr>DATA DESCRIPTION</vt:lpstr>
      <vt:lpstr>DATA DICTIONARY  (Categorical/Discrete Variables)</vt:lpstr>
      <vt:lpstr>DATA DICTIONARY  (Categorical/Discrete Variables)</vt:lpstr>
      <vt:lpstr>DATA DICTIONARY  (Continuous/Date time Variables)</vt:lpstr>
      <vt:lpstr>DATA DICTIONARY  (Continuous/Date time Variables)</vt:lpstr>
      <vt:lpstr>DATA PREPROCESSING</vt:lpstr>
      <vt:lpstr>BOXPLOT</vt:lpstr>
      <vt:lpstr>FEATURE SELECTION</vt:lpstr>
      <vt:lpstr>FINAL FEATURES &amp; SHAPE   (After Feature selection for the Analysis)</vt:lpstr>
      <vt:lpstr>DATA DISTRIBUTION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  (Correlation Analysis)</vt:lpstr>
      <vt:lpstr>MULTIVARIATE ANALYSIS</vt:lpstr>
      <vt:lpstr>FEATURE ENGINEERING</vt:lpstr>
      <vt:lpstr>FEATURE ENGINEERING   (Date Column)</vt:lpstr>
      <vt:lpstr>FEATURE ENGINEERING  (Origin Country)</vt:lpstr>
      <vt:lpstr>FEATURE ENGINEERING  (Destination Country)</vt:lpstr>
      <vt:lpstr>FEATURE ENGINEERING  (Fare Class)</vt:lpstr>
      <vt:lpstr>FEATURE ENGINEERING  (Origin City)</vt:lpstr>
      <vt:lpstr>FEATURE ENGINEERING  (Destination City)</vt:lpstr>
      <vt:lpstr>FEATURES AND SHAPE (After Feature Engineering)</vt:lpstr>
      <vt:lpstr>INFERENTIAL ANALYSIS  (CHI 2 - Test of Proportions)</vt:lpstr>
      <vt:lpstr>INFERENTIAL ANALYSIS  (ANOVA Test)</vt:lpstr>
      <vt:lpstr>INFERENTIAL ANALYSIS  (ANOVA Test)</vt:lpstr>
      <vt:lpstr>INFERENTIAL ANALYSIS  (ANOVA Test)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creator>Microsoft account</dc:creator>
  <cp:lastModifiedBy>Microsoft account</cp:lastModifiedBy>
  <cp:revision>108</cp:revision>
  <dcterms:created xsi:type="dcterms:W3CDTF">2021-05-20T14:06:36Z</dcterms:created>
  <dcterms:modified xsi:type="dcterms:W3CDTF">2021-05-26T15:05:40Z</dcterms:modified>
</cp:coreProperties>
</file>