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4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DAC2-B701-46A5-8F02-0149DE1E795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A8E-9403-4FCF-8043-7C10F198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7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DAC2-B701-46A5-8F02-0149DE1E795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A8E-9403-4FCF-8043-7C10F198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77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DAC2-B701-46A5-8F02-0149DE1E795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A8E-9403-4FCF-8043-7C10F198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DAC2-B701-46A5-8F02-0149DE1E795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A8E-9403-4FCF-8043-7C10F198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3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DAC2-B701-46A5-8F02-0149DE1E795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A8E-9403-4FCF-8043-7C10F198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9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DAC2-B701-46A5-8F02-0149DE1E795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A8E-9403-4FCF-8043-7C10F198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2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DAC2-B701-46A5-8F02-0149DE1E795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A8E-9403-4FCF-8043-7C10F198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1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DAC2-B701-46A5-8F02-0149DE1E795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A8E-9403-4FCF-8043-7C10F198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DAC2-B701-46A5-8F02-0149DE1E795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A8E-9403-4FCF-8043-7C10F198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DAC2-B701-46A5-8F02-0149DE1E795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A8E-9403-4FCF-8043-7C10F198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5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DAC2-B701-46A5-8F02-0149DE1E795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6A8E-9403-4FCF-8043-7C10F198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4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DAC2-B701-46A5-8F02-0149DE1E795C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6A8E-9403-4FCF-8043-7C10F198F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06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0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89.png"/><Relationship Id="rId5" Type="http://schemas.openxmlformats.org/officeDocument/2006/relationships/image" Target="../media/image86.png"/><Relationship Id="rId10" Type="http://schemas.openxmlformats.org/officeDocument/2006/relationships/image" Target="../media/image88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0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emf"/><Relationship Id="rId3" Type="http://schemas.openxmlformats.org/officeDocument/2006/relationships/image" Target="../media/image99.emf"/><Relationship Id="rId7" Type="http://schemas.openxmlformats.org/officeDocument/2006/relationships/image" Target="../media/image103.emf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emf"/><Relationship Id="rId5" Type="http://schemas.openxmlformats.org/officeDocument/2006/relationships/image" Target="../media/image101.emf"/><Relationship Id="rId10" Type="http://schemas.openxmlformats.org/officeDocument/2006/relationships/image" Target="../media/image106.emf"/><Relationship Id="rId4" Type="http://schemas.openxmlformats.org/officeDocument/2006/relationships/image" Target="../media/image100.emf"/><Relationship Id="rId9" Type="http://schemas.openxmlformats.org/officeDocument/2006/relationships/image" Target="../media/image105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21" y="191069"/>
            <a:ext cx="12014579" cy="17059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6"/>
                </a:solidFill>
              </a:rPr>
              <a:t>Department of Applied Mathematics and Computational Sciences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9" y="2715904"/>
            <a:ext cx="9685361" cy="151490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III </a:t>
            </a:r>
            <a:r>
              <a:rPr lang="en-US" b="1" dirty="0" err="1" smtClean="0">
                <a:solidFill>
                  <a:srgbClr val="C00000"/>
                </a:solidFill>
              </a:rPr>
              <a:t>Sem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C00000"/>
                </a:solidFill>
              </a:rPr>
              <a:t>M.Sc.Software</a:t>
            </a:r>
            <a:r>
              <a:rPr lang="en-US" b="1" dirty="0" smtClean="0">
                <a:solidFill>
                  <a:srgbClr val="C00000"/>
                </a:solidFill>
              </a:rPr>
              <a:t> Systems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Transform Techniques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Dr. V. Suresh </a:t>
            </a:r>
            <a:r>
              <a:rPr lang="en-US" b="1" dirty="0" err="1" smtClean="0">
                <a:solidFill>
                  <a:srgbClr val="C00000"/>
                </a:solidFill>
              </a:rPr>
              <a:t>kumar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77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7" y="187704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Convolution Theorem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767" y="1006759"/>
                <a:ext cx="10898875" cy="9585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767" y="1006759"/>
                <a:ext cx="10898875" cy="958518"/>
              </a:xfrm>
              <a:blipFill rotWithShape="0">
                <a:blip r:embed="rId2"/>
                <a:stretch>
                  <a:fillRect l="-1119" t="-10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07343" y="1595945"/>
            <a:ext cx="864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Proof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39448" y="2001744"/>
            <a:ext cx="1264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We have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78744" y="2185131"/>
                <a:ext cx="4543167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744" y="2185131"/>
                <a:ext cx="4543167" cy="918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1367" y="2192732"/>
                <a:ext cx="5426262" cy="799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67" y="2192732"/>
                <a:ext cx="5426262" cy="7991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70868" y="3084664"/>
                <a:ext cx="5527924" cy="891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68" y="3084664"/>
                <a:ext cx="5527924" cy="89146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708110" y="4117891"/>
                <a:ext cx="4454809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10" y="4117891"/>
                <a:ext cx="4454809" cy="9182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708111" y="5177921"/>
                <a:ext cx="4454809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8111" y="5177921"/>
                <a:ext cx="4454809" cy="9182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472240" y="6224810"/>
            <a:ext cx="64161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Change the order of the integration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40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460" y="105818"/>
            <a:ext cx="10515600" cy="631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Proof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94" y="1020407"/>
            <a:ext cx="840475" cy="48084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Take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66164" y="1260830"/>
                <a:ext cx="4667047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64" y="1260830"/>
                <a:ext cx="4667047" cy="9182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66164" y="2333613"/>
                <a:ext cx="10078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164" y="2333613"/>
                <a:ext cx="10078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06555" y="2857463"/>
                <a:ext cx="9672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555" y="2857463"/>
                <a:ext cx="96725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69420" y="2333613"/>
                <a:ext cx="9278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420" y="2333613"/>
                <a:ext cx="92788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486139" y="2857463"/>
                <a:ext cx="1019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139" y="2857463"/>
                <a:ext cx="101925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6133211" y="3521122"/>
            <a:ext cx="4962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342496" y="421399"/>
            <a:ext cx="0" cy="3823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6" idx="0"/>
          </p:cNvCxnSpPr>
          <p:nvPr/>
        </p:nvCxnSpPr>
        <p:spPr>
          <a:xfrm flipV="1">
            <a:off x="6803597" y="746720"/>
            <a:ext cx="4153884" cy="316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405632" y="1927393"/>
                <a:ext cx="9530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632" y="1927393"/>
                <a:ext cx="95301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8338978" y="3521122"/>
                <a:ext cx="9936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78" y="3521122"/>
                <a:ext cx="993605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8147462" y="1720306"/>
                <a:ext cx="9672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462" y="1720306"/>
                <a:ext cx="967252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744816" y="3486960"/>
                <a:ext cx="3829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816" y="3486960"/>
                <a:ext cx="382925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03597" y="423622"/>
                <a:ext cx="4377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597" y="423622"/>
                <a:ext cx="437749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8952935" y="2333767"/>
            <a:ext cx="101213" cy="1153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/>
          <p:cNvSpPr/>
          <p:nvPr/>
        </p:nvSpPr>
        <p:spPr>
          <a:xfrm flipH="1">
            <a:off x="7390455" y="746720"/>
            <a:ext cx="3567026" cy="274998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041199" y="2938009"/>
            <a:ext cx="2948087" cy="1214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47230" y="3473646"/>
                <a:ext cx="4873835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30" y="3473646"/>
                <a:ext cx="4873835" cy="9182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116241" y="4382846"/>
                <a:ext cx="150906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241" y="4382846"/>
                <a:ext cx="1509066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Triangle 32"/>
          <p:cNvSpPr/>
          <p:nvPr/>
        </p:nvSpPr>
        <p:spPr>
          <a:xfrm flipH="1">
            <a:off x="7371399" y="756240"/>
            <a:ext cx="3567026" cy="2749980"/>
          </a:xfrm>
          <a:prstGeom prst="rtTriangl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275766" y="4401830"/>
            <a:ext cx="840475" cy="48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put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685231" y="4882677"/>
                <a:ext cx="4970463" cy="891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31" y="4882677"/>
                <a:ext cx="4970463" cy="89146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69460" y="5819174"/>
                <a:ext cx="6821996" cy="8914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𝑠𝑢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𝑠𝑣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60" y="5819174"/>
                <a:ext cx="6821996" cy="89146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6991456" y="4401830"/>
            <a:ext cx="0" cy="21900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463610" y="4460766"/>
                <a:ext cx="3112647" cy="75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𝑠𝑢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610" y="4460766"/>
                <a:ext cx="3112647" cy="758349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423504" y="5283425"/>
                <a:ext cx="2802498" cy="7583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𝑠𝑢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504" y="5283425"/>
                <a:ext cx="2802498" cy="75834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627168" y="6271102"/>
                <a:ext cx="311764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168" y="6271102"/>
                <a:ext cx="3117648" cy="400110"/>
              </a:xfrm>
              <a:prstGeom prst="rect">
                <a:avLst/>
              </a:prstGeom>
              <a:blipFill rotWithShape="0">
                <a:blip r:embed="rId1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52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  <p:bldP spid="16" grpId="0"/>
      <p:bldP spid="17" grpId="0"/>
      <p:bldP spid="18" grpId="0"/>
      <p:bldP spid="19" grpId="0"/>
      <p:bldP spid="20" grpId="0"/>
      <p:bldP spid="21" grpId="0" animBg="1"/>
      <p:bldP spid="26" grpId="0" animBg="1"/>
      <p:bldP spid="27" grpId="0" animBg="1"/>
      <p:bldP spid="31" grpId="0"/>
      <p:bldP spid="32" grpId="0"/>
      <p:bldP spid="33" grpId="0" animBg="1"/>
      <p:bldP spid="34" grpId="0" build="p"/>
      <p:bldP spid="35" grpId="0"/>
      <p:bldP spid="36" grpId="0"/>
      <p:bldP spid="13" grpId="0"/>
      <p:bldP spid="29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539" y="665375"/>
            <a:ext cx="10515600" cy="75399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Note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73702" y="2179809"/>
                <a:ext cx="46782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/>
                  <a:t>1.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702" y="2179809"/>
                <a:ext cx="4678204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2086" t="-10667" r="-13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73702" y="3053265"/>
                <a:ext cx="56051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0" dirty="0" smtClean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702" y="3053265"/>
                <a:ext cx="5605189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74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6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16" y="105817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Problems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4994" y="883929"/>
                <a:ext cx="10515600" cy="7810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 Find the Inverse Laplace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−2)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994" y="883929"/>
                <a:ext cx="10515600" cy="781098"/>
              </a:xfrm>
              <a:blipFill rotWithShape="0">
                <a:blip r:embed="rId2"/>
                <a:stretch>
                  <a:fillRect l="-1159" t="-2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64994" y="1665027"/>
            <a:ext cx="6383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 smtClean="0"/>
              <a:t>Ans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63849" y="2076793"/>
            <a:ext cx="6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ake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727204" y="1969546"/>
                <a:ext cx="1223733" cy="6706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4" y="1969546"/>
                <a:ext cx="1223733" cy="6706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72511" y="1990344"/>
                <a:ext cx="1871666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−2)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511" y="1990344"/>
                <a:ext cx="1871666" cy="7251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25519" y="2970414"/>
                <a:ext cx="2395271" cy="678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19" y="2970414"/>
                <a:ext cx="2395271" cy="6787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84567" y="2941474"/>
                <a:ext cx="3045642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567" y="2941474"/>
                <a:ext cx="3045642" cy="7772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681693" y="3705991"/>
                <a:ext cx="6486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93" y="3705991"/>
                <a:ext cx="648639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217840" y="3700261"/>
                <a:ext cx="85279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7840" y="3700261"/>
                <a:ext cx="852798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64243" y="4339879"/>
                <a:ext cx="45130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43" y="4339879"/>
                <a:ext cx="4513095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60028" y="5009185"/>
                <a:ext cx="2512483" cy="583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−2)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28" y="5009185"/>
                <a:ext cx="2512483" cy="58394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06012" y="5824141"/>
                <a:ext cx="2450736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12" y="5824141"/>
                <a:ext cx="2450736" cy="7806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24317" y="1771034"/>
                <a:ext cx="1819857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317" y="1771034"/>
                <a:ext cx="1819857" cy="78066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424317" y="2574409"/>
                <a:ext cx="2013693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317" y="2574409"/>
                <a:ext cx="2013693" cy="780663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435867" y="3649190"/>
                <a:ext cx="1733423" cy="885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67" y="3649190"/>
                <a:ext cx="1733423" cy="88575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450936" y="4608422"/>
                <a:ext cx="2216889" cy="78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936" y="4608422"/>
                <a:ext cx="2216889" cy="78669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593509" y="5593127"/>
                <a:ext cx="2630271" cy="717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509" y="5593127"/>
                <a:ext cx="2630271" cy="71731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6523630" y="1865082"/>
            <a:ext cx="0" cy="4617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8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87705"/>
            <a:ext cx="10515600" cy="74034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Problems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0403" y="928049"/>
                <a:ext cx="10515600" cy="9312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/>
                  <a:t>Find the Inverse Laplace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0403" y="928049"/>
                <a:ext cx="10515600" cy="931223"/>
              </a:xfrm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3899" y="1859272"/>
            <a:ext cx="64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Ans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927623" y="2158679"/>
            <a:ext cx="6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ake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90978" y="2051432"/>
                <a:ext cx="2118016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978" y="2051432"/>
                <a:ext cx="2118016" cy="67390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69875" y="2065268"/>
                <a:ext cx="2124108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75" y="2065268"/>
                <a:ext cx="2124108" cy="673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3899" y="3023360"/>
                <a:ext cx="3291991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9" y="3023360"/>
                <a:ext cx="3291991" cy="7772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11591" y="2931330"/>
                <a:ext cx="3298082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91" y="2931330"/>
                <a:ext cx="3298082" cy="7772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476978" y="3854377"/>
                <a:ext cx="11593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978" y="3854377"/>
                <a:ext cx="115935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09350" y="3833123"/>
                <a:ext cx="11593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350" y="3833123"/>
                <a:ext cx="1159356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28017" y="4421765"/>
                <a:ext cx="45130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17" y="4421765"/>
                <a:ext cx="4513095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910104" y="4964712"/>
                <a:ext cx="4008533" cy="78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04" y="4964712"/>
                <a:ext cx="4008533" cy="78669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744641" y="5751402"/>
                <a:ext cx="3560270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641" y="5751402"/>
                <a:ext cx="3560270" cy="7806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6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3" y="160408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14361" y="874162"/>
                <a:ext cx="3888372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61" y="874162"/>
                <a:ext cx="3888372" cy="7806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4361" y="1886371"/>
                <a:ext cx="5835059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𝑎𝑡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𝑎𝑢</m:t>
                                          </m:r>
                                        </m:e>
                                      </m:acc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61" y="1886371"/>
                <a:ext cx="5835059" cy="780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014361" y="2860393"/>
                <a:ext cx="4625882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61" y="2860393"/>
                <a:ext cx="4625882" cy="7806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14361" y="3834415"/>
                <a:ext cx="4165499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61" y="3834415"/>
                <a:ext cx="4165499" cy="7806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14361" y="4865455"/>
                <a:ext cx="3758016" cy="905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361" y="4865455"/>
                <a:ext cx="3758016" cy="90537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397687" y="875957"/>
                <a:ext cx="3933706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687" y="875957"/>
                <a:ext cx="3933706" cy="7788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856462" y="6021208"/>
                <a:ext cx="5667769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62" y="6021208"/>
                <a:ext cx="5667769" cy="7788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6905763" y="160408"/>
            <a:ext cx="0" cy="6639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44529" y="2063292"/>
                <a:ext cx="2841996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529" y="2063292"/>
                <a:ext cx="2841996" cy="77886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7546818" y="3250627"/>
                <a:ext cx="2984663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818" y="3250627"/>
                <a:ext cx="2984663" cy="77886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64492" y="4322963"/>
                <a:ext cx="4922951" cy="78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𝑎𝑡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492" y="4322963"/>
                <a:ext cx="4922951" cy="78669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49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7" y="174056"/>
            <a:ext cx="10515600" cy="6721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4176" y="846161"/>
                <a:ext cx="10515600" cy="84933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/>
                  <a:t>Find the Inverse Laplace Transform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176" y="846161"/>
                <a:ext cx="10515600" cy="849336"/>
              </a:xfrm>
              <a:blipFill rotWithShape="0">
                <a:blip r:embed="rId2"/>
                <a:stretch>
                  <a:fillRect l="-1159" t="-6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13899" y="1859272"/>
            <a:ext cx="641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Ans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927623" y="2158679"/>
            <a:ext cx="650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</a:t>
            </a:r>
            <a:r>
              <a:rPr lang="en-US" sz="2000" dirty="0" smtClean="0"/>
              <a:t>ake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890978" y="2051432"/>
                <a:ext cx="2118016" cy="7251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978" y="2051432"/>
                <a:ext cx="2118016" cy="72513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069875" y="2065268"/>
                <a:ext cx="2124108" cy="673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875" y="2065268"/>
                <a:ext cx="2124108" cy="67390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3899" y="3023360"/>
                <a:ext cx="3291991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9" y="3023360"/>
                <a:ext cx="3291991" cy="7772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711591" y="2931330"/>
                <a:ext cx="3298082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591" y="2931330"/>
                <a:ext cx="3298082" cy="77726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476978" y="3854377"/>
                <a:ext cx="1314206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978" y="3854377"/>
                <a:ext cx="1314206" cy="6705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09350" y="3833123"/>
                <a:ext cx="115935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350" y="3833123"/>
                <a:ext cx="1159356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28017" y="4421765"/>
                <a:ext cx="451309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17" y="4421765"/>
                <a:ext cx="4513095" cy="400110"/>
              </a:xfrm>
              <a:prstGeom prst="rect">
                <a:avLst/>
              </a:prstGeom>
              <a:blipFill rotWithShape="0"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10104" y="4964712"/>
                <a:ext cx="4189352" cy="714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04" y="4964712"/>
                <a:ext cx="4189352" cy="71404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752390" y="5673932"/>
                <a:ext cx="3715120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𝑎𝑢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390" y="5673932"/>
                <a:ext cx="3715120" cy="7806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39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8" y="133114"/>
            <a:ext cx="10515600" cy="72669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16807" y="1107857"/>
                <a:ext cx="4028860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𝑎𝑢</m:t>
                                  </m:r>
                                </m:e>
                              </m:func>
                            </m:e>
                          </m:d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07" y="1107857"/>
                <a:ext cx="4028860" cy="78066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407624" y="1936861"/>
                <a:ext cx="5868850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𝑎𝑡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𝑎𝑢</m:t>
                                          </m:r>
                                        </m:e>
                                      </m:acc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24" y="1936861"/>
                <a:ext cx="5868850" cy="780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407624" y="2889387"/>
                <a:ext cx="5907195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24" y="2889387"/>
                <a:ext cx="5907195" cy="7806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62927" y="3931055"/>
                <a:ext cx="4240713" cy="7806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27" y="3931055"/>
                <a:ext cx="4240713" cy="78066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16807" y="4877187"/>
                <a:ext cx="3890937" cy="876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𝑐𝑜𝑠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𝑎𝑢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07" y="4877187"/>
                <a:ext cx="3890937" cy="87633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407624" y="5888060"/>
                <a:ext cx="5853590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co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s</m:t>
                                      </m:r>
                                    </m:fName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24" y="5888060"/>
                <a:ext cx="5853590" cy="77886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6387151" y="105818"/>
            <a:ext cx="40944" cy="6724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6726851" y="470376"/>
                <a:ext cx="4120808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𝑎𝑡</m:t>
                                      </m:r>
                                    </m:e>
                                  </m:d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𝑎𝑡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851" y="470376"/>
                <a:ext cx="4120808" cy="77886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6739853" y="1543168"/>
                <a:ext cx="1805559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853" y="1543168"/>
                <a:ext cx="1805559" cy="67056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6842715" y="2978258"/>
                <a:ext cx="3300584" cy="6917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15" y="2978258"/>
                <a:ext cx="3300584" cy="69179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0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05817"/>
            <a:ext cx="10515600" cy="5765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812" y="802043"/>
            <a:ext cx="4252415" cy="5763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4.  Solve </a:t>
            </a:r>
            <a:r>
              <a:rPr lang="en-US" dirty="0"/>
              <a:t>the </a:t>
            </a:r>
            <a:r>
              <a:rPr lang="en-US" dirty="0" smtClean="0"/>
              <a:t>integral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814570" y="682388"/>
                <a:ext cx="3482685" cy="688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70" y="682388"/>
                <a:ext cx="3482685" cy="688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55812" y="1313413"/>
            <a:ext cx="79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Ans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76701" y="2009449"/>
            <a:ext cx="79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Given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30107" y="3188967"/>
            <a:ext cx="515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Taking Laplace Transform on both sides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64212" y="1849950"/>
                <a:ext cx="3482685" cy="688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12" y="1849950"/>
                <a:ext cx="3482685" cy="688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64212" y="2709735"/>
                <a:ext cx="245503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12" y="2709735"/>
                <a:ext cx="2455031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985" r="-1489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72486" y="3803502"/>
                <a:ext cx="34758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86" y="3803502"/>
                <a:ext cx="3475888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1404" t="-2000" r="-2281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72486" y="4331995"/>
                <a:ext cx="357848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86" y="4331995"/>
                <a:ext cx="3578480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193" t="-4000" r="-2044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072486" y="4860488"/>
                <a:ext cx="2837636" cy="586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86" y="4860488"/>
                <a:ext cx="2837636" cy="5864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72486" y="5753360"/>
                <a:ext cx="2840073" cy="69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486" y="5753360"/>
                <a:ext cx="2840073" cy="69435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5981000" y="1860258"/>
            <a:ext cx="0" cy="4652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992900" y="1860258"/>
                <a:ext cx="2391039" cy="69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900" y="1860258"/>
                <a:ext cx="2391039" cy="69435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92900" y="2788124"/>
                <a:ext cx="1957138" cy="617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 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900" y="2788124"/>
                <a:ext cx="1957138" cy="6177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039504" y="3537700"/>
                <a:ext cx="2008627" cy="578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504" y="3537700"/>
                <a:ext cx="2008627" cy="5783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76570" y="4388942"/>
                <a:ext cx="1694695" cy="709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570" y="4388942"/>
                <a:ext cx="1694695" cy="70993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05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6" grpId="0"/>
      <p:bldP spid="17" grpId="0"/>
      <p:bldP spid="18" grpId="0"/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" y="179389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Problems </a:t>
            </a:r>
            <a:r>
              <a:rPr lang="en-US" b="1" dirty="0" err="1">
                <a:solidFill>
                  <a:srgbClr val="C00000"/>
                </a:solidFill>
              </a:rPr>
              <a:t>cont</a:t>
            </a:r>
            <a:r>
              <a:rPr lang="en-US" b="1" dirty="0">
                <a:solidFill>
                  <a:srgbClr val="C00000"/>
                </a:solidFill>
              </a:rPr>
              <a:t>…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5812" y="802043"/>
            <a:ext cx="4252415" cy="57638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5</a:t>
            </a:r>
            <a:r>
              <a:rPr lang="en-US" dirty="0" smtClean="0"/>
              <a:t>.  Solve </a:t>
            </a:r>
            <a:r>
              <a:rPr lang="en-US" dirty="0"/>
              <a:t>the </a:t>
            </a:r>
            <a:r>
              <a:rPr lang="en-US" dirty="0" smtClean="0"/>
              <a:t>integral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14570" y="682388"/>
                <a:ext cx="4479047" cy="688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570" y="682388"/>
                <a:ext cx="4479047" cy="688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55812" y="1313413"/>
            <a:ext cx="79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Ans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76701" y="2009449"/>
            <a:ext cx="791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Given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830107" y="3188967"/>
            <a:ext cx="515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Taking Laplace Transform on both sides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664212" y="1849950"/>
                <a:ext cx="4479047" cy="688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12" y="1849950"/>
                <a:ext cx="4479047" cy="6883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64212" y="2709735"/>
                <a:ext cx="370575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∗(1+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)=1−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212" y="2709735"/>
                <a:ext cx="3705758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151" t="-4000" r="-82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0107" y="3796920"/>
                <a:ext cx="50681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7" y="3796920"/>
                <a:ext cx="5068182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601" t="-2000" r="-120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0107" y="4368485"/>
                <a:ext cx="49580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{1}−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sinh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7" y="4368485"/>
                <a:ext cx="4958024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615" t="-4000" r="-1476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0107" y="4953217"/>
                <a:ext cx="3738139" cy="6959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7" y="4953217"/>
                <a:ext cx="3738139" cy="69596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54093" y="1662270"/>
                <a:ext cx="3719352" cy="69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093" y="1662270"/>
                <a:ext cx="3719352" cy="69435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 flipH="1">
            <a:off x="6386513" y="1837994"/>
            <a:ext cx="14287" cy="4748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97543" y="2709735"/>
                <a:ext cx="3700565" cy="69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543" y="2709735"/>
                <a:ext cx="3700565" cy="69435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538655" y="3866318"/>
                <a:ext cx="2170018" cy="570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 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55" y="3866318"/>
                <a:ext cx="2170018" cy="5704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538655" y="4899022"/>
                <a:ext cx="19656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 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cosh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55" y="4899022"/>
                <a:ext cx="1965602" cy="307777"/>
              </a:xfrm>
              <a:prstGeom prst="rect">
                <a:avLst/>
              </a:prstGeom>
              <a:blipFill rotWithShape="0">
                <a:blip r:embed="rId11"/>
                <a:stretch>
                  <a:fillRect l="-2795" t="-4000" r="-2174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30106" y="5747062"/>
                <a:ext cx="3735703" cy="586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6" y="5747062"/>
                <a:ext cx="3735703" cy="586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84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18" grpId="0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284" y="1600035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rgbClr val="0070C0"/>
                </a:solidFill>
              </a:rPr>
              <a:t>Convolution theorem</a:t>
            </a:r>
            <a:endParaRPr lang="en-US" sz="8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33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146761"/>
            <a:ext cx="10515600" cy="767639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Homework problems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881" y="1034055"/>
            <a:ext cx="10515600" cy="685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Find the Inverse  Laplace Transform for the following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03550" y="2006880"/>
                <a:ext cx="1400255" cy="714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550" y="2006880"/>
                <a:ext cx="1400255" cy="71404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612" y="2006880"/>
            <a:ext cx="1911915" cy="65197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46881" y="3138085"/>
            <a:ext cx="10515600" cy="68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Solve the following integral equations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79395" y="2215462"/>
            <a:ext cx="59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16189" y="2215462"/>
            <a:ext cx="59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(ii)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7808" y="3773337"/>
            <a:ext cx="59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1982" y="4612902"/>
            <a:ext cx="59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(ii)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1981" y="5349783"/>
            <a:ext cx="59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(iii)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549" y="3568526"/>
            <a:ext cx="2254551" cy="7504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371" y="6065832"/>
            <a:ext cx="4176253" cy="6625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3804" y="4461691"/>
            <a:ext cx="4226745" cy="67661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3804" y="5224203"/>
            <a:ext cx="3831388" cy="75573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77807" y="6140820"/>
            <a:ext cx="59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(iv)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8737" y="4009693"/>
            <a:ext cx="3048155" cy="41716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1200" y="4690005"/>
            <a:ext cx="4604789" cy="34476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09805" y="5446804"/>
            <a:ext cx="4927577" cy="430258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471200" y="3823648"/>
            <a:ext cx="1959403" cy="603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471200" y="4612902"/>
            <a:ext cx="3638078" cy="421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309805" y="5446804"/>
            <a:ext cx="3361607" cy="430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5192" y="4142669"/>
            <a:ext cx="3310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00549" y="4829175"/>
            <a:ext cx="4761932" cy="4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100549" y="5661933"/>
            <a:ext cx="44363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0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5.googleusercontent.com/proxy/NIBhc1H3cZp8iqNOh-8D5kVSbfQ5c0GETiWqNKaAlol_hG5grvLS00bMiFMP8vXjN3K_KnBdXkfcQALso1gTPyJ8fIopbfT0wiPhaAOcDkmT9RMzlz60PUcm5-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05" y="1146833"/>
            <a:ext cx="6976745" cy="4646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6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64" y="163503"/>
            <a:ext cx="10515600" cy="740344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Definition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780" y="931412"/>
                <a:ext cx="10515600" cy="13139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600" dirty="0" smtClean="0"/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 are the two functions then their </a:t>
                </a:r>
                <a:r>
                  <a:rPr lang="en-US" sz="2600" b="1" dirty="0" smtClean="0">
                    <a:solidFill>
                      <a:srgbClr val="00B050"/>
                    </a:solidFill>
                  </a:rPr>
                  <a:t>convolution</a:t>
                </a:r>
                <a:r>
                  <a:rPr lang="en-US" sz="2600" dirty="0" smtClean="0"/>
                  <a:t> denoted by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 smtClean="0"/>
                  <a:t> and defined as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780" y="931412"/>
                <a:ext cx="10515600" cy="1313925"/>
              </a:xfrm>
              <a:blipFill rotWithShape="0">
                <a:blip r:embed="rId2"/>
                <a:stretch>
                  <a:fillRect l="-1043" t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93139" y="1588376"/>
                <a:ext cx="4543167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139" y="1588376"/>
                <a:ext cx="4543167" cy="918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95780" y="5899397"/>
            <a:ext cx="5292588" cy="2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466407" y="3145187"/>
            <a:ext cx="0" cy="296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623161" y="3084390"/>
            <a:ext cx="4541562" cy="2815007"/>
          </a:xfrm>
          <a:custGeom>
            <a:avLst/>
            <a:gdLst>
              <a:gd name="connsiteX0" fmla="*/ 0 w 6196083"/>
              <a:gd name="connsiteY0" fmla="*/ 3311281 h 3354059"/>
              <a:gd name="connsiteX1" fmla="*/ 436728 w 6196083"/>
              <a:gd name="connsiteY1" fmla="*/ 1659902 h 3354059"/>
              <a:gd name="connsiteX2" fmla="*/ 1910686 w 6196083"/>
              <a:gd name="connsiteY2" fmla="*/ 1496129 h 3354059"/>
              <a:gd name="connsiteX3" fmla="*/ 2374710 w 6196083"/>
              <a:gd name="connsiteY3" fmla="*/ 336069 h 3354059"/>
              <a:gd name="connsiteX4" fmla="*/ 3616657 w 6196083"/>
              <a:gd name="connsiteY4" fmla="*/ 213239 h 3354059"/>
              <a:gd name="connsiteX5" fmla="*/ 4749421 w 6196083"/>
              <a:gd name="connsiteY5" fmla="*/ 2997382 h 3354059"/>
              <a:gd name="connsiteX6" fmla="*/ 6196083 w 6196083"/>
              <a:gd name="connsiteY6" fmla="*/ 3229394 h 335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96083" h="3354059">
                <a:moveTo>
                  <a:pt x="0" y="3311281"/>
                </a:moveTo>
                <a:cubicBezTo>
                  <a:pt x="59140" y="2636854"/>
                  <a:pt x="118280" y="1962427"/>
                  <a:pt x="436728" y="1659902"/>
                </a:cubicBezTo>
                <a:cubicBezTo>
                  <a:pt x="755176" y="1357377"/>
                  <a:pt x="1587689" y="1716768"/>
                  <a:pt x="1910686" y="1496129"/>
                </a:cubicBezTo>
                <a:cubicBezTo>
                  <a:pt x="2233683" y="1275490"/>
                  <a:pt x="2090382" y="549884"/>
                  <a:pt x="2374710" y="336069"/>
                </a:cubicBezTo>
                <a:cubicBezTo>
                  <a:pt x="2659039" y="122254"/>
                  <a:pt x="3220872" y="-230313"/>
                  <a:pt x="3616657" y="213239"/>
                </a:cubicBezTo>
                <a:cubicBezTo>
                  <a:pt x="4012442" y="656791"/>
                  <a:pt x="4319517" y="2494690"/>
                  <a:pt x="4749421" y="2997382"/>
                </a:cubicBezTo>
                <a:cubicBezTo>
                  <a:pt x="5179325" y="3500074"/>
                  <a:pt x="5687704" y="3364734"/>
                  <a:pt x="6196083" y="32293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66735" y="3219674"/>
                <a:ext cx="772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735" y="3219674"/>
                <a:ext cx="77211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12736" y="6017323"/>
                <a:ext cx="7721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36" y="6017323"/>
                <a:ext cx="772112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925181" y="3017483"/>
            <a:ext cx="4468692" cy="3433579"/>
            <a:chOff x="6925181" y="3017483"/>
            <a:chExt cx="4468692" cy="3433579"/>
          </a:xfrm>
        </p:grpSpPr>
        <p:sp>
          <p:nvSpPr>
            <p:cNvPr id="12" name="Freeform 11"/>
            <p:cNvSpPr/>
            <p:nvPr/>
          </p:nvSpPr>
          <p:spPr>
            <a:xfrm flipH="1">
              <a:off x="6939390" y="3017483"/>
              <a:ext cx="3897009" cy="2948820"/>
            </a:xfrm>
            <a:custGeom>
              <a:avLst/>
              <a:gdLst>
                <a:gd name="connsiteX0" fmla="*/ 0 w 6196083"/>
                <a:gd name="connsiteY0" fmla="*/ 3311281 h 3354059"/>
                <a:gd name="connsiteX1" fmla="*/ 436728 w 6196083"/>
                <a:gd name="connsiteY1" fmla="*/ 1659902 h 3354059"/>
                <a:gd name="connsiteX2" fmla="*/ 1910686 w 6196083"/>
                <a:gd name="connsiteY2" fmla="*/ 1496129 h 3354059"/>
                <a:gd name="connsiteX3" fmla="*/ 2374710 w 6196083"/>
                <a:gd name="connsiteY3" fmla="*/ 336069 h 3354059"/>
                <a:gd name="connsiteX4" fmla="*/ 3616657 w 6196083"/>
                <a:gd name="connsiteY4" fmla="*/ 213239 h 3354059"/>
                <a:gd name="connsiteX5" fmla="*/ 4749421 w 6196083"/>
                <a:gd name="connsiteY5" fmla="*/ 2997382 h 3354059"/>
                <a:gd name="connsiteX6" fmla="*/ 6196083 w 6196083"/>
                <a:gd name="connsiteY6" fmla="*/ 3229394 h 335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96083" h="3354059">
                  <a:moveTo>
                    <a:pt x="0" y="3311281"/>
                  </a:moveTo>
                  <a:cubicBezTo>
                    <a:pt x="59140" y="2636854"/>
                    <a:pt x="118280" y="1962427"/>
                    <a:pt x="436728" y="1659902"/>
                  </a:cubicBezTo>
                  <a:cubicBezTo>
                    <a:pt x="755176" y="1357377"/>
                    <a:pt x="1587689" y="1716768"/>
                    <a:pt x="1910686" y="1496129"/>
                  </a:cubicBezTo>
                  <a:cubicBezTo>
                    <a:pt x="2233683" y="1275490"/>
                    <a:pt x="2090382" y="549884"/>
                    <a:pt x="2374710" y="336069"/>
                  </a:cubicBezTo>
                  <a:cubicBezTo>
                    <a:pt x="2659039" y="122254"/>
                    <a:pt x="3220872" y="-230313"/>
                    <a:pt x="3616657" y="213239"/>
                  </a:cubicBezTo>
                  <a:cubicBezTo>
                    <a:pt x="4012442" y="656791"/>
                    <a:pt x="4319517" y="2494690"/>
                    <a:pt x="4749421" y="2997382"/>
                  </a:cubicBezTo>
                  <a:cubicBezTo>
                    <a:pt x="5179325" y="3500074"/>
                    <a:pt x="5687704" y="3364734"/>
                    <a:pt x="6196083" y="322939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925181" y="5990276"/>
              <a:ext cx="44686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8360623" y="3343365"/>
              <a:ext cx="0" cy="31076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455720" y="3518369"/>
                  <a:ext cx="772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5720" y="3518369"/>
                  <a:ext cx="77211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9449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0599254" y="5990276"/>
                  <a:ext cx="7721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9254" y="5990276"/>
                  <a:ext cx="77211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3189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1" grpId="0" animBg="1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0"/>
            <a:ext cx="10515600" cy="80858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Geometrical interpretation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volu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68488" y="808582"/>
            <a:ext cx="8334233" cy="531307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80728" y="2169994"/>
            <a:ext cx="230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Blending of two functions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80728" y="3197798"/>
            <a:ext cx="230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Area of overlapping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80728" y="4225602"/>
            <a:ext cx="230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Amount  of overlapping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5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  <p:bldLst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02" y="160408"/>
            <a:ext cx="10515600" cy="65845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Interpretation </a:t>
            </a:r>
            <a:r>
              <a:rPr lang="en-US" b="1" dirty="0" err="1" smtClean="0">
                <a:solidFill>
                  <a:srgbClr val="C00000"/>
                </a:solidFill>
              </a:rPr>
              <a:t>cont</a:t>
            </a:r>
            <a:r>
              <a:rPr lang="en-US" b="1" dirty="0" smtClean="0">
                <a:solidFill>
                  <a:srgbClr val="C00000"/>
                </a:solidFill>
              </a:rPr>
              <a:t>…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9" y="1569493"/>
            <a:ext cx="10688702" cy="33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51" y="119466"/>
            <a:ext cx="10515600" cy="75399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2665" y="895661"/>
                <a:ext cx="10515600" cy="7265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1. Find the convolution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665" y="895661"/>
                <a:ext cx="10515600" cy="726506"/>
              </a:xfrm>
              <a:blipFill rotWithShape="0">
                <a:blip r:embed="rId2"/>
                <a:stretch>
                  <a:fillRect l="-1217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24051" y="1622167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B0F0"/>
                </a:solidFill>
              </a:rPr>
              <a:t>Ans</a:t>
            </a:r>
            <a:r>
              <a:rPr lang="en-US" dirty="0" smtClean="0">
                <a:solidFill>
                  <a:srgbClr val="00B0F0"/>
                </a:solidFill>
              </a:rPr>
              <a:t>:</a:t>
            </a:r>
            <a:endParaRPr lang="en-US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662463" y="1808412"/>
                <a:ext cx="4543167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63" y="1808412"/>
                <a:ext cx="4543167" cy="918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02481" y="2912922"/>
                <a:ext cx="2134815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81" y="2912922"/>
                <a:ext cx="2134815" cy="9182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55211" y="4145086"/>
                <a:ext cx="1055674" cy="466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211" y="4145086"/>
                <a:ext cx="1055674" cy="466410"/>
              </a:xfrm>
              <a:prstGeom prst="rect">
                <a:avLst/>
              </a:prstGeom>
              <a:blipFill rotWithShape="0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28841" y="4925395"/>
                <a:ext cx="22776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841" y="4925395"/>
                <a:ext cx="2277675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53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943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4051" y="119466"/>
            <a:ext cx="10515600" cy="75399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Property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7033" y="791437"/>
            <a:ext cx="10515600" cy="72650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Convolution is commutative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70016" y="1512025"/>
                <a:ext cx="4543167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016" y="1512025"/>
                <a:ext cx="4543167" cy="9182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24051" y="1287110"/>
            <a:ext cx="945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</a:rPr>
              <a:t>Proof: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591474" y="2014944"/>
                <a:ext cx="3904339" cy="892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474" y="2014944"/>
                <a:ext cx="3904339" cy="8926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63192" y="2448491"/>
                <a:ext cx="4021229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92" y="2448491"/>
                <a:ext cx="4021229" cy="9182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663192" y="3391961"/>
                <a:ext cx="4021229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192" y="3391961"/>
                <a:ext cx="4021229" cy="9182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82738" y="4335431"/>
                <a:ext cx="3030445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738" y="4335431"/>
                <a:ext cx="3030445" cy="9182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656203" y="5180992"/>
                <a:ext cx="3030445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203" y="5180992"/>
                <a:ext cx="3030445" cy="9182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164512" y="6226820"/>
                <a:ext cx="3509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512" y="6226820"/>
                <a:ext cx="3509294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/>
          <p:cNvSpPr txBox="1">
            <a:spLocks/>
          </p:cNvSpPr>
          <p:nvPr/>
        </p:nvSpPr>
        <p:spPr>
          <a:xfrm>
            <a:off x="5300702" y="6237007"/>
            <a:ext cx="6375482" cy="4592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Thus, convolution operation is commutative 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825702" y="4196455"/>
            <a:ext cx="3670111" cy="1702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In addition, convolution operation is 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B050"/>
                </a:solidFill>
              </a:rPr>
              <a:t>distributive and 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rgbClr val="00B050"/>
                </a:solidFill>
              </a:rPr>
              <a:t>associative 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6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4051" y="119466"/>
            <a:ext cx="10515600" cy="753991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Problems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2665" y="895661"/>
                <a:ext cx="10515600" cy="7265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2. Find the convolution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665" y="895661"/>
                <a:ext cx="10515600" cy="726506"/>
              </a:xfrm>
              <a:blipFill rotWithShape="0">
                <a:blip r:embed="rId2"/>
                <a:stretch>
                  <a:fillRect l="-1217" t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24051" y="1622167"/>
            <a:ext cx="7264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00B0F0"/>
                </a:solidFill>
              </a:rPr>
              <a:t>Ans</a:t>
            </a:r>
            <a:r>
              <a:rPr lang="en-US" sz="2400" dirty="0" smtClean="0">
                <a:solidFill>
                  <a:srgbClr val="00B0F0"/>
                </a:solidFill>
              </a:rPr>
              <a:t>:</a:t>
            </a:r>
            <a:endParaRPr lang="en-US" sz="2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662463" y="1808412"/>
                <a:ext cx="4543167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463" y="1808412"/>
                <a:ext cx="4543167" cy="918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202481" y="2912922"/>
                <a:ext cx="2805768" cy="9182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481" y="2912922"/>
                <a:ext cx="2805768" cy="9182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447370" y="2726677"/>
                <a:ext cx="4396716" cy="1061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−…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370" y="2726677"/>
                <a:ext cx="4396716" cy="10610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25675" y="4121672"/>
                <a:ext cx="3802003" cy="466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−(−1)(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75" y="4121672"/>
                <a:ext cx="3802003" cy="466410"/>
              </a:xfrm>
              <a:prstGeom prst="rect">
                <a:avLst/>
              </a:prstGeom>
              <a:blipFill rotWithShape="0">
                <a:blip r:embed="rId6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25675" y="4891109"/>
                <a:ext cx="21430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675" y="4891109"/>
                <a:ext cx="2143087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56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736252" y="5774597"/>
                <a:ext cx="33993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252" y="5774597"/>
                <a:ext cx="3399329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8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63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7" y="174058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Homework Problems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33" y="911225"/>
            <a:ext cx="10515600" cy="50814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Compute the convolution for the following functions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772" y="2703405"/>
            <a:ext cx="2576220" cy="13691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02" y="4431304"/>
            <a:ext cx="1116359" cy="5129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985" y="5345335"/>
            <a:ext cx="1792653" cy="4270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772" y="1716259"/>
            <a:ext cx="1498189" cy="5765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352" y="1746927"/>
            <a:ext cx="1197807" cy="4741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592" y="1716259"/>
            <a:ext cx="1304942" cy="7071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592" y="2770695"/>
            <a:ext cx="1004691" cy="6391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0592" y="3490289"/>
            <a:ext cx="2534471" cy="582231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8" idx="3"/>
          </p:cNvCxnSpPr>
          <p:nvPr/>
        </p:nvCxnSpPr>
        <p:spPr>
          <a:xfrm>
            <a:off x="4448159" y="1983993"/>
            <a:ext cx="172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6660" y="3090267"/>
            <a:ext cx="172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286660" y="3788746"/>
            <a:ext cx="1720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5093" y="1746927"/>
            <a:ext cx="5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40267" y="2770695"/>
            <a:ext cx="5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40267" y="3596738"/>
            <a:ext cx="5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40267" y="4522377"/>
            <a:ext cx="5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0267" y="5403073"/>
            <a:ext cx="58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503</Words>
  <Application>Microsoft Office PowerPoint</Application>
  <PresentationFormat>Widescreen</PresentationFormat>
  <Paragraphs>195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Department of Applied Mathematics and Computational Sciences</vt:lpstr>
      <vt:lpstr>Convolution theorem</vt:lpstr>
      <vt:lpstr>Definition </vt:lpstr>
      <vt:lpstr>Geometrical interpretation</vt:lpstr>
      <vt:lpstr>Interpretation cont…</vt:lpstr>
      <vt:lpstr>Problems</vt:lpstr>
      <vt:lpstr>Property</vt:lpstr>
      <vt:lpstr>Problems</vt:lpstr>
      <vt:lpstr>Homework Problems</vt:lpstr>
      <vt:lpstr>Convolution Theorem</vt:lpstr>
      <vt:lpstr>Proof cont…</vt:lpstr>
      <vt:lpstr>Note</vt:lpstr>
      <vt:lpstr>Problems</vt:lpstr>
      <vt:lpstr>Problems cont…</vt:lpstr>
      <vt:lpstr>Problems cont…</vt:lpstr>
      <vt:lpstr>Problems cont…</vt:lpstr>
      <vt:lpstr>Problems cont…</vt:lpstr>
      <vt:lpstr>Problems cont…</vt:lpstr>
      <vt:lpstr>Problems cont…</vt:lpstr>
      <vt:lpstr>Homework problems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Applied Mathematics and Computational Sciences</dc:title>
  <dc:creator>WELCOME</dc:creator>
  <cp:lastModifiedBy>WELCOME</cp:lastModifiedBy>
  <cp:revision>77</cp:revision>
  <dcterms:created xsi:type="dcterms:W3CDTF">2020-08-29T14:22:42Z</dcterms:created>
  <dcterms:modified xsi:type="dcterms:W3CDTF">2020-09-07T06:24:09Z</dcterms:modified>
</cp:coreProperties>
</file>