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5" r:id="rId4"/>
    <p:sldId id="266" r:id="rId5"/>
    <p:sldId id="267" r:id="rId6"/>
    <p:sldId id="268" r:id="rId7"/>
    <p:sldId id="270" r:id="rId8"/>
    <p:sldId id="271" r:id="rId9"/>
    <p:sldId id="269" r:id="rId10"/>
    <p:sldId id="272" r:id="rId11"/>
    <p:sldId id="276" r:id="rId12"/>
    <p:sldId id="273" r:id="rId13"/>
    <p:sldId id="274" r:id="rId14"/>
    <p:sldId id="275" r:id="rId15"/>
    <p:sldId id="277" r:id="rId16"/>
    <p:sldId id="278" r:id="rId17"/>
    <p:sldId id="280" r:id="rId18"/>
    <p:sldId id="281" r:id="rId19"/>
    <p:sldId id="279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6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6D6C-DA53-4EDC-BA29-2C7A6FD34F6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6D6C-DA53-4EDC-BA29-2C7A6FD34F6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5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6D6C-DA53-4EDC-BA29-2C7A6FD34F6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5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6D6C-DA53-4EDC-BA29-2C7A6FD34F6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6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6D6C-DA53-4EDC-BA29-2C7A6FD34F6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7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6D6C-DA53-4EDC-BA29-2C7A6FD34F6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7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6D6C-DA53-4EDC-BA29-2C7A6FD34F6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6D6C-DA53-4EDC-BA29-2C7A6FD34F6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8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6D6C-DA53-4EDC-BA29-2C7A6FD34F6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6D6C-DA53-4EDC-BA29-2C7A6FD34F6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1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6D6C-DA53-4EDC-BA29-2C7A6FD34F6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7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26D6C-DA53-4EDC-BA29-2C7A6FD34F6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1B04-E1E9-4BB8-9C45-256BA519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3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12" Type="http://schemas.openxmlformats.org/officeDocument/2006/relationships/image" Target="../media/image4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11" Type="http://schemas.openxmlformats.org/officeDocument/2006/relationships/image" Target="../media/image48.png"/><Relationship Id="rId5" Type="http://schemas.openxmlformats.org/officeDocument/2006/relationships/image" Target="../media/image420.png"/><Relationship Id="rId10" Type="http://schemas.openxmlformats.org/officeDocument/2006/relationships/image" Target="../media/image47.png"/><Relationship Id="rId4" Type="http://schemas.openxmlformats.org/officeDocument/2006/relationships/image" Target="../media/image410.pn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1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91.png"/><Relationship Id="rId5" Type="http://schemas.openxmlformats.org/officeDocument/2006/relationships/image" Target="../media/image105.png"/><Relationship Id="rId15" Type="http://schemas.openxmlformats.org/officeDocument/2006/relationships/image" Target="../media/image114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10" Type="http://schemas.openxmlformats.org/officeDocument/2006/relationships/image" Target="../media/image146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90.png"/><Relationship Id="rId4" Type="http://schemas.openxmlformats.org/officeDocument/2006/relationships/image" Target="../media/image18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05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12" Type="http://schemas.openxmlformats.org/officeDocument/2006/relationships/image" Target="../media/image204.png"/><Relationship Id="rId2" Type="http://schemas.openxmlformats.org/officeDocument/2006/relationships/image" Target="../media/image194.png"/><Relationship Id="rId16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11" Type="http://schemas.openxmlformats.org/officeDocument/2006/relationships/image" Target="../media/image203.png"/><Relationship Id="rId5" Type="http://schemas.openxmlformats.org/officeDocument/2006/relationships/image" Target="../media/image197.png"/><Relationship Id="rId15" Type="http://schemas.openxmlformats.org/officeDocument/2006/relationships/image" Target="../media/image207.png"/><Relationship Id="rId10" Type="http://schemas.openxmlformats.org/officeDocument/2006/relationships/image" Target="../media/image202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Relationship Id="rId14" Type="http://schemas.openxmlformats.org/officeDocument/2006/relationships/image" Target="../media/image20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5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2237"/>
            <a:ext cx="1504950" cy="6064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Note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4350" y="1150144"/>
                <a:ext cx="45874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" y="1150144"/>
                <a:ext cx="458747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62" r="-185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9527" y="4498787"/>
                <a:ext cx="49166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27" y="4498787"/>
                <a:ext cx="491666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91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38842" y="5195884"/>
                <a:ext cx="27921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42" y="5195884"/>
                <a:ext cx="2792175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22350" y="5943747"/>
                <a:ext cx="4100160" cy="503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350" y="5943747"/>
                <a:ext cx="4100160" cy="503921"/>
              </a:xfrm>
              <a:prstGeom prst="rect">
                <a:avLst/>
              </a:prstGeom>
              <a:blipFill rotWithShape="0">
                <a:blip r:embed="rId5"/>
                <a:stretch>
                  <a:fillRect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4350" y="2059726"/>
                <a:ext cx="48618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/>
                  <a:t>}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" y="2059726"/>
                <a:ext cx="486184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30" t="-26667" r="-288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8401" y="2909924"/>
                <a:ext cx="212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 smtClean="0"/>
                  <a:t>}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01" y="2909924"/>
                <a:ext cx="212968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714" t="-24590" r="-7714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808087" y="3628187"/>
                <a:ext cx="25925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𝑎𝑠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087" y="3628187"/>
                <a:ext cx="2592505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526" r="-282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808087" y="2885295"/>
                <a:ext cx="36518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087" y="2885295"/>
                <a:ext cx="3651897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526" r="-166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664100" y="3749127"/>
                <a:ext cx="492918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m:rPr>
                        <m:nor/>
                      </m:rPr>
                      <a:rPr lang="en-US" sz="2400" dirty="0"/>
                      <m:t>}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𝑎𝑠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100" y="3749127"/>
                <a:ext cx="4929186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2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65386" y="4498787"/>
                <a:ext cx="6126614" cy="503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386" y="4498787"/>
                <a:ext cx="6126614" cy="503921"/>
              </a:xfrm>
              <a:prstGeom prst="rect">
                <a:avLst/>
              </a:prstGeom>
              <a:blipFill rotWithShape="0">
                <a:blip r:embed="rId11"/>
                <a:stretch>
                  <a:fillRect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664100" y="3628187"/>
            <a:ext cx="4823050" cy="715213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65385" y="4337807"/>
            <a:ext cx="6021839" cy="81402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8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4" y="105818"/>
            <a:ext cx="10515600" cy="6994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4994" y="952168"/>
                <a:ext cx="10515600" cy="5763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Find the Laplace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994" y="952168"/>
                <a:ext cx="10515600" cy="576381"/>
              </a:xfrm>
              <a:blipFill rotWithShape="0">
                <a:blip r:embed="rId2"/>
                <a:stretch>
                  <a:fillRect l="-1159" t="-16842" b="-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2164" y="1528549"/>
            <a:ext cx="108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Ans</a:t>
            </a:r>
            <a:r>
              <a:rPr lang="en-US" sz="2400" dirty="0" smtClean="0">
                <a:solidFill>
                  <a:srgbClr val="00B0F0"/>
                </a:solidFill>
              </a:rPr>
              <a:t>:</a:t>
            </a:r>
            <a:endParaRPr lang="en-US" sz="2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9859" y="2104930"/>
                <a:ext cx="48301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}=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𝑎𝑠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59" y="2104930"/>
                <a:ext cx="4830105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r="-100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9859" y="2681311"/>
                <a:ext cx="55852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{5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−2)}=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{5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59" y="2681311"/>
                <a:ext cx="5585281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20451" y="3257692"/>
                <a:ext cx="2281137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5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451" y="3257692"/>
                <a:ext cx="2281137" cy="7923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58270" y="4527223"/>
                <a:ext cx="4585358" cy="839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{5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−2)}=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70" y="4527223"/>
                <a:ext cx="4585358" cy="8396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79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8" y="150813"/>
            <a:ext cx="10515600" cy="5921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Problems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8" y="982247"/>
            <a:ext cx="4919663" cy="646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Find the Laplace Transform of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202" y="446882"/>
            <a:ext cx="5347462" cy="1368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538" y="1636823"/>
            <a:ext cx="123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Ans</a:t>
            </a:r>
            <a:r>
              <a:rPr lang="en-US" sz="2400" dirty="0" smtClean="0">
                <a:solidFill>
                  <a:srgbClr val="00B0F0"/>
                </a:solidFill>
              </a:rPr>
              <a:t>:</a:t>
            </a:r>
            <a:endParaRPr lang="en-US" sz="2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46758" y="2954311"/>
                <a:ext cx="30293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−8)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8" y="2954311"/>
                <a:ext cx="302935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0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395999" y="2309542"/>
            <a:ext cx="4965762" cy="493392"/>
            <a:chOff x="881774" y="3116596"/>
            <a:chExt cx="4965762" cy="4933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81774" y="3123252"/>
                  <a:ext cx="15831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774" y="3123252"/>
                  <a:ext cx="158314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726493" y="3123252"/>
                  <a:ext cx="14034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−8)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6493" y="3123252"/>
                  <a:ext cx="1403448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444088" y="3116596"/>
                  <a:ext cx="14034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−8)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088" y="3116596"/>
                  <a:ext cx="1403448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143465" y="3148323"/>
                  <a:ext cx="80749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− 4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3465" y="3148323"/>
                  <a:ext cx="807493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30097" y="3144995"/>
                  <a:ext cx="80749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6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097" y="3144995"/>
                  <a:ext cx="807493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46758" y="3598685"/>
                <a:ext cx="3842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{4+2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8" y="3598685"/>
                <a:ext cx="3842399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95209" y="4172191"/>
                <a:ext cx="31931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{4}+2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09" y="4172191"/>
                <a:ext cx="3193182" cy="461665"/>
              </a:xfrm>
              <a:prstGeom prst="rect">
                <a:avLst/>
              </a:prstGeom>
              <a:blipFill rotWithShape="0">
                <a:blip r:embed="rId10"/>
                <a:stretch>
                  <a:fillRect r="-19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508190" y="4676720"/>
                <a:ext cx="1913985" cy="8336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90" y="4676720"/>
                <a:ext cx="1913985" cy="8336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89800" y="5618027"/>
                <a:ext cx="2918941" cy="8336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00" y="5618027"/>
                <a:ext cx="2918941" cy="83362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3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/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65100"/>
            <a:ext cx="10515600" cy="6778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Problems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842963"/>
            <a:ext cx="4933950" cy="517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Find the Laplace Transform of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25" y="504031"/>
            <a:ext cx="3079093" cy="1024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538" y="1636823"/>
            <a:ext cx="123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Ans</a:t>
            </a:r>
            <a:r>
              <a:rPr lang="en-US" sz="2400" dirty="0" smtClean="0">
                <a:solidFill>
                  <a:srgbClr val="00B0F0"/>
                </a:solidFill>
              </a:rPr>
              <a:t>:</a:t>
            </a:r>
            <a:endParaRPr lang="en-US" sz="2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998" y="2316198"/>
                <a:ext cx="4533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98" y="2316198"/>
                <a:ext cx="453319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355" y="2823365"/>
                <a:ext cx="4533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55" y="2823365"/>
                <a:ext cx="453319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5998" y="3548242"/>
                <a:ext cx="49761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98" y="3548242"/>
                <a:ext cx="497610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13385" y="5087867"/>
                <a:ext cx="2458430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385" y="5087867"/>
                <a:ext cx="2458430" cy="7863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628028" y="4184278"/>
                <a:ext cx="3557641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{1−(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+1)}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028" y="4184278"/>
                <a:ext cx="3557641" cy="7863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628028" y="5931388"/>
                <a:ext cx="2557751" cy="796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028" y="5931388"/>
                <a:ext cx="2557751" cy="7961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066803" y="4572589"/>
                <a:ext cx="2750240" cy="803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803" y="4572589"/>
                <a:ext cx="2750240" cy="80355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3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3676"/>
            <a:ext cx="10515600" cy="76358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Problems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57264"/>
            <a:ext cx="5062538" cy="5603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Find the Laplace Transform of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622" y="322268"/>
            <a:ext cx="4147032" cy="16504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538" y="1636823"/>
            <a:ext cx="123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Ans</a:t>
            </a:r>
            <a:r>
              <a:rPr lang="en-US" sz="2400" dirty="0" smtClean="0">
                <a:solidFill>
                  <a:srgbClr val="00B0F0"/>
                </a:solidFill>
              </a:rPr>
              <a:t>:</a:t>
            </a:r>
            <a:endParaRPr lang="en-US" sz="2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97406" y="2281240"/>
                <a:ext cx="9073318" cy="831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06" y="2281240"/>
                <a:ext cx="9073318" cy="8310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97406" y="3295053"/>
                <a:ext cx="7334187" cy="92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06" y="3295053"/>
                <a:ext cx="7334187" cy="9296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20846" y="5820514"/>
                <a:ext cx="48076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m:rPr>
                        <m:nor/>
                      </m:rPr>
                      <a:rPr lang="en-US" sz="2400" dirty="0"/>
                      <m:t>}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𝑎𝑠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46" y="5820514"/>
                <a:ext cx="480766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53" t="-10526" r="-101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01620" y="4487859"/>
                <a:ext cx="9205982" cy="92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0" y="4487859"/>
                <a:ext cx="9205982" cy="9296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9970724" y="4952698"/>
            <a:ext cx="1261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354937" y="4790364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7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1" y="119466"/>
            <a:ext cx="10515600" cy="59021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No. 4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42" y="924872"/>
            <a:ext cx="1741227" cy="5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find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1221" y="1497798"/>
                <a:ext cx="2626488" cy="790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1" y="1497798"/>
                <a:ext cx="2626488" cy="7900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11825" y="1487605"/>
                <a:ext cx="3031663" cy="790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825" y="1487605"/>
                <a:ext cx="3031663" cy="7900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19869" y="2298015"/>
                <a:ext cx="3383234" cy="790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9" y="2298015"/>
                <a:ext cx="3383234" cy="7900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57662" y="3367163"/>
                <a:ext cx="4861074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{1}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662" y="3367163"/>
                <a:ext cx="4861074" cy="7838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24266" y="4430156"/>
                <a:ext cx="279371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66" y="4430156"/>
                <a:ext cx="2793714" cy="7146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954137" y="4787497"/>
            <a:ext cx="982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897252" y="119466"/>
            <a:ext cx="57641" cy="645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95059" y="4593932"/>
            <a:ext cx="52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77758" y="4898696"/>
            <a:ext cx="1741227" cy="56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To find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1221" y="5423963"/>
                <a:ext cx="2800126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1" y="5423963"/>
                <a:ext cx="2800126" cy="72032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750298" y="5244746"/>
                <a:ext cx="4306884" cy="899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298" y="5244746"/>
                <a:ext cx="4306884" cy="89954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470964" y="6059440"/>
                <a:ext cx="4266360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964" y="6059440"/>
                <a:ext cx="4266360" cy="8117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522508" y="400470"/>
                <a:ext cx="3940246" cy="718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508" y="400470"/>
                <a:ext cx="3940246" cy="71808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212688" y="1206238"/>
                <a:ext cx="4979312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}+</m:t>
                              </m:r>
                            </m:e>
                          </m:func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{1}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688" y="1206238"/>
                <a:ext cx="4979312" cy="72032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287018" y="1972702"/>
                <a:ext cx="3723134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018" y="1972702"/>
                <a:ext cx="3723134" cy="72032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9702344" y="2565779"/>
            <a:ext cx="1694696" cy="404684"/>
            <a:chOff x="9702344" y="2565779"/>
            <a:chExt cx="1694696" cy="404684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702344" y="2565779"/>
              <a:ext cx="0" cy="395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9702344" y="2961564"/>
              <a:ext cx="1694696" cy="8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11455323" y="2776898"/>
            <a:ext cx="52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77113" y="3332950"/>
            <a:ext cx="392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Substitute  (2) and (3) in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7109158" y="3972873"/>
                <a:ext cx="396506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58" y="3972873"/>
                <a:ext cx="3965060" cy="7146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496161" y="4739731"/>
                <a:ext cx="3460243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161" y="4739731"/>
                <a:ext cx="3460243" cy="72032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46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34" grpId="0"/>
      <p:bldP spid="38" grpId="0"/>
      <p:bldP spid="39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9" y="105817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Problems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4051" y="911225"/>
                <a:ext cx="10515600" cy="7810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5. Find the Inverse Laplace Transform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051" y="911225"/>
                <a:ext cx="10515600" cy="781097"/>
              </a:xfrm>
              <a:blipFill rotWithShape="0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4051" y="1692218"/>
            <a:ext cx="93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Ans</a:t>
            </a:r>
            <a:r>
              <a:rPr lang="en-US" sz="2400" dirty="0" smtClean="0">
                <a:solidFill>
                  <a:srgbClr val="00B0F0"/>
                </a:solidFill>
              </a:rPr>
              <a:t>:</a:t>
            </a:r>
            <a:endParaRPr lang="en-US" sz="2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2055" y="2861898"/>
                <a:ext cx="6126614" cy="503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55" y="2861898"/>
                <a:ext cx="6126614" cy="503921"/>
              </a:xfrm>
              <a:prstGeom prst="rect">
                <a:avLst/>
              </a:prstGeom>
              <a:blipFill rotWithShape="0">
                <a:blip r:embed="rId3"/>
                <a:stretch>
                  <a:fillRect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75490" y="2315145"/>
            <a:ext cx="161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5490" y="3408651"/>
            <a:ext cx="93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Take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60060" y="3777983"/>
                <a:ext cx="2093586" cy="799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060" y="3777983"/>
                <a:ext cx="2093586" cy="7998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05370" y="4585576"/>
                <a:ext cx="21833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70" y="4585576"/>
                <a:ext cx="218335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54218" y="4585576"/>
                <a:ext cx="4204228" cy="503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218" y="4585576"/>
                <a:ext cx="4204228" cy="503921"/>
              </a:xfrm>
              <a:prstGeom prst="rect">
                <a:avLst/>
              </a:prstGeom>
              <a:blipFill rotWithShape="0">
                <a:blip r:embed="rId6"/>
                <a:stretch>
                  <a:fillRect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054218" y="5307701"/>
                <a:ext cx="3593420" cy="497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218" y="5307701"/>
                <a:ext cx="3593420" cy="497252"/>
              </a:xfrm>
              <a:prstGeom prst="rect">
                <a:avLst/>
              </a:prstGeom>
              <a:blipFill rotWithShape="0">
                <a:blip r:embed="rId7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70863" y="6073459"/>
                <a:ext cx="21833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3" y="6073459"/>
                <a:ext cx="218335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170528" y="6083118"/>
                <a:ext cx="32057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528" y="6083118"/>
                <a:ext cx="3205749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19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72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174058"/>
            <a:ext cx="10515600" cy="6994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Problems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346" y="1020407"/>
                <a:ext cx="10515600" cy="5354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6. </a:t>
                </a:r>
                <a:r>
                  <a:rPr lang="en-US" dirty="0"/>
                  <a:t>Find the Inverse Laplace Transform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−8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346" y="1020407"/>
                <a:ext cx="10515600" cy="535438"/>
              </a:xfrm>
              <a:blipFill rotWithShape="0">
                <a:blip r:embed="rId2"/>
                <a:stretch>
                  <a:fillRect l="-1043" t="-9091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4051" y="1692218"/>
            <a:ext cx="93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Ans</a:t>
            </a:r>
            <a:r>
              <a:rPr lang="en-US" sz="2400" dirty="0" smtClean="0">
                <a:solidFill>
                  <a:srgbClr val="00B0F0"/>
                </a:solidFill>
              </a:rPr>
              <a:t>:</a:t>
            </a:r>
            <a:endParaRPr lang="en-US" sz="2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87073" y="2374605"/>
                <a:ext cx="5457713" cy="925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73" y="2374605"/>
                <a:ext cx="5457713" cy="9257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9007" y="3790311"/>
                <a:ext cx="23801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−8)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07" y="3790311"/>
                <a:ext cx="2380139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51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22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174058"/>
            <a:ext cx="10515600" cy="6994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Problems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346" y="1020407"/>
                <a:ext cx="10515600" cy="5354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7</a:t>
                </a:r>
                <a:r>
                  <a:rPr lang="en-US" dirty="0" smtClean="0"/>
                  <a:t>. </a:t>
                </a:r>
                <a:r>
                  <a:rPr lang="en-US" dirty="0"/>
                  <a:t>Find the Inverse Laplace Transform </a:t>
                </a:r>
                <a:r>
                  <a:rPr lang="en-US" dirty="0" smtClean="0"/>
                  <a:t>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346" y="1020407"/>
                <a:ext cx="10515600" cy="535438"/>
              </a:xfrm>
              <a:blipFill rotWithShape="0">
                <a:blip r:embed="rId2"/>
                <a:stretch>
                  <a:fillRect l="-1043" t="-11364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4051" y="1692218"/>
            <a:ext cx="93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Ans</a:t>
            </a:r>
            <a:r>
              <a:rPr lang="en-US" sz="2400" dirty="0" smtClean="0">
                <a:solidFill>
                  <a:srgbClr val="00B0F0"/>
                </a:solidFill>
              </a:rPr>
              <a:t>:</a:t>
            </a:r>
            <a:endParaRPr lang="en-US" sz="2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87073" y="2374605"/>
                <a:ext cx="5478679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73" y="2374605"/>
                <a:ext cx="5478679" cy="9142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9007" y="3509552"/>
                <a:ext cx="4506234" cy="894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−1)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m:rPr>
                                      <m:nor/>
                                    </m:rPr>
                                    <a:rPr lang="en-US" sz="2400" dirty="0"/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07" y="3509552"/>
                <a:ext cx="4506234" cy="8944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31222" y="4829323"/>
                <a:ext cx="3427797" cy="497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−1)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222" y="4829323"/>
                <a:ext cx="3427797" cy="497252"/>
              </a:xfrm>
              <a:prstGeom prst="rect">
                <a:avLst/>
              </a:prstGeom>
              <a:blipFill rotWithShape="0">
                <a:blip r:embed="rId5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29007" y="5835286"/>
                <a:ext cx="3091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07" y="5835286"/>
                <a:ext cx="3091424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39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96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5" y="119465"/>
            <a:ext cx="10515600" cy="6448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Homework problems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65" y="870282"/>
            <a:ext cx="10515600" cy="6173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Find the Laplace Transform for the following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1" y="1511301"/>
            <a:ext cx="5056652" cy="931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06" y="4043372"/>
            <a:ext cx="3207682" cy="872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87" y="5127566"/>
            <a:ext cx="3094012" cy="880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55" y="2654434"/>
            <a:ext cx="3564536" cy="1301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187" y="2877274"/>
            <a:ext cx="3033070" cy="890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0384" y="3969222"/>
            <a:ext cx="2724676" cy="10227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6187" y="5289653"/>
            <a:ext cx="2953276" cy="9898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198" y="2042435"/>
            <a:ext cx="3956422" cy="12799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7293" y="4043372"/>
            <a:ext cx="3495327" cy="139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749" y="2036763"/>
            <a:ext cx="9144000" cy="194838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Transform of special functions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55" y="119466"/>
            <a:ext cx="10515600" cy="74034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Problems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6755" y="979464"/>
                <a:ext cx="10515600" cy="129971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dirty="0" smtClean="0"/>
                  <a:t>8. Find the current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in the Electric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r>
                  <a:rPr lang="en-US" dirty="0" smtClean="0"/>
                  <a:t>- circuit shown in the Figure, if the single rectangular wave with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applied. The circuit is assumed to be quiescent before the wave is applied.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755" y="979464"/>
                <a:ext cx="10515600" cy="1299712"/>
              </a:xfrm>
              <a:blipFill rotWithShape="0">
                <a:blip r:embed="rId2"/>
                <a:stretch>
                  <a:fillRect l="-1159" t="-7981" r="-1217" b="-9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362" y="2398830"/>
            <a:ext cx="5976000" cy="22889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19477" y="5377217"/>
                <a:ext cx="1897699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77" y="5377217"/>
                <a:ext cx="1897699" cy="6324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94078" y="5513696"/>
                <a:ext cx="2183641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𝑑𝑞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078" y="5513696"/>
                <a:ext cx="2183641" cy="624273"/>
              </a:xfrm>
              <a:prstGeom prst="rect">
                <a:avLst/>
              </a:prstGeom>
              <a:blipFill rotWithShape="0">
                <a:blip r:embed="rId5"/>
                <a:stretch>
                  <a:fillRect l="-4178"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68326" y="6299028"/>
                <a:ext cx="21402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326" y="6299028"/>
                <a:ext cx="2140201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2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54656" y="6299028"/>
                <a:ext cx="43921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656" y="6299028"/>
                <a:ext cx="439210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37698" y="4687736"/>
            <a:ext cx="726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Ans</a:t>
            </a:r>
            <a:r>
              <a:rPr lang="en-US" sz="2400" dirty="0" smtClean="0">
                <a:solidFill>
                  <a:srgbClr val="0070C0"/>
                </a:solidFill>
              </a:rPr>
              <a:t>: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8" y="174057"/>
            <a:ext cx="10515600" cy="6994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Problem No. 8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6271" y="1201002"/>
                <a:ext cx="1897699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71" y="1201002"/>
                <a:ext cx="1897699" cy="6324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6270" y="2161028"/>
                <a:ext cx="4819076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70" y="2161028"/>
                <a:ext cx="4819076" cy="701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6270" y="3121054"/>
                <a:ext cx="5395836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70" y="3121054"/>
                <a:ext cx="5395836" cy="7034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72957" y="3850247"/>
            <a:ext cx="530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Taking Laplace Transform on both sides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9614" y="4425295"/>
                <a:ext cx="661431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4" y="4425295"/>
                <a:ext cx="6614311" cy="8238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614" y="5206555"/>
                <a:ext cx="7581756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4" y="5206555"/>
                <a:ext cx="7581756" cy="6938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9614" y="5987815"/>
                <a:ext cx="7277954" cy="841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(0)+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4" y="5987815"/>
                <a:ext cx="7277954" cy="8419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8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9" y="119467"/>
            <a:ext cx="10515600" cy="6994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 No. 8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6453" y="818867"/>
                <a:ext cx="5163529" cy="844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53" y="818867"/>
                <a:ext cx="5163529" cy="8449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6453" y="2036288"/>
                <a:ext cx="5319918" cy="844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53" y="2036288"/>
                <a:ext cx="5319918" cy="8449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3779" y="3253709"/>
                <a:ext cx="5252592" cy="844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𝑅𝐶𝑠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79" y="3253709"/>
                <a:ext cx="5252592" cy="8449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1764" y="4471130"/>
                <a:ext cx="5784084" cy="1046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64" y="4471130"/>
                <a:ext cx="5784084" cy="10466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0947" y="5631394"/>
                <a:ext cx="5652766" cy="1055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𝑅𝐶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𝑅𝐶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7" y="5631394"/>
                <a:ext cx="5652766" cy="10554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6209731" y="354842"/>
            <a:ext cx="54591" cy="633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96371" y="6686876"/>
            <a:ext cx="17962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00950" y="641508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78205" y="354842"/>
            <a:ext cx="135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Consider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660598" y="881113"/>
                <a:ext cx="3232231" cy="926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598" y="881113"/>
                <a:ext cx="3232231" cy="92602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156861" y="1868786"/>
                <a:ext cx="2577244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861" y="1868786"/>
                <a:ext cx="2577244" cy="78386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78205" y="2700331"/>
                <a:ext cx="17799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205" y="2700331"/>
                <a:ext cx="1779970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3767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78994" y="3108783"/>
                <a:ext cx="1548437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994" y="3108783"/>
                <a:ext cx="1548437" cy="78386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766827" y="4157256"/>
                <a:ext cx="10686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827" y="4157256"/>
                <a:ext cx="1068690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002844" y="2662858"/>
                <a:ext cx="1779970" cy="528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844" y="2662858"/>
                <a:ext cx="1779970" cy="528991"/>
              </a:xfrm>
              <a:prstGeom prst="rect">
                <a:avLst/>
              </a:prstGeom>
              <a:blipFill rotWithShape="0">
                <a:blip r:embed="rId12"/>
                <a:stretch>
                  <a:fillRect l="-3767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009328" y="3316218"/>
                <a:ext cx="1559209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328" y="3316218"/>
                <a:ext cx="1559209" cy="78386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9180523" y="4284534"/>
                <a:ext cx="11071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0" dirty="0" smtClean="0"/>
                  <a:t>B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523" y="4284534"/>
                <a:ext cx="1107163" cy="400110"/>
              </a:xfrm>
              <a:prstGeom prst="rect">
                <a:avLst/>
              </a:prstGeom>
              <a:blipFill rotWithShape="0">
                <a:blip r:embed="rId14"/>
                <a:stretch>
                  <a:fillRect l="-604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87073" y="5023215"/>
                <a:ext cx="3394904" cy="926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73" y="5023215"/>
                <a:ext cx="3394904" cy="9260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9788933" y="5444168"/>
            <a:ext cx="17962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93512" y="5172380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735761" y="6174682"/>
            <a:ext cx="2903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Substitute (2) in (1)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859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6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8" y="107950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 No. 8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7495" y="891569"/>
                <a:ext cx="7350987" cy="833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𝑅𝐶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𝑅𝐶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95" y="891569"/>
                <a:ext cx="7350987" cy="8336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7494" y="1958369"/>
                <a:ext cx="6353855" cy="879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𝑅𝐶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𝑏𝑠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𝑅𝐶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94" y="1958369"/>
                <a:ext cx="6353855" cy="8794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7494" y="2919932"/>
                <a:ext cx="6387838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𝑎𝑠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𝑎𝑠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𝑅𝐶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𝑏𝑠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𝑏𝑠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𝑅𝐶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94" y="2919932"/>
                <a:ext cx="6387838" cy="9825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7494" y="4114605"/>
                <a:ext cx="10993843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𝑅𝐶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𝑅𝐶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94" y="4114605"/>
                <a:ext cx="10993843" cy="9825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8951" y="5331921"/>
                <a:ext cx="9351663" cy="57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𝑅𝐶</m:t>
                                          </m:r>
                                        </m:den>
                                      </m:f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𝑅𝐶</m:t>
                                          </m:r>
                                        </m:den>
                                      </m:f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1" y="5331921"/>
                <a:ext cx="9351663" cy="57355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8951" y="6140215"/>
                <a:ext cx="8287525" cy="463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1" y="6140215"/>
                <a:ext cx="8287525" cy="4630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8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133113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 No. 8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12" y="791570"/>
            <a:ext cx="10515600" cy="5217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Differentiate both sides w.r.t 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4234" y="1450027"/>
                <a:ext cx="8542018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34" y="1450027"/>
                <a:ext cx="8542018" cy="6915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4234" y="2489531"/>
                <a:ext cx="6304225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34" y="2489531"/>
                <a:ext cx="6304225" cy="6915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2043" y="3392558"/>
                <a:ext cx="5509200" cy="586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43" y="3392558"/>
                <a:ext cx="5509200" cy="5861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239333" y="4136386"/>
            <a:ext cx="1111155" cy="521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Aliter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51238" y="4475158"/>
                <a:ext cx="2201500" cy="58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38" y="4475158"/>
                <a:ext cx="2201500" cy="5862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51238" y="5215143"/>
                <a:ext cx="5087995" cy="688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38" y="5215143"/>
                <a:ext cx="5087995" cy="68833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04818" y="4554347"/>
                <a:ext cx="2183641" cy="535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𝑑𝑞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818" y="4554347"/>
                <a:ext cx="2183641" cy="535659"/>
              </a:xfrm>
              <a:prstGeom prst="rect">
                <a:avLst/>
              </a:prstGeom>
              <a:blipFill rotWithShape="0">
                <a:blip r:embed="rId7"/>
                <a:stretch>
                  <a:fillRect l="-3073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538838" y="6173794"/>
            <a:ext cx="5652405" cy="521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Taking Laplace Transform on both sides</a:t>
            </a:r>
            <a:endParaRPr lang="en-US" sz="2000" dirty="0"/>
          </a:p>
        </p:txBody>
      </p:sp>
      <p:sp>
        <p:nvSpPr>
          <p:cNvPr id="12" name="Minus 11"/>
          <p:cNvSpPr/>
          <p:nvPr/>
        </p:nvSpPr>
        <p:spPr>
          <a:xfrm>
            <a:off x="-857252" y="3943335"/>
            <a:ext cx="9104692" cy="24964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2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4" y="146761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 No. 8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8406" y="1191272"/>
                <a:ext cx="5869299" cy="694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06" y="1191272"/>
                <a:ext cx="5869299" cy="694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8406" y="2148890"/>
                <a:ext cx="6549742" cy="694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06" y="2148890"/>
                <a:ext cx="6549742" cy="694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429843" y="1709058"/>
                <a:ext cx="2538259" cy="787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843" y="1709058"/>
                <a:ext cx="2538259" cy="787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270543" y="1538771"/>
            <a:ext cx="2947917" cy="13051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48406" y="3229942"/>
                <a:ext cx="4444615" cy="624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06" y="3229942"/>
                <a:ext cx="4444615" cy="6241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48404" y="4173871"/>
                <a:ext cx="4018280" cy="704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04" y="4173871"/>
                <a:ext cx="4018280" cy="7041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5414" y="5197759"/>
                <a:ext cx="4324261" cy="704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𝐶𝑠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𝑅𝐶𝑠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14" y="5197759"/>
                <a:ext cx="4324261" cy="7041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5414" y="5999938"/>
                <a:ext cx="4267450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𝑅𝐶𝑠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14" y="5999938"/>
                <a:ext cx="4267450" cy="69153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94208" y="3145539"/>
                <a:ext cx="4524252" cy="8265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208" y="3145539"/>
                <a:ext cx="4524252" cy="82650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09515" y="4003020"/>
                <a:ext cx="6028381" cy="833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𝑅𝐶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𝑅𝐶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515" y="4003020"/>
                <a:ext cx="6028381" cy="83369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563036" y="4919286"/>
                <a:ext cx="4602157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𝑎𝑠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𝑅𝐶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𝑏𝑠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𝑅𝐶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36" y="4919286"/>
                <a:ext cx="4602157" cy="9825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52395" y="6067233"/>
                <a:ext cx="5509200" cy="586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395" y="6067233"/>
                <a:ext cx="5509200" cy="58612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5557838" y="2843888"/>
            <a:ext cx="28575" cy="38094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8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79387"/>
            <a:ext cx="10515600" cy="7921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Unit Impulse (Dirac delta) Function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0975" y="971550"/>
                <a:ext cx="10515600" cy="12065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Consider the auxiliary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        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0,                 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975" y="971550"/>
                <a:ext cx="10515600" cy="1206501"/>
              </a:xfrm>
              <a:blipFill rotWithShape="0">
                <a:blip r:embed="rId2"/>
                <a:stretch>
                  <a:fillRect l="-928" t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95290" y="5915025"/>
            <a:ext cx="807243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957262" y="2271710"/>
            <a:ext cx="0" cy="415766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00352" y="5014913"/>
            <a:ext cx="1631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71778" y="5029200"/>
            <a:ext cx="0" cy="871537"/>
          </a:xfrm>
          <a:prstGeom prst="line">
            <a:avLst/>
          </a:prstGeom>
          <a:ln w="254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67228" y="5024436"/>
            <a:ext cx="0" cy="871537"/>
          </a:xfrm>
          <a:prstGeom prst="line">
            <a:avLst/>
          </a:prstGeom>
          <a:ln w="254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657308" y="3019677"/>
                <a:ext cx="2775440" cy="4932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308" y="3019677"/>
                <a:ext cx="2775440" cy="493212"/>
              </a:xfrm>
              <a:prstGeom prst="rect">
                <a:avLst/>
              </a:prstGeom>
              <a:blipFill rotWithShape="0"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33345" y="2899852"/>
                <a:ext cx="108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345" y="2899852"/>
                <a:ext cx="108406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0" y="2299265"/>
                <a:ext cx="11078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99265"/>
                <a:ext cx="1107867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2767005" y="2210930"/>
            <a:ext cx="113092" cy="3725847"/>
          </a:xfrm>
          <a:custGeom>
            <a:avLst/>
            <a:gdLst>
              <a:gd name="connsiteX0" fmla="*/ 0 w 736979"/>
              <a:gd name="connsiteY0" fmla="*/ 3698551 h 3725847"/>
              <a:gd name="connsiteX1" fmla="*/ 409433 w 736979"/>
              <a:gd name="connsiteY1" fmla="*/ 8 h 3725847"/>
              <a:gd name="connsiteX2" fmla="*/ 736979 w 736979"/>
              <a:gd name="connsiteY2" fmla="*/ 3725847 h 3725847"/>
              <a:gd name="connsiteX3" fmla="*/ 736979 w 736979"/>
              <a:gd name="connsiteY3" fmla="*/ 3725847 h 372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979" h="3725847">
                <a:moveTo>
                  <a:pt x="0" y="3698551"/>
                </a:moveTo>
                <a:cubicBezTo>
                  <a:pt x="143301" y="1847005"/>
                  <a:pt x="286603" y="-4541"/>
                  <a:pt x="409433" y="8"/>
                </a:cubicBezTo>
                <a:cubicBezTo>
                  <a:pt x="532263" y="4557"/>
                  <a:pt x="736979" y="3725847"/>
                  <a:pt x="736979" y="3725847"/>
                </a:cubicBezTo>
                <a:lnTo>
                  <a:pt x="736979" y="3725847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38126" y="4667382"/>
                <a:ext cx="625684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6" y="4667382"/>
                <a:ext cx="625684" cy="6950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78567" y="5936777"/>
                <a:ext cx="6256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67" y="5936777"/>
                <a:ext cx="625684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18665" y="6048444"/>
                <a:ext cx="8390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665" y="6048444"/>
                <a:ext cx="839097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54885" y="6029261"/>
                <a:ext cx="6256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885" y="6029261"/>
                <a:ext cx="625684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34560" y="5915025"/>
                <a:ext cx="6256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60" y="5915025"/>
                <a:ext cx="625684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07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21" grpId="0"/>
      <p:bldP spid="31" grpId="0"/>
      <p:bldP spid="12" grpId="0" animBg="1"/>
      <p:bldP spid="22" grpId="0"/>
      <p:bldP spid="23" grpId="0"/>
      <p:bldP spid="24" grpId="0"/>
      <p:bldP spid="25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3676"/>
            <a:ext cx="5817125" cy="76358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Transform of the function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091" y="6148608"/>
            <a:ext cx="5202347" cy="4748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Real time scenario: </a:t>
            </a:r>
            <a:r>
              <a:rPr lang="en-US" dirty="0" smtClean="0"/>
              <a:t>Hitting a ball in the bat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1338567"/>
                <a:ext cx="4517829" cy="666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338567"/>
                <a:ext cx="4517829" cy="6660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24414" y="985839"/>
            <a:ext cx="1430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have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1871" y="2206199"/>
                <a:ext cx="4503018" cy="707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71" y="2206199"/>
                <a:ext cx="4503018" cy="7076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73588" y="3078982"/>
                <a:ext cx="2046842" cy="790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88" y="3078982"/>
                <a:ext cx="2046842" cy="7904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73588" y="4034608"/>
                <a:ext cx="1748299" cy="8918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88" y="4034608"/>
                <a:ext cx="1748299" cy="8918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73588" y="5091608"/>
                <a:ext cx="2614562" cy="800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88" y="5091608"/>
                <a:ext cx="2614562" cy="8004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H="1">
            <a:off x="6253780" y="138000"/>
            <a:ext cx="14288" cy="648549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52323" y="269361"/>
                <a:ext cx="3894912" cy="793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323" y="269361"/>
                <a:ext cx="3894912" cy="79310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966619" y="1136993"/>
                <a:ext cx="2613985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h𝑠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619" y="1136993"/>
                <a:ext cx="2613985" cy="7772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102122" y="2009776"/>
                <a:ext cx="2775440" cy="4932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22" y="2009776"/>
                <a:ext cx="2775440" cy="493212"/>
              </a:xfrm>
              <a:prstGeom prst="rect">
                <a:avLst/>
              </a:prstGeom>
              <a:blipFill rotWithShape="0">
                <a:blip r:embed="rId9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102122" y="2678780"/>
                <a:ext cx="3456011" cy="4932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22" y="2678780"/>
                <a:ext cx="3456011" cy="493212"/>
              </a:xfrm>
              <a:prstGeom prst="rect">
                <a:avLst/>
              </a:prstGeom>
              <a:blipFill rotWithShape="0"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237698" y="3306035"/>
                <a:ext cx="3044615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h𝑠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698" y="3306035"/>
                <a:ext cx="3044615" cy="7772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237698" y="4114990"/>
                <a:ext cx="2721835" cy="7964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limLow>
                        <m:limLow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698" y="4114990"/>
                <a:ext cx="2721835" cy="7964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204570" y="4997809"/>
                <a:ext cx="2290050" cy="685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limLow>
                        <m:limLow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570" y="4997809"/>
                <a:ext cx="2290050" cy="68505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256357" y="5806450"/>
                <a:ext cx="1266372" cy="6256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357" y="5806450"/>
                <a:ext cx="1266372" cy="6256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012387" y="6405603"/>
                <a:ext cx="22825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𝑎𝑠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387" y="6405603"/>
                <a:ext cx="2282548" cy="400110"/>
              </a:xfrm>
              <a:prstGeom prst="rect">
                <a:avLst/>
              </a:prstGeom>
              <a:blipFill rotWithShape="0">
                <a:blip r:embed="rId1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7102122" y="6405603"/>
            <a:ext cx="2247473" cy="4001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7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98" y="201352"/>
            <a:ext cx="10515600" cy="61751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7698" y="938521"/>
                <a:ext cx="11676798" cy="89027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9</a:t>
                </a:r>
                <a:r>
                  <a:rPr lang="en-US" sz="2400" dirty="0" smtClean="0"/>
                  <a:t>. Determine </a:t>
                </a:r>
                <a:r>
                  <a:rPr lang="en-US" sz="2400" dirty="0"/>
                  <a:t>the response of the damped mass-spring system </a:t>
                </a:r>
                <a:r>
                  <a:rPr lang="en-US" sz="2400" dirty="0" smtClean="0"/>
                  <a:t>under </a:t>
                </a:r>
                <a:r>
                  <a:rPr lang="en-US" sz="2400" dirty="0"/>
                  <a:t>a </a:t>
                </a:r>
                <a:r>
                  <a:rPr lang="en-US" sz="2400" dirty="0" smtClean="0"/>
                  <a:t> square </a:t>
                </a:r>
                <a:r>
                  <a:rPr lang="en-US" sz="2400" dirty="0"/>
                  <a:t>wave, modeled </a:t>
                </a:r>
                <a:r>
                  <a:rPr lang="en-US" sz="2400" dirty="0" smtClean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698" y="938521"/>
                <a:ext cx="11676798" cy="890279"/>
              </a:xfrm>
              <a:blipFill rotWithShape="0">
                <a:blip r:embed="rId2"/>
                <a:stretch>
                  <a:fillRect l="-1097" t="-11644" b="-6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37698" y="1810153"/>
            <a:ext cx="908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Sol: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633" y="2272463"/>
            <a:ext cx="908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Given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92054" y="2978381"/>
            <a:ext cx="4535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Taking Laplace Transform on both sides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46411" y="2534718"/>
                <a:ext cx="26631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11" y="2534718"/>
                <a:ext cx="2663165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46411" y="3378491"/>
                <a:ext cx="40255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11" y="3378491"/>
                <a:ext cx="4025589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39989" y="3822154"/>
                <a:ext cx="89398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+3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89" y="3822154"/>
                <a:ext cx="893988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25556" y="4328017"/>
                <a:ext cx="65203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+2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56" y="4328017"/>
                <a:ext cx="6520375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146411" y="4833880"/>
                <a:ext cx="3787896" cy="710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+2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11" y="4833880"/>
                <a:ext cx="3787896" cy="7100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46411" y="5602922"/>
                <a:ext cx="4702891" cy="753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+2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+2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11" y="5602922"/>
                <a:ext cx="4702891" cy="7534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1" y="160410"/>
            <a:ext cx="5576248" cy="83587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 No. </a:t>
            </a:r>
            <a:r>
              <a:rPr lang="en-US" b="1" dirty="0" smtClean="0">
                <a:solidFill>
                  <a:srgbClr val="C00000"/>
                </a:solidFill>
              </a:rPr>
              <a:t>9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7545" y="1137794"/>
                <a:ext cx="4731873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45" y="1137794"/>
                <a:ext cx="4731873" cy="7645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5059418" y="1557805"/>
            <a:ext cx="850063" cy="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09481" y="1330235"/>
            <a:ext cx="54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83116" y="2504779"/>
                <a:ext cx="4194353" cy="725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116" y="2504779"/>
                <a:ext cx="4194353" cy="7251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510412" y="2018873"/>
            <a:ext cx="117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10412" y="3647728"/>
                <a:ext cx="52072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412" y="3647728"/>
                <a:ext cx="5207259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62561" y="4280986"/>
                <a:ext cx="1173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61" y="4280986"/>
                <a:ext cx="117370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68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510412" y="4883466"/>
                <a:ext cx="1454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412" y="4883466"/>
                <a:ext cx="14549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14961" y="5485946"/>
                <a:ext cx="81528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961" y="5485946"/>
                <a:ext cx="815288" cy="6109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28239" y="4275011"/>
                <a:ext cx="1602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239" y="4275011"/>
                <a:ext cx="160280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42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176091" y="4877491"/>
                <a:ext cx="16384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091" y="4877491"/>
                <a:ext cx="163846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280640" y="5479971"/>
                <a:ext cx="9988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640" y="5479971"/>
                <a:ext cx="9988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75158" y="4275011"/>
                <a:ext cx="1602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158" y="4275011"/>
                <a:ext cx="1602801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0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123010" y="4877491"/>
                <a:ext cx="18115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010" y="4877491"/>
                <a:ext cx="181158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27559" y="5479971"/>
                <a:ext cx="825674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559" y="5479971"/>
                <a:ext cx="825674" cy="61093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841407" y="5899052"/>
                <a:ext cx="3802195" cy="841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407" y="5899052"/>
                <a:ext cx="3802195" cy="84125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16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171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1825"/>
            <a:ext cx="6273800" cy="2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475" y="3171825"/>
            <a:ext cx="3759200" cy="25781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900061" y="6055459"/>
            <a:ext cx="5595464" cy="5763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Switch on the light in a dark </a:t>
            </a:r>
            <a:r>
              <a:rPr lang="en-US" dirty="0" smtClean="0">
                <a:solidFill>
                  <a:srgbClr val="00B0F0"/>
                </a:solidFill>
              </a:rPr>
              <a:t>room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1873" y="2292824"/>
            <a:ext cx="382138" cy="436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71186" y="6055459"/>
            <a:ext cx="148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Example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39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26" y="133113"/>
            <a:ext cx="10515600" cy="5944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 No. 9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073" y="727546"/>
            <a:ext cx="165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 becomes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2426" y="1104347"/>
                <a:ext cx="6149119" cy="808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26" y="1104347"/>
                <a:ext cx="6149119" cy="8082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998" y="2155222"/>
                <a:ext cx="5872890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8" y="2155222"/>
                <a:ext cx="5872890" cy="6527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3246" y="3174274"/>
                <a:ext cx="6120971" cy="717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46" y="3174274"/>
                <a:ext cx="6120971" cy="7173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2094" y="4180144"/>
                <a:ext cx="8896090" cy="717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4" y="4180144"/>
                <a:ext cx="8896090" cy="7173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-72137" y="5153278"/>
                <a:ext cx="12026049" cy="582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1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7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7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7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7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7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7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−2)</m:t>
                      </m:r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→(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</m:t>
                          </m:r>
                        </m:sub>
                      </m:sSub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137" y="5153278"/>
                <a:ext cx="12026049" cy="5820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1515" y="5859115"/>
                <a:ext cx="10689080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15" y="5859115"/>
                <a:ext cx="10689080" cy="6109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04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146762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516" y="897577"/>
                <a:ext cx="10515600" cy="13133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10. </a:t>
                </a:r>
                <a:r>
                  <a:rPr lang="en-US" dirty="0"/>
                  <a:t>Determine the response of the damped mass-spring system under </a:t>
                </a:r>
                <a:r>
                  <a:rPr lang="en-US" dirty="0" smtClean="0"/>
                  <a:t>a unit impulse, </a:t>
                </a:r>
                <a:r>
                  <a:rPr lang="en-US" dirty="0"/>
                  <a:t>modeled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516" y="897577"/>
                <a:ext cx="10515600" cy="1313360"/>
              </a:xfrm>
              <a:blipFill rotWithShape="0">
                <a:blip r:embed="rId2"/>
                <a:stretch>
                  <a:fillRect l="-1159" t="-7407" r="-1913" b="-7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2415" y="2210937"/>
            <a:ext cx="908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Sol: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350" y="2673247"/>
            <a:ext cx="908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Given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96771" y="3379165"/>
            <a:ext cx="4535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Taking Laplace Transform on both sides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51128" y="2935502"/>
                <a:ext cx="26631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128" y="2935502"/>
                <a:ext cx="2663165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51128" y="3779275"/>
                <a:ext cx="40255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128" y="3779275"/>
                <a:ext cx="4025589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44706" y="4222938"/>
                <a:ext cx="80230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+3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)}=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706" y="4222938"/>
                <a:ext cx="802302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351128" y="4716270"/>
                <a:ext cx="29899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+2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}=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128" y="4716270"/>
                <a:ext cx="2989985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78988" y="5209602"/>
                <a:ext cx="2607444" cy="728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+2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988" y="5209602"/>
                <a:ext cx="2607444" cy="7284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351128" y="6031229"/>
                <a:ext cx="2884187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+2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128" y="6031229"/>
                <a:ext cx="2884187" cy="7772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29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5" y="146761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Problem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854185"/>
                <a:ext cx="4786760" cy="795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+3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 +2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4185"/>
                <a:ext cx="4786760" cy="7954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4050357" y="1182812"/>
            <a:ext cx="890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40490" y="998146"/>
            <a:ext cx="72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6130" y="1695145"/>
            <a:ext cx="112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69572" y="3215510"/>
                <a:ext cx="3599703" cy="725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72" y="3215510"/>
                <a:ext cx="3599703" cy="7251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61108" y="2243697"/>
                <a:ext cx="3688830" cy="725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+2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08" y="2243697"/>
                <a:ext cx="3688830" cy="7251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95141" y="4172421"/>
                <a:ext cx="29374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41" y="4172421"/>
                <a:ext cx="2937407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6955" y="4889160"/>
                <a:ext cx="1602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55" y="4889160"/>
                <a:ext cx="1602801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380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84807" y="5491640"/>
                <a:ext cx="12398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07" y="5491640"/>
                <a:ext cx="1239827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89356" y="6094120"/>
                <a:ext cx="8842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56" y="6094120"/>
                <a:ext cx="884281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83874" y="4889160"/>
                <a:ext cx="1602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874" y="4889160"/>
                <a:ext cx="1602801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418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731726" y="5491640"/>
                <a:ext cx="14429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726" y="5491640"/>
                <a:ext cx="1442959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836275" y="6094120"/>
                <a:ext cx="10874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275" y="6094120"/>
                <a:ext cx="1087414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5448621" y="998146"/>
            <a:ext cx="34750" cy="567560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524755" y="1788612"/>
                <a:ext cx="3599703" cy="725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755" y="1788612"/>
                <a:ext cx="3599703" cy="72513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86128" y="2659150"/>
                <a:ext cx="4799904" cy="714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+2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128" y="2659150"/>
                <a:ext cx="4799904" cy="71404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377166" y="3485341"/>
                <a:ext cx="3896644" cy="714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+2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166" y="3485341"/>
                <a:ext cx="3896644" cy="71404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5924462" y="4343630"/>
            <a:ext cx="1854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(1) becomes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924462" y="4857584"/>
                <a:ext cx="3751604" cy="435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462" y="4857584"/>
                <a:ext cx="3751604" cy="435889"/>
              </a:xfrm>
              <a:prstGeom prst="rect">
                <a:avLst/>
              </a:prstGeom>
              <a:blipFill rotWithShape="0">
                <a:blip r:embed="rId15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092606" y="5491640"/>
                <a:ext cx="3809504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606" y="5491640"/>
                <a:ext cx="3809504" cy="438262"/>
              </a:xfrm>
              <a:prstGeom prst="rect">
                <a:avLst/>
              </a:prstGeom>
              <a:blipFill rotWithShape="0">
                <a:blip r:embed="rId1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14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8" y="122235"/>
            <a:ext cx="10515600" cy="7207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Homework problems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63" y="968375"/>
            <a:ext cx="10515600" cy="5318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Solve the following initial value 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50" y="1625603"/>
            <a:ext cx="5508000" cy="605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50" y="2770779"/>
            <a:ext cx="5544000" cy="739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50" y="4049550"/>
            <a:ext cx="4500000" cy="694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588" y="5283790"/>
            <a:ext cx="4392000" cy="5967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238" y="1859647"/>
            <a:ext cx="4320000" cy="249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3975" y="3284858"/>
            <a:ext cx="5544000" cy="204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5239" y="4472735"/>
            <a:ext cx="6551999" cy="347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9651" y="5524534"/>
            <a:ext cx="5424760" cy="4762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5263" y="162560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5263" y="290999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6281" y="4185905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1874" y="527530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06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3" y="107951"/>
            <a:ext cx="10515600" cy="87788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Transform of unit step function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8318" y="1304506"/>
                <a:ext cx="451782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318" y="1304506"/>
                <a:ext cx="4517829" cy="7991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24414" y="985839"/>
            <a:ext cx="143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68318" y="2214143"/>
                <a:ext cx="6775607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318" y="2214143"/>
                <a:ext cx="6775607" cy="7991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70174" y="3123780"/>
                <a:ext cx="2018309" cy="891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174" y="3123780"/>
                <a:ext cx="2018309" cy="8911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99674" y="4344471"/>
                <a:ext cx="1583510" cy="1012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674" y="4344471"/>
                <a:ext cx="1583510" cy="10129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27232" y="5686991"/>
                <a:ext cx="1703993" cy="803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32" y="5686991"/>
                <a:ext cx="1703993" cy="803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506696" y="4449179"/>
                <a:ext cx="2775696" cy="803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696" y="4449179"/>
                <a:ext cx="2775696" cy="803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7424382" y="4344471"/>
            <a:ext cx="3057099" cy="11419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3" grpId="0"/>
      <p:bldP spid="4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79389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Effect of unit step function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2" y="1460656"/>
            <a:ext cx="2617297" cy="2899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1445" y="4949232"/>
                <a:ext cx="1824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45" y="4949232"/>
                <a:ext cx="182421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351" r="-267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769" y="1353629"/>
            <a:ext cx="2257297" cy="3006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43769" y="4949232"/>
                <a:ext cx="17386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769" y="4949232"/>
                <a:ext cx="173861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965" r="-596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716" y="1392547"/>
            <a:ext cx="3016216" cy="2928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44336" y="4949232"/>
                <a:ext cx="22745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336" y="4949232"/>
                <a:ext cx="227459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558" r="-429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83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9" y="119466"/>
            <a:ext cx="10515600" cy="82223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Problems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03" y="1047702"/>
            <a:ext cx="10515600" cy="4262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1. Represent the following function in terms of unit step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32" y="1473957"/>
            <a:ext cx="5945387" cy="186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403" y="3343700"/>
            <a:ext cx="123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Ans</a:t>
            </a:r>
            <a:r>
              <a:rPr lang="en-US" sz="2400" dirty="0" smtClean="0">
                <a:solidFill>
                  <a:srgbClr val="00B0F0"/>
                </a:solidFill>
              </a:rPr>
              <a:t>:</a:t>
            </a:r>
            <a:endParaRPr lang="en-US" sz="2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82639" y="4599296"/>
                <a:ext cx="1583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39" y="4599296"/>
                <a:ext cx="158314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65525" y="4599296"/>
                <a:ext cx="8074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− 4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525" y="4599296"/>
                <a:ext cx="807493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27358" y="4599296"/>
                <a:ext cx="14034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−8)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58" y="4599296"/>
                <a:ext cx="140344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52157" y="4595968"/>
                <a:ext cx="8074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6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157" y="4595968"/>
                <a:ext cx="80749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44953" y="4592640"/>
                <a:ext cx="14034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−8)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953" y="4592640"/>
                <a:ext cx="1403448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325817" y="5506448"/>
                <a:ext cx="30293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−8)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17" y="5506448"/>
                <a:ext cx="3029355" cy="461665"/>
              </a:xfrm>
              <a:prstGeom prst="rect">
                <a:avLst/>
              </a:prstGeom>
              <a:blipFill rotWithShape="0">
                <a:blip r:embed="rId8"/>
                <a:stretch>
                  <a:fillRect r="-20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7342496" y="5322627"/>
            <a:ext cx="418986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83619" y="2852382"/>
            <a:ext cx="0" cy="2884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69331" y="4489478"/>
            <a:ext cx="38178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37427" y="5369968"/>
            <a:ext cx="52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37650" y="4323407"/>
            <a:ext cx="4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269638" y="5369968"/>
                <a:ext cx="525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9638" y="5369968"/>
                <a:ext cx="525439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407832" y="2301610"/>
                <a:ext cx="525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832" y="2301610"/>
                <a:ext cx="525439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9302" r="-5232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7597907" y="3120475"/>
            <a:ext cx="19184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47712" y="3819485"/>
            <a:ext cx="4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72313" y="2960300"/>
            <a:ext cx="44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9615488" y="4038610"/>
            <a:ext cx="23319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607427" y="4500552"/>
            <a:ext cx="2008061" cy="103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07427" y="4515884"/>
            <a:ext cx="381780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597911" y="4494198"/>
            <a:ext cx="428453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578246" y="4498992"/>
            <a:ext cx="219465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582752" y="4505338"/>
            <a:ext cx="1933578" cy="1054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20850" y="3114682"/>
            <a:ext cx="385989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578246" y="4038610"/>
            <a:ext cx="0" cy="133135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87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  <p:bldP spid="9" grpId="0"/>
      <p:bldP spid="10" grpId="0"/>
      <p:bldP spid="11" grpId="0"/>
      <p:bldP spid="12" grpId="0"/>
      <p:bldP spid="19" grpId="0"/>
      <p:bldP spid="24" grpId="0"/>
      <p:bldP spid="25" grpId="0"/>
      <p:bldP spid="26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14" y="93661"/>
            <a:ext cx="10515600" cy="7921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Problems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14" y="885824"/>
            <a:ext cx="10515600" cy="5032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Express </a:t>
            </a:r>
            <a:r>
              <a:rPr lang="en-US" dirty="0"/>
              <a:t>the following </a:t>
            </a:r>
            <a:r>
              <a:rPr lang="en-US" dirty="0" smtClean="0"/>
              <a:t>function </a:t>
            </a:r>
            <a:r>
              <a:rPr lang="en-US" dirty="0"/>
              <a:t>in terms of unit step </a:t>
            </a:r>
            <a:r>
              <a:rPr lang="en-US" dirty="0" smtClean="0"/>
              <a:t>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562" y="1389062"/>
            <a:ext cx="4985667" cy="19916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403" y="3343700"/>
            <a:ext cx="123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Ans</a:t>
            </a:r>
            <a:r>
              <a:rPr lang="en-US" sz="2400" dirty="0" smtClean="0">
                <a:solidFill>
                  <a:srgbClr val="00B0F0"/>
                </a:solidFill>
              </a:rPr>
              <a:t>:</a:t>
            </a:r>
            <a:endParaRPr lang="en-US" sz="2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82639" y="4599296"/>
                <a:ext cx="1583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39" y="4599296"/>
                <a:ext cx="158314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65524" y="4599296"/>
                <a:ext cx="1963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524" y="4599296"/>
                <a:ext cx="1963575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86210" y="4599296"/>
                <a:ext cx="19859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0" y="4599296"/>
                <a:ext cx="198596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07" r="-245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57868" y="4599296"/>
                <a:ext cx="20288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 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−6)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68" y="4599296"/>
                <a:ext cx="2028825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58101" y="4599295"/>
                <a:ext cx="1857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−6)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101" y="4599295"/>
                <a:ext cx="185738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329" r="-296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82638" y="5529170"/>
                <a:ext cx="8204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+[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−6)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38" y="5529170"/>
                <a:ext cx="820422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65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8" y="136525"/>
            <a:ext cx="10515600" cy="62071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Homework Problems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68363"/>
            <a:ext cx="10515600" cy="5318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Express the following functions in terms of unit step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1" y="1511301"/>
            <a:ext cx="5056652" cy="931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06" y="2810194"/>
            <a:ext cx="3079093" cy="1024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06" y="4043372"/>
            <a:ext cx="3207682" cy="8729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87" y="5127566"/>
            <a:ext cx="3094012" cy="8802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6123" y="1792274"/>
            <a:ext cx="3564536" cy="13017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187" y="2877274"/>
            <a:ext cx="3033070" cy="8902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0384" y="3969222"/>
            <a:ext cx="2724676" cy="10227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6187" y="5289653"/>
            <a:ext cx="2953276" cy="9898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9153" y="3403385"/>
            <a:ext cx="3956422" cy="127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66" y="0"/>
            <a:ext cx="11304469" cy="68984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4366" y="2074460"/>
            <a:ext cx="686512" cy="57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4366" y="4199864"/>
            <a:ext cx="686512" cy="57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365" y="6284794"/>
            <a:ext cx="809341" cy="57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927</Words>
  <Application>Microsoft Office PowerPoint</Application>
  <PresentationFormat>Widescreen</PresentationFormat>
  <Paragraphs>300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Transform of special functions</vt:lpstr>
      <vt:lpstr>PowerPoint Presentation</vt:lpstr>
      <vt:lpstr>Transform of unit step function</vt:lpstr>
      <vt:lpstr>Effect of unit step function</vt:lpstr>
      <vt:lpstr>Problems</vt:lpstr>
      <vt:lpstr>Problems cont…</vt:lpstr>
      <vt:lpstr>Homework Problems</vt:lpstr>
      <vt:lpstr>PowerPoint Presentation</vt:lpstr>
      <vt:lpstr>Note</vt:lpstr>
      <vt:lpstr>Example Problems</vt:lpstr>
      <vt:lpstr>Problems cont…</vt:lpstr>
      <vt:lpstr>Problems cont…</vt:lpstr>
      <vt:lpstr>Problems cont…</vt:lpstr>
      <vt:lpstr>No. 4 cont…</vt:lpstr>
      <vt:lpstr>Problems cont…</vt:lpstr>
      <vt:lpstr>Problems cont…</vt:lpstr>
      <vt:lpstr>Problems cont…</vt:lpstr>
      <vt:lpstr>Homework problems</vt:lpstr>
      <vt:lpstr>Problems cont…</vt:lpstr>
      <vt:lpstr>Problem No. 8 cont…</vt:lpstr>
      <vt:lpstr>Problem No. 8 cont…</vt:lpstr>
      <vt:lpstr>Problem No. 8 cont…</vt:lpstr>
      <vt:lpstr>Problem No. 8 cont…</vt:lpstr>
      <vt:lpstr>Problem No. 8 cont…</vt:lpstr>
      <vt:lpstr>Unit Impulse (Dirac delta) Function</vt:lpstr>
      <vt:lpstr>Transform of the function</vt:lpstr>
      <vt:lpstr>Problems</vt:lpstr>
      <vt:lpstr>Problem No. 9 cont…</vt:lpstr>
      <vt:lpstr>Problem No. 9 cont…</vt:lpstr>
      <vt:lpstr>Problems</vt:lpstr>
      <vt:lpstr>Problem cont…</vt:lpstr>
      <vt:lpstr>Homework problems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Suresh</dc:creator>
  <cp:lastModifiedBy>WELCOME</cp:lastModifiedBy>
  <cp:revision>207</cp:revision>
  <dcterms:created xsi:type="dcterms:W3CDTF">2020-07-30T06:08:51Z</dcterms:created>
  <dcterms:modified xsi:type="dcterms:W3CDTF">2020-08-27T16:09:09Z</dcterms:modified>
</cp:coreProperties>
</file>