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5DA-B856-430B-AFFF-82A3C1B56D6E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D8F1-35D5-4089-94D1-17634CBE2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19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5DA-B856-430B-AFFF-82A3C1B56D6E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D8F1-35D5-4089-94D1-17634CBE2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59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5DA-B856-430B-AFFF-82A3C1B56D6E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D8F1-35D5-4089-94D1-17634CBE2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75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5DA-B856-430B-AFFF-82A3C1B56D6E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D8F1-35D5-4089-94D1-17634CBE2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02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5DA-B856-430B-AFFF-82A3C1B56D6E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D8F1-35D5-4089-94D1-17634CBE2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5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5DA-B856-430B-AFFF-82A3C1B56D6E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D8F1-35D5-4089-94D1-17634CBE2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42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5DA-B856-430B-AFFF-82A3C1B56D6E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D8F1-35D5-4089-94D1-17634CBE2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0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5DA-B856-430B-AFFF-82A3C1B56D6E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D8F1-35D5-4089-94D1-17634CBE2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26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5DA-B856-430B-AFFF-82A3C1B56D6E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D8F1-35D5-4089-94D1-17634CBE2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40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5DA-B856-430B-AFFF-82A3C1B56D6E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D8F1-35D5-4089-94D1-17634CBE2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32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D5DA-B856-430B-AFFF-82A3C1B56D6E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D8F1-35D5-4089-94D1-17634CBE2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23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D5DA-B856-430B-AFFF-82A3C1B56D6E}" type="datetimeFigureOut">
              <a:rPr lang="zh-TW" altLang="en-US" smtClean="0"/>
              <a:t>2023/10/10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6D8F1-35D5-4089-94D1-17634CBE2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07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8737" y="1422399"/>
            <a:ext cx="7257143" cy="45429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六邊形 4"/>
          <p:cNvSpPr/>
          <p:nvPr/>
        </p:nvSpPr>
        <p:spPr>
          <a:xfrm rot="5400000">
            <a:off x="448668" y="1492468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 rot="5400000">
            <a:off x="1426129" y="1492468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六邊形 7"/>
          <p:cNvSpPr/>
          <p:nvPr/>
        </p:nvSpPr>
        <p:spPr>
          <a:xfrm rot="5400000">
            <a:off x="2403589" y="1492468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 rot="5400000">
            <a:off x="927641" y="2377842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/>
          <p:cNvSpPr/>
          <p:nvPr/>
        </p:nvSpPr>
        <p:spPr>
          <a:xfrm rot="5400000">
            <a:off x="1905102" y="2377842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/>
          <p:cNvSpPr/>
          <p:nvPr/>
        </p:nvSpPr>
        <p:spPr>
          <a:xfrm rot="5400000">
            <a:off x="2882562" y="2377842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六邊形 11"/>
          <p:cNvSpPr/>
          <p:nvPr/>
        </p:nvSpPr>
        <p:spPr>
          <a:xfrm rot="5400000">
            <a:off x="448668" y="3255951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/>
          <p:cNvSpPr/>
          <p:nvPr/>
        </p:nvSpPr>
        <p:spPr>
          <a:xfrm rot="5400000">
            <a:off x="1426129" y="3255951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六邊形 13"/>
          <p:cNvSpPr/>
          <p:nvPr/>
        </p:nvSpPr>
        <p:spPr>
          <a:xfrm rot="5400000">
            <a:off x="2403589" y="3255951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六邊形 14"/>
          <p:cNvSpPr/>
          <p:nvPr/>
        </p:nvSpPr>
        <p:spPr>
          <a:xfrm rot="5400000">
            <a:off x="5678321" y="1492468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六邊形 15"/>
          <p:cNvSpPr/>
          <p:nvPr/>
        </p:nvSpPr>
        <p:spPr>
          <a:xfrm rot="5400000">
            <a:off x="6655781" y="1492468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六邊形 17"/>
          <p:cNvSpPr/>
          <p:nvPr/>
        </p:nvSpPr>
        <p:spPr>
          <a:xfrm rot="5400000">
            <a:off x="448668" y="4845266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六邊形 18"/>
          <p:cNvSpPr/>
          <p:nvPr/>
        </p:nvSpPr>
        <p:spPr>
          <a:xfrm rot="5400000">
            <a:off x="1426129" y="4845266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967637" y="1141967"/>
            <a:ext cx="2051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896641" y="3509216"/>
            <a:ext cx="1442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920668" y="189439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3354562" y="27797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六邊形 23"/>
          <p:cNvSpPr/>
          <p:nvPr/>
        </p:nvSpPr>
        <p:spPr>
          <a:xfrm rot="5400000">
            <a:off x="4471627" y="3255951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943627" y="365788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30157" y="1915989"/>
            <a:ext cx="6363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 smtClean="0"/>
              <a:t>(x0,y0)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056232" y="2791542"/>
            <a:ext cx="6363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 smtClean="0"/>
              <a:t>(x2,y1)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605196" y="3681462"/>
            <a:ext cx="7085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xm,yn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32" name="直線接點 31"/>
          <p:cNvCxnSpPr>
            <a:endCxn id="5" idx="4"/>
          </p:cNvCxnSpPr>
          <p:nvPr/>
        </p:nvCxnSpPr>
        <p:spPr>
          <a:xfrm flipV="1">
            <a:off x="954963" y="1641365"/>
            <a:ext cx="439636" cy="287324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1040686" y="1531255"/>
            <a:ext cx="801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62533" y="305584"/>
            <a:ext cx="341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Honeycomb by Standing Hexagons</a:t>
            </a:r>
            <a:endParaRPr lang="zh-TW" altLang="en-US" dirty="0"/>
          </a:p>
        </p:txBody>
      </p:sp>
      <p:grpSp>
        <p:nvGrpSpPr>
          <p:cNvPr id="69" name="群組 68"/>
          <p:cNvGrpSpPr/>
          <p:nvPr/>
        </p:nvGrpSpPr>
        <p:grpSpPr>
          <a:xfrm>
            <a:off x="1394599" y="1177925"/>
            <a:ext cx="101599" cy="422275"/>
            <a:chOff x="1703175" y="1114425"/>
            <a:chExt cx="101599" cy="485775"/>
          </a:xfrm>
        </p:grpSpPr>
        <p:cxnSp>
          <p:nvCxnSpPr>
            <p:cNvPr id="63" name="直線接點 62"/>
            <p:cNvCxnSpPr/>
            <p:nvPr/>
          </p:nvCxnSpPr>
          <p:spPr>
            <a:xfrm flipV="1">
              <a:off x="1703175" y="11144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V="1">
              <a:off x="1804774" y="11144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線單箭頭接點 66"/>
          <p:cNvCxnSpPr/>
          <p:nvPr/>
        </p:nvCxnSpPr>
        <p:spPr>
          <a:xfrm>
            <a:off x="1152457" y="1216025"/>
            <a:ext cx="242142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1496198" y="1216025"/>
            <a:ext cx="242142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1372867" y="911897"/>
            <a:ext cx="1218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8670548" y="668820"/>
            <a:ext cx="294503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 ③ = r*cos(30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Set ⑥ </a:t>
            </a:r>
            <a:r>
              <a:rPr lang="en-US" altLang="zh-TW" dirty="0"/>
              <a:t>= </a:t>
            </a:r>
            <a:r>
              <a:rPr lang="en-US" altLang="zh-TW" dirty="0" smtClean="0"/>
              <a:t>r*cos(60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Hexagon </a:t>
            </a:r>
            <a:r>
              <a:rPr lang="en-US" altLang="zh-TW" dirty="0" smtClean="0"/>
              <a:t>count in X: </a:t>
            </a:r>
            <a:r>
              <a:rPr lang="en-US" altLang="zh-TW" dirty="0" err="1" smtClean="0"/>
              <a:t>Cx</a:t>
            </a:r>
            <a:endParaRPr lang="en-US" altLang="zh-TW" dirty="0" smtClean="0"/>
          </a:p>
          <a:p>
            <a:r>
              <a:rPr lang="en-US" altLang="zh-TW" dirty="0" smtClean="0"/>
              <a:t>Hexagon count in Y: Cy</a:t>
            </a:r>
          </a:p>
          <a:p>
            <a:r>
              <a:rPr lang="en-US" altLang="zh-TW" dirty="0" smtClean="0"/>
              <a:t>Hexagon width: </a:t>
            </a:r>
            <a:r>
              <a:rPr lang="en-US" altLang="zh-TW" dirty="0"/>
              <a:t>2 ③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 smtClean="0"/>
              <a:t>2③*</a:t>
            </a:r>
            <a:r>
              <a:rPr lang="en-US" altLang="zh-TW" dirty="0" err="1" smtClean="0"/>
              <a:t>Cx+d</a:t>
            </a:r>
            <a:r>
              <a:rPr lang="en-US" altLang="zh-TW" dirty="0"/>
              <a:t>(Cx-1</a:t>
            </a:r>
            <a:r>
              <a:rPr lang="en-US" altLang="zh-TW" dirty="0" smtClean="0"/>
              <a:t>)+③ </a:t>
            </a:r>
            <a:r>
              <a:rPr lang="en-US" altLang="zh-TW" dirty="0" smtClean="0"/>
              <a:t>&lt;= W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 err="1" smtClean="0"/>
              <a:t>Cx</a:t>
            </a:r>
            <a:r>
              <a:rPr lang="en-US" altLang="zh-TW" dirty="0" smtClean="0"/>
              <a:t> &lt;= (</a:t>
            </a:r>
            <a:r>
              <a:rPr lang="en-US" altLang="zh-TW" dirty="0" err="1" smtClean="0"/>
              <a:t>W+d</a:t>
            </a:r>
            <a:r>
              <a:rPr lang="en-US" altLang="zh-TW" dirty="0" smtClean="0"/>
              <a:t>-③</a:t>
            </a:r>
            <a:r>
              <a:rPr lang="en-US" altLang="zh-TW" dirty="0"/>
              <a:t>) </a:t>
            </a:r>
            <a:r>
              <a:rPr lang="en-US" altLang="zh-TW" dirty="0" smtClean="0"/>
              <a:t>/ (</a:t>
            </a:r>
            <a:r>
              <a:rPr lang="en-US" altLang="zh-TW" dirty="0" smtClean="0"/>
              <a:t>2③ + </a:t>
            </a:r>
            <a:r>
              <a:rPr lang="en-US" altLang="zh-TW" dirty="0" smtClean="0"/>
              <a:t>d)</a:t>
            </a:r>
            <a:endParaRPr lang="en-US" altLang="zh-TW" dirty="0" smtClean="0"/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 smtClean="0">
                <a:sym typeface="Wingdings" panose="05000000000000000000" pitchFamily="2" charset="2"/>
              </a:rPr>
              <a:t>Reference to next page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 Cy &lt;= 1+(H-2r)/(h + d’)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偶列</a:t>
            </a:r>
            <a:r>
              <a:rPr lang="en-US" altLang="zh-TW" dirty="0" smtClean="0"/>
              <a:t>: </a:t>
            </a:r>
            <a:r>
              <a:rPr lang="en-US" altLang="zh-TW" dirty="0" smtClean="0"/>
              <a:t>x0 = </a:t>
            </a:r>
            <a:r>
              <a:rPr lang="en-US" altLang="zh-TW" dirty="0"/>
              <a:t>③</a:t>
            </a:r>
            <a:endParaRPr lang="en-US" altLang="zh-TW" dirty="0" smtClean="0"/>
          </a:p>
          <a:p>
            <a:r>
              <a:rPr lang="zh-TW" altLang="en-US" dirty="0"/>
              <a:t>奇列</a:t>
            </a:r>
            <a:r>
              <a:rPr lang="en-US" altLang="zh-TW" dirty="0" smtClean="0"/>
              <a:t>: </a:t>
            </a:r>
            <a:r>
              <a:rPr lang="en-US" altLang="zh-TW" dirty="0" smtClean="0"/>
              <a:t>x0 = </a:t>
            </a:r>
            <a:r>
              <a:rPr lang="en-US" altLang="zh-TW" dirty="0" smtClean="0"/>
              <a:t>2③ </a:t>
            </a:r>
            <a:r>
              <a:rPr lang="en-US" altLang="zh-TW" dirty="0" smtClean="0"/>
              <a:t>+ d/2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r>
              <a:rPr lang="en-US" altLang="zh-TW" dirty="0" smtClean="0">
                <a:sym typeface="Wingdings" panose="05000000000000000000" pitchFamily="2" charset="2"/>
              </a:rPr>
              <a:t> = xm-1 + d + </a:t>
            </a:r>
            <a:r>
              <a:rPr lang="en-US" altLang="zh-TW" dirty="0" smtClean="0">
                <a:sym typeface="Wingdings" panose="05000000000000000000" pitchFamily="2" charset="2"/>
              </a:rPr>
              <a:t>2</a:t>
            </a:r>
            <a:r>
              <a:rPr lang="en-US" altLang="zh-TW" dirty="0" smtClean="0"/>
              <a:t>③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smtClean="0">
                <a:sym typeface="Wingdings" panose="05000000000000000000" pitchFamily="2" charset="2"/>
              </a:rPr>
              <a:t>y0 = r</a:t>
            </a:r>
          </a:p>
          <a:p>
            <a:r>
              <a:rPr lang="en-US" altLang="zh-TW" dirty="0" smtClean="0"/>
              <a:t>y1 = y0 + </a:t>
            </a:r>
            <a:r>
              <a:rPr lang="en-US" altLang="zh-TW" dirty="0"/>
              <a:t>⑥ + </a:t>
            </a:r>
            <a:r>
              <a:rPr lang="en-US" altLang="zh-TW" dirty="0" smtClean="0"/>
              <a:t>d’ + r</a:t>
            </a:r>
          </a:p>
          <a:p>
            <a:r>
              <a:rPr lang="en-US" altLang="zh-TW" dirty="0" smtClean="0"/>
              <a:t>y2 = y1 + </a:t>
            </a:r>
            <a:r>
              <a:rPr lang="en-US" altLang="zh-TW" dirty="0"/>
              <a:t>⑥ + </a:t>
            </a:r>
            <a:r>
              <a:rPr lang="en-US" altLang="zh-TW" dirty="0"/>
              <a:t>d’ + </a:t>
            </a:r>
            <a:r>
              <a:rPr lang="en-US" altLang="zh-TW" dirty="0" smtClean="0"/>
              <a:t>r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err="1" smtClean="0">
                <a:sym typeface="Wingdings" panose="05000000000000000000" pitchFamily="2" charset="2"/>
              </a:rPr>
              <a:t>yn</a:t>
            </a:r>
            <a:r>
              <a:rPr lang="en-US" altLang="zh-TW" dirty="0" smtClean="0">
                <a:sym typeface="Wingdings" panose="05000000000000000000" pitchFamily="2" charset="2"/>
              </a:rPr>
              <a:t> = yn-1 + </a:t>
            </a:r>
            <a:r>
              <a:rPr lang="en-US" altLang="zh-TW" dirty="0"/>
              <a:t>⑥ </a:t>
            </a:r>
            <a:r>
              <a:rPr lang="en-US" altLang="zh-TW" dirty="0"/>
              <a:t>+ d’ + r</a:t>
            </a:r>
            <a:endParaRPr lang="en-US" altLang="zh-TW" dirty="0" smtClean="0"/>
          </a:p>
        </p:txBody>
      </p:sp>
      <p:sp>
        <p:nvSpPr>
          <p:cNvPr id="72" name="文字方塊 71"/>
          <p:cNvSpPr txBox="1"/>
          <p:nvPr/>
        </p:nvSpPr>
        <p:spPr>
          <a:xfrm>
            <a:off x="4317333" y="1813385"/>
            <a:ext cx="3173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 rot="5400000">
            <a:off x="931614" y="4334985"/>
            <a:ext cx="158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2" name="向右箭號 1"/>
          <p:cNvSpPr/>
          <p:nvPr/>
        </p:nvSpPr>
        <p:spPr>
          <a:xfrm>
            <a:off x="1255713" y="1851326"/>
            <a:ext cx="379370" cy="158145"/>
          </a:xfrm>
          <a:prstGeom prst="rightArrow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右箭號 37"/>
          <p:cNvSpPr/>
          <p:nvPr/>
        </p:nvSpPr>
        <p:spPr>
          <a:xfrm>
            <a:off x="2233174" y="1851326"/>
            <a:ext cx="379370" cy="158145"/>
          </a:xfrm>
          <a:prstGeom prst="rightArrow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29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字方塊 60"/>
          <p:cNvSpPr txBox="1"/>
          <p:nvPr/>
        </p:nvSpPr>
        <p:spPr>
          <a:xfrm>
            <a:off x="862533" y="305584"/>
            <a:ext cx="341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Honeycomb by Standing Hexagons</a:t>
            </a:r>
            <a:endParaRPr lang="zh-TW" altLang="en-US" dirty="0"/>
          </a:p>
        </p:txBody>
      </p:sp>
      <p:sp>
        <p:nvSpPr>
          <p:cNvPr id="5" name="六邊形 4"/>
          <p:cNvSpPr/>
          <p:nvPr/>
        </p:nvSpPr>
        <p:spPr>
          <a:xfrm rot="5400000">
            <a:off x="695961" y="2055080"/>
            <a:ext cx="2415289" cy="208214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 rot="5400000">
            <a:off x="3019633" y="2055080"/>
            <a:ext cx="2415289" cy="208214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 rot="5400000">
            <a:off x="1863629" y="4159839"/>
            <a:ext cx="2415289" cy="208214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818025" y="3010572"/>
            <a:ext cx="171162" cy="1711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>
            <a:endCxn id="5" idx="4"/>
          </p:cNvCxnSpPr>
          <p:nvPr/>
        </p:nvCxnSpPr>
        <p:spPr>
          <a:xfrm flipV="1">
            <a:off x="1899553" y="2409046"/>
            <a:ext cx="1045126" cy="68304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2175908" y="2335969"/>
            <a:ext cx="134652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3000" dirty="0" smtClean="0"/>
              <a:t>r</a:t>
            </a:r>
            <a:endParaRPr lang="zh-TW" altLang="en-US" sz="3000" dirty="0"/>
          </a:p>
        </p:txBody>
      </p:sp>
      <p:grpSp>
        <p:nvGrpSpPr>
          <p:cNvPr id="69" name="群組 68"/>
          <p:cNvGrpSpPr/>
          <p:nvPr/>
        </p:nvGrpSpPr>
        <p:grpSpPr>
          <a:xfrm>
            <a:off x="2944679" y="1714500"/>
            <a:ext cx="241527" cy="596687"/>
            <a:chOff x="1703175" y="1114425"/>
            <a:chExt cx="101599" cy="485775"/>
          </a:xfrm>
        </p:grpSpPr>
        <p:cxnSp>
          <p:nvCxnSpPr>
            <p:cNvPr id="63" name="直線接點 62"/>
            <p:cNvCxnSpPr/>
            <p:nvPr/>
          </p:nvCxnSpPr>
          <p:spPr>
            <a:xfrm flipV="1">
              <a:off x="1703175" y="11144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V="1">
              <a:off x="1804774" y="11144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線單箭頭接點 66"/>
          <p:cNvCxnSpPr/>
          <p:nvPr/>
        </p:nvCxnSpPr>
        <p:spPr>
          <a:xfrm>
            <a:off x="2369046" y="1847847"/>
            <a:ext cx="575633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H="1">
            <a:off x="3186205" y="1847847"/>
            <a:ext cx="575633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2965586" y="1235073"/>
            <a:ext cx="20197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3000" dirty="0" smtClean="0"/>
              <a:t>d</a:t>
            </a:r>
            <a:endParaRPr lang="zh-TW" altLang="en-US" sz="3000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638629" y="3783262"/>
            <a:ext cx="493485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1899553" y="3973786"/>
            <a:ext cx="367393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 rot="14400000">
            <a:off x="1526715" y="4329361"/>
            <a:ext cx="241527" cy="596687"/>
            <a:chOff x="1703175" y="1114425"/>
            <a:chExt cx="101599" cy="485775"/>
          </a:xfrm>
        </p:grpSpPr>
        <p:cxnSp>
          <p:nvCxnSpPr>
            <p:cNvPr id="47" name="直線接點 46"/>
            <p:cNvCxnSpPr/>
            <p:nvPr/>
          </p:nvCxnSpPr>
          <p:spPr>
            <a:xfrm flipV="1">
              <a:off x="1703175" y="11144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V="1">
              <a:off x="1804774" y="11144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線單箭頭接點 48"/>
          <p:cNvCxnSpPr/>
          <p:nvPr/>
        </p:nvCxnSpPr>
        <p:spPr>
          <a:xfrm rot="14400000">
            <a:off x="1421061" y="5064044"/>
            <a:ext cx="575633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14400000" flipH="1">
            <a:off x="1012482" y="4356363"/>
            <a:ext cx="575633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1072261" y="4669361"/>
            <a:ext cx="20197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3000" dirty="0" smtClean="0"/>
              <a:t>d</a:t>
            </a:r>
            <a:endParaRPr lang="zh-TW" altLang="en-US" sz="3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712800" y="3627231"/>
            <a:ext cx="29815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3000" dirty="0" smtClean="0"/>
              <a:t>d’</a:t>
            </a:r>
            <a:endParaRPr lang="zh-TW" altLang="en-US" sz="3000" dirty="0"/>
          </a:p>
        </p:txBody>
      </p:sp>
      <p:cxnSp>
        <p:nvCxnSpPr>
          <p:cNvPr id="37" name="直線接點 36"/>
          <p:cNvCxnSpPr>
            <a:stCxn id="9" idx="3"/>
            <a:endCxn id="9" idx="0"/>
          </p:cNvCxnSpPr>
          <p:nvPr/>
        </p:nvCxnSpPr>
        <p:spPr>
          <a:xfrm>
            <a:off x="3071274" y="3993268"/>
            <a:ext cx="0" cy="2415289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3167564" y="4912893"/>
            <a:ext cx="33021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3000" dirty="0" smtClean="0"/>
              <a:t>2r</a:t>
            </a:r>
            <a:endParaRPr lang="zh-TW" altLang="en-US" sz="3000" dirty="0"/>
          </a:p>
        </p:txBody>
      </p:sp>
      <p:cxnSp>
        <p:nvCxnSpPr>
          <p:cNvPr id="57" name="直線接點 56"/>
          <p:cNvCxnSpPr/>
          <p:nvPr/>
        </p:nvCxnSpPr>
        <p:spPr>
          <a:xfrm>
            <a:off x="4226218" y="1878369"/>
            <a:ext cx="0" cy="1904893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322508" y="2632894"/>
            <a:ext cx="20197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3000" dirty="0"/>
              <a:t>h</a:t>
            </a:r>
            <a:endParaRPr lang="zh-TW" altLang="en-US" sz="30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6880679" y="1089473"/>
            <a:ext cx="27077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 ③ = r*cos(30)</a:t>
            </a:r>
          </a:p>
          <a:p>
            <a:r>
              <a:rPr lang="en-US" altLang="zh-TW" dirty="0"/>
              <a:t>Set ⑥ = r*cos(60)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 </a:t>
            </a:r>
            <a:r>
              <a:rPr lang="en-US" altLang="zh-TW" dirty="0" smtClean="0"/>
              <a:t>= r + </a:t>
            </a:r>
            <a:r>
              <a:rPr lang="en-US" altLang="zh-TW" dirty="0"/>
              <a:t>⑥</a:t>
            </a:r>
            <a:endParaRPr lang="en-US" altLang="zh-TW" dirty="0" smtClean="0"/>
          </a:p>
          <a:p>
            <a:r>
              <a:rPr lang="en-US" altLang="zh-TW" dirty="0" smtClean="0"/>
              <a:t>d’ = d*cos(30)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 smtClean="0">
                <a:sym typeface="Wingdings" panose="05000000000000000000" pitchFamily="2" charset="2"/>
              </a:rPr>
              <a:t>(Cy-1)*(h + d’) + 2r &lt;= H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 smtClean="0">
                <a:sym typeface="Wingdings" panose="05000000000000000000" pitchFamily="2" charset="2"/>
              </a:rPr>
              <a:t>Cy &lt;= 1+(H-2r)/(h + d’)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7009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2225" y="1422399"/>
            <a:ext cx="7257143" cy="45429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681125" y="1141967"/>
            <a:ext cx="2051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610129" y="3509216"/>
            <a:ext cx="1442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2004824" y="2395739"/>
            <a:ext cx="1016000" cy="875862"/>
            <a:chOff x="2596050" y="2377842"/>
            <a:chExt cx="1016000" cy="875862"/>
          </a:xfrm>
        </p:grpSpPr>
        <p:sp>
          <p:nvSpPr>
            <p:cNvPr id="11" name="六邊形 10"/>
            <p:cNvSpPr/>
            <p:nvPr/>
          </p:nvSpPr>
          <p:spPr>
            <a:xfrm>
              <a:off x="2596050" y="2377842"/>
              <a:ext cx="1016000" cy="875862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3068050" y="277977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769720" y="2791542"/>
              <a:ext cx="63639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TW" dirty="0" smtClean="0"/>
                <a:t>(x2,y1)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497642" y="4148129"/>
            <a:ext cx="1016000" cy="875862"/>
            <a:chOff x="4185115" y="3255951"/>
            <a:chExt cx="1016000" cy="875862"/>
          </a:xfrm>
        </p:grpSpPr>
        <p:sp>
          <p:nvSpPr>
            <p:cNvPr id="24" name="六邊形 23"/>
            <p:cNvSpPr/>
            <p:nvPr/>
          </p:nvSpPr>
          <p:spPr>
            <a:xfrm>
              <a:off x="4185115" y="3255951"/>
              <a:ext cx="1016000" cy="875862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4657115" y="365788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318684" y="3681462"/>
              <a:ext cx="70852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TW" dirty="0" smtClean="0"/>
                <a:t>(</a:t>
              </a:r>
              <a:r>
                <a:rPr lang="en-US" altLang="zh-TW" dirty="0" err="1" smtClean="0"/>
                <a:t>xm,yn</a:t>
              </a:r>
              <a:r>
                <a:rPr lang="en-US" altLang="zh-TW" dirty="0" smtClean="0"/>
                <a:t>)</a:t>
              </a:r>
              <a:endParaRPr lang="zh-TW" altLang="en-US" dirty="0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32225" y="1422399"/>
            <a:ext cx="1016000" cy="875862"/>
            <a:chOff x="162156" y="1492468"/>
            <a:chExt cx="1016000" cy="875862"/>
          </a:xfrm>
        </p:grpSpPr>
        <p:sp>
          <p:nvSpPr>
            <p:cNvPr id="5" name="六邊形 4"/>
            <p:cNvSpPr/>
            <p:nvPr/>
          </p:nvSpPr>
          <p:spPr>
            <a:xfrm>
              <a:off x="162156" y="1492468"/>
              <a:ext cx="1016000" cy="875862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634156" y="189439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343645" y="1915989"/>
              <a:ext cx="63639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TW" dirty="0" smtClean="0"/>
                <a:t>(x0,y0)</a:t>
              </a:r>
              <a:endParaRPr lang="zh-TW" altLang="en-US" dirty="0"/>
            </a:p>
          </p:txBody>
        </p:sp>
        <p:cxnSp>
          <p:nvCxnSpPr>
            <p:cNvPr id="32" name="直線接點 31"/>
            <p:cNvCxnSpPr>
              <a:endCxn id="5" idx="4"/>
            </p:cNvCxnSpPr>
            <p:nvPr/>
          </p:nvCxnSpPr>
          <p:spPr>
            <a:xfrm flipH="1" flipV="1">
              <a:off x="381122" y="1492468"/>
              <a:ext cx="287329" cy="436221"/>
            </a:xfrm>
            <a:prstGeom prst="line">
              <a:avLst/>
            </a:prstGeom>
            <a:ln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754174" y="1531255"/>
              <a:ext cx="8015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TW" dirty="0" smtClean="0"/>
                <a:t>r</a:t>
              </a:r>
              <a:endParaRPr lang="zh-TW" altLang="en-US" dirty="0"/>
            </a:p>
          </p:txBody>
        </p:sp>
      </p:grpSp>
      <p:sp>
        <p:nvSpPr>
          <p:cNvPr id="61" name="文字方塊 60"/>
          <p:cNvSpPr txBox="1"/>
          <p:nvPr/>
        </p:nvSpPr>
        <p:spPr>
          <a:xfrm>
            <a:off x="862533" y="305584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Honeycomb by </a:t>
            </a:r>
            <a:r>
              <a:rPr lang="en-US" altLang="zh-TW" dirty="0" err="1" smtClean="0"/>
              <a:t>LieDown</a:t>
            </a:r>
            <a:r>
              <a:rPr lang="en-US" altLang="zh-TW" dirty="0" smtClean="0"/>
              <a:t> </a:t>
            </a:r>
            <a:r>
              <a:rPr lang="en-US" altLang="zh-TW" dirty="0" smtClean="0"/>
              <a:t>Hexagons</a:t>
            </a:r>
            <a:endParaRPr lang="zh-TW" altLang="en-US" dirty="0"/>
          </a:p>
        </p:txBody>
      </p:sp>
      <p:grpSp>
        <p:nvGrpSpPr>
          <p:cNvPr id="69" name="群組 68"/>
          <p:cNvGrpSpPr/>
          <p:nvPr/>
        </p:nvGrpSpPr>
        <p:grpSpPr>
          <a:xfrm rot="1800000">
            <a:off x="1491086" y="1021671"/>
            <a:ext cx="101599" cy="896699"/>
            <a:chOff x="1703175" y="1114425"/>
            <a:chExt cx="101599" cy="485775"/>
          </a:xfrm>
        </p:grpSpPr>
        <p:cxnSp>
          <p:nvCxnSpPr>
            <p:cNvPr id="63" name="直線接點 62"/>
            <p:cNvCxnSpPr/>
            <p:nvPr/>
          </p:nvCxnSpPr>
          <p:spPr>
            <a:xfrm flipV="1">
              <a:off x="1703175" y="11144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V="1">
              <a:off x="1804774" y="11144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線單箭頭接點 66"/>
          <p:cNvCxnSpPr/>
          <p:nvPr/>
        </p:nvCxnSpPr>
        <p:spPr>
          <a:xfrm rot="1800000">
            <a:off x="1469264" y="1042362"/>
            <a:ext cx="242142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1800000" flipH="1">
            <a:off x="1766953" y="1214233"/>
            <a:ext cx="242142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1747559" y="823870"/>
            <a:ext cx="1218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8128004" y="668385"/>
            <a:ext cx="360387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 ③ = r*cos(30)</a:t>
            </a:r>
          </a:p>
          <a:p>
            <a:r>
              <a:rPr lang="en-US" altLang="zh-TW" dirty="0"/>
              <a:t>Set ⑥ = r*cos(60)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Hexagon </a:t>
            </a:r>
            <a:r>
              <a:rPr lang="en-US" altLang="zh-TW" dirty="0" smtClean="0"/>
              <a:t>count in X: </a:t>
            </a:r>
            <a:r>
              <a:rPr lang="en-US" altLang="zh-TW" dirty="0" err="1" smtClean="0"/>
              <a:t>Cx</a:t>
            </a:r>
            <a:endParaRPr lang="en-US" altLang="zh-TW" dirty="0" smtClean="0"/>
          </a:p>
          <a:p>
            <a:r>
              <a:rPr lang="en-US" altLang="zh-TW" dirty="0" smtClean="0"/>
              <a:t>Hexagon count in Y: Cy</a:t>
            </a:r>
          </a:p>
          <a:p>
            <a:r>
              <a:rPr lang="en-US" altLang="zh-TW" dirty="0" smtClean="0"/>
              <a:t>Hexagon </a:t>
            </a:r>
            <a:r>
              <a:rPr lang="en-US" altLang="zh-TW" dirty="0" smtClean="0"/>
              <a:t>height</a:t>
            </a:r>
            <a:r>
              <a:rPr lang="en-US" altLang="zh-TW" dirty="0"/>
              <a:t>: </a:t>
            </a:r>
            <a:r>
              <a:rPr lang="en-US" altLang="zh-TW" dirty="0" smtClean="0"/>
              <a:t>2③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 smtClean="0"/>
              <a:t>2③*</a:t>
            </a:r>
            <a:r>
              <a:rPr lang="en-US" altLang="zh-TW" dirty="0" err="1" smtClean="0"/>
              <a:t>Cy+d</a:t>
            </a:r>
            <a:r>
              <a:rPr lang="en-US" altLang="zh-TW" dirty="0"/>
              <a:t>(Cy-1</a:t>
            </a:r>
            <a:r>
              <a:rPr lang="en-US" altLang="zh-TW" dirty="0" smtClean="0"/>
              <a:t>)+③ </a:t>
            </a:r>
            <a:r>
              <a:rPr lang="en-US" altLang="zh-TW" dirty="0" smtClean="0"/>
              <a:t>&lt;= </a:t>
            </a:r>
            <a:r>
              <a:rPr lang="en-US" altLang="zh-TW" dirty="0" smtClean="0"/>
              <a:t>H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 smtClean="0"/>
              <a:t>Cy </a:t>
            </a:r>
            <a:r>
              <a:rPr lang="en-US" altLang="zh-TW" dirty="0" smtClean="0"/>
              <a:t>&lt;= </a:t>
            </a:r>
            <a:r>
              <a:rPr lang="en-US" altLang="zh-TW" dirty="0"/>
              <a:t>(</a:t>
            </a:r>
            <a:r>
              <a:rPr lang="en-US" altLang="zh-TW" dirty="0" err="1" smtClean="0"/>
              <a:t>H+d</a:t>
            </a:r>
            <a:r>
              <a:rPr lang="en-US" altLang="zh-TW" dirty="0" smtClean="0"/>
              <a:t>-③</a:t>
            </a:r>
            <a:r>
              <a:rPr lang="en-US" altLang="zh-TW" dirty="0"/>
              <a:t>) </a:t>
            </a:r>
            <a:r>
              <a:rPr lang="en-US" altLang="zh-TW" dirty="0" smtClean="0"/>
              <a:t>/ (</a:t>
            </a:r>
            <a:r>
              <a:rPr lang="en-US" altLang="zh-TW" dirty="0" smtClean="0"/>
              <a:t>2③ + </a:t>
            </a:r>
            <a:r>
              <a:rPr lang="en-US" altLang="zh-TW" dirty="0" smtClean="0"/>
              <a:t>d</a:t>
            </a:r>
            <a:r>
              <a:rPr lang="en-US" altLang="zh-TW" dirty="0" smtClean="0"/>
              <a:t>)</a:t>
            </a:r>
          </a:p>
          <a:p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 smtClean="0">
                <a:sym typeface="Wingdings" panose="05000000000000000000" pitchFamily="2" charset="2"/>
              </a:rPr>
              <a:t>Reference to next page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err="1">
                <a:sym typeface="Wingdings" panose="05000000000000000000" pitchFamily="2" charset="2"/>
              </a:rPr>
              <a:t>Cx</a:t>
            </a:r>
            <a:r>
              <a:rPr lang="en-US" altLang="zh-TW" dirty="0">
                <a:sym typeface="Wingdings" panose="05000000000000000000" pitchFamily="2" charset="2"/>
              </a:rPr>
              <a:t> &lt;= 1+(W-2r)/(w + d’)</a:t>
            </a:r>
            <a:endParaRPr lang="en-US" altLang="zh-TW" dirty="0" smtClean="0"/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 smtClean="0">
                <a:sym typeface="Wingdings" panose="05000000000000000000" pitchFamily="2" charset="2"/>
              </a:rPr>
              <a:t>x0 </a:t>
            </a:r>
            <a:r>
              <a:rPr lang="en-US" altLang="zh-TW" dirty="0">
                <a:sym typeface="Wingdings" panose="05000000000000000000" pitchFamily="2" charset="2"/>
              </a:rPr>
              <a:t>= r</a:t>
            </a:r>
          </a:p>
          <a:p>
            <a:r>
              <a:rPr lang="en-US" altLang="zh-TW" dirty="0" smtClean="0"/>
              <a:t>x1 </a:t>
            </a:r>
            <a:r>
              <a:rPr lang="en-US" altLang="zh-TW" dirty="0"/>
              <a:t>= </a:t>
            </a:r>
            <a:r>
              <a:rPr lang="en-US" altLang="zh-TW" dirty="0" smtClean="0"/>
              <a:t>x0 </a:t>
            </a:r>
            <a:r>
              <a:rPr lang="en-US" altLang="zh-TW" dirty="0"/>
              <a:t>+ ⑥</a:t>
            </a:r>
            <a:r>
              <a:rPr lang="en-US" altLang="zh-TW" dirty="0" smtClean="0"/>
              <a:t> </a:t>
            </a:r>
            <a:r>
              <a:rPr lang="en-US" altLang="zh-TW" dirty="0"/>
              <a:t>+ d’ + </a:t>
            </a:r>
            <a:r>
              <a:rPr lang="en-US" altLang="zh-TW" dirty="0" smtClean="0"/>
              <a:t>r = 2r + </a:t>
            </a:r>
            <a:r>
              <a:rPr lang="en-US" altLang="zh-TW" dirty="0"/>
              <a:t>d</a:t>
            </a:r>
            <a:r>
              <a:rPr lang="en-US" altLang="zh-TW" dirty="0" smtClean="0"/>
              <a:t>’ + </a:t>
            </a:r>
            <a:r>
              <a:rPr lang="en-US" altLang="zh-TW" dirty="0"/>
              <a:t>⑥</a:t>
            </a:r>
          </a:p>
          <a:p>
            <a:r>
              <a:rPr lang="en-US" altLang="zh-TW" dirty="0" smtClean="0"/>
              <a:t>x2 </a:t>
            </a:r>
            <a:r>
              <a:rPr lang="en-US" altLang="zh-TW" dirty="0"/>
              <a:t>= </a:t>
            </a:r>
            <a:r>
              <a:rPr lang="en-US" altLang="zh-TW" dirty="0" smtClean="0"/>
              <a:t>x1 </a:t>
            </a:r>
            <a:r>
              <a:rPr lang="en-US" altLang="zh-TW" dirty="0"/>
              <a:t>+ ⑥</a:t>
            </a:r>
            <a:r>
              <a:rPr lang="en-US" altLang="zh-TW" dirty="0" smtClean="0"/>
              <a:t> </a:t>
            </a:r>
            <a:r>
              <a:rPr lang="en-US" altLang="zh-TW" dirty="0"/>
              <a:t>+ d’ + </a:t>
            </a:r>
            <a:r>
              <a:rPr lang="en-US" altLang="zh-TW" dirty="0" smtClean="0"/>
              <a:t>r = 3r + 2d’ + 2⑥</a:t>
            </a:r>
            <a:endParaRPr lang="en-US" altLang="zh-TW" dirty="0"/>
          </a:p>
          <a:p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 err="1" smtClean="0">
                <a:sym typeface="Wingdings" panose="05000000000000000000" pitchFamily="2" charset="2"/>
              </a:rPr>
              <a:t>xn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= </a:t>
            </a:r>
            <a:r>
              <a:rPr lang="en-US" altLang="zh-TW" dirty="0" smtClean="0">
                <a:sym typeface="Wingdings" panose="05000000000000000000" pitchFamily="2" charset="2"/>
              </a:rPr>
              <a:t>r </a:t>
            </a:r>
            <a:r>
              <a:rPr lang="en-US" altLang="zh-TW" dirty="0">
                <a:sym typeface="Wingdings" panose="05000000000000000000" pitchFamily="2" charset="2"/>
              </a:rPr>
              <a:t>+ </a:t>
            </a:r>
            <a:r>
              <a:rPr lang="en-US" altLang="zh-TW" dirty="0" smtClean="0">
                <a:sym typeface="Wingdings" panose="05000000000000000000" pitchFamily="2" charset="2"/>
              </a:rPr>
              <a:t>n(</a:t>
            </a:r>
            <a:r>
              <a:rPr lang="en-US" altLang="zh-TW" dirty="0" smtClean="0"/>
              <a:t>⑥ </a:t>
            </a:r>
            <a:r>
              <a:rPr lang="en-US" altLang="zh-TW" dirty="0"/>
              <a:t>+ d</a:t>
            </a:r>
            <a:r>
              <a:rPr lang="en-US" altLang="zh-TW" dirty="0" smtClean="0"/>
              <a:t>’ + r)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偶行</a:t>
            </a:r>
            <a:r>
              <a:rPr lang="en-US" altLang="zh-TW" dirty="0" smtClean="0"/>
              <a:t>: y0 </a:t>
            </a:r>
            <a:r>
              <a:rPr lang="en-US" altLang="zh-TW" dirty="0" smtClean="0"/>
              <a:t>= </a:t>
            </a:r>
            <a:r>
              <a:rPr lang="en-US" altLang="zh-TW" dirty="0"/>
              <a:t>③</a:t>
            </a:r>
            <a:endParaRPr lang="en-US" altLang="zh-TW" dirty="0" smtClean="0"/>
          </a:p>
          <a:p>
            <a:r>
              <a:rPr lang="zh-TW" altLang="en-US" dirty="0"/>
              <a:t>奇行</a:t>
            </a:r>
            <a:r>
              <a:rPr lang="en-US" altLang="zh-TW" dirty="0" smtClean="0"/>
              <a:t>: y0 </a:t>
            </a:r>
            <a:r>
              <a:rPr lang="en-US" altLang="zh-TW" dirty="0" smtClean="0"/>
              <a:t>= </a:t>
            </a:r>
            <a:r>
              <a:rPr lang="en-US" altLang="zh-TW" dirty="0" smtClean="0"/>
              <a:t>2</a:t>
            </a:r>
            <a:r>
              <a:rPr lang="en-US" altLang="zh-TW" dirty="0" smtClean="0"/>
              <a:t>③ </a:t>
            </a:r>
            <a:r>
              <a:rPr lang="en-US" altLang="zh-TW" dirty="0" smtClean="0"/>
              <a:t>+ d/2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 err="1" smtClean="0">
                <a:sym typeface="Wingdings" panose="05000000000000000000" pitchFamily="2" charset="2"/>
              </a:rPr>
              <a:t>ym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= </a:t>
            </a:r>
            <a:r>
              <a:rPr lang="en-US" altLang="zh-TW" dirty="0" smtClean="0">
                <a:sym typeface="Wingdings" panose="05000000000000000000" pitchFamily="2" charset="2"/>
              </a:rPr>
              <a:t>ym-1 </a:t>
            </a:r>
            <a:r>
              <a:rPr lang="en-US" altLang="zh-TW" dirty="0" smtClean="0">
                <a:sym typeface="Wingdings" panose="05000000000000000000" pitchFamily="2" charset="2"/>
              </a:rPr>
              <a:t>+ d + </a:t>
            </a:r>
            <a:r>
              <a:rPr lang="en-US" altLang="zh-TW" dirty="0" smtClean="0">
                <a:sym typeface="Wingdings" panose="05000000000000000000" pitchFamily="2" charset="2"/>
              </a:rPr>
              <a:t>2</a:t>
            </a:r>
            <a:r>
              <a:rPr lang="en-US" altLang="zh-TW" dirty="0" smtClean="0"/>
              <a:t>③</a:t>
            </a:r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4030821" y="1813385"/>
            <a:ext cx="3173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 rot="5400000">
            <a:off x="645102" y="4526910"/>
            <a:ext cx="15869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6" name="六邊形 45"/>
          <p:cNvSpPr/>
          <p:nvPr/>
        </p:nvSpPr>
        <p:spPr>
          <a:xfrm>
            <a:off x="2004824" y="1422399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六邊形 46"/>
          <p:cNvSpPr/>
          <p:nvPr/>
        </p:nvSpPr>
        <p:spPr>
          <a:xfrm>
            <a:off x="6321606" y="1422399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六邊形 47"/>
          <p:cNvSpPr/>
          <p:nvPr/>
        </p:nvSpPr>
        <p:spPr>
          <a:xfrm>
            <a:off x="232225" y="2395739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六邊形 48"/>
          <p:cNvSpPr/>
          <p:nvPr/>
        </p:nvSpPr>
        <p:spPr>
          <a:xfrm>
            <a:off x="1123219" y="1909069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六邊形 51"/>
          <p:cNvSpPr/>
          <p:nvPr/>
        </p:nvSpPr>
        <p:spPr>
          <a:xfrm>
            <a:off x="1123219" y="2887688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六邊形 52"/>
          <p:cNvSpPr/>
          <p:nvPr/>
        </p:nvSpPr>
        <p:spPr>
          <a:xfrm>
            <a:off x="232225" y="3394937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六邊形 53"/>
          <p:cNvSpPr/>
          <p:nvPr/>
        </p:nvSpPr>
        <p:spPr>
          <a:xfrm>
            <a:off x="232225" y="5029199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六邊形 55"/>
          <p:cNvSpPr/>
          <p:nvPr/>
        </p:nvSpPr>
        <p:spPr>
          <a:xfrm>
            <a:off x="1992875" y="3394937"/>
            <a:ext cx="1016000" cy="87586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向右箭號 56"/>
          <p:cNvSpPr/>
          <p:nvPr/>
        </p:nvSpPr>
        <p:spPr>
          <a:xfrm rot="1800000">
            <a:off x="1040966" y="2047606"/>
            <a:ext cx="379370" cy="158145"/>
          </a:xfrm>
          <a:prstGeom prst="rightArrow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向右箭號 57"/>
          <p:cNvSpPr/>
          <p:nvPr/>
        </p:nvSpPr>
        <p:spPr>
          <a:xfrm rot="19800000">
            <a:off x="1899368" y="2047606"/>
            <a:ext cx="379370" cy="158145"/>
          </a:xfrm>
          <a:prstGeom prst="rightArrow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04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字方塊 60"/>
          <p:cNvSpPr txBox="1"/>
          <p:nvPr/>
        </p:nvSpPr>
        <p:spPr>
          <a:xfrm>
            <a:off x="862533" y="305584"/>
            <a:ext cx="341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Honeycomb by Standing Hexagons</a:t>
            </a:r>
            <a:endParaRPr lang="zh-TW" altLang="en-US" dirty="0"/>
          </a:p>
        </p:txBody>
      </p:sp>
      <p:sp>
        <p:nvSpPr>
          <p:cNvPr id="5" name="六邊形 4"/>
          <p:cNvSpPr/>
          <p:nvPr/>
        </p:nvSpPr>
        <p:spPr>
          <a:xfrm rot="10800000">
            <a:off x="2842812" y="1359554"/>
            <a:ext cx="2415289" cy="208214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六邊形 6"/>
          <p:cNvSpPr/>
          <p:nvPr/>
        </p:nvSpPr>
        <p:spPr>
          <a:xfrm rot="10800000">
            <a:off x="2842812" y="3683226"/>
            <a:ext cx="2415289" cy="208214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六邊形 8"/>
          <p:cNvSpPr/>
          <p:nvPr/>
        </p:nvSpPr>
        <p:spPr>
          <a:xfrm rot="10800000">
            <a:off x="738053" y="2527222"/>
            <a:ext cx="2415289" cy="208214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 rot="5400000">
            <a:off x="3964875" y="2315046"/>
            <a:ext cx="171162" cy="1711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>
            <a:endCxn id="5" idx="4"/>
          </p:cNvCxnSpPr>
          <p:nvPr/>
        </p:nvCxnSpPr>
        <p:spPr>
          <a:xfrm rot="5400000" flipV="1">
            <a:off x="3873479" y="2577616"/>
            <a:ext cx="1045126" cy="683042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4512482" y="2509422"/>
            <a:ext cx="134652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3000" dirty="0" smtClean="0"/>
              <a:t>r</a:t>
            </a:r>
            <a:endParaRPr lang="zh-TW" altLang="en-US" sz="3000" dirty="0"/>
          </a:p>
        </p:txBody>
      </p:sp>
      <p:grpSp>
        <p:nvGrpSpPr>
          <p:cNvPr id="69" name="群組 68"/>
          <p:cNvGrpSpPr/>
          <p:nvPr/>
        </p:nvGrpSpPr>
        <p:grpSpPr>
          <a:xfrm rot="5400000">
            <a:off x="5013002" y="3264120"/>
            <a:ext cx="241527" cy="596687"/>
            <a:chOff x="1703175" y="1114425"/>
            <a:chExt cx="101599" cy="485775"/>
          </a:xfrm>
        </p:grpSpPr>
        <p:cxnSp>
          <p:nvCxnSpPr>
            <p:cNvPr id="63" name="直線接點 62"/>
            <p:cNvCxnSpPr/>
            <p:nvPr/>
          </p:nvCxnSpPr>
          <p:spPr>
            <a:xfrm flipV="1">
              <a:off x="1703175" y="11144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V="1">
              <a:off x="1804774" y="11144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線單箭頭接點 66"/>
          <p:cNvCxnSpPr/>
          <p:nvPr/>
        </p:nvCxnSpPr>
        <p:spPr>
          <a:xfrm rot="5400000">
            <a:off x="5010946" y="3153883"/>
            <a:ext cx="575633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5400000" flipH="1">
            <a:off x="5010946" y="3971042"/>
            <a:ext cx="575633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5579715" y="3332763"/>
            <a:ext cx="20197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3000" dirty="0" smtClean="0"/>
              <a:t>d</a:t>
            </a:r>
            <a:endParaRPr lang="zh-TW" altLang="en-US" sz="3000" dirty="0"/>
          </a:p>
        </p:txBody>
      </p:sp>
      <p:cxnSp>
        <p:nvCxnSpPr>
          <p:cNvPr id="6" name="直線接點 5"/>
          <p:cNvCxnSpPr/>
          <p:nvPr/>
        </p:nvCxnSpPr>
        <p:spPr>
          <a:xfrm rot="5400000">
            <a:off x="895919" y="3603078"/>
            <a:ext cx="493485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5400000">
            <a:off x="1335857" y="4233541"/>
            <a:ext cx="367393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群組 45"/>
          <p:cNvGrpSpPr/>
          <p:nvPr/>
        </p:nvGrpSpPr>
        <p:grpSpPr>
          <a:xfrm rot="19800000">
            <a:off x="2398141" y="1846156"/>
            <a:ext cx="241527" cy="596687"/>
            <a:chOff x="1703175" y="1114425"/>
            <a:chExt cx="101599" cy="485775"/>
          </a:xfrm>
        </p:grpSpPr>
        <p:cxnSp>
          <p:nvCxnSpPr>
            <p:cNvPr id="47" name="直線接點 46"/>
            <p:cNvCxnSpPr/>
            <p:nvPr/>
          </p:nvCxnSpPr>
          <p:spPr>
            <a:xfrm flipV="1">
              <a:off x="1703175" y="11144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V="1">
              <a:off x="1804774" y="1114425"/>
              <a:ext cx="0" cy="485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線單箭頭接點 48"/>
          <p:cNvCxnSpPr/>
          <p:nvPr/>
        </p:nvCxnSpPr>
        <p:spPr>
          <a:xfrm rot="19800000">
            <a:off x="1794749" y="2205899"/>
            <a:ext cx="575633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19800000" flipH="1">
            <a:off x="2502430" y="1797319"/>
            <a:ext cx="575633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2145427" y="1439438"/>
            <a:ext cx="20197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3000" dirty="0" smtClean="0"/>
              <a:t>d</a:t>
            </a:r>
            <a:endParaRPr lang="zh-TW" altLang="en-US" sz="3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139466" y="6128068"/>
            <a:ext cx="29815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3000" dirty="0" smtClean="0"/>
              <a:t>d’</a:t>
            </a:r>
            <a:endParaRPr lang="zh-TW" altLang="en-US" sz="3000" dirty="0"/>
          </a:p>
        </p:txBody>
      </p:sp>
      <p:cxnSp>
        <p:nvCxnSpPr>
          <p:cNvPr id="37" name="直線接點 36"/>
          <p:cNvCxnSpPr>
            <a:stCxn id="9" idx="3"/>
            <a:endCxn id="9" idx="0"/>
          </p:cNvCxnSpPr>
          <p:nvPr/>
        </p:nvCxnSpPr>
        <p:spPr>
          <a:xfrm rot="5400000">
            <a:off x="1945697" y="2360651"/>
            <a:ext cx="0" cy="2415289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1837774" y="3598862"/>
            <a:ext cx="33021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3000" dirty="0" smtClean="0"/>
              <a:t>2r</a:t>
            </a:r>
            <a:endParaRPr lang="zh-TW" altLang="en-US" sz="3000" dirty="0"/>
          </a:p>
        </p:txBody>
      </p:sp>
      <p:cxnSp>
        <p:nvCxnSpPr>
          <p:cNvPr id="57" name="直線接點 56"/>
          <p:cNvCxnSpPr/>
          <p:nvPr/>
        </p:nvCxnSpPr>
        <p:spPr>
          <a:xfrm rot="5400000">
            <a:off x="4315794" y="3770793"/>
            <a:ext cx="0" cy="1904893"/>
          </a:xfrm>
          <a:prstGeom prst="line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4181894" y="4689686"/>
            <a:ext cx="27571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3000" dirty="0"/>
              <a:t>w</a:t>
            </a:r>
            <a:endParaRPr lang="zh-TW" altLang="en-US" sz="30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6880679" y="1089473"/>
            <a:ext cx="28071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 ③ = r*cos(30)</a:t>
            </a:r>
          </a:p>
          <a:p>
            <a:r>
              <a:rPr lang="en-US" altLang="zh-TW" dirty="0"/>
              <a:t>Set ⑥ = r*cos(60)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w </a:t>
            </a:r>
            <a:r>
              <a:rPr lang="en-US" altLang="zh-TW" dirty="0" smtClean="0"/>
              <a:t>= r + </a:t>
            </a:r>
            <a:r>
              <a:rPr lang="en-US" altLang="zh-TW" dirty="0"/>
              <a:t>⑥</a:t>
            </a:r>
            <a:endParaRPr lang="en-US" altLang="zh-TW" dirty="0" smtClean="0"/>
          </a:p>
          <a:p>
            <a:r>
              <a:rPr lang="en-US" altLang="zh-TW" dirty="0" smtClean="0"/>
              <a:t>d’ = d*cos(30)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en-US" altLang="zh-TW" dirty="0" smtClean="0">
                <a:sym typeface="Wingdings" panose="05000000000000000000" pitchFamily="2" charset="2"/>
              </a:rPr>
              <a:t>Cx-1)*(w </a:t>
            </a:r>
            <a:r>
              <a:rPr lang="en-US" altLang="zh-TW" dirty="0" smtClean="0">
                <a:sym typeface="Wingdings" panose="05000000000000000000" pitchFamily="2" charset="2"/>
              </a:rPr>
              <a:t>+ d’) + 2r &lt;= </a:t>
            </a:r>
            <a:r>
              <a:rPr lang="en-US" altLang="zh-TW" dirty="0" smtClean="0">
                <a:sym typeface="Wingdings" panose="05000000000000000000" pitchFamily="2" charset="2"/>
              </a:rPr>
              <a:t>W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zh-TW" dirty="0" err="1" smtClean="0">
                <a:sym typeface="Wingdings" panose="05000000000000000000" pitchFamily="2" charset="2"/>
              </a:rPr>
              <a:t>Cx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&lt;= 1</a:t>
            </a:r>
            <a:r>
              <a:rPr lang="en-US" altLang="zh-TW" dirty="0" smtClean="0">
                <a:sym typeface="Wingdings" panose="05000000000000000000" pitchFamily="2" charset="2"/>
              </a:rPr>
              <a:t>+(W-2r)/(w </a:t>
            </a:r>
            <a:r>
              <a:rPr lang="en-US" altLang="zh-TW" dirty="0" smtClean="0">
                <a:sym typeface="Wingdings" panose="05000000000000000000" pitchFamily="2" charset="2"/>
              </a:rPr>
              <a:t>+ d’)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8950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400</Words>
  <Application>Microsoft Office PowerPoint</Application>
  <PresentationFormat>寬螢幕</PresentationFormat>
  <Paragraphs>88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21</cp:revision>
  <dcterms:created xsi:type="dcterms:W3CDTF">2023-10-03T13:01:07Z</dcterms:created>
  <dcterms:modified xsi:type="dcterms:W3CDTF">2023-10-10T08:53:02Z</dcterms:modified>
</cp:coreProperties>
</file>