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7" r:id="rId1"/>
  </p:sldMasterIdLst>
  <p:sldIdLst>
    <p:sldId id="256" r:id="rId2"/>
    <p:sldId id="257" r:id="rId3"/>
    <p:sldId id="258" r:id="rId4"/>
    <p:sldId id="259" r:id="rId5"/>
    <p:sldId id="260" r:id="rId6"/>
    <p:sldId id="291" r:id="rId7"/>
    <p:sldId id="261" r:id="rId8"/>
    <p:sldId id="262" r:id="rId9"/>
    <p:sldId id="263" r:id="rId10"/>
    <p:sldId id="264" r:id="rId11"/>
    <p:sldId id="265" r:id="rId12"/>
    <p:sldId id="266" r:id="rId13"/>
    <p:sldId id="290" r:id="rId14"/>
    <p:sldId id="289" r:id="rId15"/>
    <p:sldId id="269" r:id="rId16"/>
    <p:sldId id="270" r:id="rId17"/>
    <p:sldId id="272" r:id="rId18"/>
    <p:sldId id="294" r:id="rId19"/>
    <p:sldId id="273" r:id="rId20"/>
    <p:sldId id="274" r:id="rId21"/>
    <p:sldId id="286" r:id="rId22"/>
    <p:sldId id="287" r:id="rId23"/>
    <p:sldId id="293" r:id="rId24"/>
    <p:sldId id="295" r:id="rId25"/>
    <p:sldId id="296" r:id="rId26"/>
    <p:sldId id="297" r:id="rId27"/>
    <p:sldId id="303" r:id="rId28"/>
    <p:sldId id="302" r:id="rId29"/>
    <p:sldId id="299" r:id="rId30"/>
    <p:sldId id="292"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F93487-52DD-4A4E-ACEB-EEC6AFAEF9C7}"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CA34D-93C2-4ED1-9FE9-F2D44931704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9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F93487-52DD-4A4E-ACEB-EEC6AFAEF9C7}"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CA34D-93C2-4ED1-9FE9-F2D449317047}" type="slidenum">
              <a:rPr lang="en-US" smtClean="0"/>
              <a:t>‹#›</a:t>
            </a:fld>
            <a:endParaRPr lang="en-US"/>
          </a:p>
        </p:txBody>
      </p:sp>
    </p:spTree>
    <p:extLst>
      <p:ext uri="{BB962C8B-B14F-4D97-AF65-F5344CB8AC3E}">
        <p14:creationId xmlns:p14="http://schemas.microsoft.com/office/powerpoint/2010/main" val="407190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F93487-52DD-4A4E-ACEB-EEC6AFAEF9C7}"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CA34D-93C2-4ED1-9FE9-F2D449317047}" type="slidenum">
              <a:rPr lang="en-US" smtClean="0"/>
              <a:t>‹#›</a:t>
            </a:fld>
            <a:endParaRPr lang="en-US"/>
          </a:p>
        </p:txBody>
      </p:sp>
    </p:spTree>
    <p:extLst>
      <p:ext uri="{BB962C8B-B14F-4D97-AF65-F5344CB8AC3E}">
        <p14:creationId xmlns:p14="http://schemas.microsoft.com/office/powerpoint/2010/main" val="375904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F93487-52DD-4A4E-ACEB-EEC6AFAEF9C7}"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CA34D-93C2-4ED1-9FE9-F2D449317047}" type="slidenum">
              <a:rPr lang="en-US" smtClean="0"/>
              <a:t>‹#›</a:t>
            </a:fld>
            <a:endParaRPr lang="en-US"/>
          </a:p>
        </p:txBody>
      </p:sp>
    </p:spTree>
    <p:extLst>
      <p:ext uri="{BB962C8B-B14F-4D97-AF65-F5344CB8AC3E}">
        <p14:creationId xmlns:p14="http://schemas.microsoft.com/office/powerpoint/2010/main" val="244135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F93487-52DD-4A4E-ACEB-EEC6AFAEF9C7}"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9CA34D-93C2-4ED1-9FE9-F2D44931704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68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F93487-52DD-4A4E-ACEB-EEC6AFAEF9C7}"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CA34D-93C2-4ED1-9FE9-F2D449317047}" type="slidenum">
              <a:rPr lang="en-US" smtClean="0"/>
              <a:t>‹#›</a:t>
            </a:fld>
            <a:endParaRPr lang="en-US"/>
          </a:p>
        </p:txBody>
      </p:sp>
    </p:spTree>
    <p:extLst>
      <p:ext uri="{BB962C8B-B14F-4D97-AF65-F5344CB8AC3E}">
        <p14:creationId xmlns:p14="http://schemas.microsoft.com/office/powerpoint/2010/main" val="212370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F93487-52DD-4A4E-ACEB-EEC6AFAEF9C7}" type="datetimeFigureOut">
              <a:rPr lang="en-US" smtClean="0"/>
              <a:t>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9CA34D-93C2-4ED1-9FE9-F2D449317047}" type="slidenum">
              <a:rPr lang="en-US" smtClean="0"/>
              <a:t>‹#›</a:t>
            </a:fld>
            <a:endParaRPr lang="en-US"/>
          </a:p>
        </p:txBody>
      </p:sp>
    </p:spTree>
    <p:extLst>
      <p:ext uri="{BB962C8B-B14F-4D97-AF65-F5344CB8AC3E}">
        <p14:creationId xmlns:p14="http://schemas.microsoft.com/office/powerpoint/2010/main" val="351312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F93487-52DD-4A4E-ACEB-EEC6AFAEF9C7}" type="datetimeFigureOut">
              <a:rPr lang="en-US" smtClean="0"/>
              <a:t>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9CA34D-93C2-4ED1-9FE9-F2D449317047}" type="slidenum">
              <a:rPr lang="en-US" smtClean="0"/>
              <a:t>‹#›</a:t>
            </a:fld>
            <a:endParaRPr lang="en-US"/>
          </a:p>
        </p:txBody>
      </p:sp>
    </p:spTree>
    <p:extLst>
      <p:ext uri="{BB962C8B-B14F-4D97-AF65-F5344CB8AC3E}">
        <p14:creationId xmlns:p14="http://schemas.microsoft.com/office/powerpoint/2010/main" val="2499180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F93487-52DD-4A4E-ACEB-EEC6AFAEF9C7}" type="datetimeFigureOut">
              <a:rPr lang="en-US" smtClean="0"/>
              <a:t>2/16/2016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A9CA34D-93C2-4ED1-9FE9-F2D449317047}" type="slidenum">
              <a:rPr lang="en-US" smtClean="0"/>
              <a:t>‹#›</a:t>
            </a:fld>
            <a:endParaRPr lang="en-US"/>
          </a:p>
        </p:txBody>
      </p:sp>
    </p:spTree>
    <p:extLst>
      <p:ext uri="{BB962C8B-B14F-4D97-AF65-F5344CB8AC3E}">
        <p14:creationId xmlns:p14="http://schemas.microsoft.com/office/powerpoint/2010/main" val="1363727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F93487-52DD-4A4E-ACEB-EEC6AFAEF9C7}" type="datetimeFigureOut">
              <a:rPr lang="en-US" smtClean="0"/>
              <a:t>2/16/2016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9CA34D-93C2-4ED1-9FE9-F2D449317047}" type="slidenum">
              <a:rPr lang="en-US" smtClean="0"/>
              <a:t>‹#›</a:t>
            </a:fld>
            <a:endParaRPr lang="en-US"/>
          </a:p>
        </p:txBody>
      </p:sp>
    </p:spTree>
    <p:extLst>
      <p:ext uri="{BB962C8B-B14F-4D97-AF65-F5344CB8AC3E}">
        <p14:creationId xmlns:p14="http://schemas.microsoft.com/office/powerpoint/2010/main" val="2604401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F93487-52DD-4A4E-ACEB-EEC6AFAEF9C7}"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9CA34D-93C2-4ED1-9FE9-F2D449317047}" type="slidenum">
              <a:rPr lang="en-US" smtClean="0"/>
              <a:t>‹#›</a:t>
            </a:fld>
            <a:endParaRPr lang="en-US"/>
          </a:p>
        </p:txBody>
      </p:sp>
    </p:spTree>
    <p:extLst>
      <p:ext uri="{BB962C8B-B14F-4D97-AF65-F5344CB8AC3E}">
        <p14:creationId xmlns:p14="http://schemas.microsoft.com/office/powerpoint/2010/main" val="45008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F93487-52DD-4A4E-ACEB-EEC6AFAEF9C7}" type="datetimeFigureOut">
              <a:rPr lang="en-US" smtClean="0"/>
              <a:t>2/16/2016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9CA34D-93C2-4ED1-9FE9-F2D44931704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653409"/>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Representational_state_transfer" TargetMode="External"/><Relationship Id="rId2" Type="http://schemas.openxmlformats.org/officeDocument/2006/relationships/hyperlink" Target="http://cxf.apache.org/" TargetMode="External"/><Relationship Id="rId1" Type="http://schemas.openxmlformats.org/officeDocument/2006/relationships/slideLayout" Target="../slideLayouts/slideLayout2.xml"/><Relationship Id="rId4" Type="http://schemas.openxmlformats.org/officeDocument/2006/relationships/hyperlink" Target="http://download.oracle.com/javase/6/docs/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REST Web Services</a:t>
            </a:r>
          </a:p>
        </p:txBody>
      </p:sp>
      <p:sp>
        <p:nvSpPr>
          <p:cNvPr id="4" name="Content Placeholder 3"/>
          <p:cNvSpPr>
            <a:spLocks noGrp="1"/>
          </p:cNvSpPr>
          <p:nvPr>
            <p:ph idx="1"/>
          </p:nvPr>
        </p:nvSpPr>
        <p:spPr/>
        <p:txBody>
          <a:bodyPr>
            <a:normAutofit lnSpcReduction="10000"/>
          </a:bodyPr>
          <a:lstStyle/>
          <a:p>
            <a:pPr marL="0" indent="0">
              <a:buNone/>
            </a:pPr>
            <a:endParaRPr lang="en-IN"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IN"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Apache </a:t>
            </a:r>
            <a:r>
              <a:rPr lang="en-IN"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Maven, </a:t>
            </a:r>
            <a:endParaRPr lang="en-IN"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IN"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Spring </a:t>
            </a:r>
            <a:r>
              <a:rPr lang="en-IN"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Framework</a:t>
            </a:r>
            <a:r>
              <a:rPr lang="en-IN"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buNone/>
            </a:pPr>
            <a:r>
              <a:rPr lang="en-IN"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Apache </a:t>
            </a:r>
            <a:r>
              <a:rPr lang="en-IN"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CXF, </a:t>
            </a:r>
            <a:endParaRPr lang="en-IN"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JAX-RS,</a:t>
            </a:r>
            <a:endParaRPr lang="en-IN"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IN"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Swagger </a:t>
            </a:r>
            <a:r>
              <a:rPr lang="en-IN"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UI and embedded Jetty </a:t>
            </a:r>
            <a:r>
              <a:rPr lang="en-IN"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Server</a:t>
            </a:r>
            <a:endParaRPr lang="en-US"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dirty="0" smtClean="0"/>
          </a:p>
          <a:p>
            <a:endParaRPr lang="en-US" dirty="0"/>
          </a:p>
          <a:p>
            <a:pPr marL="1071400" lvl="6" indent="0">
              <a:buNone/>
            </a:pPr>
            <a:r>
              <a:rPr lang="en-US" b="1" dirty="0" smtClean="0"/>
              <a:t>							</a:t>
            </a:r>
          </a:p>
          <a:p>
            <a:pPr marL="1071400" lvl="6" indent="0">
              <a:buNone/>
            </a:pPr>
            <a:r>
              <a:rPr lang="en-US" b="1" dirty="0"/>
              <a:t>	</a:t>
            </a:r>
            <a:r>
              <a:rPr lang="en-US" b="1" dirty="0" smtClean="0"/>
              <a:t>					BALAKUMAR SETHURAMAN</a:t>
            </a:r>
            <a:endParaRPr lang="en-US" b="1" dirty="0"/>
          </a:p>
        </p:txBody>
      </p:sp>
    </p:spTree>
    <p:extLst>
      <p:ext uri="{BB962C8B-B14F-4D97-AF65-F5344CB8AC3E}">
        <p14:creationId xmlns:p14="http://schemas.microsoft.com/office/powerpoint/2010/main" val="1647380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smtClean="0"/>
              <a:t>HTTP </a:t>
            </a:r>
            <a:r>
              <a:rPr lang="en-US" sz="4400" dirty="0"/>
              <a:t>Response </a:t>
            </a:r>
            <a:r>
              <a:rPr lang="en-US" sz="4400" dirty="0" smtClean="0"/>
              <a:t>Message</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23889" y="1941341"/>
            <a:ext cx="9931792" cy="3814933"/>
          </a:xfrm>
        </p:spPr>
        <p:txBody>
          <a:bodyPr>
            <a:normAutofit fontScale="85000" lnSpcReduction="20000"/>
          </a:bodyPr>
          <a:lstStyle/>
          <a:p>
            <a:pPr marL="57150" indent="0">
              <a:buNone/>
            </a:pPr>
            <a:r>
              <a:rPr lang="en-IN" dirty="0"/>
              <a:t>The payload means body in http response message is optional and depends on http status code i.e.,</a:t>
            </a:r>
          </a:p>
          <a:p>
            <a:pPr marL="57150" indent="0">
              <a:buNone/>
            </a:pPr>
            <a:r>
              <a:rPr lang="en-IN" dirty="0"/>
              <a:t>	-In case of 204 status code, the http response message without body</a:t>
            </a:r>
          </a:p>
          <a:p>
            <a:pPr marL="57150" indent="0">
              <a:buNone/>
            </a:pPr>
            <a:r>
              <a:rPr lang="en-IN" dirty="0"/>
              <a:t>	-In case of 200 status code, the http response message with body</a:t>
            </a:r>
          </a:p>
          <a:p>
            <a:pPr marL="57150" indent="0">
              <a:buNone/>
            </a:pPr>
            <a:endParaRPr lang="en-IN" dirty="0"/>
          </a:p>
          <a:p>
            <a:pPr marL="57150" indent="0">
              <a:buNone/>
            </a:pPr>
            <a:r>
              <a:rPr lang="en-IN" dirty="0"/>
              <a:t>The 'Content-Type' header name in http response message is used to represent payload format in http response message.</a:t>
            </a:r>
          </a:p>
          <a:p>
            <a:pPr marL="57150" indent="0">
              <a:buNone/>
            </a:pPr>
            <a:r>
              <a:rPr lang="en-IN" dirty="0"/>
              <a:t>Conclusion:</a:t>
            </a:r>
          </a:p>
          <a:p>
            <a:pPr marL="57150" indent="0">
              <a:buNone/>
            </a:pPr>
            <a:r>
              <a:rPr lang="en-IN" dirty="0"/>
              <a:t>   1) Both http request header and http response header contains 'Content-Type' to represent payload formats.</a:t>
            </a:r>
          </a:p>
          <a:p>
            <a:pPr marL="57150" indent="0">
              <a:buNone/>
            </a:pPr>
            <a:r>
              <a:rPr lang="en-IN" dirty="0"/>
              <a:t>   2) Only http request header additionally contains 'Accept' to represent expected payload format in http response message.</a:t>
            </a:r>
          </a:p>
          <a:p>
            <a:pPr marL="57150" indent="0">
              <a:buNone/>
            </a:pPr>
            <a:r>
              <a:rPr lang="en-IN" dirty="0"/>
              <a:t>   3) The 'Accept' in request header and 'Content-Type' in response header must be same then only client will accept and process http response message.</a:t>
            </a:r>
          </a:p>
        </p:txBody>
      </p:sp>
    </p:spTree>
    <p:extLst>
      <p:ext uri="{BB962C8B-B14F-4D97-AF65-F5344CB8AC3E}">
        <p14:creationId xmlns:p14="http://schemas.microsoft.com/office/powerpoint/2010/main" val="2945714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HTTP-REST Vocabulary</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97280" y="1941341"/>
            <a:ext cx="10058400" cy="3814933"/>
          </a:xfrm>
        </p:spPr>
        <p:txBody>
          <a:bodyPr>
            <a:normAutofit/>
          </a:bodyPr>
          <a:lstStyle/>
          <a:p>
            <a:pPr marL="0" indent="0">
              <a:buNone/>
            </a:pPr>
            <a:r>
              <a:rPr lang="en-US" sz="1400" dirty="0"/>
              <a:t>HTTP Methods supported by REST:</a:t>
            </a:r>
          </a:p>
          <a:p>
            <a:r>
              <a:rPr lang="en-US" sz="1400" dirty="0"/>
              <a:t>GET – Requests a resource at the request URL</a:t>
            </a:r>
          </a:p>
          <a:p>
            <a:pPr lvl="1"/>
            <a:r>
              <a:rPr lang="en-US" sz="1400" dirty="0"/>
              <a:t>Should </a:t>
            </a:r>
            <a:r>
              <a:rPr lang="en-US" sz="1400" u="sng" dirty="0"/>
              <a:t>not</a:t>
            </a:r>
            <a:r>
              <a:rPr lang="en-US" sz="1400" dirty="0"/>
              <a:t> contain a request body, as it will be discarded.</a:t>
            </a:r>
          </a:p>
          <a:p>
            <a:pPr lvl="1"/>
            <a:r>
              <a:rPr lang="en-US" sz="1400" u="sng" dirty="0"/>
              <a:t>May</a:t>
            </a:r>
            <a:r>
              <a:rPr lang="en-US" sz="1400" dirty="0"/>
              <a:t> be cached locally or on the server.</a:t>
            </a:r>
          </a:p>
          <a:p>
            <a:pPr lvl="1"/>
            <a:r>
              <a:rPr lang="en-US" sz="1400" dirty="0"/>
              <a:t>May produce a resource, but should not modify on it.</a:t>
            </a:r>
          </a:p>
          <a:p>
            <a:r>
              <a:rPr lang="en-US" sz="1400" dirty="0"/>
              <a:t>POST – Submits information to the service for processing</a:t>
            </a:r>
          </a:p>
          <a:p>
            <a:pPr lvl="1"/>
            <a:r>
              <a:rPr lang="en-US" sz="1400" dirty="0"/>
              <a:t>Should typically return the new or modified resource.</a:t>
            </a:r>
          </a:p>
          <a:p>
            <a:r>
              <a:rPr lang="en-US" sz="1400" dirty="0"/>
              <a:t>PUT – Add a new resource at the request URL</a:t>
            </a:r>
          </a:p>
          <a:p>
            <a:r>
              <a:rPr lang="en-US" sz="1400" dirty="0"/>
              <a:t>DELETE – Removes the resource at the request URL</a:t>
            </a:r>
          </a:p>
          <a:p>
            <a:r>
              <a:rPr lang="en-US" sz="1400" dirty="0"/>
              <a:t>OPTIONS – Indicates which methods are supported</a:t>
            </a:r>
          </a:p>
          <a:p>
            <a:r>
              <a:rPr lang="en-US" sz="1400" dirty="0"/>
              <a:t>HEAD – Returns meta information about the request URL</a:t>
            </a:r>
          </a:p>
        </p:txBody>
      </p:sp>
    </p:spTree>
    <p:extLst>
      <p:ext uri="{BB962C8B-B14F-4D97-AF65-F5344CB8AC3E}">
        <p14:creationId xmlns:p14="http://schemas.microsoft.com/office/powerpoint/2010/main" val="577928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HTTP-REST Vocabulary</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95754" y="1955409"/>
            <a:ext cx="9959926" cy="3800866"/>
          </a:xfrm>
        </p:spPr>
        <p:txBody>
          <a:bodyPr>
            <a:normAutofit fontScale="62500" lnSpcReduction="20000"/>
          </a:bodyPr>
          <a:lstStyle/>
          <a:p>
            <a:pPr marL="0" indent="0">
              <a:buNone/>
            </a:pPr>
            <a:r>
              <a:rPr lang="en-US" dirty="0"/>
              <a:t>A typical HTTP REST URL:</a:t>
            </a:r>
          </a:p>
          <a:p>
            <a:pPr marL="0" indent="0">
              <a:buNone/>
            </a:pPr>
            <a:endParaRPr lang="en-US" dirty="0"/>
          </a:p>
          <a:p>
            <a:endParaRPr lang="en-US" dirty="0">
              <a:latin typeface="Courier New" pitchFamily="49" charset="0"/>
              <a:cs typeface="Courier New" pitchFamily="49" charset="0"/>
            </a:endParaRPr>
          </a:p>
          <a:p>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a:p>
            <a:r>
              <a:rPr lang="en-US" dirty="0"/>
              <a:t>The </a:t>
            </a:r>
            <a:r>
              <a:rPr lang="en-US" b="1" dirty="0"/>
              <a:t>protocol</a:t>
            </a:r>
            <a:r>
              <a:rPr lang="en-US" dirty="0"/>
              <a:t> identifies the transport scheme that will be used to process and respond to the request.</a:t>
            </a:r>
          </a:p>
          <a:p>
            <a:r>
              <a:rPr lang="en-US" dirty="0"/>
              <a:t>The </a:t>
            </a:r>
            <a:r>
              <a:rPr lang="en-US" b="1" dirty="0"/>
              <a:t>host name </a:t>
            </a:r>
            <a:r>
              <a:rPr lang="en-US" dirty="0"/>
              <a:t>identifies the server address of the resource.</a:t>
            </a:r>
          </a:p>
          <a:p>
            <a:r>
              <a:rPr lang="en-US" dirty="0"/>
              <a:t>The </a:t>
            </a:r>
            <a:r>
              <a:rPr lang="en-US" b="1" dirty="0"/>
              <a:t>path</a:t>
            </a:r>
            <a:r>
              <a:rPr lang="en-US" dirty="0"/>
              <a:t> and </a:t>
            </a:r>
            <a:r>
              <a:rPr lang="en-US" b="1" dirty="0"/>
              <a:t>query string  </a:t>
            </a:r>
            <a:r>
              <a:rPr lang="en-US" dirty="0"/>
              <a:t>can be used to identify and customize the accessed resource.</a:t>
            </a:r>
          </a:p>
        </p:txBody>
      </p:sp>
      <p:pic>
        <p:nvPicPr>
          <p:cNvPr id="3" name="Picture 2"/>
          <p:cNvPicPr>
            <a:picLocks noChangeAspect="1"/>
          </p:cNvPicPr>
          <p:nvPr/>
        </p:nvPicPr>
        <p:blipFill>
          <a:blip r:embed="rId2"/>
          <a:stretch>
            <a:fillRect/>
          </a:stretch>
        </p:blipFill>
        <p:spPr>
          <a:xfrm>
            <a:off x="1195754" y="2475914"/>
            <a:ext cx="7559676" cy="1861111"/>
          </a:xfrm>
          <a:prstGeom prst="rect">
            <a:avLst/>
          </a:prstGeom>
        </p:spPr>
      </p:pic>
    </p:spTree>
    <p:extLst>
      <p:ext uri="{BB962C8B-B14F-4D97-AF65-F5344CB8AC3E}">
        <p14:creationId xmlns:p14="http://schemas.microsoft.com/office/powerpoint/2010/main" val="2401380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Securing Services</a:t>
            </a:r>
            <a:endParaRPr lang="en-IN" sz="4400" dirty="0"/>
          </a:p>
        </p:txBody>
      </p:sp>
      <p:sp>
        <p:nvSpPr>
          <p:cNvPr id="5" name="Content Placeholder 2"/>
          <p:cNvSpPr>
            <a:spLocks noGrp="1"/>
          </p:cNvSpPr>
          <p:nvPr>
            <p:ph idx="1"/>
          </p:nvPr>
        </p:nvSpPr>
        <p:spPr>
          <a:xfrm>
            <a:off x="1097280" y="1817077"/>
            <a:ext cx="10058400" cy="3939197"/>
          </a:xfrm>
        </p:spPr>
        <p:txBody>
          <a:bodyPr>
            <a:normAutofit/>
          </a:bodyPr>
          <a:lstStyle/>
          <a:p>
            <a:pPr marL="0" indent="0" hangingPunct="0">
              <a:buNone/>
            </a:pPr>
            <a:r>
              <a:rPr lang="en-US" sz="1400" dirty="0" smtClean="0"/>
              <a:t>Authentication </a:t>
            </a:r>
            <a:r>
              <a:rPr lang="en-US" sz="1400" dirty="0"/>
              <a:t>is the act of verifying that a given request is from someone (or some system) that is known to the service and that the requestor is who they say they are. While authentication is the act of verifying a requestor is who they say they are, authorization is verifying the requestor has permission </a:t>
            </a:r>
            <a:r>
              <a:rPr lang="en-US" sz="1400" dirty="0" smtClean="0"/>
              <a:t>to perform </a:t>
            </a:r>
            <a:r>
              <a:rPr lang="en-US" sz="1400" dirty="0"/>
              <a:t>the requested operation.</a:t>
            </a:r>
            <a:endParaRPr lang="en-IN" sz="1400" dirty="0"/>
          </a:p>
          <a:p>
            <a:r>
              <a:rPr lang="en-US" sz="1400" dirty="0"/>
              <a:t> </a:t>
            </a:r>
            <a:r>
              <a:rPr lang="en-US" sz="1400" dirty="0" smtClean="0"/>
              <a:t>Essentially</a:t>
            </a:r>
            <a:r>
              <a:rPr lang="en-US" sz="1400" dirty="0"/>
              <a:t>, the process goes something like this</a:t>
            </a:r>
            <a:r>
              <a:rPr lang="en-US" sz="1400" dirty="0" smtClean="0"/>
              <a:t>:</a:t>
            </a:r>
            <a:r>
              <a:rPr lang="en-US" sz="1400" dirty="0"/>
              <a:t> </a:t>
            </a:r>
            <a:endParaRPr lang="en-IN" sz="1400" dirty="0"/>
          </a:p>
          <a:p>
            <a:pPr marL="749808" lvl="1" indent="-457200" hangingPunct="0">
              <a:buFont typeface="+mj-lt"/>
              <a:buAutoNum type="arabicPeriod"/>
            </a:pPr>
            <a:r>
              <a:rPr lang="en-US" sz="1400" dirty="0"/>
              <a:t>Client makes a request, including authentication token in </a:t>
            </a:r>
            <a:r>
              <a:rPr lang="en-US" sz="1400" i="1" dirty="0"/>
              <a:t>X-Authorization</a:t>
            </a:r>
            <a:r>
              <a:rPr lang="en-US" sz="1400" dirty="0"/>
              <a:t> header or </a:t>
            </a:r>
            <a:r>
              <a:rPr lang="en-US" sz="1400" i="1" dirty="0"/>
              <a:t>token</a:t>
            </a:r>
            <a:r>
              <a:rPr lang="en-US" sz="1400" dirty="0"/>
              <a:t> query-string parameter in the request. </a:t>
            </a:r>
            <a:endParaRPr lang="en-IN" sz="1400" dirty="0"/>
          </a:p>
          <a:p>
            <a:pPr marL="749808" lvl="1" indent="-457200" hangingPunct="0">
              <a:buFont typeface="+mj-lt"/>
              <a:buAutoNum type="arabicPeriod"/>
            </a:pPr>
            <a:r>
              <a:rPr lang="en-US" sz="1400" dirty="0" smtClean="0"/>
              <a:t>Service </a:t>
            </a:r>
            <a:r>
              <a:rPr lang="en-US" sz="1400" dirty="0"/>
              <a:t>verifies presence of the authorization token, validates it (that it's valid and not expired) and parses or loads the authentication principal based on the token contents. </a:t>
            </a:r>
            <a:endParaRPr lang="en-US" sz="1400" dirty="0" smtClean="0"/>
          </a:p>
          <a:p>
            <a:pPr marL="749808" lvl="1" indent="-457200" hangingPunct="0">
              <a:buFont typeface="+mj-lt"/>
              <a:buAutoNum type="arabicPeriod"/>
            </a:pPr>
            <a:r>
              <a:rPr lang="en-US" sz="1400" dirty="0" smtClean="0"/>
              <a:t>Service </a:t>
            </a:r>
            <a:r>
              <a:rPr lang="en-US" sz="1400" dirty="0"/>
              <a:t>makes a call to the authorization service providing authentication principal, requested resource and required permission for operation. </a:t>
            </a:r>
            <a:endParaRPr lang="en-US" sz="1400" dirty="0" smtClean="0"/>
          </a:p>
          <a:p>
            <a:pPr marL="749808" lvl="1" indent="-457200" hangingPunct="0">
              <a:buFont typeface="+mj-lt"/>
              <a:buAutoNum type="arabicPeriod"/>
            </a:pPr>
            <a:r>
              <a:rPr lang="en-US" sz="1400" dirty="0" smtClean="0"/>
              <a:t>If </a:t>
            </a:r>
            <a:r>
              <a:rPr lang="en-US" sz="1400" dirty="0"/>
              <a:t>authorized, service continues with normal processing. </a:t>
            </a:r>
            <a:endParaRPr lang="en-IN" sz="1400" dirty="0"/>
          </a:p>
          <a:p>
            <a:r>
              <a:rPr lang="en-US" sz="1400" dirty="0"/>
              <a:t> </a:t>
            </a:r>
            <a:r>
              <a:rPr lang="en-US" sz="1400" dirty="0" smtClean="0"/>
              <a:t>#</a:t>
            </a:r>
            <a:r>
              <a:rPr lang="en-US" sz="1400" dirty="0"/>
              <a:t>3 above could be expensive, but assuming a cacheable access-control list (ACL), it is conceivable to create a authorization client that caches the most-recent ACLs to validate locally before making remote calls.</a:t>
            </a:r>
            <a:endParaRPr lang="en-IN" sz="1400" dirty="0"/>
          </a:p>
          <a:p>
            <a:pPr hangingPunct="0"/>
            <a:endParaRPr lang="en-IN" sz="1400" dirty="0"/>
          </a:p>
        </p:txBody>
      </p:sp>
    </p:spTree>
    <p:extLst>
      <p:ext uri="{BB962C8B-B14F-4D97-AF65-F5344CB8AC3E}">
        <p14:creationId xmlns:p14="http://schemas.microsoft.com/office/powerpoint/2010/main" val="3723745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HTTP Status Codes </a:t>
            </a:r>
            <a:endParaRPr lang="en-IN" sz="4400" dirty="0"/>
          </a:p>
        </p:txBody>
      </p:sp>
      <p:sp>
        <p:nvSpPr>
          <p:cNvPr id="5" name="Content Placeholder 2"/>
          <p:cNvSpPr>
            <a:spLocks noGrp="1"/>
          </p:cNvSpPr>
          <p:nvPr>
            <p:ph idx="1"/>
          </p:nvPr>
        </p:nvSpPr>
        <p:spPr>
          <a:xfrm>
            <a:off x="1097280" y="1817077"/>
            <a:ext cx="10058400" cy="4431323"/>
          </a:xfrm>
        </p:spPr>
        <p:txBody>
          <a:bodyPr>
            <a:noAutofit/>
          </a:bodyPr>
          <a:lstStyle/>
          <a:p>
            <a:pPr marL="0" indent="0" hangingPunct="0">
              <a:buNone/>
            </a:pPr>
            <a:r>
              <a:rPr lang="en-IN" sz="1200" b="1" dirty="0" smtClean="0"/>
              <a:t>The </a:t>
            </a:r>
            <a:r>
              <a:rPr lang="en-IN" sz="1200" b="1" dirty="0"/>
              <a:t>Http response message contains any one of the http status code ranges between 100 and 599:</a:t>
            </a:r>
          </a:p>
          <a:p>
            <a:pPr hangingPunct="0"/>
            <a:r>
              <a:rPr lang="en-IN" sz="1200" b="1" dirty="0"/>
              <a:t>	Informational 	</a:t>
            </a:r>
            <a:r>
              <a:rPr lang="en-IN" sz="1200" b="1" dirty="0" smtClean="0"/>
              <a:t>	: </a:t>
            </a:r>
            <a:r>
              <a:rPr lang="en-IN" sz="1200" b="1" dirty="0"/>
              <a:t>1xx</a:t>
            </a:r>
          </a:p>
          <a:p>
            <a:pPr hangingPunct="0"/>
            <a:r>
              <a:rPr lang="en-IN" sz="1200" b="1" dirty="0"/>
              <a:t>	</a:t>
            </a:r>
            <a:r>
              <a:rPr lang="en-IN" sz="1200" b="1" dirty="0" err="1"/>
              <a:t>Successfull</a:t>
            </a:r>
            <a:r>
              <a:rPr lang="en-IN" sz="1200" b="1" dirty="0"/>
              <a:t>   	</a:t>
            </a:r>
            <a:r>
              <a:rPr lang="en-IN" sz="1200" b="1" dirty="0" smtClean="0"/>
              <a:t>	: </a:t>
            </a:r>
            <a:r>
              <a:rPr lang="en-IN" sz="1200" b="1" dirty="0"/>
              <a:t>2xx</a:t>
            </a:r>
          </a:p>
          <a:p>
            <a:pPr hangingPunct="0"/>
            <a:r>
              <a:rPr lang="en-IN" sz="1200" b="1" dirty="0"/>
              <a:t>	</a:t>
            </a:r>
            <a:r>
              <a:rPr lang="en-IN" sz="1200" b="1" dirty="0" err="1"/>
              <a:t>Redirectional</a:t>
            </a:r>
            <a:r>
              <a:rPr lang="en-IN" sz="1200" b="1" dirty="0"/>
              <a:t>     </a:t>
            </a:r>
            <a:r>
              <a:rPr lang="en-IN" sz="1200" b="1" dirty="0" smtClean="0"/>
              <a:t>	: </a:t>
            </a:r>
            <a:r>
              <a:rPr lang="en-IN" sz="1200" b="1" dirty="0"/>
              <a:t>3xx</a:t>
            </a:r>
          </a:p>
          <a:p>
            <a:pPr hangingPunct="0"/>
            <a:r>
              <a:rPr lang="en-IN" sz="1200" b="1" dirty="0"/>
              <a:t>	Client side error </a:t>
            </a:r>
            <a:r>
              <a:rPr lang="en-IN" sz="1200" b="1" dirty="0" smtClean="0"/>
              <a:t>	: </a:t>
            </a:r>
            <a:r>
              <a:rPr lang="en-IN" sz="1200" b="1" dirty="0"/>
              <a:t>4xx</a:t>
            </a:r>
          </a:p>
          <a:p>
            <a:pPr hangingPunct="0"/>
            <a:r>
              <a:rPr lang="en-IN" sz="1200" b="1" dirty="0"/>
              <a:t>	Server side error </a:t>
            </a:r>
            <a:r>
              <a:rPr lang="en-IN" sz="1200" b="1" dirty="0" smtClean="0"/>
              <a:t>	: 5xx</a:t>
            </a:r>
          </a:p>
          <a:p>
            <a:pPr hangingPunct="0"/>
            <a:r>
              <a:rPr lang="en-US" sz="1200" b="1" dirty="0" smtClean="0"/>
              <a:t>Sample HTTP Status Codes:</a:t>
            </a:r>
            <a:endParaRPr lang="en-IN" sz="1200" b="1" dirty="0"/>
          </a:p>
          <a:p>
            <a:pPr hangingPunct="0"/>
            <a:r>
              <a:rPr lang="en-US" sz="1200" b="1" dirty="0" smtClean="0"/>
              <a:t>200 </a:t>
            </a:r>
            <a:r>
              <a:rPr lang="en-US" sz="1200" b="1" dirty="0"/>
              <a:t>(OK) </a:t>
            </a:r>
            <a:r>
              <a:rPr lang="en-US" sz="1200" dirty="0"/>
              <a:t>– General success status code. </a:t>
            </a:r>
            <a:endParaRPr lang="en-US" sz="1200" dirty="0" smtClean="0"/>
          </a:p>
          <a:p>
            <a:pPr hangingPunct="0"/>
            <a:r>
              <a:rPr lang="en-US" sz="1200" b="1" dirty="0" smtClean="0"/>
              <a:t>201 </a:t>
            </a:r>
            <a:r>
              <a:rPr lang="en-US" sz="1200" b="1" dirty="0"/>
              <a:t>(CREATED) </a:t>
            </a:r>
            <a:r>
              <a:rPr lang="en-US" sz="1200" dirty="0"/>
              <a:t>– Successful creation occurred (via either POST or PUT). </a:t>
            </a:r>
            <a:r>
              <a:rPr lang="en-US" sz="1200" dirty="0" smtClean="0"/>
              <a:t>Response </a:t>
            </a:r>
            <a:r>
              <a:rPr lang="en-US" sz="1200" dirty="0"/>
              <a:t>body content may or may not be </a:t>
            </a:r>
            <a:r>
              <a:rPr lang="en-US" sz="1200" dirty="0" smtClean="0"/>
              <a:t>present. </a:t>
            </a:r>
            <a:endParaRPr lang="en-IN" sz="1200" dirty="0"/>
          </a:p>
          <a:p>
            <a:r>
              <a:rPr lang="en-US" sz="1200" b="1" dirty="0" smtClean="0"/>
              <a:t>400 </a:t>
            </a:r>
            <a:r>
              <a:rPr lang="en-US" sz="1200" b="1" dirty="0"/>
              <a:t>(BAD REQUEST) </a:t>
            </a:r>
            <a:r>
              <a:rPr lang="en-US" sz="1200" dirty="0" smtClean="0"/>
              <a:t>– Request with </a:t>
            </a:r>
            <a:r>
              <a:rPr lang="en-US" sz="1200" dirty="0"/>
              <a:t>invalid </a:t>
            </a:r>
            <a:r>
              <a:rPr lang="en-US" sz="1200" dirty="0" smtClean="0"/>
              <a:t>state (Ex. missing data) </a:t>
            </a:r>
            <a:r>
              <a:rPr lang="en-US" sz="1200" dirty="0"/>
              <a:t>etc. </a:t>
            </a:r>
            <a:endParaRPr lang="en-US" sz="1200" dirty="0" smtClean="0"/>
          </a:p>
          <a:p>
            <a:r>
              <a:rPr lang="en-US" sz="1200" b="1" dirty="0" smtClean="0"/>
              <a:t>401 </a:t>
            </a:r>
            <a:r>
              <a:rPr lang="en-US" sz="1200" b="1" dirty="0"/>
              <a:t>(UNAUTHORIZED) </a:t>
            </a:r>
            <a:r>
              <a:rPr lang="en-US" sz="1200" dirty="0"/>
              <a:t>– Error code missing or invalid authentication </a:t>
            </a:r>
            <a:r>
              <a:rPr lang="en-US" sz="1200" dirty="0" smtClean="0"/>
              <a:t>token. </a:t>
            </a:r>
          </a:p>
          <a:p>
            <a:r>
              <a:rPr lang="en-US" sz="1200" b="1" dirty="0" smtClean="0"/>
              <a:t>404 </a:t>
            </a:r>
            <a:r>
              <a:rPr lang="en-US" sz="1200" b="1" dirty="0"/>
              <a:t>(NOT FOUND) </a:t>
            </a:r>
            <a:r>
              <a:rPr lang="en-US" sz="1200" dirty="0"/>
              <a:t>– Used when the requested resource is not </a:t>
            </a:r>
            <a:r>
              <a:rPr lang="en-US" sz="1200" dirty="0" smtClean="0"/>
              <a:t>found</a:t>
            </a:r>
            <a:endParaRPr lang="en-IN" sz="1200" dirty="0"/>
          </a:p>
          <a:p>
            <a:r>
              <a:rPr lang="en-US" sz="1200" b="1" dirty="0" smtClean="0"/>
              <a:t>500 </a:t>
            </a:r>
            <a:r>
              <a:rPr lang="en-US" sz="1200" b="1" dirty="0"/>
              <a:t>(INTERNAL SERVER ERROR) </a:t>
            </a:r>
            <a:r>
              <a:rPr lang="en-US" sz="1200" dirty="0"/>
              <a:t>– The general catch-all error when the server-side throws an</a:t>
            </a:r>
            <a:r>
              <a:rPr lang="en-US" sz="1200" b="1" dirty="0"/>
              <a:t> </a:t>
            </a:r>
            <a:r>
              <a:rPr lang="en-US" sz="1200" dirty="0"/>
              <a:t>exception.</a:t>
            </a:r>
            <a:endParaRPr lang="en-IN" sz="1200" dirty="0"/>
          </a:p>
        </p:txBody>
      </p:sp>
    </p:spTree>
    <p:extLst>
      <p:ext uri="{BB962C8B-B14F-4D97-AF65-F5344CB8AC3E}">
        <p14:creationId xmlns:p14="http://schemas.microsoft.com/office/powerpoint/2010/main" val="2642913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REST on the Java Stack</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97280" y="2110153"/>
            <a:ext cx="10058400" cy="3646121"/>
          </a:xfrm>
        </p:spPr>
        <p:txBody>
          <a:bodyPr>
            <a:normAutofit/>
          </a:bodyPr>
          <a:lstStyle/>
          <a:p>
            <a:pPr marL="0" indent="0">
              <a:buNone/>
            </a:pPr>
            <a:r>
              <a:rPr lang="en-US" sz="1400" dirty="0"/>
              <a:t>Although developers may implement REST web services however they choose, the Java Stack team is best equipped to support the following:</a:t>
            </a:r>
          </a:p>
          <a:p>
            <a:r>
              <a:rPr lang="en-US" sz="1400" dirty="0"/>
              <a:t>Apache CXF</a:t>
            </a:r>
          </a:p>
          <a:p>
            <a:pPr lvl="1"/>
            <a:r>
              <a:rPr lang="en-US" sz="1400" dirty="0"/>
              <a:t> A JAX-RS web service framework</a:t>
            </a:r>
          </a:p>
          <a:p>
            <a:r>
              <a:rPr lang="en-US" sz="1400" dirty="0"/>
              <a:t>Spring MVC</a:t>
            </a:r>
          </a:p>
          <a:p>
            <a:pPr lvl="1"/>
            <a:r>
              <a:rPr lang="en-US" sz="1400" dirty="0"/>
              <a:t>An MVC framework built upon the Spring Platform (does </a:t>
            </a:r>
            <a:r>
              <a:rPr lang="en-US" sz="1400" u="sng" dirty="0"/>
              <a:t>not</a:t>
            </a:r>
            <a:r>
              <a:rPr lang="en-US" sz="1400" dirty="0"/>
              <a:t> implement the JAX-RS specification)</a:t>
            </a:r>
          </a:p>
        </p:txBody>
      </p:sp>
    </p:spTree>
    <p:extLst>
      <p:ext uri="{BB962C8B-B14F-4D97-AF65-F5344CB8AC3E}">
        <p14:creationId xmlns:p14="http://schemas.microsoft.com/office/powerpoint/2010/main" val="1706938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CXF Web Services Framework</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80160" y="1941341"/>
            <a:ext cx="9988062" cy="3814933"/>
          </a:xfrm>
        </p:spPr>
        <p:txBody>
          <a:bodyPr>
            <a:normAutofit/>
          </a:bodyPr>
          <a:lstStyle/>
          <a:p>
            <a:pPr marL="0" indent="0">
              <a:buNone/>
            </a:pPr>
            <a:r>
              <a:rPr lang="en-US" sz="1400" dirty="0"/>
              <a:t>Apache CXF is a robust framework designed specifically for producing and consuming web services:</a:t>
            </a:r>
          </a:p>
          <a:p>
            <a:r>
              <a:rPr lang="en-US" sz="1400" dirty="0"/>
              <a:t>It is open-source and free to use.</a:t>
            </a:r>
          </a:p>
          <a:p>
            <a:r>
              <a:rPr lang="en-US" sz="1400" dirty="0"/>
              <a:t>It supports several web service standards and JSR APIs.</a:t>
            </a:r>
          </a:p>
          <a:p>
            <a:r>
              <a:rPr lang="en-US" sz="1400" dirty="0"/>
              <a:t>It provides tooling and configuration for JAX-WS and JAX-RS services.</a:t>
            </a:r>
          </a:p>
          <a:p>
            <a:r>
              <a:rPr lang="en-US" sz="1400" dirty="0"/>
              <a:t>It provides integration with the Spring Application Framework, the core technology upon which most of the Java Stack is built.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332" y="4116814"/>
            <a:ext cx="7456976" cy="137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437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REST Services with JAX-RS</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97280" y="1927273"/>
            <a:ext cx="10156874" cy="3829001"/>
          </a:xfrm>
        </p:spPr>
        <p:txBody>
          <a:bodyPr>
            <a:normAutofit/>
          </a:bodyPr>
          <a:lstStyle/>
          <a:p>
            <a:pPr marL="0" indent="0">
              <a:buNone/>
            </a:pPr>
            <a:r>
              <a:rPr lang="en-US" sz="1400" dirty="0"/>
              <a:t>JAX-RS is a Java standard API for REST services:</a:t>
            </a:r>
          </a:p>
          <a:p>
            <a:r>
              <a:rPr lang="en-US" sz="1400" dirty="0"/>
              <a:t>Services are annotation driven</a:t>
            </a:r>
          </a:p>
          <a:p>
            <a:r>
              <a:rPr lang="en-US" sz="1400" dirty="0"/>
              <a:t>Provides support for data binding.</a:t>
            </a:r>
          </a:p>
          <a:p>
            <a:r>
              <a:rPr lang="en-US" sz="1400" dirty="0"/>
              <a:t>Provides advanced APIs for content negotiation.</a:t>
            </a:r>
          </a:p>
          <a:p>
            <a:pPr marL="0" indent="0">
              <a:buNone/>
            </a:pPr>
            <a:r>
              <a:rPr lang="en-US" sz="1400" dirty="0"/>
              <a:t>CXF provides an implementation of JAX-RS:</a:t>
            </a:r>
          </a:p>
          <a:p>
            <a:r>
              <a:rPr lang="en-US" sz="1400" dirty="0"/>
              <a:t>Supports CXF filters, interceptors, and invokers to customize and extend the service.</a:t>
            </a:r>
          </a:p>
          <a:p>
            <a:r>
              <a:rPr lang="en-US" sz="1400" dirty="0"/>
              <a:t>Configurable through Spring.</a:t>
            </a:r>
          </a:p>
          <a:p>
            <a:r>
              <a:rPr lang="en-US" sz="1400" dirty="0"/>
              <a:t>Integrates with security providers.</a:t>
            </a:r>
          </a:p>
          <a:p>
            <a:endParaRPr lang="en-US" sz="1400" dirty="0"/>
          </a:p>
        </p:txBody>
      </p:sp>
    </p:spTree>
    <p:extLst>
      <p:ext uri="{BB962C8B-B14F-4D97-AF65-F5344CB8AC3E}">
        <p14:creationId xmlns:p14="http://schemas.microsoft.com/office/powerpoint/2010/main" val="3089089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JAX-RS Annotations</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97280" y="1927273"/>
            <a:ext cx="10156874" cy="3829001"/>
          </a:xfrm>
        </p:spPr>
        <p:txBody>
          <a:bodyPr>
            <a:normAutofit fontScale="55000" lnSpcReduction="20000"/>
          </a:bodyPr>
          <a:lstStyle/>
          <a:p>
            <a:pPr marL="0" indent="0">
              <a:buNone/>
            </a:pPr>
            <a:r>
              <a:rPr lang="en-US" sz="2400" dirty="0"/>
              <a:t>JAX-RS is a Java standard API for REST services:</a:t>
            </a:r>
          </a:p>
          <a:p>
            <a:r>
              <a:rPr lang="en-IN" sz="2400" dirty="0" smtClean="0"/>
              <a:t>@</a:t>
            </a:r>
            <a:r>
              <a:rPr lang="en-IN" sz="2400" dirty="0"/>
              <a:t>Path - The @Path annotation’s value is a relative URI path indicating where the Java class will be hosted.</a:t>
            </a:r>
          </a:p>
          <a:p>
            <a:r>
              <a:rPr lang="en-IN" sz="2400" dirty="0" smtClean="0"/>
              <a:t>@</a:t>
            </a:r>
            <a:r>
              <a:rPr lang="en-IN" sz="2400" dirty="0"/>
              <a:t>GET - The @GET annotation is a request method which will process HTTP GET requests.</a:t>
            </a:r>
          </a:p>
          <a:p>
            <a:r>
              <a:rPr lang="en-IN" sz="2400" dirty="0" smtClean="0"/>
              <a:t>@</a:t>
            </a:r>
            <a:r>
              <a:rPr lang="en-IN" sz="2400" dirty="0"/>
              <a:t>POST - The @POST annotation is a request method which will process HTTP POST requests. </a:t>
            </a:r>
          </a:p>
          <a:p>
            <a:r>
              <a:rPr lang="en-IN" sz="2400" dirty="0" smtClean="0"/>
              <a:t>@</a:t>
            </a:r>
            <a:r>
              <a:rPr lang="en-IN" sz="2400" dirty="0"/>
              <a:t>PUT - The @PUT annotation is a request method which will process HTTP PUT requests. </a:t>
            </a:r>
          </a:p>
          <a:p>
            <a:r>
              <a:rPr lang="en-IN" sz="2400" dirty="0" smtClean="0"/>
              <a:t>@</a:t>
            </a:r>
            <a:r>
              <a:rPr lang="en-IN" sz="2400" dirty="0"/>
              <a:t>DELETE - The @DELETE annotation is a request method which will process HTTP DELETE requests.</a:t>
            </a:r>
          </a:p>
          <a:p>
            <a:r>
              <a:rPr lang="en-IN" sz="2400" dirty="0" smtClean="0"/>
              <a:t>@</a:t>
            </a:r>
            <a:r>
              <a:rPr lang="en-IN" sz="2400" dirty="0" err="1"/>
              <a:t>PathParam</a:t>
            </a:r>
            <a:r>
              <a:rPr lang="en-IN" sz="2400" dirty="0"/>
              <a:t> - The @</a:t>
            </a:r>
            <a:r>
              <a:rPr lang="en-IN" sz="2400" dirty="0" err="1"/>
              <a:t>PathParam</a:t>
            </a:r>
            <a:r>
              <a:rPr lang="en-IN" sz="2400" dirty="0"/>
              <a:t> annotation is a type of parameter that you can extract for use in your resource </a:t>
            </a:r>
            <a:r>
              <a:rPr lang="en-IN" sz="2400" dirty="0" err="1"/>
              <a:t>class.URI</a:t>
            </a:r>
            <a:r>
              <a:rPr lang="en-IN" sz="2400" dirty="0"/>
              <a:t> path parameters are extracted from the request URI.</a:t>
            </a:r>
          </a:p>
          <a:p>
            <a:r>
              <a:rPr lang="en-IN" sz="2400" dirty="0" smtClean="0"/>
              <a:t>@</a:t>
            </a:r>
            <a:r>
              <a:rPr lang="en-IN" sz="2400" dirty="0" err="1"/>
              <a:t>QueryParam</a:t>
            </a:r>
            <a:r>
              <a:rPr lang="en-IN" sz="2400" dirty="0"/>
              <a:t> - The @</a:t>
            </a:r>
            <a:r>
              <a:rPr lang="en-IN" sz="2400" dirty="0" err="1"/>
              <a:t>QueryParam</a:t>
            </a:r>
            <a:r>
              <a:rPr lang="en-IN" sz="2400" dirty="0"/>
              <a:t> annotation is a type of parameter that you can extract for use in your resource class. Query parameters are extracted from the request URI query parameters.</a:t>
            </a:r>
          </a:p>
          <a:p>
            <a:r>
              <a:rPr lang="en-IN" sz="2400" dirty="0" smtClean="0"/>
              <a:t>@</a:t>
            </a:r>
            <a:r>
              <a:rPr lang="en-IN" sz="2400" dirty="0"/>
              <a:t>Consumes - The @Consumes annotation is used to specify the MIME media types of representations a resource can consume that were sent by the client.</a:t>
            </a:r>
          </a:p>
          <a:p>
            <a:r>
              <a:rPr lang="en-IN" sz="2400" dirty="0" smtClean="0"/>
              <a:t>@</a:t>
            </a:r>
            <a:r>
              <a:rPr lang="en-IN" sz="2400" dirty="0"/>
              <a:t>Produces - The @Produces annotation is used to specify the MIME media types of representations a resource can produce and send back to the client</a:t>
            </a:r>
            <a:r>
              <a:rPr lang="en-IN" sz="2400" dirty="0" smtClean="0"/>
              <a:t>.</a:t>
            </a:r>
            <a:endParaRPr lang="en-IN" sz="2400" dirty="0"/>
          </a:p>
        </p:txBody>
      </p:sp>
    </p:spTree>
    <p:extLst>
      <p:ext uri="{BB962C8B-B14F-4D97-AF65-F5344CB8AC3E}">
        <p14:creationId xmlns:p14="http://schemas.microsoft.com/office/powerpoint/2010/main" val="60833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REST Services with Spring MVC</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66092" y="1941343"/>
            <a:ext cx="9889588" cy="3814932"/>
          </a:xfrm>
        </p:spPr>
        <p:txBody>
          <a:bodyPr>
            <a:normAutofit/>
          </a:bodyPr>
          <a:lstStyle/>
          <a:p>
            <a:pPr marL="0" indent="0">
              <a:buNone/>
            </a:pPr>
            <a:r>
              <a:rPr lang="en-US" sz="1400" dirty="0"/>
              <a:t>Spring MVC is a model-view-controller framework built upon the Spring Application Framework.</a:t>
            </a:r>
          </a:p>
          <a:p>
            <a:r>
              <a:rPr lang="en-US" sz="1400" dirty="0"/>
              <a:t>Annotation driven</a:t>
            </a:r>
          </a:p>
          <a:p>
            <a:r>
              <a:rPr lang="en-US" sz="1400" dirty="0"/>
              <a:t>Supports a </a:t>
            </a:r>
            <a:r>
              <a:rPr lang="en-US" sz="1400" dirty="0" err="1"/>
              <a:t>RESTful</a:t>
            </a:r>
            <a:r>
              <a:rPr lang="en-US" sz="1400" dirty="0"/>
              <a:t> pattern of routing requests to web resources using HTTP vocabulary.</a:t>
            </a:r>
          </a:p>
          <a:p>
            <a:r>
              <a:rPr lang="en-US" sz="1400" u="sng" dirty="0"/>
              <a:t>Not</a:t>
            </a:r>
            <a:r>
              <a:rPr lang="en-US" sz="1400" dirty="0"/>
              <a:t> an implementation of the JAX-RS specification.</a:t>
            </a:r>
          </a:p>
          <a:p>
            <a:endParaRPr lang="en-US" sz="1400" dirty="0"/>
          </a:p>
          <a:p>
            <a:endParaRPr lang="en-US" sz="1400" dirty="0"/>
          </a:p>
        </p:txBody>
      </p:sp>
    </p:spTree>
    <p:extLst>
      <p:ext uri="{BB962C8B-B14F-4D97-AF65-F5344CB8AC3E}">
        <p14:creationId xmlns:p14="http://schemas.microsoft.com/office/powerpoint/2010/main" val="523966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REST Web Services</a:t>
            </a:r>
          </a:p>
        </p:txBody>
      </p:sp>
      <p:sp>
        <p:nvSpPr>
          <p:cNvPr id="4" name="Content Placeholder 3"/>
          <p:cNvSpPr>
            <a:spLocks noGrp="1"/>
          </p:cNvSpPr>
          <p:nvPr>
            <p:ph idx="1"/>
          </p:nvPr>
        </p:nvSpPr>
        <p:spPr>
          <a:xfrm>
            <a:off x="1103312" y="1955409"/>
            <a:ext cx="8946541" cy="4292990"/>
          </a:xfrm>
        </p:spPr>
        <p:txBody>
          <a:bodyPr>
            <a:noAutofit/>
          </a:bodyPr>
          <a:lstStyle/>
          <a:p>
            <a:pPr marL="0" indent="0" algn="just">
              <a:buNone/>
            </a:pPr>
            <a:r>
              <a:rPr lang="en-US" sz="1200" dirty="0" smtClean="0"/>
              <a:t>	Objectives</a:t>
            </a:r>
            <a:endParaRPr lang="en-US" sz="1200" dirty="0"/>
          </a:p>
          <a:p>
            <a:pPr marL="0" indent="0" algn="just">
              <a:buNone/>
            </a:pPr>
            <a:r>
              <a:rPr lang="en-US" sz="1200" dirty="0"/>
              <a:t>	</a:t>
            </a:r>
            <a:r>
              <a:rPr lang="en-US" sz="1200" dirty="0" smtClean="0"/>
              <a:t>Introduction </a:t>
            </a:r>
            <a:r>
              <a:rPr lang="en-US" sz="1200" dirty="0"/>
              <a:t>to </a:t>
            </a:r>
            <a:r>
              <a:rPr lang="en-US" sz="1200" dirty="0" smtClean="0"/>
              <a:t>REST</a:t>
            </a:r>
          </a:p>
          <a:p>
            <a:pPr marL="0" indent="0" algn="just">
              <a:buNone/>
            </a:pPr>
            <a:r>
              <a:rPr lang="en-US" sz="1200" dirty="0" smtClean="0"/>
              <a:t>		</a:t>
            </a:r>
            <a:r>
              <a:rPr lang="en-US" sz="1200" dirty="0" err="1" smtClean="0"/>
              <a:t>RESTful</a:t>
            </a:r>
            <a:r>
              <a:rPr lang="en-US" sz="1200" dirty="0" smtClean="0"/>
              <a:t> </a:t>
            </a:r>
            <a:r>
              <a:rPr lang="en-US" sz="1200" dirty="0"/>
              <a:t>Principles</a:t>
            </a:r>
          </a:p>
          <a:p>
            <a:pPr marL="201168" lvl="1" indent="0" algn="just">
              <a:buNone/>
            </a:pPr>
            <a:r>
              <a:rPr lang="en-US" sz="1200" dirty="0" smtClean="0"/>
              <a:t>		HTTP Protocol</a:t>
            </a:r>
            <a:endParaRPr lang="en-US" sz="1200" dirty="0"/>
          </a:p>
          <a:p>
            <a:pPr marL="201168" lvl="1" indent="0" algn="just">
              <a:buNone/>
            </a:pPr>
            <a:r>
              <a:rPr lang="en-US" sz="1200" dirty="0" smtClean="0"/>
              <a:t>		</a:t>
            </a:r>
            <a:r>
              <a:rPr lang="en-US" sz="1200" dirty="0" smtClean="0"/>
              <a:t>HTTP Request Message</a:t>
            </a:r>
            <a:endParaRPr lang="en-US" sz="1200" dirty="0"/>
          </a:p>
          <a:p>
            <a:pPr marL="201168" lvl="1" indent="0" algn="just">
              <a:buNone/>
            </a:pPr>
            <a:r>
              <a:rPr lang="en-US" sz="1200" dirty="0" smtClean="0"/>
              <a:t>		</a:t>
            </a:r>
            <a:r>
              <a:rPr lang="en-US" sz="1200" dirty="0" smtClean="0"/>
              <a:t>HTTP Response </a:t>
            </a:r>
            <a:r>
              <a:rPr lang="en-US" sz="1200" dirty="0" smtClean="0"/>
              <a:t>Message</a:t>
            </a:r>
            <a:endParaRPr lang="en-US" sz="1200" dirty="0"/>
          </a:p>
          <a:p>
            <a:pPr marL="201168" lvl="1" indent="0" algn="just">
              <a:buNone/>
            </a:pPr>
            <a:r>
              <a:rPr lang="en-US" sz="1200" dirty="0" smtClean="0"/>
              <a:t>		HTTP-REST </a:t>
            </a:r>
            <a:r>
              <a:rPr lang="en-US" sz="1200" dirty="0" smtClean="0"/>
              <a:t>Vocabulary</a:t>
            </a:r>
          </a:p>
          <a:p>
            <a:pPr marL="201168" lvl="1" indent="0" algn="just">
              <a:buNone/>
            </a:pPr>
            <a:r>
              <a:rPr lang="en-US" sz="1200" dirty="0"/>
              <a:t>		Securing Services</a:t>
            </a:r>
            <a:endParaRPr lang="en-IN" sz="1200" dirty="0"/>
          </a:p>
          <a:p>
            <a:pPr marL="201168" lvl="1" indent="0" algn="just">
              <a:buNone/>
            </a:pPr>
            <a:r>
              <a:rPr lang="en-US" sz="1200" dirty="0" smtClean="0"/>
              <a:t>		HTTP </a:t>
            </a:r>
            <a:r>
              <a:rPr lang="en-US" sz="1200" dirty="0"/>
              <a:t>Status Codes </a:t>
            </a:r>
            <a:endParaRPr lang="en-IN" sz="1200" dirty="0"/>
          </a:p>
          <a:p>
            <a:pPr marL="201168" lvl="1" indent="0" algn="just">
              <a:buNone/>
            </a:pPr>
            <a:endParaRPr lang="en-US" sz="1200" dirty="0" smtClean="0"/>
          </a:p>
          <a:p>
            <a:pPr marL="201168" lvl="1" indent="0" algn="just">
              <a:buNone/>
            </a:pPr>
            <a:r>
              <a:rPr lang="en-US" sz="1200" dirty="0"/>
              <a:t>	</a:t>
            </a:r>
            <a:endParaRPr lang="en-US" sz="1200" dirty="0" smtClean="0"/>
          </a:p>
          <a:p>
            <a:pPr marL="201168" lvl="1" indent="0" algn="just">
              <a:buNone/>
            </a:pPr>
            <a:r>
              <a:rPr lang="en-US" sz="1200" dirty="0"/>
              <a:t>	</a:t>
            </a:r>
            <a:r>
              <a:rPr lang="en-US" sz="1200" dirty="0" smtClean="0"/>
              <a:t>JAX-RS </a:t>
            </a:r>
            <a:r>
              <a:rPr lang="en-US" sz="1200" dirty="0"/>
              <a:t>vs Spring </a:t>
            </a:r>
            <a:r>
              <a:rPr lang="en-US" sz="1200" dirty="0" smtClean="0"/>
              <a:t>MVC</a:t>
            </a:r>
          </a:p>
          <a:p>
            <a:pPr marL="201168" lvl="1" indent="0" algn="just">
              <a:buNone/>
            </a:pPr>
            <a:r>
              <a:rPr lang="en-US" sz="1200" dirty="0"/>
              <a:t>	</a:t>
            </a:r>
            <a:r>
              <a:rPr lang="en-US" sz="1200" dirty="0" smtClean="0"/>
              <a:t>	REST </a:t>
            </a:r>
            <a:r>
              <a:rPr lang="en-US" sz="1200" dirty="0"/>
              <a:t>Services with </a:t>
            </a:r>
            <a:r>
              <a:rPr lang="en-US" sz="1200" dirty="0" smtClean="0"/>
              <a:t>JAX-RS</a:t>
            </a:r>
          </a:p>
          <a:p>
            <a:pPr marL="201168" lvl="1" indent="0" algn="just">
              <a:buNone/>
            </a:pPr>
            <a:r>
              <a:rPr lang="en-US" sz="1200" dirty="0" smtClean="0"/>
              <a:t>		REST </a:t>
            </a:r>
            <a:r>
              <a:rPr lang="en-US" sz="1200" dirty="0"/>
              <a:t>Services with Spring </a:t>
            </a:r>
            <a:r>
              <a:rPr lang="en-US" sz="1200" dirty="0" smtClean="0"/>
              <a:t>MVC</a:t>
            </a:r>
          </a:p>
          <a:p>
            <a:pPr marL="201168" lvl="1" indent="0" algn="just">
              <a:buNone/>
            </a:pPr>
            <a:r>
              <a:rPr lang="en-US" sz="1200" dirty="0"/>
              <a:t>	</a:t>
            </a:r>
            <a:r>
              <a:rPr lang="en-US" sz="1200" dirty="0" smtClean="0"/>
              <a:t>Swagger </a:t>
            </a:r>
          </a:p>
          <a:p>
            <a:pPr marL="201168" lvl="1" indent="0" algn="just">
              <a:buNone/>
            </a:pPr>
            <a:r>
              <a:rPr lang="en-US" sz="1200" dirty="0"/>
              <a:t>	</a:t>
            </a:r>
            <a:r>
              <a:rPr lang="en-US" sz="1200" dirty="0" smtClean="0"/>
              <a:t>	Swagger UI - </a:t>
            </a:r>
            <a:r>
              <a:rPr lang="en-US" sz="1200" dirty="0"/>
              <a:t>Frontend for REST </a:t>
            </a:r>
            <a:r>
              <a:rPr lang="en-US" sz="1200" dirty="0" smtClean="0"/>
              <a:t>Service</a:t>
            </a:r>
          </a:p>
          <a:p>
            <a:pPr marL="201168" lvl="1" indent="0" algn="just">
              <a:buNone/>
            </a:pPr>
            <a:r>
              <a:rPr lang="en-US" sz="1200" dirty="0" smtClean="0"/>
              <a:t>		JAX-RS </a:t>
            </a:r>
            <a:r>
              <a:rPr lang="en-US" sz="1200" dirty="0"/>
              <a:t>with Swagger </a:t>
            </a:r>
            <a:r>
              <a:rPr lang="en-US" sz="1200" dirty="0" smtClean="0"/>
              <a:t>Annotations</a:t>
            </a:r>
          </a:p>
          <a:p>
            <a:pPr marL="201168" lvl="1" indent="0" algn="just">
              <a:buNone/>
            </a:pPr>
            <a:r>
              <a:rPr lang="en-US" sz="1200" dirty="0"/>
              <a:t>	</a:t>
            </a:r>
            <a:r>
              <a:rPr lang="en-US" sz="1200" dirty="0" smtClean="0"/>
              <a:t>Code </a:t>
            </a:r>
            <a:r>
              <a:rPr lang="en-US" sz="1200" dirty="0"/>
              <a:t>on </a:t>
            </a:r>
            <a:r>
              <a:rPr lang="en-US" sz="1200" dirty="0" smtClean="0"/>
              <a:t>GIT</a:t>
            </a:r>
          </a:p>
          <a:p>
            <a:pPr marL="201168" lvl="1" indent="0" algn="just">
              <a:buNone/>
            </a:pPr>
            <a:r>
              <a:rPr lang="en-US" sz="1200" dirty="0"/>
              <a:t>	</a:t>
            </a:r>
            <a:r>
              <a:rPr lang="en-US" sz="1200" dirty="0" smtClean="0"/>
              <a:t>Conclusion</a:t>
            </a:r>
          </a:p>
          <a:p>
            <a:pPr marL="201168" lvl="1" indent="0" algn="just">
              <a:buNone/>
            </a:pPr>
            <a:r>
              <a:rPr lang="en-US" sz="1200" dirty="0"/>
              <a:t>	</a:t>
            </a:r>
            <a:r>
              <a:rPr lang="en-US" sz="1200" dirty="0" smtClean="0"/>
              <a:t>Q&amp;A</a:t>
            </a:r>
            <a:endParaRPr lang="en-US" sz="1200" b="1" dirty="0"/>
          </a:p>
        </p:txBody>
      </p:sp>
    </p:spTree>
    <p:extLst>
      <p:ext uri="{BB962C8B-B14F-4D97-AF65-F5344CB8AC3E}">
        <p14:creationId xmlns:p14="http://schemas.microsoft.com/office/powerpoint/2010/main" val="3110542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JAX-RS or Spring MVC?</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37957" y="1997611"/>
            <a:ext cx="9917724" cy="3758663"/>
          </a:xfrm>
        </p:spPr>
        <p:txBody>
          <a:bodyPr>
            <a:normAutofit/>
          </a:bodyPr>
          <a:lstStyle/>
          <a:p>
            <a:pPr marL="0" indent="0">
              <a:buNone/>
            </a:pPr>
            <a:r>
              <a:rPr lang="en-US" sz="1400" dirty="0"/>
              <a:t>Some Guidelines for choosing your solution:</a:t>
            </a:r>
          </a:p>
          <a:p>
            <a:r>
              <a:rPr lang="en-US" sz="1400" dirty="0"/>
              <a:t>Both JAX-RS and Spring MVC can produce REST services.</a:t>
            </a:r>
          </a:p>
          <a:p>
            <a:r>
              <a:rPr lang="en-US" sz="1400" dirty="0"/>
              <a:t>Spring MVC is a web application framework that can be used as service framework.</a:t>
            </a:r>
          </a:p>
          <a:p>
            <a:pPr lvl="1"/>
            <a:r>
              <a:rPr lang="en-US" sz="1400" dirty="0"/>
              <a:t>Provides better validation</a:t>
            </a:r>
          </a:p>
          <a:p>
            <a:pPr lvl="1"/>
            <a:r>
              <a:rPr lang="en-US" sz="1400" dirty="0"/>
              <a:t>Supports internationalization</a:t>
            </a:r>
          </a:p>
          <a:p>
            <a:r>
              <a:rPr lang="en-US" sz="1400" dirty="0"/>
              <a:t>JAX-RS is a primarily a services framework.</a:t>
            </a:r>
          </a:p>
          <a:p>
            <a:pPr lvl="1"/>
            <a:r>
              <a:rPr lang="en-US" sz="1400" dirty="0"/>
              <a:t>Provides support for WADL generation</a:t>
            </a:r>
          </a:p>
          <a:p>
            <a:pPr lvl="1"/>
            <a:r>
              <a:rPr lang="en-US" sz="1400" dirty="0"/>
              <a:t>Can use CXF interceptors, filters, etc</a:t>
            </a:r>
            <a:r>
              <a:rPr lang="en-US" sz="1400" dirty="0" smtClean="0"/>
              <a:t>.</a:t>
            </a:r>
            <a:endParaRPr lang="en-US" sz="1400" dirty="0"/>
          </a:p>
        </p:txBody>
      </p:sp>
    </p:spTree>
    <p:extLst>
      <p:ext uri="{BB962C8B-B14F-4D97-AF65-F5344CB8AC3E}">
        <p14:creationId xmlns:p14="http://schemas.microsoft.com/office/powerpoint/2010/main" val="728383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smtClean="0"/>
              <a:t>JAX-RS VS Spring MVC</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97280" y="1805354"/>
            <a:ext cx="11000936" cy="4567311"/>
          </a:xfrm>
        </p:spPr>
        <p:txBody>
          <a:bodyPr>
            <a:noAutofit/>
          </a:bodyPr>
          <a:lstStyle/>
          <a:p>
            <a:pPr marL="0" indent="0">
              <a:buNone/>
            </a:pPr>
            <a:r>
              <a:rPr lang="en-IN" sz="1200" dirty="0" smtClean="0">
                <a:latin typeface="Courier New" pitchFamily="49" charset="0"/>
                <a:cs typeface="Courier New" pitchFamily="49" charset="0"/>
              </a:rPr>
              <a:t>Comparison </a:t>
            </a:r>
            <a:r>
              <a:rPr lang="en-IN" sz="1200" dirty="0">
                <a:latin typeface="Courier New" pitchFamily="49" charset="0"/>
                <a:cs typeface="Courier New" pitchFamily="49" charset="0"/>
              </a:rPr>
              <a:t>between JAX-RS API annotations and SPRING with REST API annotations:</a:t>
            </a:r>
          </a:p>
          <a:p>
            <a:r>
              <a:rPr lang="en-IN" sz="1200" dirty="0">
                <a:latin typeface="Courier New" pitchFamily="49" charset="0"/>
                <a:cs typeface="Courier New" pitchFamily="49" charset="0"/>
              </a:rPr>
              <a:t>   </a:t>
            </a:r>
            <a:r>
              <a:rPr lang="en-IN" sz="1200" b="1" dirty="0">
                <a:latin typeface="Courier New" pitchFamily="49" charset="0"/>
                <a:cs typeface="Courier New" pitchFamily="49" charset="0"/>
              </a:rPr>
              <a:t>JAX-RS			</a:t>
            </a:r>
            <a:r>
              <a:rPr lang="en-IN" sz="1200" b="1" dirty="0" smtClean="0">
                <a:latin typeface="Courier New" pitchFamily="49" charset="0"/>
                <a:cs typeface="Courier New" pitchFamily="49" charset="0"/>
              </a:rPr>
              <a:t>SPRING </a:t>
            </a:r>
            <a:r>
              <a:rPr lang="en-IN" sz="1200" b="1" dirty="0">
                <a:latin typeface="Courier New" pitchFamily="49" charset="0"/>
                <a:cs typeface="Courier New" pitchFamily="49" charset="0"/>
              </a:rPr>
              <a:t>with REST</a:t>
            </a:r>
          </a:p>
          <a:p>
            <a:pPr lvl="1"/>
            <a:r>
              <a:rPr lang="en-IN" sz="1100" dirty="0" smtClean="0">
                <a:latin typeface="Courier New" pitchFamily="49" charset="0"/>
                <a:cs typeface="Courier New" pitchFamily="49" charset="0"/>
              </a:rPr>
              <a:t>@</a:t>
            </a:r>
            <a:r>
              <a:rPr lang="en-IN" sz="1100" dirty="0">
                <a:latin typeface="Courier New" pitchFamily="49" charset="0"/>
                <a:cs typeface="Courier New" pitchFamily="49" charset="0"/>
              </a:rPr>
              <a:t>Path				</a:t>
            </a:r>
            <a:r>
              <a:rPr lang="en-IN" sz="1100" dirty="0" smtClean="0">
                <a:latin typeface="Courier New" pitchFamily="49" charset="0"/>
                <a:cs typeface="Courier New" pitchFamily="49" charset="0"/>
              </a:rPr>
              <a:t>@</a:t>
            </a:r>
            <a:r>
              <a:rPr lang="en-IN" sz="1100" dirty="0" err="1" smtClean="0">
                <a:latin typeface="Courier New" pitchFamily="49" charset="0"/>
                <a:cs typeface="Courier New" pitchFamily="49" charset="0"/>
              </a:rPr>
              <a:t>RequestMapping</a:t>
            </a:r>
            <a:endParaRPr lang="en-IN" sz="1100" dirty="0" smtClean="0">
              <a:latin typeface="Courier New" pitchFamily="49" charset="0"/>
              <a:cs typeface="Courier New" pitchFamily="49" charset="0"/>
            </a:endParaRPr>
          </a:p>
          <a:p>
            <a:pPr marL="384048" lvl="2" indent="0">
              <a:buNone/>
            </a:pPr>
            <a:r>
              <a:rPr lang="en-IN" sz="1100" dirty="0" smtClean="0">
                <a:latin typeface="Courier New" pitchFamily="49" charset="0"/>
                <a:cs typeface="Courier New" pitchFamily="49" charset="0"/>
              </a:rPr>
              <a:t>@POST				</a:t>
            </a:r>
            <a:r>
              <a:rPr lang="en-IN" sz="1100" dirty="0" err="1" smtClean="0">
                <a:latin typeface="Courier New" pitchFamily="49" charset="0"/>
                <a:cs typeface="Courier New" pitchFamily="49" charset="0"/>
              </a:rPr>
              <a:t>RequestMethod.POST</a:t>
            </a:r>
            <a:endParaRPr lang="en-IN" sz="1100" dirty="0" smtClean="0">
              <a:latin typeface="Courier New" pitchFamily="49" charset="0"/>
              <a:cs typeface="Courier New" pitchFamily="49" charset="0"/>
            </a:endParaRPr>
          </a:p>
          <a:p>
            <a:pPr lvl="1"/>
            <a:r>
              <a:rPr lang="en-IN" sz="1100" dirty="0" smtClean="0">
                <a:latin typeface="Courier New" pitchFamily="49" charset="0"/>
                <a:cs typeface="Courier New" pitchFamily="49" charset="0"/>
              </a:rPr>
              <a:t>@GET</a:t>
            </a:r>
            <a:r>
              <a:rPr lang="en-IN" sz="1100" dirty="0">
                <a:latin typeface="Courier New" pitchFamily="49" charset="0"/>
                <a:cs typeface="Courier New" pitchFamily="49" charset="0"/>
              </a:rPr>
              <a:t>				</a:t>
            </a:r>
            <a:r>
              <a:rPr lang="en-IN" sz="1100" dirty="0" err="1" smtClean="0">
                <a:latin typeface="Courier New" pitchFamily="49" charset="0"/>
                <a:cs typeface="Courier New" pitchFamily="49" charset="0"/>
              </a:rPr>
              <a:t>RequestMethod.GET</a:t>
            </a:r>
            <a:r>
              <a:rPr lang="en-IN" sz="1100" dirty="0">
                <a:latin typeface="Courier New" pitchFamily="49" charset="0"/>
                <a:cs typeface="Courier New" pitchFamily="49" charset="0"/>
              </a:rPr>
              <a:t>		</a:t>
            </a:r>
            <a:endParaRPr lang="en-IN" sz="1100" dirty="0" smtClean="0">
              <a:latin typeface="Courier New" pitchFamily="49" charset="0"/>
              <a:cs typeface="Courier New" pitchFamily="49" charset="0"/>
            </a:endParaRPr>
          </a:p>
          <a:p>
            <a:pPr lvl="1"/>
            <a:r>
              <a:rPr lang="en-IN" sz="1100" dirty="0" smtClean="0">
                <a:latin typeface="Courier New" pitchFamily="49" charset="0"/>
                <a:cs typeface="Courier New" pitchFamily="49" charset="0"/>
              </a:rPr>
              <a:t>@</a:t>
            </a:r>
            <a:r>
              <a:rPr lang="en-IN" sz="1100" dirty="0">
                <a:latin typeface="Courier New" pitchFamily="49" charset="0"/>
                <a:cs typeface="Courier New" pitchFamily="49" charset="0"/>
              </a:rPr>
              <a:t>Consumes("application/xml")		Content-Type=application/xml			</a:t>
            </a:r>
            <a:endParaRPr lang="en-IN" sz="1100" dirty="0" smtClean="0">
              <a:latin typeface="Courier New" pitchFamily="49" charset="0"/>
              <a:cs typeface="Courier New" pitchFamily="49" charset="0"/>
            </a:endParaRPr>
          </a:p>
          <a:p>
            <a:pPr lvl="1"/>
            <a:r>
              <a:rPr lang="en-IN" sz="1100" dirty="0" smtClean="0">
                <a:latin typeface="Courier New" pitchFamily="49" charset="0"/>
                <a:cs typeface="Courier New" pitchFamily="49" charset="0"/>
              </a:rPr>
              <a:t>@</a:t>
            </a:r>
            <a:r>
              <a:rPr lang="en-IN" sz="1100" dirty="0">
                <a:latin typeface="Courier New" pitchFamily="49" charset="0"/>
                <a:cs typeface="Courier New" pitchFamily="49" charset="0"/>
              </a:rPr>
              <a:t>Produces("application/xml")		</a:t>
            </a:r>
            <a:r>
              <a:rPr lang="en-IN" sz="1100" dirty="0" smtClean="0">
                <a:latin typeface="Courier New" pitchFamily="49" charset="0"/>
                <a:cs typeface="Courier New" pitchFamily="49" charset="0"/>
              </a:rPr>
              <a:t>Accept=application/xml</a:t>
            </a:r>
          </a:p>
          <a:p>
            <a:pPr lvl="1"/>
            <a:r>
              <a:rPr lang="en-IN" sz="1100" dirty="0" smtClean="0">
                <a:latin typeface="Courier New" pitchFamily="49" charset="0"/>
                <a:cs typeface="Courier New" pitchFamily="49" charset="0"/>
              </a:rPr>
              <a:t>@</a:t>
            </a:r>
            <a:r>
              <a:rPr lang="en-IN" sz="1100" dirty="0" err="1" smtClean="0">
                <a:latin typeface="Courier New" pitchFamily="49" charset="0"/>
                <a:cs typeface="Courier New" pitchFamily="49" charset="0"/>
              </a:rPr>
              <a:t>PathParam</a:t>
            </a:r>
            <a:r>
              <a:rPr lang="en-IN" sz="1100" dirty="0">
                <a:latin typeface="Courier New" pitchFamily="49" charset="0"/>
                <a:cs typeface="Courier New" pitchFamily="49" charset="0"/>
              </a:rPr>
              <a:t>			</a:t>
            </a:r>
            <a:r>
              <a:rPr lang="en-IN" sz="1100" dirty="0" smtClean="0">
                <a:latin typeface="Courier New" pitchFamily="49" charset="0"/>
                <a:cs typeface="Courier New" pitchFamily="49" charset="0"/>
              </a:rPr>
              <a:t>@</a:t>
            </a:r>
            <a:r>
              <a:rPr lang="en-IN" sz="1100" dirty="0" err="1">
                <a:latin typeface="Courier New" pitchFamily="49" charset="0"/>
                <a:cs typeface="Courier New" pitchFamily="49" charset="0"/>
              </a:rPr>
              <a:t>PathVariable</a:t>
            </a:r>
            <a:r>
              <a:rPr lang="en-IN" sz="1100" dirty="0">
                <a:latin typeface="Courier New" pitchFamily="49" charset="0"/>
                <a:cs typeface="Courier New" pitchFamily="49" charset="0"/>
              </a:rPr>
              <a:t>   	</a:t>
            </a:r>
            <a:endParaRPr lang="en-IN" sz="1100" dirty="0" smtClean="0">
              <a:latin typeface="Courier New" pitchFamily="49" charset="0"/>
              <a:cs typeface="Courier New" pitchFamily="49" charset="0"/>
            </a:endParaRPr>
          </a:p>
          <a:p>
            <a:pPr lvl="1"/>
            <a:r>
              <a:rPr lang="en-IN" sz="1100" dirty="0" smtClean="0">
                <a:latin typeface="Courier New" pitchFamily="49" charset="0"/>
                <a:cs typeface="Courier New" pitchFamily="49" charset="0"/>
              </a:rPr>
              <a:t>                                       @</a:t>
            </a:r>
            <a:r>
              <a:rPr lang="en-IN" sz="1100" dirty="0" err="1" smtClean="0">
                <a:latin typeface="Courier New" pitchFamily="49" charset="0"/>
                <a:cs typeface="Courier New" pitchFamily="49" charset="0"/>
              </a:rPr>
              <a:t>RequestBody</a:t>
            </a:r>
            <a:endParaRPr lang="en-IN" sz="1100" dirty="0" smtClean="0">
              <a:latin typeface="Courier New" pitchFamily="49" charset="0"/>
              <a:cs typeface="Courier New" pitchFamily="49" charset="0"/>
            </a:endParaRPr>
          </a:p>
          <a:p>
            <a:pPr lvl="1"/>
            <a:r>
              <a:rPr lang="en-IN" sz="1100" dirty="0" smtClean="0">
                <a:latin typeface="Courier New" pitchFamily="49" charset="0"/>
                <a:cs typeface="Courier New" pitchFamily="49" charset="0"/>
              </a:rPr>
              <a:t>                                       @</a:t>
            </a:r>
            <a:r>
              <a:rPr lang="en-IN" sz="1100" dirty="0" err="1" smtClean="0">
                <a:latin typeface="Courier New" pitchFamily="49" charset="0"/>
                <a:cs typeface="Courier New" pitchFamily="49" charset="0"/>
              </a:rPr>
              <a:t>ResponseBody</a:t>
            </a:r>
            <a:endParaRPr lang="en-US" sz="110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430" y="4665784"/>
            <a:ext cx="6283570" cy="1609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25108"/>
            <a:ext cx="5908430" cy="175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179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Intro to Swagger</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97280" y="2025747"/>
            <a:ext cx="10058400" cy="4199207"/>
          </a:xfrm>
        </p:spPr>
        <p:txBody>
          <a:bodyPr>
            <a:normAutofit/>
          </a:bodyPr>
          <a:lstStyle/>
          <a:p>
            <a:pPr marL="0" indent="0">
              <a:buNone/>
            </a:pPr>
            <a:r>
              <a:rPr lang="en-IN" sz="1400" dirty="0" smtClean="0"/>
              <a:t>Swagger </a:t>
            </a:r>
            <a:r>
              <a:rPr lang="en-IN" sz="1400" dirty="0"/>
              <a:t>is the documentation framework for REST APIs</a:t>
            </a:r>
          </a:p>
          <a:p>
            <a:pPr marL="0" indent="0">
              <a:buNone/>
            </a:pPr>
            <a:r>
              <a:rPr lang="en-IN" sz="1400" dirty="0"/>
              <a:t>Swagger has built-in support for JAX-RS</a:t>
            </a:r>
          </a:p>
          <a:p>
            <a:pPr marL="0" indent="0">
              <a:buNone/>
            </a:pPr>
            <a:r>
              <a:rPr lang="en-IN" sz="1400" dirty="0"/>
              <a:t>The Swagger project allows you to </a:t>
            </a:r>
            <a:r>
              <a:rPr lang="en-US" sz="1400" b="1" dirty="0" smtClean="0"/>
              <a:t>describe, </a:t>
            </a:r>
            <a:r>
              <a:rPr lang="en-IN" sz="1400" b="1" dirty="0" smtClean="0"/>
              <a:t>produce</a:t>
            </a:r>
            <a:r>
              <a:rPr lang="en-IN" sz="1400" b="1" dirty="0"/>
              <a:t>, visualize and consume</a:t>
            </a:r>
            <a:r>
              <a:rPr lang="en-IN" sz="1400" dirty="0"/>
              <a:t> your OWN </a:t>
            </a:r>
            <a:r>
              <a:rPr lang="en-IN" sz="1400" dirty="0" err="1"/>
              <a:t>RESTful</a:t>
            </a:r>
            <a:r>
              <a:rPr lang="en-IN" sz="1400" dirty="0"/>
              <a:t> services. No proxy or 3rd party services required. Do it your own way.</a:t>
            </a:r>
          </a:p>
          <a:p>
            <a:pPr marL="0" indent="0">
              <a:buNone/>
            </a:pPr>
            <a:r>
              <a:rPr lang="en-IN" sz="1400" dirty="0" smtClean="0"/>
              <a:t>Swagger </a:t>
            </a:r>
            <a:r>
              <a:rPr lang="en-IN" sz="1400" dirty="0"/>
              <a:t>UI is a dependency, free collection of HTML, </a:t>
            </a:r>
            <a:r>
              <a:rPr lang="en-IN" sz="1400" dirty="0" err="1"/>
              <a:t>Javascript</a:t>
            </a:r>
            <a:r>
              <a:rPr lang="en-IN" sz="1400" dirty="0"/>
              <a:t>, and CSS assets that dynamically generate the documentation</a:t>
            </a:r>
            <a:r>
              <a:rPr lang="en-IN" sz="1400" dirty="0" smtClean="0"/>
              <a:t>.</a:t>
            </a:r>
            <a:br>
              <a:rPr lang="en-IN" sz="1400" dirty="0" smtClean="0"/>
            </a:br>
            <a:endParaRPr lang="en-IN" sz="1400" dirty="0" smtClean="0"/>
          </a:p>
          <a:p>
            <a:pPr marL="0" indent="0">
              <a:buNone/>
            </a:pPr>
            <a:r>
              <a:rPr lang="en-US" sz="1400" dirty="0"/>
              <a:t>Include Maven dependency to you project:</a:t>
            </a:r>
            <a:endParaRPr 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194" y="3927231"/>
            <a:ext cx="6208468" cy="193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64693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Swagger-Core Annotations</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97280" y="2025747"/>
            <a:ext cx="10058400" cy="3730527"/>
          </a:xfrm>
        </p:spPr>
        <p:txBody>
          <a:bodyPr>
            <a:normAutofit fontScale="70000" lnSpcReduction="20000"/>
          </a:bodyPr>
          <a:lstStyle/>
          <a:p>
            <a:pPr marL="0" indent="0">
              <a:buNone/>
            </a:pPr>
            <a:r>
              <a:rPr lang="en-IN" dirty="0"/>
              <a:t>@</a:t>
            </a:r>
            <a:r>
              <a:rPr lang="en-IN" dirty="0" err="1"/>
              <a:t>Api</a:t>
            </a:r>
            <a:r>
              <a:rPr lang="en-IN" dirty="0"/>
              <a:t> - The  @</a:t>
            </a:r>
            <a:r>
              <a:rPr lang="en-IN" dirty="0" err="1"/>
              <a:t>Api</a:t>
            </a:r>
            <a:r>
              <a:rPr lang="en-IN" dirty="0"/>
              <a:t>  is used to declare a Swagger resource API.</a:t>
            </a:r>
          </a:p>
          <a:p>
            <a:pPr marL="0" indent="0">
              <a:buNone/>
            </a:pPr>
            <a:r>
              <a:rPr lang="en-IN" dirty="0"/>
              <a:t> </a:t>
            </a:r>
            <a:r>
              <a:rPr lang="en-IN" dirty="0" smtClean="0"/>
              <a:t>@</a:t>
            </a:r>
            <a:r>
              <a:rPr lang="en-IN" dirty="0" err="1"/>
              <a:t>ApiImplicitParam</a:t>
            </a:r>
            <a:r>
              <a:rPr lang="en-IN" dirty="0"/>
              <a:t> - Represents a single parameter in an API Operation.</a:t>
            </a:r>
          </a:p>
          <a:p>
            <a:pPr marL="0" indent="0">
              <a:buNone/>
            </a:pPr>
            <a:r>
              <a:rPr lang="en-IN" dirty="0"/>
              <a:t> </a:t>
            </a:r>
            <a:r>
              <a:rPr lang="en-IN" dirty="0" smtClean="0"/>
              <a:t>@</a:t>
            </a:r>
            <a:r>
              <a:rPr lang="en-IN" dirty="0" err="1"/>
              <a:t>ApiImplicitParams</a:t>
            </a:r>
            <a:r>
              <a:rPr lang="en-IN" dirty="0"/>
              <a:t> - A wrapper to allow a list of multiple </a:t>
            </a:r>
            <a:r>
              <a:rPr lang="en-IN" dirty="0" err="1"/>
              <a:t>ApiImplicitParam</a:t>
            </a:r>
            <a:r>
              <a:rPr lang="en-IN" dirty="0"/>
              <a:t> objects.</a:t>
            </a:r>
          </a:p>
          <a:p>
            <a:pPr marL="0" indent="0">
              <a:buNone/>
            </a:pPr>
            <a:r>
              <a:rPr lang="en-IN" dirty="0"/>
              <a:t> </a:t>
            </a:r>
            <a:r>
              <a:rPr lang="en-IN" dirty="0" smtClean="0"/>
              <a:t>@</a:t>
            </a:r>
            <a:r>
              <a:rPr lang="en-IN" dirty="0" err="1"/>
              <a:t>ApiModel</a:t>
            </a:r>
            <a:r>
              <a:rPr lang="en-IN" dirty="0"/>
              <a:t> - Provides additional information about Swagger models.</a:t>
            </a:r>
          </a:p>
          <a:p>
            <a:pPr marL="0" indent="0">
              <a:buNone/>
            </a:pPr>
            <a:r>
              <a:rPr lang="en-IN" dirty="0"/>
              <a:t> </a:t>
            </a:r>
            <a:r>
              <a:rPr lang="en-IN" dirty="0" smtClean="0"/>
              <a:t>@</a:t>
            </a:r>
            <a:r>
              <a:rPr lang="en-IN" dirty="0" err="1"/>
              <a:t>ApiModelProperty</a:t>
            </a:r>
            <a:r>
              <a:rPr lang="en-IN" dirty="0"/>
              <a:t> - Adds and manipulates data of a model property.</a:t>
            </a:r>
          </a:p>
          <a:p>
            <a:pPr marL="0" indent="0">
              <a:buNone/>
            </a:pPr>
            <a:r>
              <a:rPr lang="en-IN" dirty="0"/>
              <a:t> </a:t>
            </a:r>
            <a:r>
              <a:rPr lang="en-IN" dirty="0" smtClean="0"/>
              <a:t>@</a:t>
            </a:r>
            <a:r>
              <a:rPr lang="en-IN" dirty="0" err="1"/>
              <a:t>ApiOperation</a:t>
            </a:r>
            <a:r>
              <a:rPr lang="en-IN" dirty="0"/>
              <a:t> - Describes an operation or typically a HTTP method against a specific path.</a:t>
            </a:r>
          </a:p>
          <a:p>
            <a:pPr marL="0" indent="0">
              <a:buNone/>
            </a:pPr>
            <a:r>
              <a:rPr lang="en-IN" dirty="0"/>
              <a:t> </a:t>
            </a:r>
            <a:r>
              <a:rPr lang="en-IN" dirty="0" smtClean="0"/>
              <a:t>@</a:t>
            </a:r>
            <a:r>
              <a:rPr lang="en-IN" dirty="0" err="1"/>
              <a:t>ApiParam</a:t>
            </a:r>
            <a:r>
              <a:rPr lang="en-IN" dirty="0"/>
              <a:t> - Adds additional meta-data for operation parameters.</a:t>
            </a:r>
          </a:p>
          <a:p>
            <a:pPr marL="0" indent="0">
              <a:buNone/>
            </a:pPr>
            <a:r>
              <a:rPr lang="en-IN" dirty="0"/>
              <a:t> </a:t>
            </a:r>
            <a:r>
              <a:rPr lang="en-IN" dirty="0" smtClean="0"/>
              <a:t>@</a:t>
            </a:r>
            <a:r>
              <a:rPr lang="en-IN" dirty="0" err="1"/>
              <a:t>ApiResponse</a:t>
            </a:r>
            <a:r>
              <a:rPr lang="en-IN" dirty="0"/>
              <a:t> - Describes a possible response of an operation.</a:t>
            </a:r>
          </a:p>
          <a:p>
            <a:pPr marL="0" indent="0">
              <a:buNone/>
            </a:pPr>
            <a:r>
              <a:rPr lang="en-IN" dirty="0"/>
              <a:t> </a:t>
            </a:r>
            <a:r>
              <a:rPr lang="en-IN" dirty="0" smtClean="0"/>
              <a:t>@</a:t>
            </a:r>
            <a:r>
              <a:rPr lang="en-IN" dirty="0" err="1"/>
              <a:t>ApiResponses</a:t>
            </a:r>
            <a:r>
              <a:rPr lang="en-IN" dirty="0"/>
              <a:t> - A wrapper to allow a list of multiple </a:t>
            </a:r>
            <a:r>
              <a:rPr lang="en-IN" dirty="0" err="1"/>
              <a:t>ApiResponse</a:t>
            </a:r>
            <a:r>
              <a:rPr lang="en-IN" dirty="0"/>
              <a:t> objects.</a:t>
            </a:r>
          </a:p>
          <a:p>
            <a:pPr marL="0" indent="0">
              <a:buNone/>
            </a:pPr>
            <a:r>
              <a:rPr lang="en-IN" dirty="0"/>
              <a:t> </a:t>
            </a:r>
            <a:r>
              <a:rPr lang="en-IN" dirty="0" smtClean="0"/>
              <a:t>@</a:t>
            </a:r>
            <a:r>
              <a:rPr lang="en-IN" dirty="0"/>
              <a:t>Authorization - Declares an authorization scheme to be used on a resource or an operation.</a:t>
            </a:r>
          </a:p>
          <a:p>
            <a:pPr marL="0" indent="0">
              <a:buNone/>
            </a:pPr>
            <a:r>
              <a:rPr lang="en-IN" dirty="0"/>
              <a:t> </a:t>
            </a:r>
            <a:r>
              <a:rPr lang="en-IN" dirty="0" smtClean="0"/>
              <a:t>@</a:t>
            </a:r>
            <a:r>
              <a:rPr lang="en-IN" dirty="0" err="1"/>
              <a:t>AuthorizationScope</a:t>
            </a:r>
            <a:r>
              <a:rPr lang="en-IN" dirty="0"/>
              <a:t> - Describes an OAuth2 authorization scope.</a:t>
            </a:r>
          </a:p>
        </p:txBody>
      </p:sp>
    </p:spTree>
    <p:extLst>
      <p:ext uri="{BB962C8B-B14F-4D97-AF65-F5344CB8AC3E}">
        <p14:creationId xmlns:p14="http://schemas.microsoft.com/office/powerpoint/2010/main" val="3494509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smtClean="0"/>
              <a:t>REST API Example</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004" y="1998784"/>
            <a:ext cx="94107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745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smtClean="0"/>
              <a:t>REST API Example</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523" y="1793631"/>
            <a:ext cx="9272954" cy="4443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545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smtClean="0"/>
              <a:t>REST API Example</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623" y="2087074"/>
            <a:ext cx="7239000" cy="221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545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smtClean="0"/>
              <a:t>REST API  Swagger</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24" y="1966546"/>
            <a:ext cx="1103947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652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80" y="0"/>
            <a:ext cx="10592166" cy="6236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716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890" y="165223"/>
            <a:ext cx="10507541" cy="386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664" y="4032739"/>
            <a:ext cx="10297990" cy="227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073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Objectives</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69146" y="2096086"/>
            <a:ext cx="9551962" cy="3659944"/>
          </a:xfrm>
        </p:spPr>
        <p:txBody>
          <a:bodyPr>
            <a:normAutofit lnSpcReduction="10000"/>
          </a:bodyPr>
          <a:lstStyle/>
          <a:p>
            <a:pPr marL="0" indent="0">
              <a:buNone/>
            </a:pPr>
            <a:endParaRPr lang="en-IN" dirty="0" smtClean="0"/>
          </a:p>
          <a:p>
            <a:pPr marL="0" indent="0">
              <a:buNone/>
            </a:pPr>
            <a:r>
              <a:rPr lang="en-IN" dirty="0" smtClean="0"/>
              <a:t>At </a:t>
            </a:r>
            <a:r>
              <a:rPr lang="en-IN" dirty="0"/>
              <a:t>the end of this presentation, the participant will be able to </a:t>
            </a:r>
            <a:r>
              <a:rPr lang="en-IN" dirty="0" smtClean="0"/>
              <a:t>:</a:t>
            </a:r>
            <a:endParaRPr lang="en-IN" dirty="0"/>
          </a:p>
          <a:p>
            <a:r>
              <a:rPr lang="en-IN" dirty="0" smtClean="0"/>
              <a:t>Understand the </a:t>
            </a:r>
            <a:r>
              <a:rPr lang="en-IN" dirty="0"/>
              <a:t>basics of </a:t>
            </a:r>
            <a:r>
              <a:rPr lang="en-IN" dirty="0" smtClean="0"/>
              <a:t>REST</a:t>
            </a:r>
          </a:p>
          <a:p>
            <a:r>
              <a:rPr lang="en-IN" dirty="0" smtClean="0"/>
              <a:t>Understand the </a:t>
            </a:r>
            <a:r>
              <a:rPr lang="en-IN" dirty="0"/>
              <a:t>basics of the HTTP protocol</a:t>
            </a:r>
          </a:p>
          <a:p>
            <a:r>
              <a:rPr lang="en-IN" dirty="0" smtClean="0"/>
              <a:t>Understand a </a:t>
            </a:r>
            <a:r>
              <a:rPr lang="en-IN" dirty="0"/>
              <a:t>REST API implementation</a:t>
            </a:r>
          </a:p>
          <a:p>
            <a:r>
              <a:rPr lang="en-IN" dirty="0" smtClean="0"/>
              <a:t>Understand how </a:t>
            </a:r>
            <a:r>
              <a:rPr lang="en-IN" dirty="0"/>
              <a:t>the JAX-RS APIs and annotations can be used to develop REST web services.</a:t>
            </a:r>
          </a:p>
          <a:p>
            <a:r>
              <a:rPr lang="en-IN" dirty="0" smtClean="0"/>
              <a:t>Understand how </a:t>
            </a:r>
            <a:r>
              <a:rPr lang="en-IN" dirty="0"/>
              <a:t>JAX-RS differs and compares to Spring MVC</a:t>
            </a:r>
          </a:p>
          <a:p>
            <a:r>
              <a:rPr lang="en-IN" dirty="0" smtClean="0"/>
              <a:t>Understand a </a:t>
            </a:r>
            <a:r>
              <a:rPr lang="en-IN" dirty="0" err="1"/>
              <a:t>RESTful</a:t>
            </a:r>
            <a:r>
              <a:rPr lang="en-IN" dirty="0"/>
              <a:t> Service using </a:t>
            </a:r>
            <a:r>
              <a:rPr lang="en-IN" dirty="0" smtClean="0"/>
              <a:t>Swagger UI</a:t>
            </a:r>
            <a:endParaRPr lang="en-US" sz="1800" dirty="0"/>
          </a:p>
        </p:txBody>
      </p:sp>
    </p:spTree>
    <p:extLst>
      <p:ext uri="{BB962C8B-B14F-4D97-AF65-F5344CB8AC3E}">
        <p14:creationId xmlns:p14="http://schemas.microsoft.com/office/powerpoint/2010/main" val="3605890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Conclusion</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97280" y="2025747"/>
            <a:ext cx="10058400" cy="3730527"/>
          </a:xfrm>
        </p:spPr>
        <p:txBody>
          <a:bodyPr>
            <a:normAutofit/>
          </a:bodyPr>
          <a:lstStyle/>
          <a:p>
            <a:pPr marL="0" indent="0">
              <a:buNone/>
            </a:pPr>
            <a:r>
              <a:rPr lang="en-US" sz="1600" dirty="0"/>
              <a:t>JAX-RS is a flexible API for providing scalable web services.</a:t>
            </a:r>
          </a:p>
          <a:p>
            <a:pPr marL="0" indent="0">
              <a:buNone/>
            </a:pPr>
            <a:r>
              <a:rPr lang="en-US" sz="1600" dirty="0" smtClean="0"/>
              <a:t>Swagger UI, </a:t>
            </a:r>
            <a:r>
              <a:rPr lang="en-US" sz="1600" dirty="0"/>
              <a:t>Spring and the Java Stack integrate to make developing and configuring REST services easy</a:t>
            </a:r>
            <a:r>
              <a:rPr lang="en-US" sz="1600" dirty="0" smtClean="0"/>
              <a:t>.</a:t>
            </a:r>
            <a:endParaRPr lang="en-US" sz="1600" dirty="0"/>
          </a:p>
        </p:txBody>
      </p:sp>
    </p:spTree>
    <p:extLst>
      <p:ext uri="{BB962C8B-B14F-4D97-AF65-F5344CB8AC3E}">
        <p14:creationId xmlns:p14="http://schemas.microsoft.com/office/powerpoint/2010/main" val="16497602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Credit</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95754" y="2293033"/>
            <a:ext cx="9959926" cy="3463241"/>
          </a:xfrm>
        </p:spPr>
        <p:txBody>
          <a:bodyPr>
            <a:normAutofit/>
          </a:bodyPr>
          <a:lstStyle/>
          <a:p>
            <a:pPr marL="0" indent="0">
              <a:buNone/>
            </a:pPr>
            <a:r>
              <a:rPr lang="en-US" b="1" dirty="0"/>
              <a:t>Resources used to prepare this training:</a:t>
            </a:r>
            <a:endParaRPr lang="en-US" b="1" dirty="0">
              <a:hlinkClick r:id="rId2"/>
            </a:endParaRPr>
          </a:p>
          <a:p>
            <a:r>
              <a:rPr lang="en-US" dirty="0">
                <a:hlinkClick r:id="rId2"/>
              </a:rPr>
              <a:t>http://cxf.apache.org</a:t>
            </a:r>
            <a:endParaRPr lang="en-US" dirty="0"/>
          </a:p>
          <a:p>
            <a:r>
              <a:rPr lang="en-US" dirty="0">
                <a:hlinkClick r:id="rId3"/>
              </a:rPr>
              <a:t>http://</a:t>
            </a:r>
            <a:r>
              <a:rPr lang="en-US" dirty="0" smtClean="0">
                <a:hlinkClick r:id="rId3"/>
              </a:rPr>
              <a:t>en.wikipedia.org/wiki/Representational_state_transfer</a:t>
            </a:r>
            <a:endParaRPr lang="en-US" dirty="0">
              <a:hlinkClick r:id="rId4"/>
            </a:endParaRPr>
          </a:p>
        </p:txBody>
      </p:sp>
    </p:spTree>
    <p:extLst>
      <p:ext uri="{BB962C8B-B14F-4D97-AF65-F5344CB8AC3E}">
        <p14:creationId xmlns:p14="http://schemas.microsoft.com/office/powerpoint/2010/main" val="2732827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Introduction to REST</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80161" y="1899138"/>
            <a:ext cx="9875520" cy="3856892"/>
          </a:xfrm>
        </p:spPr>
        <p:txBody>
          <a:bodyPr>
            <a:noAutofit/>
          </a:bodyPr>
          <a:lstStyle/>
          <a:p>
            <a:pPr marL="0" indent="0">
              <a:buNone/>
            </a:pPr>
            <a:r>
              <a:rPr lang="en-IN" sz="1200" dirty="0" smtClean="0"/>
              <a:t>The </a:t>
            </a:r>
            <a:r>
              <a:rPr lang="en-IN" sz="1200" dirty="0"/>
              <a:t>REST stands for Representational State Transfer. </a:t>
            </a:r>
            <a:endParaRPr lang="en-IN" sz="1200" dirty="0" smtClean="0"/>
          </a:p>
          <a:p>
            <a:pPr marL="0" indent="0">
              <a:buNone/>
            </a:pPr>
            <a:r>
              <a:rPr lang="en-IN" sz="1200" dirty="0"/>
              <a:t>	</a:t>
            </a:r>
            <a:r>
              <a:rPr lang="en-IN" sz="1200" b="1" dirty="0"/>
              <a:t>Representational</a:t>
            </a:r>
          </a:p>
          <a:p>
            <a:pPr marL="0" indent="0">
              <a:buNone/>
            </a:pPr>
            <a:r>
              <a:rPr lang="en-IN" sz="1200" dirty="0"/>
              <a:t>		</a:t>
            </a:r>
            <a:r>
              <a:rPr lang="en-IN" sz="1200" dirty="0" smtClean="0"/>
              <a:t>- </a:t>
            </a:r>
            <a:r>
              <a:rPr lang="en-IN" sz="1200" dirty="0"/>
              <a:t>Representational means formats (such as xml, </a:t>
            </a:r>
            <a:r>
              <a:rPr lang="en-IN" sz="1200" dirty="0" err="1"/>
              <a:t>json</a:t>
            </a:r>
            <a:r>
              <a:rPr lang="en-IN" sz="1200" dirty="0"/>
              <a:t>, </a:t>
            </a:r>
            <a:r>
              <a:rPr lang="en-IN" sz="1200" dirty="0" err="1"/>
              <a:t>yaml</a:t>
            </a:r>
            <a:r>
              <a:rPr lang="en-IN" sz="1200" dirty="0"/>
              <a:t>, html, </a:t>
            </a:r>
            <a:r>
              <a:rPr lang="en-IN" sz="1200" dirty="0" err="1"/>
              <a:t>etc</a:t>
            </a:r>
            <a:r>
              <a:rPr lang="en-IN" sz="1200" dirty="0"/>
              <a:t>)</a:t>
            </a:r>
          </a:p>
          <a:p>
            <a:pPr marL="0" indent="0">
              <a:buNone/>
            </a:pPr>
            <a:r>
              <a:rPr lang="en-IN" sz="1200" dirty="0" smtClean="0"/>
              <a:t>		- Clients possess the information necessary to identify, modify, and/or delete a web resource.</a:t>
            </a:r>
          </a:p>
          <a:p>
            <a:pPr marL="0" indent="0">
              <a:buNone/>
            </a:pPr>
            <a:r>
              <a:rPr lang="en-IN" sz="1200" dirty="0"/>
              <a:t>	</a:t>
            </a:r>
            <a:r>
              <a:rPr lang="en-IN" sz="1200" b="1" dirty="0"/>
              <a:t>State</a:t>
            </a:r>
          </a:p>
          <a:p>
            <a:pPr marL="0" indent="0">
              <a:buNone/>
            </a:pPr>
            <a:r>
              <a:rPr lang="en-IN" sz="1200" dirty="0"/>
              <a:t>		- State means data</a:t>
            </a:r>
          </a:p>
          <a:p>
            <a:pPr marL="0" indent="0">
              <a:buNone/>
            </a:pPr>
            <a:r>
              <a:rPr lang="en-IN" sz="1200" dirty="0"/>
              <a:t>		</a:t>
            </a:r>
            <a:r>
              <a:rPr lang="en-IN" sz="1200" dirty="0" smtClean="0"/>
              <a:t>- </a:t>
            </a:r>
            <a:r>
              <a:rPr lang="en-IN" sz="1200" dirty="0"/>
              <a:t>All resource state information is stored on the client.</a:t>
            </a:r>
          </a:p>
          <a:p>
            <a:pPr marL="0" indent="0">
              <a:buNone/>
            </a:pPr>
            <a:r>
              <a:rPr lang="en-IN" sz="1200" dirty="0"/>
              <a:t>	</a:t>
            </a:r>
            <a:r>
              <a:rPr lang="en-IN" sz="1200" b="1" dirty="0"/>
              <a:t>Transfers</a:t>
            </a:r>
          </a:p>
          <a:p>
            <a:pPr marL="0" indent="0">
              <a:buNone/>
            </a:pPr>
            <a:r>
              <a:rPr lang="en-IN" sz="1200" dirty="0"/>
              <a:t>		- </a:t>
            </a:r>
            <a:r>
              <a:rPr lang="en-IN" sz="1200" dirty="0" smtClean="0"/>
              <a:t>Transfer </a:t>
            </a:r>
            <a:r>
              <a:rPr lang="en-IN" sz="1200" dirty="0"/>
              <a:t>means carry data between consumer and provider using HTTP protocol</a:t>
            </a:r>
          </a:p>
          <a:p>
            <a:pPr marL="0" indent="0">
              <a:buNone/>
            </a:pPr>
            <a:r>
              <a:rPr lang="en-IN" sz="1200" dirty="0"/>
              <a:t>		</a:t>
            </a:r>
            <a:r>
              <a:rPr lang="en-IN" sz="1200" dirty="0" smtClean="0"/>
              <a:t>- </a:t>
            </a:r>
            <a:r>
              <a:rPr lang="en-IN" sz="1200" dirty="0"/>
              <a:t>Client state is passed from the client to the service through HTTP.</a:t>
            </a:r>
          </a:p>
          <a:p>
            <a:pPr marL="0" indent="0">
              <a:buNone/>
            </a:pPr>
            <a:r>
              <a:rPr lang="en-IN" sz="1200" dirty="0"/>
              <a:t>	The author of the REST (It is also called as </a:t>
            </a:r>
            <a:r>
              <a:rPr lang="en-IN" sz="1200" dirty="0" err="1"/>
              <a:t>RESTful</a:t>
            </a:r>
            <a:r>
              <a:rPr lang="en-IN" sz="1200" dirty="0"/>
              <a:t> Web Services) is Roy Fielding.</a:t>
            </a:r>
            <a:endParaRPr lang="en-US" sz="1200" dirty="0"/>
          </a:p>
          <a:p>
            <a:pPr lvl="2"/>
            <a:endParaRPr lang="en-US" sz="1200" dirty="0"/>
          </a:p>
        </p:txBody>
      </p:sp>
    </p:spTree>
    <p:extLst>
      <p:ext uri="{BB962C8B-B14F-4D97-AF65-F5344CB8AC3E}">
        <p14:creationId xmlns:p14="http://schemas.microsoft.com/office/powerpoint/2010/main" val="2297920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err="1"/>
              <a:t>RESTful</a:t>
            </a:r>
            <a:r>
              <a:rPr lang="en-US" sz="4400" dirty="0"/>
              <a:t> </a:t>
            </a:r>
            <a:r>
              <a:rPr lang="en-US" sz="4400" dirty="0" smtClean="0"/>
              <a:t>Principles</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195755" y="1737361"/>
            <a:ext cx="9959926" cy="4018670"/>
          </a:xfrm>
        </p:spPr>
        <p:txBody>
          <a:bodyPr>
            <a:noAutofit/>
          </a:bodyPr>
          <a:lstStyle/>
          <a:p>
            <a:pPr marL="0" indent="0">
              <a:buNone/>
            </a:pPr>
            <a:r>
              <a:rPr lang="en-US" sz="1200" dirty="0"/>
              <a:t>The following principles encourage </a:t>
            </a:r>
            <a:r>
              <a:rPr lang="en-US" sz="1200" dirty="0" err="1"/>
              <a:t>RESTful</a:t>
            </a:r>
            <a:r>
              <a:rPr lang="en-US" sz="1200" dirty="0"/>
              <a:t> applications to be simple, lightweight, and fast:</a:t>
            </a:r>
          </a:p>
          <a:p>
            <a:pPr marL="0" indent="0">
              <a:buNone/>
            </a:pPr>
            <a:r>
              <a:rPr lang="en-US" sz="1200" b="1" dirty="0"/>
              <a:t>Uniform </a:t>
            </a:r>
            <a:r>
              <a:rPr lang="en-US" sz="1200" b="1" dirty="0" smtClean="0"/>
              <a:t>interface:</a:t>
            </a:r>
          </a:p>
          <a:p>
            <a:pPr marL="0" indent="0">
              <a:buNone/>
            </a:pPr>
            <a:r>
              <a:rPr lang="en-US" sz="1200" b="1" dirty="0"/>
              <a:t>	</a:t>
            </a:r>
            <a:r>
              <a:rPr lang="en-US" sz="1200" dirty="0" smtClean="0"/>
              <a:t>This </a:t>
            </a:r>
            <a:r>
              <a:rPr lang="en-US" sz="1200" dirty="0"/>
              <a:t>is the API of the web service, describing operations and data structures</a:t>
            </a:r>
            <a:r>
              <a:rPr lang="en-US" sz="1200" dirty="0" smtClean="0"/>
              <a:t>.</a:t>
            </a:r>
          </a:p>
          <a:p>
            <a:pPr marL="457200" lvl="1" indent="0">
              <a:buNone/>
            </a:pPr>
            <a:r>
              <a:rPr lang="en-US" sz="1200" dirty="0"/>
              <a:t>	Resources are manipulated using the following operations(HTTP Methods): PUT, GET, POST, and DELETE. </a:t>
            </a:r>
          </a:p>
          <a:p>
            <a:pPr marL="0" indent="0">
              <a:buNone/>
            </a:pPr>
            <a:r>
              <a:rPr lang="en-US" sz="1200" b="1" dirty="0" smtClean="0"/>
              <a:t>Resource </a:t>
            </a:r>
            <a:r>
              <a:rPr lang="en-US" sz="1200" b="1" dirty="0"/>
              <a:t>identification through URI: </a:t>
            </a:r>
          </a:p>
          <a:p>
            <a:pPr marL="0" indent="0">
              <a:buNone/>
            </a:pPr>
            <a:r>
              <a:rPr lang="en-US" sz="1200" dirty="0"/>
              <a:t>	Resources are identified by URIs, which provide a global addressing space for resource and service </a:t>
            </a:r>
            <a:r>
              <a:rPr lang="en-US" sz="1200" dirty="0" smtClean="0"/>
              <a:t>discovery. for </a:t>
            </a:r>
            <a:r>
              <a:rPr lang="en-US" sz="1200" dirty="0"/>
              <a:t>example, The @Path Annotation</a:t>
            </a:r>
          </a:p>
          <a:p>
            <a:pPr marL="0" indent="0">
              <a:buNone/>
            </a:pPr>
            <a:r>
              <a:rPr lang="en-US" sz="1200" b="1" dirty="0" smtClean="0"/>
              <a:t>Self-descriptive </a:t>
            </a:r>
            <a:r>
              <a:rPr lang="en-US" sz="1200" b="1" dirty="0"/>
              <a:t>messages:</a:t>
            </a:r>
          </a:p>
          <a:p>
            <a:pPr marL="0" indent="0">
              <a:buNone/>
            </a:pPr>
            <a:r>
              <a:rPr lang="en-US" sz="1200" dirty="0"/>
              <a:t>	Resources are decoupled from their </a:t>
            </a:r>
            <a:r>
              <a:rPr lang="en-US" sz="1200" dirty="0" smtClean="0"/>
              <a:t>data representation. Diff </a:t>
            </a:r>
            <a:r>
              <a:rPr lang="en-US" sz="1200" dirty="0"/>
              <a:t>formats, such as HTML, XML, plain text, PDF, JPEG, JSON, and others.</a:t>
            </a:r>
          </a:p>
          <a:p>
            <a:pPr marL="0" lvl="0" indent="0">
              <a:buNone/>
            </a:pPr>
            <a:r>
              <a:rPr lang="en-US" sz="1200" b="1" dirty="0"/>
              <a:t>Stateless</a:t>
            </a:r>
          </a:p>
          <a:p>
            <a:pPr marL="685800" lvl="1" indent="-228600">
              <a:buFont typeface="Arial" pitchFamily="34" charset="0"/>
              <a:buChar char="•"/>
            </a:pPr>
            <a:r>
              <a:rPr lang="en-US" sz="1200" dirty="0"/>
              <a:t>No client context should be store on the server between requests.</a:t>
            </a:r>
          </a:p>
          <a:p>
            <a:pPr marL="685800" lvl="1" indent="-228600">
              <a:buFont typeface="Arial" pitchFamily="34" charset="0"/>
              <a:buChar char="•"/>
            </a:pPr>
            <a:r>
              <a:rPr lang="en-US" sz="1200" dirty="0"/>
              <a:t>Each request contains all of the information necessary to service the request and session state is held in the client.</a:t>
            </a:r>
          </a:p>
          <a:p>
            <a:pPr marL="685800" lvl="1" indent="-228600">
              <a:buFont typeface="Arial" pitchFamily="34" charset="0"/>
              <a:buChar char="•"/>
            </a:pPr>
            <a:r>
              <a:rPr lang="en-US" sz="1200" dirty="0"/>
              <a:t>The server can be </a:t>
            </a:r>
            <a:r>
              <a:rPr lang="en-US" sz="1200" dirty="0" err="1"/>
              <a:t>stateful</a:t>
            </a:r>
            <a:r>
              <a:rPr lang="en-US" sz="1200" dirty="0"/>
              <a:t>, but server-side state must be addressable by URL as a resource.</a:t>
            </a:r>
          </a:p>
          <a:p>
            <a:pPr marL="685800" lvl="1" indent="-228600">
              <a:buFont typeface="Arial" pitchFamily="34" charset="0"/>
              <a:buChar char="•"/>
            </a:pPr>
            <a:r>
              <a:rPr lang="en-US" sz="1200" dirty="0"/>
              <a:t>This makes servers:</a:t>
            </a:r>
          </a:p>
          <a:p>
            <a:pPr lvl="4" fontAlgn="base">
              <a:spcBef>
                <a:spcPct val="30000"/>
              </a:spcBef>
              <a:spcAft>
                <a:spcPct val="0"/>
              </a:spcAft>
              <a:buClrTx/>
              <a:buFont typeface="Calibri" pitchFamily="34" charset="0"/>
              <a:buChar char="‐"/>
              <a:defRPr/>
            </a:pPr>
            <a:r>
              <a:rPr lang="en-US" sz="1200" dirty="0"/>
              <a:t>More scalable.</a:t>
            </a:r>
          </a:p>
          <a:p>
            <a:pPr lvl="4">
              <a:buFont typeface="Calibri" pitchFamily="34" charset="0"/>
              <a:buChar char="‐"/>
            </a:pPr>
            <a:r>
              <a:rPr lang="en-US" sz="1200" dirty="0"/>
              <a:t>More visible for monitoring.</a:t>
            </a:r>
          </a:p>
          <a:p>
            <a:pPr lvl="4">
              <a:buFont typeface="Calibri" pitchFamily="34" charset="0"/>
              <a:buChar char="‐"/>
            </a:pPr>
            <a:r>
              <a:rPr lang="en-US" sz="1200" dirty="0"/>
              <a:t>More reliable in the event of partial network failures</a:t>
            </a:r>
          </a:p>
          <a:p>
            <a:pPr marL="0" indent="0">
              <a:buNone/>
            </a:pPr>
            <a:endParaRPr lang="en-US" sz="1200" dirty="0"/>
          </a:p>
        </p:txBody>
      </p:sp>
    </p:spTree>
    <p:extLst>
      <p:ext uri="{BB962C8B-B14F-4D97-AF65-F5344CB8AC3E}">
        <p14:creationId xmlns:p14="http://schemas.microsoft.com/office/powerpoint/2010/main" val="3369258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HTTP Protocol</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09823" y="2124222"/>
            <a:ext cx="9945858" cy="3631808"/>
          </a:xfrm>
        </p:spPr>
        <p:txBody>
          <a:bodyPr>
            <a:normAutofit/>
          </a:bodyPr>
          <a:lstStyle/>
          <a:p>
            <a:r>
              <a:rPr lang="en-IN" sz="1600" dirty="0"/>
              <a:t>The http protocol have:</a:t>
            </a:r>
          </a:p>
          <a:p>
            <a:r>
              <a:rPr lang="en-IN" sz="1600" dirty="0"/>
              <a:t>	1) Http request message  (Prepared by consumer)</a:t>
            </a:r>
          </a:p>
          <a:p>
            <a:r>
              <a:rPr lang="en-IN" sz="1600" dirty="0"/>
              <a:t>	2) Http response message (Prepared by provider)</a:t>
            </a:r>
            <a:endParaRPr lang="en-US" sz="1600" dirty="0"/>
          </a:p>
        </p:txBody>
      </p:sp>
    </p:spTree>
    <p:extLst>
      <p:ext uri="{BB962C8B-B14F-4D97-AF65-F5344CB8AC3E}">
        <p14:creationId xmlns:p14="http://schemas.microsoft.com/office/powerpoint/2010/main" val="1397069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Http Request Message</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09823" y="2124222"/>
            <a:ext cx="9945858" cy="3631808"/>
          </a:xfrm>
        </p:spPr>
        <p:txBody>
          <a:bodyPr>
            <a:normAutofit/>
          </a:bodyPr>
          <a:lstStyle/>
          <a:p>
            <a:r>
              <a:rPr lang="en-IN" sz="1400" dirty="0"/>
              <a:t>It is the responsibility of consumer means client application to prepare and send http request message as given below:</a:t>
            </a:r>
          </a:p>
          <a:p>
            <a:r>
              <a:rPr lang="en-IN" sz="1400" dirty="0"/>
              <a:t>POST /</a:t>
            </a:r>
            <a:r>
              <a:rPr lang="en-IN" sz="1400" dirty="0" err="1"/>
              <a:t>SpringREST</a:t>
            </a:r>
            <a:r>
              <a:rPr lang="en-IN" sz="1400" dirty="0"/>
              <a:t>/customers </a:t>
            </a:r>
            <a:r>
              <a:rPr lang="en-IN" sz="1400" dirty="0" smtClean="0"/>
              <a:t>  HTTP/1.1</a:t>
            </a:r>
            <a:endParaRPr lang="en-IN" sz="1400" dirty="0"/>
          </a:p>
          <a:p>
            <a:r>
              <a:rPr lang="en-IN" sz="1400" dirty="0"/>
              <a:t>Accept: application/xml</a:t>
            </a:r>
          </a:p>
          <a:p>
            <a:r>
              <a:rPr lang="en-IN" sz="1400" dirty="0"/>
              <a:t>Content-Type: application/xml</a:t>
            </a:r>
          </a:p>
          <a:p>
            <a:r>
              <a:rPr lang="en-IN" sz="1400" dirty="0"/>
              <a:t>Content-Length: 196</a:t>
            </a:r>
          </a:p>
          <a:p>
            <a:r>
              <a:rPr lang="en-IN" sz="1400" dirty="0"/>
              <a:t>User-Agent: Java/1.7.0_25</a:t>
            </a:r>
          </a:p>
          <a:p>
            <a:r>
              <a:rPr lang="en-IN" sz="1400" dirty="0"/>
              <a:t>Host: 127.0.0.1:7000</a:t>
            </a:r>
          </a:p>
          <a:p>
            <a:r>
              <a:rPr lang="en-IN" sz="1400" dirty="0"/>
              <a:t>Connection: keep-alive</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931" y="2981325"/>
            <a:ext cx="6645884" cy="1954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985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a:t>Http Request Message</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97281" y="1983545"/>
            <a:ext cx="10058400" cy="3772485"/>
          </a:xfrm>
        </p:spPr>
        <p:txBody>
          <a:bodyPr>
            <a:normAutofit/>
          </a:bodyPr>
          <a:lstStyle/>
          <a:p>
            <a:pPr marL="0" indent="0">
              <a:buNone/>
            </a:pPr>
            <a:r>
              <a:rPr lang="en-IN" sz="1000" dirty="0"/>
              <a:t>The Http request message always starts with one of the http method name such as GET, POST, PUT, DELETE, HEAD, </a:t>
            </a:r>
            <a:r>
              <a:rPr lang="en-IN" sz="1000" dirty="0" err="1"/>
              <a:t>etc</a:t>
            </a:r>
            <a:endParaRPr lang="en-IN" sz="1000" dirty="0"/>
          </a:p>
          <a:p>
            <a:pPr marL="0" indent="0">
              <a:buNone/>
            </a:pPr>
            <a:r>
              <a:rPr lang="en-IN" sz="1000" dirty="0"/>
              <a:t>It is the responsibility of consumer to prepare and send http request message with appropriate http method name depending on operation:</a:t>
            </a:r>
          </a:p>
          <a:p>
            <a:pPr marL="0" indent="0">
              <a:buNone/>
            </a:pPr>
            <a:r>
              <a:rPr lang="en-IN" sz="1000" dirty="0"/>
              <a:t>	-The GET method is used to perform READ operation.</a:t>
            </a:r>
          </a:p>
          <a:p>
            <a:pPr marL="0" indent="0">
              <a:buNone/>
            </a:pPr>
            <a:r>
              <a:rPr lang="en-IN" sz="1000" dirty="0"/>
              <a:t>	-The POST method is used to perform INSERT operation.</a:t>
            </a:r>
          </a:p>
          <a:p>
            <a:pPr marL="0" indent="0">
              <a:buNone/>
            </a:pPr>
            <a:r>
              <a:rPr lang="en-IN" sz="1000" dirty="0"/>
              <a:t>	-The PUT method is used to perform UPDATE operation. </a:t>
            </a:r>
          </a:p>
          <a:p>
            <a:pPr marL="0" indent="0">
              <a:buNone/>
            </a:pPr>
            <a:r>
              <a:rPr lang="en-IN" sz="1000" dirty="0"/>
              <a:t>	-The DELETE method is used to perform DELETE operation. </a:t>
            </a:r>
          </a:p>
          <a:p>
            <a:pPr marL="0" indent="0">
              <a:buNone/>
            </a:pPr>
            <a:r>
              <a:rPr lang="en-IN" sz="1000" dirty="0" smtClean="0"/>
              <a:t>The </a:t>
            </a:r>
            <a:r>
              <a:rPr lang="en-IN" sz="1000" dirty="0"/>
              <a:t>payload means body in http request message is optional and depends on http method name i.e.,</a:t>
            </a:r>
          </a:p>
          <a:p>
            <a:pPr marL="0" indent="0">
              <a:buNone/>
            </a:pPr>
            <a:r>
              <a:rPr lang="en-IN" sz="1000" dirty="0"/>
              <a:t>	-In case of GET method, the http request message without body</a:t>
            </a:r>
          </a:p>
          <a:p>
            <a:pPr marL="0" indent="0">
              <a:buNone/>
            </a:pPr>
            <a:r>
              <a:rPr lang="en-IN" sz="1000" dirty="0"/>
              <a:t>	-In case of POST method, the http request message with body</a:t>
            </a:r>
          </a:p>
          <a:p>
            <a:pPr marL="0" indent="0">
              <a:buNone/>
            </a:pPr>
            <a:r>
              <a:rPr lang="en-IN" sz="1000" dirty="0" smtClean="0"/>
              <a:t>The </a:t>
            </a:r>
            <a:r>
              <a:rPr lang="en-IN" sz="1000" dirty="0"/>
              <a:t>'Content-Type' header name in http request message is used to represent payload format in http request message.</a:t>
            </a:r>
          </a:p>
          <a:p>
            <a:pPr marL="0" indent="0">
              <a:buNone/>
            </a:pPr>
            <a:r>
              <a:rPr lang="en-IN" sz="1000" dirty="0"/>
              <a:t>The 'Accept' header name in http request message is used to represent expected payload format in http response message.</a:t>
            </a:r>
            <a:endParaRPr lang="en-US" sz="1000" dirty="0"/>
          </a:p>
        </p:txBody>
      </p:sp>
    </p:spTree>
    <p:extLst>
      <p:ext uri="{BB962C8B-B14F-4D97-AF65-F5344CB8AC3E}">
        <p14:creationId xmlns:p14="http://schemas.microsoft.com/office/powerpoint/2010/main" val="3302126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sz="4400" dirty="0" smtClean="0"/>
              <a:t>HTTP </a:t>
            </a:r>
            <a:r>
              <a:rPr lang="en-US" sz="4400" dirty="0"/>
              <a:t>Response </a:t>
            </a:r>
            <a:r>
              <a:rPr lang="en-US" sz="4400" dirty="0" smtClean="0"/>
              <a:t>Message</a:t>
            </a:r>
            <a:endParaRPr lang="en-US" sz="44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23889" y="1941342"/>
            <a:ext cx="9931791" cy="3814688"/>
          </a:xfrm>
        </p:spPr>
        <p:txBody>
          <a:bodyPr>
            <a:normAutofit/>
          </a:bodyPr>
          <a:lstStyle/>
          <a:p>
            <a:r>
              <a:rPr lang="en-IN" sz="1400" dirty="0"/>
              <a:t>It is the responsibility of business component (developed by service provider) to prepare and send http response message as given below:</a:t>
            </a:r>
          </a:p>
          <a:p>
            <a:r>
              <a:rPr lang="en-IN" sz="1400" dirty="0"/>
              <a:t>HTTP/1.1 200 OK</a:t>
            </a:r>
          </a:p>
          <a:p>
            <a:r>
              <a:rPr lang="en-IN" sz="1400" dirty="0"/>
              <a:t>Content-Type: application/xml</a:t>
            </a:r>
          </a:p>
          <a:p>
            <a:r>
              <a:rPr lang="en-IN" sz="1400" dirty="0"/>
              <a:t>Server: Apache-Coyote/1.1</a:t>
            </a:r>
          </a:p>
          <a:p>
            <a:r>
              <a:rPr lang="en-IN" sz="1400" dirty="0"/>
              <a:t>Transfer-Encoding: chunked</a:t>
            </a:r>
          </a:p>
          <a:p>
            <a:r>
              <a:rPr lang="en-IN" sz="1400" dirty="0"/>
              <a:t>Date: Mon, 10 Nov 2014 09:45:34 GMT</a:t>
            </a:r>
            <a:endParaRPr 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3592" y="2856767"/>
            <a:ext cx="6005146" cy="137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388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202</TotalTime>
  <Words>1333</Words>
  <Application>Microsoft Office PowerPoint</Application>
  <PresentationFormat>Custom</PresentationFormat>
  <Paragraphs>245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Retrospect</vt:lpstr>
      <vt:lpstr>REST Web Services</vt:lpstr>
      <vt:lpstr>REST Web Services</vt:lpstr>
      <vt:lpstr>Objectives</vt:lpstr>
      <vt:lpstr>Introduction to REST</vt:lpstr>
      <vt:lpstr>RESTful Principles</vt:lpstr>
      <vt:lpstr>HTTP Protocol</vt:lpstr>
      <vt:lpstr>Http Request Message</vt:lpstr>
      <vt:lpstr>Http Request Message</vt:lpstr>
      <vt:lpstr>HTTP Response Message</vt:lpstr>
      <vt:lpstr>HTTP Response Message</vt:lpstr>
      <vt:lpstr>HTTP-REST Vocabulary</vt:lpstr>
      <vt:lpstr>HTTP-REST Vocabulary</vt:lpstr>
      <vt:lpstr>Securing Services</vt:lpstr>
      <vt:lpstr>HTTP Status Codes </vt:lpstr>
      <vt:lpstr>REST on the Java Stack</vt:lpstr>
      <vt:lpstr>CXF Web Services Framework</vt:lpstr>
      <vt:lpstr>REST Services with JAX-RS</vt:lpstr>
      <vt:lpstr>JAX-RS Annotations</vt:lpstr>
      <vt:lpstr>REST Services with Spring MVC</vt:lpstr>
      <vt:lpstr>JAX-RS or Spring MVC?</vt:lpstr>
      <vt:lpstr>JAX-RS VS Spring MVC</vt:lpstr>
      <vt:lpstr>Intro to Swagger</vt:lpstr>
      <vt:lpstr>Swagger-Core Annotations</vt:lpstr>
      <vt:lpstr>REST API Example</vt:lpstr>
      <vt:lpstr>REST API Example</vt:lpstr>
      <vt:lpstr>REST API Example</vt:lpstr>
      <vt:lpstr>REST API  Swagger</vt:lpstr>
      <vt:lpstr>PowerPoint Presentation</vt:lpstr>
      <vt:lpstr>PowerPoint Presentation</vt:lpstr>
      <vt:lpstr>Conclusion</vt:lpstr>
      <vt:lpstr>Credit</vt:lpstr>
    </vt:vector>
  </TitlesOfParts>
  <Company>HCL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asdfasdf</dc:title>
  <dc:creator>Balakumar Sethuraman</dc:creator>
  <cp:lastModifiedBy>ACER</cp:lastModifiedBy>
  <cp:revision>82</cp:revision>
  <dcterms:created xsi:type="dcterms:W3CDTF">2016-02-11T08:28:19Z</dcterms:created>
  <dcterms:modified xsi:type="dcterms:W3CDTF">2016-02-16T03:56:01Z</dcterms:modified>
</cp:coreProperties>
</file>