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3" r:id="rId1"/>
  </p:sldMasterIdLst>
  <p:notesMasterIdLst>
    <p:notesMasterId r:id="rId55"/>
  </p:notesMasterIdLst>
  <p:sldIdLst>
    <p:sldId id="258" r:id="rId2"/>
    <p:sldId id="281" r:id="rId3"/>
    <p:sldId id="295" r:id="rId4"/>
    <p:sldId id="364" r:id="rId5"/>
    <p:sldId id="347" r:id="rId6"/>
    <p:sldId id="394" r:id="rId7"/>
    <p:sldId id="393" r:id="rId8"/>
    <p:sldId id="395" r:id="rId9"/>
    <p:sldId id="390" r:id="rId10"/>
    <p:sldId id="377" r:id="rId11"/>
    <p:sldId id="391" r:id="rId12"/>
    <p:sldId id="378" r:id="rId13"/>
    <p:sldId id="379" r:id="rId14"/>
    <p:sldId id="328" r:id="rId15"/>
    <p:sldId id="345" r:id="rId16"/>
    <p:sldId id="346" r:id="rId17"/>
    <p:sldId id="381" r:id="rId18"/>
    <p:sldId id="380" r:id="rId19"/>
    <p:sldId id="382" r:id="rId20"/>
    <p:sldId id="384" r:id="rId21"/>
    <p:sldId id="383" r:id="rId22"/>
    <p:sldId id="385" r:id="rId23"/>
    <p:sldId id="386" r:id="rId24"/>
    <p:sldId id="397" r:id="rId25"/>
    <p:sldId id="398" r:id="rId26"/>
    <p:sldId id="401" r:id="rId27"/>
    <p:sldId id="399" r:id="rId28"/>
    <p:sldId id="400" r:id="rId29"/>
    <p:sldId id="341" r:id="rId30"/>
    <p:sldId id="402" r:id="rId31"/>
    <p:sldId id="403" r:id="rId32"/>
    <p:sldId id="404" r:id="rId33"/>
    <p:sldId id="423" r:id="rId34"/>
    <p:sldId id="406" r:id="rId35"/>
    <p:sldId id="407" r:id="rId36"/>
    <p:sldId id="409" r:id="rId37"/>
    <p:sldId id="410" r:id="rId38"/>
    <p:sldId id="414" r:id="rId39"/>
    <p:sldId id="411" r:id="rId40"/>
    <p:sldId id="415" r:id="rId41"/>
    <p:sldId id="412" r:id="rId42"/>
    <p:sldId id="417" r:id="rId43"/>
    <p:sldId id="416" r:id="rId44"/>
    <p:sldId id="420" r:id="rId45"/>
    <p:sldId id="396" r:id="rId46"/>
    <p:sldId id="408" r:id="rId47"/>
    <p:sldId id="421" r:id="rId48"/>
    <p:sldId id="418" r:id="rId49"/>
    <p:sldId id="419" r:id="rId50"/>
    <p:sldId id="422" r:id="rId51"/>
    <p:sldId id="392" r:id="rId52"/>
    <p:sldId id="367" r:id="rId53"/>
    <p:sldId id="309"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408040"/>
    <a:srgbClr val="0000FF"/>
    <a:srgbClr val="646464"/>
    <a:srgbClr val="008000"/>
    <a:srgbClr val="003300"/>
    <a:srgbClr val="FCFCF2"/>
    <a:srgbClr val="F7F7E1"/>
    <a:srgbClr val="F1F4D7"/>
    <a:srgbClr val="3B3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96" autoAdjust="0"/>
    <p:restoredTop sz="65714" autoAdjust="0"/>
  </p:normalViewPr>
  <p:slideViewPr>
    <p:cSldViewPr>
      <p:cViewPr>
        <p:scale>
          <a:sx n="55" d="100"/>
          <a:sy n="55" d="100"/>
        </p:scale>
        <p:origin x="-1500" y="11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E9841FE-CB88-46FB-80AE-1949E2F3F870}" type="datetimeFigureOut">
              <a:rPr lang="en-US"/>
              <a:pPr>
                <a:defRPr/>
              </a:pPr>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FA41E6F-63AB-4CF0-8C51-EAE4487785CA}" type="slidenum">
              <a:rPr lang="en-US"/>
              <a:pPr>
                <a:defRPr/>
              </a:pPr>
              <a:t>‹#›</a:t>
            </a:fld>
            <a:endParaRPr lang="en-US"/>
          </a:p>
        </p:txBody>
      </p:sp>
    </p:spTree>
    <p:extLst>
      <p:ext uri="{BB962C8B-B14F-4D97-AF65-F5344CB8AC3E}">
        <p14:creationId xmlns:p14="http://schemas.microsoft.com/office/powerpoint/2010/main" val="10054181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a:t>
            </a:fld>
            <a:endParaRPr lang="en-US"/>
          </a:p>
        </p:txBody>
      </p:sp>
    </p:spTree>
    <p:extLst>
      <p:ext uri="{BB962C8B-B14F-4D97-AF65-F5344CB8AC3E}">
        <p14:creationId xmlns:p14="http://schemas.microsoft.com/office/powerpoint/2010/main" val="1978852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u="sng" dirty="0" smtClean="0"/>
              <a:t>HTTP Methods:</a:t>
            </a:r>
          </a:p>
          <a:p>
            <a:r>
              <a:rPr lang="en-US" sz="1200" b="1" dirty="0" smtClean="0"/>
              <a:t>GET</a:t>
            </a:r>
            <a:r>
              <a:rPr lang="en-US" sz="1200" dirty="0" smtClean="0"/>
              <a:t> – The same request URL should return</a:t>
            </a:r>
            <a:r>
              <a:rPr lang="en-US" sz="1200" baseline="0" dirty="0" smtClean="0"/>
              <a:t> the same resource every time. The request URL should represent a web resource.</a:t>
            </a:r>
          </a:p>
          <a:p>
            <a:r>
              <a:rPr lang="en-US" sz="1200" b="1" dirty="0" smtClean="0"/>
              <a:t>POST</a:t>
            </a:r>
            <a:r>
              <a:rPr lang="en-US" sz="1200" dirty="0" smtClean="0"/>
              <a:t> – A generic method</a:t>
            </a:r>
            <a:r>
              <a:rPr lang="en-US" sz="1200" baseline="0" dirty="0" smtClean="0"/>
              <a:t> for submitting information to the service. The outcome is defined by the service. The request URL need not represent a web resource.</a:t>
            </a:r>
            <a:endParaRPr lang="en-US" sz="1200" dirty="0" smtClean="0"/>
          </a:p>
          <a:p>
            <a:r>
              <a:rPr lang="en-US" sz="1200" b="1" dirty="0" smtClean="0"/>
              <a:t>PUT</a:t>
            </a:r>
            <a:r>
              <a:rPr lang="en-US" sz="1200" dirty="0" smtClean="0"/>
              <a:t> – A</a:t>
            </a:r>
            <a:r>
              <a:rPr lang="en-US" sz="1200" baseline="0" dirty="0" smtClean="0"/>
              <a:t>dds a new resource at the request URL. </a:t>
            </a:r>
            <a:r>
              <a:rPr lang="en-US" sz="1200" dirty="0" smtClean="0"/>
              <a:t>The resource should then be available through a GET request using the same request URL.</a:t>
            </a:r>
          </a:p>
          <a:p>
            <a:r>
              <a:rPr lang="en-US" sz="1200" b="1" dirty="0" smtClean="0"/>
              <a:t>DELETE</a:t>
            </a:r>
            <a:r>
              <a:rPr lang="en-US" sz="1200" baseline="0" dirty="0" smtClean="0"/>
              <a:t> – Removes the resource at the request URL. The resource should no longer be available via a GET request at that URL.</a:t>
            </a:r>
          </a:p>
          <a:p>
            <a:r>
              <a:rPr lang="en-US" b="1" dirty="0" smtClean="0"/>
              <a:t>OPTIONS</a:t>
            </a:r>
            <a:r>
              <a:rPr lang="en-US" dirty="0" smtClean="0"/>
              <a:t> –</a:t>
            </a:r>
            <a:r>
              <a:rPr lang="en-US" baseline="0" dirty="0" smtClean="0"/>
              <a:t> Indicates which HTTP methods are supported at the request URL. Useful for identifying </a:t>
            </a:r>
          </a:p>
          <a:p>
            <a:r>
              <a:rPr lang="en-US" b="1" baseline="0" dirty="0" smtClean="0"/>
              <a:t>HEAD</a:t>
            </a:r>
            <a:r>
              <a:rPr lang="en-US" baseline="0" dirty="0" smtClean="0"/>
              <a:t> – Same as GET but only returns meta-information about the resource. The response body will be empty. Useful for requesting information about a resource without having to request the resource itself.</a:t>
            </a:r>
          </a:p>
          <a:p>
            <a:pPr marL="0" indent="0">
              <a:buFont typeface="Arial" charset="0"/>
              <a:buNone/>
            </a:pPr>
            <a:endParaRPr lang="en-US" baseline="0" dirty="0" smtClean="0"/>
          </a:p>
          <a:p>
            <a:pPr marL="171450" indent="-171450">
              <a:buFont typeface="Arial" charset="0"/>
              <a:buChar char="•"/>
            </a:pPr>
            <a:r>
              <a:rPr lang="en-US" baseline="0" dirty="0" smtClean="0"/>
              <a:t>Other HTTP verbs are NOT typically supported in a REST service.</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smtClean="0"/>
              <a:t>The above guidelines are required if you wish to remain compliant with the HTTP specification</a:t>
            </a:r>
          </a:p>
          <a:p>
            <a:pPr marL="171450" indent="-171450">
              <a:buFont typeface="Arial" charset="0"/>
              <a:buChar char="•"/>
            </a:pPr>
            <a:r>
              <a:rPr lang="en-US" baseline="0" dirty="0" smtClean="0"/>
              <a:t>Actual usage of HTTP verbs may vary from implementation to implementation.</a:t>
            </a:r>
          </a:p>
          <a:p>
            <a:pPr marL="171450" indent="-171450">
              <a:buFont typeface="Arial" charset="0"/>
              <a:buChar char="•"/>
            </a:pPr>
            <a:r>
              <a:rPr lang="en-US" baseline="0" dirty="0" smtClean="0"/>
              <a:t>When producing a service for consumption by a third-party, it is recommended that the service adhere to the HTTP specification</a:t>
            </a:r>
          </a:p>
          <a:p>
            <a:endParaRPr lang="en-US" baseline="0" dirty="0" smtClean="0"/>
          </a:p>
          <a:p>
            <a:r>
              <a:rPr lang="en-US" b="1" u="sng" baseline="0" dirty="0" smtClean="0"/>
              <a:t>Difference between POST and PUT:</a:t>
            </a:r>
          </a:p>
          <a:p>
            <a:r>
              <a:rPr lang="en-US" baseline="0" dirty="0" smtClean="0"/>
              <a:t>“</a:t>
            </a:r>
            <a:r>
              <a:rPr lang="en-US" sz="1200" b="0" i="0" u="sng" kern="1200" dirty="0" smtClean="0">
                <a:solidFill>
                  <a:schemeClr val="tx1"/>
                </a:solidFill>
                <a:effectLst/>
                <a:latin typeface="+mn-lt"/>
                <a:ea typeface="+mn-ea"/>
                <a:cs typeface="+mn-cs"/>
              </a:rPr>
              <a:t>The fundamental difference between the POST and PUT requests is reflected in the different meaning of the Request-URI</a:t>
            </a:r>
            <a:r>
              <a:rPr lang="en-US" sz="1200" b="0" i="0" kern="1200" dirty="0" smtClean="0">
                <a:solidFill>
                  <a:schemeClr val="tx1"/>
                </a:solidFill>
                <a:effectLst/>
                <a:latin typeface="+mn-lt"/>
                <a:ea typeface="+mn-ea"/>
                <a:cs typeface="+mn-cs"/>
              </a:rPr>
              <a:t>. The URI in a </a:t>
            </a:r>
            <a:r>
              <a:rPr lang="en-US" sz="1200" b="1" i="0" kern="1200" dirty="0" smtClean="0">
                <a:solidFill>
                  <a:schemeClr val="tx1"/>
                </a:solidFill>
                <a:effectLst/>
                <a:latin typeface="+mn-lt"/>
                <a:ea typeface="+mn-ea"/>
                <a:cs typeface="+mn-cs"/>
              </a:rPr>
              <a:t>POST</a:t>
            </a:r>
            <a:r>
              <a:rPr lang="en-US" sz="1200" b="0" i="0" kern="1200" dirty="0" smtClean="0">
                <a:solidFill>
                  <a:schemeClr val="tx1"/>
                </a:solidFill>
                <a:effectLst/>
                <a:latin typeface="+mn-lt"/>
                <a:ea typeface="+mn-ea"/>
                <a:cs typeface="+mn-cs"/>
              </a:rPr>
              <a:t> request identifies the resource that will </a:t>
            </a:r>
            <a:r>
              <a:rPr lang="en-US" sz="1200" b="1" i="0" kern="1200" dirty="0" smtClean="0">
                <a:solidFill>
                  <a:schemeClr val="tx1"/>
                </a:solidFill>
                <a:effectLst/>
                <a:latin typeface="+mn-lt"/>
                <a:ea typeface="+mn-ea"/>
                <a:cs typeface="+mn-cs"/>
              </a:rPr>
              <a:t>handle</a:t>
            </a:r>
            <a:r>
              <a:rPr lang="en-US" sz="1200" b="0" i="0" kern="1200" dirty="0" smtClean="0">
                <a:solidFill>
                  <a:schemeClr val="tx1"/>
                </a:solidFill>
                <a:effectLst/>
                <a:latin typeface="+mn-lt"/>
                <a:ea typeface="+mn-ea"/>
                <a:cs typeface="+mn-cs"/>
              </a:rPr>
              <a:t> the enclosed entity. </a:t>
            </a:r>
            <a:r>
              <a:rPr lang="en-US" sz="1200" b="0" i="0" u="none" kern="1200" dirty="0" smtClean="0">
                <a:solidFill>
                  <a:schemeClr val="tx1"/>
                </a:solidFill>
                <a:effectLst/>
                <a:latin typeface="+mn-lt"/>
                <a:ea typeface="+mn-ea"/>
                <a:cs typeface="+mn-cs"/>
              </a:rPr>
              <a:t>That resource might be a data-accepting process, a gateway to some other protocol, or a separate entity that accepts annotations</a:t>
            </a:r>
            <a:r>
              <a:rPr lang="en-US" sz="1200" b="0" i="0" kern="1200" dirty="0" smtClean="0">
                <a:solidFill>
                  <a:schemeClr val="tx1"/>
                </a:solidFill>
                <a:effectLst/>
                <a:latin typeface="+mn-lt"/>
                <a:ea typeface="+mn-ea"/>
                <a:cs typeface="+mn-cs"/>
              </a:rPr>
              <a:t>. In contrast, the URI in a </a:t>
            </a:r>
            <a:r>
              <a:rPr lang="en-US" sz="1200" b="1" i="0" kern="1200" dirty="0" smtClean="0">
                <a:solidFill>
                  <a:schemeClr val="tx1"/>
                </a:solidFill>
                <a:effectLst/>
                <a:latin typeface="+mn-lt"/>
                <a:ea typeface="+mn-ea"/>
                <a:cs typeface="+mn-cs"/>
              </a:rPr>
              <a:t>PUT</a:t>
            </a:r>
            <a:r>
              <a:rPr lang="en-US" sz="1200" b="0" i="0" kern="1200" dirty="0" smtClean="0">
                <a:solidFill>
                  <a:schemeClr val="tx1"/>
                </a:solidFill>
                <a:effectLst/>
                <a:latin typeface="+mn-lt"/>
                <a:ea typeface="+mn-ea"/>
                <a:cs typeface="+mn-cs"/>
              </a:rPr>
              <a:t> request </a:t>
            </a:r>
            <a:r>
              <a:rPr lang="en-US" sz="1200" b="1" i="0" kern="1200" dirty="0" smtClean="0">
                <a:solidFill>
                  <a:schemeClr val="tx1"/>
                </a:solidFill>
                <a:effectLst/>
                <a:latin typeface="+mn-lt"/>
                <a:ea typeface="+mn-ea"/>
                <a:cs typeface="+mn-cs"/>
              </a:rPr>
              <a:t>identifies</a:t>
            </a:r>
            <a:r>
              <a:rPr lang="en-US" sz="1200" b="0" i="0" kern="1200" dirty="0" smtClean="0">
                <a:solidFill>
                  <a:schemeClr val="tx1"/>
                </a:solidFill>
                <a:effectLst/>
                <a:latin typeface="+mn-lt"/>
                <a:ea typeface="+mn-ea"/>
                <a:cs typeface="+mn-cs"/>
              </a:rPr>
              <a:t> the entity enclosed with the request -- the user agent knows what URI is intended and the server MUST NOT attempt to apply the request to some other resource. If the server desires that the request be applied to a different URI, it MUST send a 301 (Moved Permanently) response; the user agent MAY then make its own decision regarding whether or not to redirect the request.” – </a:t>
            </a:r>
            <a:r>
              <a:rPr lang="en-US" sz="1200" b="0" i="1" kern="1200" dirty="0" smtClean="0">
                <a:solidFill>
                  <a:schemeClr val="tx1"/>
                </a:solidFill>
                <a:effectLst/>
                <a:latin typeface="+mn-lt"/>
                <a:ea typeface="+mn-ea"/>
                <a:cs typeface="+mn-cs"/>
              </a:rPr>
              <a:t>Emphasis</a:t>
            </a:r>
            <a:r>
              <a:rPr lang="en-US" sz="1200" b="0" i="1" kern="1200" baseline="0" dirty="0" smtClean="0">
                <a:solidFill>
                  <a:schemeClr val="tx1"/>
                </a:solidFill>
                <a:effectLst/>
                <a:latin typeface="+mn-lt"/>
                <a:ea typeface="+mn-ea"/>
                <a:cs typeface="+mn-cs"/>
              </a:rPr>
              <a:t> added, </a:t>
            </a:r>
            <a:r>
              <a:rPr lang="en-US" sz="1200" b="0" i="1" kern="1200" dirty="0" smtClean="0">
                <a:solidFill>
                  <a:schemeClr val="tx1"/>
                </a:solidFill>
                <a:effectLst/>
                <a:latin typeface="+mn-lt"/>
                <a:ea typeface="+mn-ea"/>
                <a:cs typeface="+mn-cs"/>
              </a:rPr>
              <a:t>W3C HTTP Method specification, referenced at end of presentation</a:t>
            </a:r>
            <a:endParaRPr lang="en-US" i="1" baseline="0" dirty="0" smtClean="0"/>
          </a:p>
          <a:p>
            <a:endParaRPr lang="en-US" baseline="0" dirty="0" smtClean="0"/>
          </a:p>
          <a:p>
            <a:r>
              <a:rPr lang="en-US" b="1" u="sng" baseline="0" dirty="0" smtClean="0"/>
              <a:t>Methods </a:t>
            </a:r>
            <a:r>
              <a:rPr lang="en-US" b="1" u="sng" baseline="0" dirty="0" err="1" smtClean="0"/>
              <a:t>Naving</a:t>
            </a:r>
            <a:r>
              <a:rPr lang="en-US" b="1" u="sng" baseline="0" dirty="0" smtClean="0"/>
              <a:t> </a:t>
            </a:r>
            <a:r>
              <a:rPr lang="en-US" b="1" i="0" u="sng" baseline="0" dirty="0" smtClean="0"/>
              <a:t>No</a:t>
            </a:r>
            <a:r>
              <a:rPr lang="en-US" b="1" u="sng" baseline="0" dirty="0" smtClean="0"/>
              <a:t> Request Body:</a:t>
            </a:r>
          </a:p>
          <a:p>
            <a:r>
              <a:rPr lang="en-US" baseline="0" dirty="0" smtClean="0"/>
              <a:t>GET, DELETE, OPTIONS, HEAD</a:t>
            </a:r>
          </a:p>
          <a:p>
            <a:endParaRPr lang="en-US" baseline="0" dirty="0" smtClean="0"/>
          </a:p>
          <a:p>
            <a:r>
              <a:rPr lang="en-US" b="1" u="sng" baseline="0" dirty="0" smtClean="0"/>
              <a:t>Methods Having a Request Body:</a:t>
            </a:r>
          </a:p>
          <a:p>
            <a:r>
              <a:rPr lang="en-US" baseline="0" dirty="0" smtClean="0"/>
              <a:t>POST – body may contain form parameters or other information to be uploaded to the service</a:t>
            </a:r>
          </a:p>
          <a:p>
            <a:r>
              <a:rPr lang="en-US" baseline="0" dirty="0" smtClean="0"/>
              <a:t>PUT – body contains the resource to be represented at the request URL</a:t>
            </a:r>
          </a:p>
          <a:p>
            <a:endParaRPr lang="en-US" baseline="0" dirty="0" smtClean="0"/>
          </a:p>
          <a:p>
            <a:r>
              <a:rPr lang="en-US" b="1" u="sng" baseline="0" dirty="0" smtClean="0"/>
              <a:t>Methods Supplying No Response Body</a:t>
            </a:r>
          </a:p>
          <a:p>
            <a:r>
              <a:rPr lang="en-US" baseline="0" dirty="0" smtClean="0"/>
              <a:t>HEAD</a:t>
            </a:r>
          </a:p>
          <a:p>
            <a:r>
              <a:rPr lang="en-US" baseline="0" dirty="0" smtClean="0"/>
              <a:t>OPTIONS</a:t>
            </a:r>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13</a:t>
            </a:fld>
            <a:endParaRPr lang="en-US"/>
          </a:p>
        </p:txBody>
      </p:sp>
    </p:spTree>
    <p:extLst>
      <p:ext uri="{BB962C8B-B14F-4D97-AF65-F5344CB8AC3E}">
        <p14:creationId xmlns:p14="http://schemas.microsoft.com/office/powerpoint/2010/main" val="164625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baseline="0" smtClean="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14</a:t>
            </a:fld>
            <a:endParaRPr lang="en-US"/>
          </a:p>
        </p:txBody>
      </p:sp>
    </p:spTree>
    <p:extLst>
      <p:ext uri="{BB962C8B-B14F-4D97-AF65-F5344CB8AC3E}">
        <p14:creationId xmlns:p14="http://schemas.microsoft.com/office/powerpoint/2010/main" val="334719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15</a:t>
            </a:fld>
            <a:endParaRPr lang="en-US"/>
          </a:p>
        </p:txBody>
      </p:sp>
    </p:spTree>
    <p:extLst>
      <p:ext uri="{BB962C8B-B14F-4D97-AF65-F5344CB8AC3E}">
        <p14:creationId xmlns:p14="http://schemas.microsoft.com/office/powerpoint/2010/main" val="380252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16</a:t>
            </a:fld>
            <a:endParaRPr lang="en-US"/>
          </a:p>
        </p:txBody>
      </p:sp>
    </p:spTree>
    <p:extLst>
      <p:ext uri="{BB962C8B-B14F-4D97-AF65-F5344CB8AC3E}">
        <p14:creationId xmlns:p14="http://schemas.microsoft.com/office/powerpoint/2010/main" val="1399601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20</a:t>
            </a:fld>
            <a:endParaRPr lang="en-US"/>
          </a:p>
        </p:txBody>
      </p:sp>
    </p:spTree>
    <p:extLst>
      <p:ext uri="{BB962C8B-B14F-4D97-AF65-F5344CB8AC3E}">
        <p14:creationId xmlns:p14="http://schemas.microsoft.com/office/powerpoint/2010/main" val="187341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21</a:t>
            </a:fld>
            <a:endParaRPr lang="en-US"/>
          </a:p>
        </p:txBody>
      </p:sp>
    </p:spTree>
    <p:extLst>
      <p:ext uri="{BB962C8B-B14F-4D97-AF65-F5344CB8AC3E}">
        <p14:creationId xmlns:p14="http://schemas.microsoft.com/office/powerpoint/2010/main" val="1127169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400" smtClean="0"/>
              <a:t>What type of application are you developing?</a:t>
            </a:r>
          </a:p>
          <a:p>
            <a:pPr marL="0" indent="0">
              <a:buNone/>
            </a:pPr>
            <a:r>
              <a:rPr lang="en-US" sz="1400" smtClean="0"/>
              <a:t>Generally don’t want to mix the two in an app for no reason good reason</a:t>
            </a:r>
          </a:p>
          <a:p>
            <a:pPr marL="0" indent="0">
              <a:buNone/>
            </a:pPr>
            <a:r>
              <a:rPr lang="en-US" sz="1400" smtClean="0"/>
              <a:t>Spring MVC:</a:t>
            </a:r>
          </a:p>
          <a:p>
            <a:r>
              <a:rPr lang="en-US" sz="1200" smtClean="0"/>
              <a:t>Especially suited to handle interactive web content.</a:t>
            </a:r>
          </a:p>
          <a:p>
            <a:r>
              <a:rPr lang="en-US" sz="1200" smtClean="0"/>
              <a:t>Useful for web services consumed within the same web application.</a:t>
            </a:r>
          </a:p>
          <a:p>
            <a:pPr marL="0" indent="0">
              <a:buNone/>
            </a:pPr>
            <a:r>
              <a:rPr lang="en-US" sz="1400" smtClean="0"/>
              <a:t>JAX-RS:</a:t>
            </a:r>
          </a:p>
          <a:p>
            <a:r>
              <a:rPr lang="en-US" sz="1200" smtClean="0"/>
              <a:t>A pure services framework.</a:t>
            </a:r>
          </a:p>
          <a:p>
            <a:r>
              <a:rPr lang="en-US" sz="1200" smtClean="0"/>
              <a:t>More generic and capable of handling multiple content types, even from the same operation.</a:t>
            </a:r>
          </a:p>
          <a:p>
            <a:r>
              <a:rPr lang="en-US" sz="1200" smtClean="0"/>
              <a:t>Useful for providing a service API to be consumed by third parties.</a:t>
            </a:r>
          </a:p>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22</a:t>
            </a:fld>
            <a:endParaRPr lang="en-US"/>
          </a:p>
        </p:txBody>
      </p:sp>
    </p:spTree>
    <p:extLst>
      <p:ext uri="{BB962C8B-B14F-4D97-AF65-F5344CB8AC3E}">
        <p14:creationId xmlns:p14="http://schemas.microsoft.com/office/powerpoint/2010/main" val="2000160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Attributes:</a:t>
            </a:r>
          </a:p>
          <a:p>
            <a:pPr marL="171450" indent="-171450">
              <a:buFont typeface="Arial" pitchFamily="34" charset="0"/>
              <a:buChar char="•"/>
            </a:pPr>
            <a:r>
              <a:rPr lang="en-US" smtClean="0"/>
              <a:t>Secured		=	</a:t>
            </a:r>
            <a:r>
              <a:rPr lang="en-US" sz="1200" b="0" i="0" kern="1200" smtClean="0">
                <a:solidFill>
                  <a:schemeClr val="tx1"/>
                </a:solidFill>
                <a:effectLst/>
                <a:latin typeface="+mn-lt"/>
                <a:ea typeface="+mn-ea"/>
                <a:cs typeface="+mn-cs"/>
              </a:rPr>
              <a:t>Is this endpoint secured by LDS Account?</a:t>
            </a:r>
          </a:p>
          <a:p>
            <a:pPr marL="171450" indent="-171450">
              <a:buFont typeface="Arial" pitchFamily="34" charset="0"/>
              <a:buChar char="•"/>
            </a:pPr>
            <a:r>
              <a:rPr lang="en-US" sz="1200" b="0" i="0" kern="1200" smtClean="0">
                <a:solidFill>
                  <a:schemeClr val="tx1"/>
                </a:solidFill>
                <a:effectLst/>
                <a:latin typeface="+mn-lt"/>
                <a:ea typeface="+mn-ea"/>
                <a:cs typeface="+mn-cs"/>
              </a:rPr>
              <a:t>Extensions		=	Allows end users to alternatively specify .xml or .json as extensions instead of modifying the accept header</a:t>
            </a:r>
          </a:p>
          <a:p>
            <a:pPr marL="171450" indent="-171450">
              <a:buFont typeface="Arial" pitchFamily="34" charset="0"/>
              <a:buChar char="•"/>
            </a:pPr>
            <a:r>
              <a:rPr lang="en-US" sz="1200" b="0" i="0" kern="1200" smtClean="0">
                <a:solidFill>
                  <a:schemeClr val="tx1"/>
                </a:solidFill>
                <a:effectLst/>
                <a:latin typeface="+mn-lt"/>
                <a:ea typeface="+mn-ea"/>
                <a:cs typeface="+mn-cs"/>
              </a:rPr>
              <a:t>Address		=	This allows the developer to customize the relative address where the REST services will reside. (Default is /rest)</a:t>
            </a:r>
          </a:p>
          <a:p>
            <a:pPr marL="171450" indent="-171450">
              <a:buFont typeface="Arial" pitchFamily="34" charset="0"/>
              <a:buChar char="•"/>
            </a:pPr>
            <a:r>
              <a:rPr lang="en-US" sz="1200" b="0" i="0" kern="1200" smtClean="0">
                <a:solidFill>
                  <a:schemeClr val="tx1"/>
                </a:solidFill>
                <a:effectLst/>
                <a:latin typeface="+mn-lt"/>
                <a:ea typeface="+mn-ea"/>
                <a:cs typeface="+mn-cs"/>
              </a:rPr>
              <a:t>Auth Manager</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Ref</a:t>
            </a:r>
            <a:r>
              <a:rPr lang="en-US" sz="1200" b="0" i="0" kern="1200" baseline="0" smtClean="0">
                <a:solidFill>
                  <a:schemeClr val="tx1"/>
                </a:solidFill>
                <a:effectLst/>
                <a:latin typeface="+mn-lt"/>
                <a:ea typeface="+mn-ea"/>
                <a:cs typeface="+mn-cs"/>
              </a:rPr>
              <a:t>	=	</a:t>
            </a:r>
            <a:r>
              <a:rPr lang="en-US" sz="1200" b="0" i="0" kern="1200" smtClean="0">
                <a:solidFill>
                  <a:schemeClr val="tx1"/>
                </a:solidFill>
                <a:effectLst/>
                <a:latin typeface="+mn-lt"/>
                <a:ea typeface="+mn-ea"/>
                <a:cs typeface="+mn-cs"/>
              </a:rPr>
              <a:t>A reference to the authentication manager bean to use.</a:t>
            </a:r>
          </a:p>
          <a:p>
            <a:pPr marL="171450" indent="-171450">
              <a:buFont typeface="Arial" pitchFamily="34" charset="0"/>
              <a:buChar char="•"/>
            </a:pPr>
            <a:endParaRPr lang="en-US" sz="1200" b="0" i="0" kern="1200" smtClean="0">
              <a:solidFill>
                <a:schemeClr val="tx1"/>
              </a:solidFill>
              <a:effectLst/>
              <a:latin typeface="+mn-lt"/>
              <a:ea typeface="+mn-ea"/>
              <a:cs typeface="+mn-cs"/>
            </a:endParaRPr>
          </a:p>
          <a:p>
            <a:pPr marL="0" indent="0">
              <a:buFont typeface="Arial" pitchFamily="34" charset="0"/>
              <a:buNone/>
            </a:pPr>
            <a:r>
              <a:rPr lang="en-US" sz="1200" b="0" i="0" kern="1200" smtClean="0">
                <a:solidFill>
                  <a:schemeClr val="tx1"/>
                </a:solidFill>
                <a:effectLst/>
                <a:latin typeface="+mn-lt"/>
                <a:ea typeface="+mn-ea"/>
                <a:cs typeface="+mn-cs"/>
              </a:rPr>
              <a:t>Child Elements:</a:t>
            </a:r>
          </a:p>
          <a:p>
            <a:pPr marL="171450" indent="-171450">
              <a:buFont typeface="Arial" pitchFamily="34" charset="0"/>
              <a:buChar char="•"/>
            </a:pPr>
            <a:r>
              <a:rPr lang="en-US" sz="1200" b="0" i="0" kern="1200" smtClean="0">
                <a:solidFill>
                  <a:schemeClr val="tx1"/>
                </a:solidFill>
                <a:effectLst/>
                <a:latin typeface="+mn-lt"/>
                <a:ea typeface="+mn-ea"/>
                <a:cs typeface="+mn-cs"/>
              </a:rPr>
              <a:t>Interfaces		=	One or more JAX-RS</a:t>
            </a:r>
            <a:r>
              <a:rPr lang="en-US" sz="1200" b="0" i="0" kern="1200" baseline="0" smtClean="0">
                <a:solidFill>
                  <a:schemeClr val="tx1"/>
                </a:solidFill>
                <a:effectLst/>
                <a:latin typeface="+mn-lt"/>
                <a:ea typeface="+mn-ea"/>
                <a:cs typeface="+mn-cs"/>
              </a:rPr>
              <a:t> annotated beans that provide the REST service interface.</a:t>
            </a:r>
          </a:p>
          <a:p>
            <a:pPr marL="171450" indent="-171450">
              <a:buFont typeface="Arial" pitchFamily="34" charset="0"/>
              <a:buChar char="•"/>
            </a:pPr>
            <a:r>
              <a:rPr lang="en-US" sz="1200" b="0" i="0" kern="1200" baseline="0" smtClean="0">
                <a:solidFill>
                  <a:schemeClr val="tx1"/>
                </a:solidFill>
                <a:effectLst/>
                <a:latin typeface="+mn-lt"/>
                <a:ea typeface="+mn-ea"/>
                <a:cs typeface="+mn-cs"/>
              </a:rPr>
              <a:t>Providers		=	Additional provider beans for content negotiation (XML and JSON provided by default)</a:t>
            </a:r>
          </a:p>
          <a:p>
            <a:pPr marL="171450" indent="-171450">
              <a:buFont typeface="Arial" pitchFamily="34" charset="0"/>
              <a:buChar char="•"/>
            </a:pPr>
            <a:r>
              <a:rPr lang="en-US" sz="1200" b="0" i="0" kern="1200" smtClean="0">
                <a:solidFill>
                  <a:schemeClr val="tx1"/>
                </a:solidFill>
                <a:effectLst/>
                <a:latin typeface="+mn-lt"/>
                <a:ea typeface="+mn-ea"/>
                <a:cs typeface="+mn-cs"/>
              </a:rPr>
              <a:t>In-interceptors	=	Additioanl</a:t>
            </a:r>
            <a:r>
              <a:rPr lang="en-US" sz="1200" b="0" i="0" kern="1200" baseline="0" smtClean="0">
                <a:solidFill>
                  <a:schemeClr val="tx1"/>
                </a:solidFill>
                <a:effectLst/>
                <a:latin typeface="+mn-lt"/>
                <a:ea typeface="+mn-ea"/>
                <a:cs typeface="+mn-cs"/>
              </a:rPr>
              <a:t> in-going interceptor beans</a:t>
            </a:r>
          </a:p>
          <a:p>
            <a:pPr marL="171450" indent="-171450">
              <a:buFont typeface="Arial" pitchFamily="34" charset="0"/>
              <a:buChar char="•"/>
            </a:pPr>
            <a:r>
              <a:rPr lang="en-US" sz="1200" b="0" i="0" kern="1200" smtClean="0">
                <a:solidFill>
                  <a:schemeClr val="tx1"/>
                </a:solidFill>
                <a:effectLst/>
                <a:latin typeface="+mn-lt"/>
                <a:ea typeface="+mn-ea"/>
                <a:cs typeface="+mn-cs"/>
              </a:rPr>
              <a:t>Out-interceptors	=	Additional out-going interceptor beans</a:t>
            </a:r>
          </a:p>
          <a:p>
            <a:pPr marL="171450" indent="-171450">
              <a:buFont typeface="Arial" pitchFamily="34" charset="0"/>
              <a:buChar char="•"/>
            </a:pPr>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26</a:t>
            </a:fld>
            <a:endParaRPr lang="en-US"/>
          </a:p>
        </p:txBody>
      </p:sp>
    </p:spTree>
    <p:extLst>
      <p:ext uri="{BB962C8B-B14F-4D97-AF65-F5344CB8AC3E}">
        <p14:creationId xmlns:p14="http://schemas.microsoft.com/office/powerpoint/2010/main" val="328566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29</a:t>
            </a:fld>
            <a:endParaRPr lang="en-US"/>
          </a:p>
        </p:txBody>
      </p:sp>
    </p:spTree>
    <p:extLst>
      <p:ext uri="{BB962C8B-B14F-4D97-AF65-F5344CB8AC3E}">
        <p14:creationId xmlns:p14="http://schemas.microsoft.com/office/powerpoint/2010/main" val="893806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 if more than one</a:t>
            </a:r>
            <a:r>
              <a:rPr lang="en-US" baseline="0" smtClean="0"/>
              <a:t> method has the same path and method, CXF will service only one of them, not both. Which one it chooses to service is ambiguous, so keep the method-path combination unique.</a:t>
            </a:r>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31</a:t>
            </a:fld>
            <a:endParaRPr lang="en-US"/>
          </a:p>
        </p:txBody>
      </p:sp>
    </p:spTree>
    <p:extLst>
      <p:ext uri="{BB962C8B-B14F-4D97-AF65-F5344CB8AC3E}">
        <p14:creationId xmlns:p14="http://schemas.microsoft.com/office/powerpoint/2010/main" val="168081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92CCEE-7221-466B-A6C4-0D6001952DD9}" type="slidenum">
              <a:rPr lang="en-US"/>
              <a:pPr fontAlgn="base">
                <a:spcBef>
                  <a:spcPct val="0"/>
                </a:spcBef>
                <a:spcAft>
                  <a:spcPct val="0"/>
                </a:spcAft>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Notes:</a:t>
            </a:r>
          </a:p>
          <a:p>
            <a:pPr marL="171450" indent="-171450">
              <a:buFont typeface="Arial" pitchFamily="34" charset="0"/>
              <a:buChar char="•"/>
            </a:pPr>
            <a:r>
              <a:rPr lang="en-US" baseline="0" smtClean="0"/>
              <a:t>The </a:t>
            </a:r>
            <a:r>
              <a:rPr lang="en-US" b="1" baseline="0" smtClean="0"/>
              <a:t>getItem</a:t>
            </a:r>
            <a:r>
              <a:rPr lang="en-US" baseline="0" smtClean="0"/>
              <a:t> and </a:t>
            </a:r>
            <a:r>
              <a:rPr lang="en-US" b="1" baseline="0" smtClean="0"/>
              <a:t>editItem</a:t>
            </a:r>
            <a:r>
              <a:rPr lang="en-US" baseline="0" smtClean="0"/>
              <a:t> methods are both bound to the same URI path, but the first uses GET and the second POST</a:t>
            </a:r>
          </a:p>
          <a:p>
            <a:pPr marL="171450" indent="-171450">
              <a:buFont typeface="Arial" pitchFamily="34" charset="0"/>
              <a:buChar char="•"/>
            </a:pPr>
            <a:r>
              <a:rPr lang="en-US" baseline="0" smtClean="0"/>
              <a:t>The @</a:t>
            </a:r>
            <a:r>
              <a:rPr lang="en-US" b="1" baseline="0" smtClean="0"/>
              <a:t>PathParam</a:t>
            </a:r>
            <a:r>
              <a:rPr lang="en-US" baseline="0" smtClean="0"/>
              <a:t>  value maps to a matched path segement from the @Path annotation.</a:t>
            </a:r>
          </a:p>
          <a:p>
            <a:pPr marL="171450" indent="-171450">
              <a:buFont typeface="Arial" pitchFamily="34" charset="0"/>
              <a:buChar char="•"/>
            </a:pPr>
            <a:r>
              <a:rPr lang="en-US" baseline="0" smtClean="0"/>
              <a:t>The @</a:t>
            </a:r>
            <a:r>
              <a:rPr lang="en-US" b="1" baseline="0" smtClean="0"/>
              <a:t>Path</a:t>
            </a:r>
            <a:r>
              <a:rPr lang="en-US" baseline="0" smtClean="0"/>
              <a:t> annotation value can uses the {} notation to identify a path segment.</a:t>
            </a:r>
          </a:p>
          <a:p>
            <a:pPr marL="171450" indent="-171450">
              <a:buFont typeface="Arial" pitchFamily="34" charset="0"/>
              <a:buChar char="•"/>
            </a:pPr>
            <a:r>
              <a:rPr lang="en-US" baseline="0" smtClean="0"/>
              <a:t>Regular expressions can also be used with care inside the {} of the @Path annotation {name:regex} for matching path parameters.</a:t>
            </a:r>
          </a:p>
          <a:p>
            <a:pPr marL="171450" indent="-171450">
              <a:buFont typeface="Arial" pitchFamily="34" charset="0"/>
              <a:buChar char="•"/>
            </a:pPr>
            <a:r>
              <a:rPr lang="en-US" baseline="0" smtClean="0"/>
              <a:t>Note the subcategory pattern overrides the default by allowing the subcategory to be empty. This can be a useful trick to return all items for the category.</a:t>
            </a:r>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35</a:t>
            </a:fld>
            <a:endParaRPr lang="en-US"/>
          </a:p>
        </p:txBody>
      </p:sp>
    </p:spTree>
    <p:extLst>
      <p:ext uri="{BB962C8B-B14F-4D97-AF65-F5344CB8AC3E}">
        <p14:creationId xmlns:p14="http://schemas.microsoft.com/office/powerpoint/2010/main" val="3840321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Notes:</a:t>
            </a:r>
            <a:endParaRPr lang="en-US" baseline="0" smtClean="0"/>
          </a:p>
          <a:p>
            <a:pPr marL="171450" indent="-171450">
              <a:buFont typeface="Arial" pitchFamily="34" charset="0"/>
              <a:buChar char="•"/>
            </a:pPr>
            <a:r>
              <a:rPr lang="en-US" baseline="0" smtClean="0"/>
              <a:t>The @PathParam  value maps to a matched path segement from the @Path annotation.</a:t>
            </a:r>
          </a:p>
          <a:p>
            <a:pPr marL="171450" indent="-171450">
              <a:buFont typeface="Arial" pitchFamily="34" charset="0"/>
              <a:buChar char="•"/>
            </a:pPr>
            <a:r>
              <a:rPr lang="en-US" baseline="0" smtClean="0"/>
              <a:t>The @Path annotation value can uses the {} notation to identify a path segment.</a:t>
            </a:r>
          </a:p>
          <a:p>
            <a:pPr marL="171450" indent="-171450">
              <a:buFont typeface="Arial" pitchFamily="34" charset="0"/>
              <a:buChar char="•"/>
            </a:pPr>
            <a:r>
              <a:rPr lang="en-US" baseline="0" smtClean="0"/>
              <a:t>Regular expressions can also be used with care inside the {} of the @Path annotation {:regex} for matching path parameters.</a:t>
            </a:r>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38</a:t>
            </a:fld>
            <a:endParaRPr lang="en-US"/>
          </a:p>
        </p:txBody>
      </p:sp>
    </p:spTree>
    <p:extLst>
      <p:ext uri="{BB962C8B-B14F-4D97-AF65-F5344CB8AC3E}">
        <p14:creationId xmlns:p14="http://schemas.microsoft.com/office/powerpoint/2010/main" val="3840321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a:t>
            </a:r>
            <a:r>
              <a:rPr lang="en-US" baseline="0" smtClean="0"/>
              <a:t> this example, we have stubbed out the implementation of a </a:t>
            </a:r>
            <a:r>
              <a:rPr lang="en-US" b="1" baseline="0" smtClean="0"/>
              <a:t>MessageBodyWriter</a:t>
            </a:r>
            <a:r>
              <a:rPr lang="en-US" baseline="0" smtClean="0"/>
              <a:t> that takes a MyCatalog object and writes a PDF representation of it to the response.</a:t>
            </a:r>
          </a:p>
          <a:p>
            <a:pPr marL="171450" indent="-171450">
              <a:buFont typeface="Arial" pitchFamily="34" charset="0"/>
              <a:buChar char="•"/>
            </a:pPr>
            <a:r>
              <a:rPr lang="en-US" baseline="0" smtClean="0"/>
              <a:t>The @</a:t>
            </a:r>
            <a:r>
              <a:rPr lang="en-US" b="1" baseline="0" smtClean="0"/>
              <a:t>Provider</a:t>
            </a:r>
            <a:r>
              <a:rPr lang="en-US" baseline="0" smtClean="0"/>
              <a:t> annotation is required by JAX-RS.</a:t>
            </a:r>
          </a:p>
          <a:p>
            <a:pPr marL="171450" indent="-171450">
              <a:buFont typeface="Arial" pitchFamily="34" charset="0"/>
              <a:buChar char="•"/>
            </a:pPr>
            <a:r>
              <a:rPr lang="en-US" baseline="0" smtClean="0"/>
              <a:t>The @</a:t>
            </a:r>
            <a:r>
              <a:rPr lang="en-US" b="1" baseline="0" smtClean="0"/>
              <a:t>Produces</a:t>
            </a:r>
            <a:r>
              <a:rPr lang="en-US" baseline="0" smtClean="0"/>
              <a:t> annotation is not required, but since our provider is specific to PDF output, we should use the @</a:t>
            </a:r>
            <a:r>
              <a:rPr lang="en-US" b="1" baseline="0" smtClean="0"/>
              <a:t>Produces</a:t>
            </a:r>
            <a:r>
              <a:rPr lang="en-US" baseline="0" smtClean="0"/>
              <a:t> annotation to indicate that fact.</a:t>
            </a:r>
          </a:p>
          <a:p>
            <a:pPr marL="171450" indent="-171450">
              <a:buFont typeface="Arial" pitchFamily="34" charset="0"/>
              <a:buChar char="•"/>
            </a:pPr>
            <a:r>
              <a:rPr lang="en-US" baseline="0" smtClean="0"/>
              <a:t>The </a:t>
            </a:r>
            <a:r>
              <a:rPr lang="en-US" b="1" baseline="0" smtClean="0"/>
              <a:t>isWritable</a:t>
            </a:r>
            <a:r>
              <a:rPr lang="en-US" baseline="0" smtClean="0"/>
              <a:t> method should be implemented to ensure that we are being given a type that can be written with this provider</a:t>
            </a:r>
          </a:p>
          <a:p>
            <a:pPr marL="171450" indent="-171450">
              <a:buFont typeface="Arial" pitchFamily="34" charset="0"/>
              <a:buChar char="•"/>
            </a:pPr>
            <a:r>
              <a:rPr lang="en-US" baseline="0" smtClean="0"/>
              <a:t>The </a:t>
            </a:r>
            <a:r>
              <a:rPr lang="en-US" b="1" baseline="0" smtClean="0"/>
              <a:t>getSize</a:t>
            </a:r>
            <a:r>
              <a:rPr lang="en-US" baseline="0" smtClean="0"/>
              <a:t> method can return the serialized size of the object (if it is known) or a negative value to indicate that it is not known (as would be the case here)</a:t>
            </a:r>
          </a:p>
          <a:p>
            <a:pPr marL="171450" indent="-171450">
              <a:buFont typeface="Arial" pitchFamily="34" charset="0"/>
              <a:buChar char="•"/>
            </a:pPr>
            <a:r>
              <a:rPr lang="en-US" baseline="0" smtClean="0"/>
              <a:t>The bulk of the work is done by the </a:t>
            </a:r>
            <a:r>
              <a:rPr lang="en-US" b="1" baseline="0" smtClean="0"/>
              <a:t>writeTo </a:t>
            </a:r>
            <a:r>
              <a:rPr lang="en-US" b="0" baseline="0" smtClean="0"/>
              <a:t>method which would construct a PDF document using the iText library  and then write it to the supplied output stream of the response.</a:t>
            </a:r>
            <a:endParaRPr lang="en-US" b="1" baseline="0" smtClean="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40</a:t>
            </a:fld>
            <a:endParaRPr lang="en-US"/>
          </a:p>
        </p:txBody>
      </p:sp>
    </p:spTree>
    <p:extLst>
      <p:ext uri="{BB962C8B-B14F-4D97-AF65-F5344CB8AC3E}">
        <p14:creationId xmlns:p14="http://schemas.microsoft.com/office/powerpoint/2010/main" val="865009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a:t>
            </a:r>
            <a:r>
              <a:rPr lang="en-US" baseline="0" smtClean="0"/>
              <a:t> this example, we have stubbed out the implementation of a </a:t>
            </a:r>
            <a:r>
              <a:rPr lang="en-US" b="1" baseline="0" smtClean="0"/>
              <a:t>MessageBodyReader</a:t>
            </a:r>
            <a:r>
              <a:rPr lang="en-US" baseline="0" smtClean="0"/>
              <a:t> that takes an OOXML spreadsheet and imports its data into a MyCatalog object.</a:t>
            </a:r>
          </a:p>
          <a:p>
            <a:pPr marL="171450" indent="-171450">
              <a:buFont typeface="Arial" pitchFamily="34" charset="0"/>
              <a:buChar char="•"/>
            </a:pPr>
            <a:r>
              <a:rPr lang="en-US" baseline="0" smtClean="0"/>
              <a:t>The @</a:t>
            </a:r>
            <a:r>
              <a:rPr lang="en-US" b="1" baseline="0" smtClean="0"/>
              <a:t>Provider</a:t>
            </a:r>
            <a:r>
              <a:rPr lang="en-US" baseline="0" smtClean="0"/>
              <a:t> annotation is required by JAX-RS.</a:t>
            </a:r>
          </a:p>
          <a:p>
            <a:pPr marL="171450" indent="-171450">
              <a:buFont typeface="Arial" pitchFamily="34" charset="0"/>
              <a:buChar char="•"/>
            </a:pPr>
            <a:r>
              <a:rPr lang="en-US" baseline="0" smtClean="0"/>
              <a:t>The </a:t>
            </a:r>
            <a:r>
              <a:rPr lang="en-US" b="0" baseline="0" smtClean="0"/>
              <a:t>@</a:t>
            </a:r>
            <a:r>
              <a:rPr lang="en-US" b="1" baseline="0" smtClean="0"/>
              <a:t>Consumes</a:t>
            </a:r>
            <a:r>
              <a:rPr lang="en-US" baseline="0" smtClean="0"/>
              <a:t> annotation is not required, but since our provider is specific to OOXML input, we should use the @</a:t>
            </a:r>
            <a:r>
              <a:rPr lang="en-US" b="1" baseline="0" smtClean="0"/>
              <a:t>Consumes</a:t>
            </a:r>
            <a:r>
              <a:rPr lang="en-US" baseline="0" smtClean="0"/>
              <a:t> annotation to indicate that fact.</a:t>
            </a:r>
          </a:p>
          <a:p>
            <a:pPr marL="171450" indent="-171450">
              <a:buFont typeface="Arial" pitchFamily="34" charset="0"/>
              <a:buChar char="•"/>
            </a:pPr>
            <a:r>
              <a:rPr lang="en-US" baseline="0" smtClean="0"/>
              <a:t>The </a:t>
            </a:r>
            <a:r>
              <a:rPr lang="en-US" b="1" baseline="0" smtClean="0"/>
              <a:t>isReadable</a:t>
            </a:r>
            <a:r>
              <a:rPr lang="en-US" baseline="0" smtClean="0"/>
              <a:t> method should be implemented to ensure that we are being given a stream that can be read as OOXML.</a:t>
            </a:r>
          </a:p>
          <a:p>
            <a:pPr marL="171450" indent="-171450">
              <a:buFont typeface="Arial" pitchFamily="34" charset="0"/>
              <a:buChar char="•"/>
            </a:pPr>
            <a:r>
              <a:rPr lang="en-US" baseline="0" smtClean="0"/>
              <a:t>The bulk of the work is done by the </a:t>
            </a:r>
            <a:r>
              <a:rPr lang="en-US" b="1" baseline="0" smtClean="0"/>
              <a:t>readFrom </a:t>
            </a:r>
            <a:r>
              <a:rPr lang="en-US" b="0" baseline="0" smtClean="0"/>
              <a:t>method which would use the Apache POI library to read the OOXML spreadsheet and import its data into a new MyCatalog object.</a:t>
            </a:r>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42</a:t>
            </a:fld>
            <a:endParaRPr lang="en-US"/>
          </a:p>
        </p:txBody>
      </p:sp>
    </p:spTree>
    <p:extLst>
      <p:ext uri="{BB962C8B-B14F-4D97-AF65-F5344CB8AC3E}">
        <p14:creationId xmlns:p14="http://schemas.microsoft.com/office/powerpoint/2010/main" val="2407221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45</a:t>
            </a:fld>
            <a:endParaRPr lang="en-US"/>
          </a:p>
        </p:txBody>
      </p:sp>
    </p:spTree>
    <p:extLst>
      <p:ext uri="{BB962C8B-B14F-4D97-AF65-F5344CB8AC3E}">
        <p14:creationId xmlns:p14="http://schemas.microsoft.com/office/powerpoint/2010/main" val="893806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solidFill>
                  <a:prstClr val="black"/>
                </a:solidFill>
              </a:rPr>
              <a:pPr>
                <a:defRPr/>
              </a:pPr>
              <a:t>47</a:t>
            </a:fld>
            <a:endParaRPr lang="en-US">
              <a:solidFill>
                <a:prstClr val="black"/>
              </a:solidFill>
            </a:endParaRPr>
          </a:p>
        </p:txBody>
      </p:sp>
    </p:spTree>
    <p:extLst>
      <p:ext uri="{BB962C8B-B14F-4D97-AF65-F5344CB8AC3E}">
        <p14:creationId xmlns:p14="http://schemas.microsoft.com/office/powerpoint/2010/main" val="240722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a:t>
            </a:r>
            <a:r>
              <a:rPr lang="en-US" baseline="0" smtClean="0"/>
              <a:t> this example, we have stubbed out the implementation of an </a:t>
            </a:r>
            <a:r>
              <a:rPr lang="en-US" b="1" baseline="0" smtClean="0"/>
              <a:t>ExceptionMapper</a:t>
            </a:r>
            <a:r>
              <a:rPr lang="en-US" baseline="0" smtClean="0"/>
              <a:t> that takes a TimeoutException and responds with HTTP status “408 Request Timeout”</a:t>
            </a:r>
          </a:p>
          <a:p>
            <a:pPr marL="171450" indent="-171450">
              <a:buFont typeface="Arial" pitchFamily="34" charset="0"/>
              <a:buChar char="•"/>
            </a:pPr>
            <a:r>
              <a:rPr lang="en-US" baseline="0" smtClean="0"/>
              <a:t>The @</a:t>
            </a:r>
            <a:r>
              <a:rPr lang="en-US" b="1" baseline="0" smtClean="0"/>
              <a:t>Provider</a:t>
            </a:r>
            <a:r>
              <a:rPr lang="en-US" baseline="0" smtClean="0"/>
              <a:t> annotation is required by JAX-RS.</a:t>
            </a:r>
          </a:p>
          <a:p>
            <a:pPr marL="171450" indent="-171450">
              <a:buFont typeface="Arial" pitchFamily="34" charset="0"/>
              <a:buChar char="•"/>
            </a:pPr>
            <a:r>
              <a:rPr lang="en-US" baseline="0" smtClean="0"/>
              <a:t>The </a:t>
            </a:r>
            <a:r>
              <a:rPr lang="en-US" b="1" baseline="0" smtClean="0"/>
              <a:t>toResponse</a:t>
            </a:r>
            <a:r>
              <a:rPr lang="en-US" baseline="0" smtClean="0"/>
              <a:t> method obtains a </a:t>
            </a:r>
            <a:r>
              <a:rPr lang="en-US" b="1" baseline="0" smtClean="0"/>
              <a:t>ResponseBuilder</a:t>
            </a:r>
            <a:r>
              <a:rPr lang="en-US" b="0" baseline="0" smtClean="0"/>
              <a:t> from one of the factory methods on the </a:t>
            </a:r>
            <a:r>
              <a:rPr lang="en-US" b="1" baseline="0" smtClean="0"/>
              <a:t>Response</a:t>
            </a:r>
            <a:r>
              <a:rPr lang="en-US" b="0" baseline="0" smtClean="0"/>
              <a:t> class, then builds and returns the </a:t>
            </a:r>
            <a:r>
              <a:rPr lang="en-US" b="1" baseline="0" smtClean="0"/>
              <a:t>Response</a:t>
            </a:r>
            <a:r>
              <a:rPr lang="en-US" b="0" baseline="0" smtClean="0"/>
              <a:t> object.</a:t>
            </a:r>
            <a:endParaRPr lang="en-US" baseline="0" smtClean="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solidFill>
                  <a:prstClr val="black"/>
                </a:solidFill>
              </a:rPr>
              <a:pPr>
                <a:defRPr/>
              </a:pPr>
              <a:t>50</a:t>
            </a:fld>
            <a:endParaRPr lang="en-US">
              <a:solidFill>
                <a:prstClr val="black"/>
              </a:solidFill>
            </a:endParaRPr>
          </a:p>
        </p:txBody>
      </p:sp>
    </p:spTree>
    <p:extLst>
      <p:ext uri="{BB962C8B-B14F-4D97-AF65-F5344CB8AC3E}">
        <p14:creationId xmlns:p14="http://schemas.microsoft.com/office/powerpoint/2010/main" val="24072212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51</a:t>
            </a:fld>
            <a:endParaRPr lang="en-US"/>
          </a:p>
        </p:txBody>
      </p:sp>
    </p:spTree>
    <p:extLst>
      <p:ext uri="{BB962C8B-B14F-4D97-AF65-F5344CB8AC3E}">
        <p14:creationId xmlns:p14="http://schemas.microsoft.com/office/powerpoint/2010/main" val="89380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baseline="0" smtClean="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5</a:t>
            </a:fld>
            <a:endParaRPr lang="en-US"/>
          </a:p>
        </p:txBody>
      </p:sp>
    </p:spTree>
    <p:extLst>
      <p:ext uri="{BB962C8B-B14F-4D97-AF65-F5344CB8AC3E}">
        <p14:creationId xmlns:p14="http://schemas.microsoft.com/office/powerpoint/2010/main" val="170237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6</a:t>
            </a:fld>
            <a:endParaRPr lang="en-US"/>
          </a:p>
        </p:txBody>
      </p:sp>
    </p:spTree>
    <p:extLst>
      <p:ext uri="{BB962C8B-B14F-4D97-AF65-F5344CB8AC3E}">
        <p14:creationId xmlns:p14="http://schemas.microsoft.com/office/powerpoint/2010/main" val="115221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i="1" baseline="0" dirty="0" smtClean="0"/>
              <a:t>Paraphrased from Wikipedia:</a:t>
            </a:r>
          </a:p>
          <a:p>
            <a:r>
              <a:rPr lang="en-US" sz="1200" b="0" i="0" kern="1200" dirty="0" smtClean="0">
                <a:solidFill>
                  <a:schemeClr val="tx1"/>
                </a:solidFill>
                <a:effectLst/>
                <a:latin typeface="+mn-lt"/>
                <a:ea typeface="+mn-ea"/>
                <a:cs typeface="+mn-cs"/>
              </a:rPr>
              <a:t>The REST architectural style describes six constraints applied to the architecture:</a:t>
            </a:r>
          </a:p>
          <a:p>
            <a:pPr marL="228600" lvl="0" indent="-228600">
              <a:buFont typeface="+mj-lt"/>
              <a:buAutoNum type="arabicPeriod"/>
            </a:pPr>
            <a:r>
              <a:rPr lang="en-US" sz="1200" b="1" i="0" u="none" strike="noStrike" kern="1200" dirty="0" smtClean="0">
                <a:solidFill>
                  <a:schemeClr val="tx1"/>
                </a:solidFill>
                <a:effectLst/>
                <a:latin typeface="+mn-lt"/>
                <a:ea typeface="+mn-ea"/>
                <a:cs typeface="+mn-cs"/>
              </a:rPr>
              <a:t>Uniform interface</a:t>
            </a:r>
          </a:p>
          <a:p>
            <a:pPr marL="685800" lvl="1" indent="-228600">
              <a:buFont typeface="Arial" pitchFamily="34" charset="0"/>
              <a:buChar char="•"/>
            </a:pPr>
            <a:r>
              <a:rPr lang="en-US" sz="1200" b="0" i="0" kern="1200" dirty="0" smtClean="0">
                <a:solidFill>
                  <a:schemeClr val="tx1"/>
                </a:solidFill>
                <a:effectLst/>
                <a:latin typeface="+mn-lt"/>
                <a:ea typeface="+mn-ea"/>
                <a:cs typeface="+mn-cs"/>
              </a:rPr>
              <a:t>This is the API of the web service, describing</a:t>
            </a:r>
            <a:r>
              <a:rPr lang="en-US" sz="1200" b="0" i="0" kern="1200" baseline="0" dirty="0" smtClean="0">
                <a:solidFill>
                  <a:schemeClr val="tx1"/>
                </a:solidFill>
                <a:effectLst/>
                <a:latin typeface="+mn-lt"/>
                <a:ea typeface="+mn-ea"/>
                <a:cs typeface="+mn-cs"/>
              </a:rPr>
              <a:t> operations and data structures.</a:t>
            </a:r>
            <a:endParaRPr lang="en-US" sz="1200" b="0" i="0" kern="1200" dirty="0" smtClean="0">
              <a:solidFill>
                <a:schemeClr val="tx1"/>
              </a:solidFill>
              <a:effectLst/>
              <a:latin typeface="+mn-lt"/>
              <a:ea typeface="+mn-ea"/>
              <a:cs typeface="+mn-cs"/>
            </a:endParaRPr>
          </a:p>
          <a:p>
            <a:pPr marL="685800" lvl="1" indent="-228600">
              <a:buFont typeface="Arial" pitchFamily="34" charset="0"/>
              <a:buChar char="•"/>
            </a:pPr>
            <a:r>
              <a:rPr lang="en-US" sz="1200" b="0" i="0" kern="1200" dirty="0" smtClean="0">
                <a:solidFill>
                  <a:schemeClr val="tx1"/>
                </a:solidFill>
                <a:effectLst/>
                <a:latin typeface="+mn-lt"/>
                <a:ea typeface="+mn-ea"/>
                <a:cs typeface="+mn-cs"/>
              </a:rPr>
              <a:t>It simplifies and decouples the architecture of both client and server, enabling each to evolve independently.</a:t>
            </a:r>
          </a:p>
          <a:p>
            <a:pPr marL="228600" indent="-228600">
              <a:buFont typeface="+mj-lt"/>
              <a:buAutoNum type="arabicPeriod"/>
            </a:pPr>
            <a:r>
              <a:rPr lang="en-US" sz="1200" b="1" i="0" u="none" strike="noStrike" kern="1200" dirty="0" smtClean="0">
                <a:solidFill>
                  <a:schemeClr val="tx1"/>
                </a:solidFill>
                <a:effectLst/>
                <a:latin typeface="+mn-lt"/>
                <a:ea typeface="+mn-ea"/>
                <a:cs typeface="+mn-cs"/>
              </a:rPr>
              <a:t>Client–server decoupling</a:t>
            </a:r>
          </a:p>
          <a:p>
            <a:pPr marL="457200" lvl="1" indent="0">
              <a:buFont typeface="Arial" pitchFamily="34" charset="0"/>
              <a:buNone/>
            </a:pPr>
            <a:r>
              <a:rPr lang="en-US" sz="1200" b="0" i="0" kern="1200" dirty="0" smtClean="0">
                <a:solidFill>
                  <a:schemeClr val="tx1"/>
                </a:solidFill>
                <a:effectLst/>
                <a:latin typeface="+mn-lt"/>
                <a:ea typeface="+mn-ea"/>
                <a:cs typeface="+mn-cs"/>
              </a:rPr>
              <a:t>Clients are separated from servers by a </a:t>
            </a:r>
            <a:r>
              <a:rPr lang="en-US" sz="1200" b="0" i="1" kern="1200" dirty="0" smtClean="0">
                <a:solidFill>
                  <a:schemeClr val="tx1"/>
                </a:solidFill>
                <a:effectLst/>
                <a:latin typeface="+mn-lt"/>
                <a:ea typeface="+mn-ea"/>
                <a:cs typeface="+mn-cs"/>
              </a:rPr>
              <a:t>uniform interface</a:t>
            </a:r>
            <a:r>
              <a:rPr lang="en-US" sz="1200" b="0" i="0" kern="1200" dirty="0" smtClean="0">
                <a:solidFill>
                  <a:schemeClr val="tx1"/>
                </a:solidFill>
                <a:effectLst/>
                <a:latin typeface="+mn-lt"/>
                <a:ea typeface="+mn-ea"/>
                <a:cs typeface="+mn-cs"/>
              </a:rPr>
              <a:t>.</a:t>
            </a:r>
          </a:p>
          <a:p>
            <a:pPr marL="1143000" lvl="2" indent="-228600">
              <a:buFont typeface="Arial" pitchFamily="34" charset="0"/>
              <a:buChar char="•"/>
            </a:pPr>
            <a:r>
              <a:rPr lang="en-US" sz="1200" b="0" i="0" kern="1200" dirty="0" smtClean="0">
                <a:solidFill>
                  <a:schemeClr val="tx1"/>
                </a:solidFill>
                <a:effectLst/>
                <a:latin typeface="+mn-lt"/>
                <a:ea typeface="+mn-ea"/>
                <a:cs typeface="+mn-cs"/>
              </a:rPr>
              <a:t>For portability,</a:t>
            </a:r>
            <a:r>
              <a:rPr lang="en-US" sz="1200" b="0" i="0" kern="1200" baseline="0" dirty="0" smtClean="0">
                <a:solidFill>
                  <a:schemeClr val="tx1"/>
                </a:solidFill>
                <a:effectLst/>
                <a:latin typeface="+mn-lt"/>
                <a:ea typeface="+mn-ea"/>
                <a:cs typeface="+mn-cs"/>
              </a:rPr>
              <a:t> c</a:t>
            </a:r>
            <a:r>
              <a:rPr lang="en-US" sz="1200" b="0" i="0" kern="1200" dirty="0" smtClean="0">
                <a:solidFill>
                  <a:schemeClr val="tx1"/>
                </a:solidFill>
                <a:effectLst/>
                <a:latin typeface="+mn-lt"/>
                <a:ea typeface="+mn-ea"/>
                <a:cs typeface="+mn-cs"/>
              </a:rPr>
              <a:t>lients must not concern</a:t>
            </a:r>
            <a:r>
              <a:rPr lang="en-US" sz="1200" b="0" i="0" kern="1200" baseline="0" dirty="0" smtClean="0">
                <a:solidFill>
                  <a:schemeClr val="tx1"/>
                </a:solidFill>
                <a:effectLst/>
                <a:latin typeface="+mn-lt"/>
                <a:ea typeface="+mn-ea"/>
                <a:cs typeface="+mn-cs"/>
              </a:rPr>
              <a:t> themselves</a:t>
            </a:r>
            <a:r>
              <a:rPr lang="en-US" sz="1200" b="0" i="0" kern="1200" dirty="0" smtClean="0">
                <a:solidFill>
                  <a:schemeClr val="tx1"/>
                </a:solidFill>
                <a:effectLst/>
                <a:latin typeface="+mn-lt"/>
                <a:ea typeface="+mn-ea"/>
                <a:cs typeface="+mn-cs"/>
              </a:rPr>
              <a:t> with data storage.</a:t>
            </a:r>
          </a:p>
          <a:p>
            <a:pPr marL="1143000" lvl="2" indent="-228600">
              <a:buFont typeface="Arial" pitchFamily="34" charset="0"/>
              <a:buChar char="•"/>
            </a:pPr>
            <a:r>
              <a:rPr lang="en-US" sz="1200" b="0" i="0" kern="1200" dirty="0" smtClean="0">
                <a:solidFill>
                  <a:schemeClr val="tx1"/>
                </a:solidFill>
                <a:effectLst/>
                <a:latin typeface="+mn-lt"/>
                <a:ea typeface="+mn-ea"/>
                <a:cs typeface="+mn-cs"/>
              </a:rPr>
              <a:t>For simplicity and scalability,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servers must not concern</a:t>
            </a:r>
            <a:r>
              <a:rPr lang="en-US" sz="1200" b="0" i="0" kern="1200" baseline="0" dirty="0" smtClean="0">
                <a:solidFill>
                  <a:schemeClr val="tx1"/>
                </a:solidFill>
                <a:effectLst/>
                <a:latin typeface="+mn-lt"/>
                <a:ea typeface="+mn-ea"/>
                <a:cs typeface="+mn-cs"/>
              </a:rPr>
              <a:t> themselves</a:t>
            </a:r>
            <a:r>
              <a:rPr lang="en-US" sz="1200" b="0" i="0" kern="1200" dirty="0" smtClean="0">
                <a:solidFill>
                  <a:schemeClr val="tx1"/>
                </a:solidFill>
                <a:effectLst/>
                <a:latin typeface="+mn-lt"/>
                <a:ea typeface="+mn-ea"/>
                <a:cs typeface="+mn-cs"/>
              </a:rPr>
              <a:t> with the UI or user state.</a:t>
            </a:r>
          </a:p>
          <a:p>
            <a:pPr marL="1143000" lvl="2" indent="-228600">
              <a:buFont typeface="Arial" pitchFamily="34" charset="0"/>
              <a:buChar char="•"/>
            </a:pPr>
            <a:r>
              <a:rPr lang="en-US" sz="1200" b="0" i="0" kern="1200" dirty="0" smtClean="0">
                <a:solidFill>
                  <a:schemeClr val="tx1"/>
                </a:solidFill>
                <a:effectLst/>
                <a:latin typeface="+mn-lt"/>
                <a:ea typeface="+mn-ea"/>
                <a:cs typeface="+mn-cs"/>
              </a:rPr>
              <a:t>Servers and clients may be replaced and developed independently, as long as the interface is not altered.</a:t>
            </a:r>
          </a:p>
          <a:p>
            <a:pPr marL="228600" lvl="0" indent="-228600">
              <a:buFont typeface="+mj-lt"/>
              <a:buAutoNum type="arabicPeriod"/>
            </a:pPr>
            <a:r>
              <a:rPr lang="en-US" sz="1200" b="1" i="0" u="none" strike="noStrike" kern="1200" dirty="0" smtClean="0">
                <a:solidFill>
                  <a:schemeClr val="tx1"/>
                </a:solidFill>
                <a:effectLst/>
                <a:latin typeface="+mn-lt"/>
                <a:ea typeface="+mn-ea"/>
                <a:cs typeface="+mn-cs"/>
              </a:rPr>
              <a:t>Stateless</a:t>
            </a:r>
          </a:p>
          <a:p>
            <a:pPr marL="685800" lvl="1" indent="-228600">
              <a:buFont typeface="Arial" pitchFamily="34" charset="0"/>
              <a:buChar char="•"/>
            </a:pPr>
            <a:r>
              <a:rPr lang="en-US" sz="1200" b="0" i="0" kern="1200" dirty="0" smtClean="0">
                <a:solidFill>
                  <a:schemeClr val="tx1"/>
                </a:solidFill>
                <a:effectLst/>
                <a:latin typeface="+mn-lt"/>
                <a:ea typeface="+mn-ea"/>
                <a:cs typeface="+mn-cs"/>
              </a:rPr>
              <a:t>No client context should be store on the server between requests.</a:t>
            </a:r>
          </a:p>
          <a:p>
            <a:pPr marL="685800" lvl="1" indent="-228600">
              <a:buFont typeface="Arial" pitchFamily="34" charset="0"/>
              <a:buChar char="•"/>
            </a:pPr>
            <a:r>
              <a:rPr lang="en-US" sz="1200" b="0" i="0" kern="1200" dirty="0" smtClean="0">
                <a:solidFill>
                  <a:schemeClr val="tx1"/>
                </a:solidFill>
                <a:effectLst/>
                <a:latin typeface="+mn-lt"/>
                <a:ea typeface="+mn-ea"/>
                <a:cs typeface="+mn-cs"/>
              </a:rPr>
              <a:t>Each request contains all of the information necessary to service the request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session state is held in the client.</a:t>
            </a:r>
          </a:p>
          <a:p>
            <a:pPr marL="685800" lvl="1" indent="-228600">
              <a:buFont typeface="Arial" pitchFamily="34" charset="0"/>
              <a:buChar char="•"/>
            </a:pPr>
            <a:r>
              <a:rPr lang="en-US" sz="1200" b="0" i="0" kern="1200" dirty="0" smtClean="0">
                <a:solidFill>
                  <a:schemeClr val="tx1"/>
                </a:solidFill>
                <a:effectLst/>
                <a:latin typeface="+mn-lt"/>
                <a:ea typeface="+mn-ea"/>
                <a:cs typeface="+mn-cs"/>
              </a:rPr>
              <a:t>The server can be </a:t>
            </a:r>
            <a:r>
              <a:rPr lang="en-US" sz="1200" b="0" i="0" u="none" strike="noStrike"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but server-side state must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 addressable by URL as a resource.</a:t>
            </a:r>
          </a:p>
          <a:p>
            <a:pPr marL="685800" lvl="1" indent="-228600">
              <a:buFont typeface="Arial" pitchFamily="34" charset="0"/>
              <a:buChar char="•"/>
            </a:pPr>
            <a:r>
              <a:rPr lang="en-US" sz="1200" b="0" i="0" kern="1200" dirty="0" smtClean="0">
                <a:solidFill>
                  <a:schemeClr val="tx1"/>
                </a:solidFill>
                <a:effectLst/>
                <a:latin typeface="+mn-lt"/>
                <a:ea typeface="+mn-ea"/>
                <a:cs typeface="+mn-cs"/>
              </a:rPr>
              <a:t>This makes servers:</a:t>
            </a:r>
          </a:p>
          <a:p>
            <a:pPr marL="1143000" marR="0" lvl="2" indent="-228600" algn="l" defTabSz="914400" rtl="0" eaLnBrk="1" fontAlgn="base" latinLnBrk="0" hangingPunct="1">
              <a:lnSpc>
                <a:spcPct val="100000"/>
              </a:lnSpc>
              <a:spcBef>
                <a:spcPct val="30000"/>
              </a:spcBef>
              <a:spcAft>
                <a:spcPct val="0"/>
              </a:spcAft>
              <a:buClrTx/>
              <a:buSzTx/>
              <a:buFont typeface="Calibri" pitchFamily="34" charset="0"/>
              <a:buChar char="‐"/>
              <a:tabLst/>
              <a:defRPr/>
            </a:pPr>
            <a:r>
              <a:rPr lang="en-US" sz="1200" b="0" i="0" kern="1200" dirty="0" smtClean="0">
                <a:solidFill>
                  <a:schemeClr val="tx1"/>
                </a:solidFill>
                <a:effectLst/>
                <a:latin typeface="+mn-lt"/>
                <a:ea typeface="+mn-ea"/>
                <a:cs typeface="+mn-cs"/>
              </a:rPr>
              <a:t>More scalable.</a:t>
            </a:r>
          </a:p>
          <a:p>
            <a:pPr marL="1143000" lvl="2" indent="-228600">
              <a:buFont typeface="Calibri" pitchFamily="34" charset="0"/>
              <a:buChar char="‐"/>
            </a:pPr>
            <a:r>
              <a:rPr lang="en-US" sz="1200" b="0" i="0" u="none" strike="noStrike" kern="1200" dirty="0" smtClean="0">
                <a:solidFill>
                  <a:schemeClr val="tx1"/>
                </a:solidFill>
                <a:effectLst/>
                <a:latin typeface="+mn-lt"/>
                <a:ea typeface="+mn-ea"/>
                <a:cs typeface="+mn-cs"/>
              </a:rPr>
              <a:t>More visible for monitoring.</a:t>
            </a:r>
          </a:p>
          <a:p>
            <a:pPr marL="1143000" lvl="2" indent="-228600">
              <a:buFont typeface="Calibri" pitchFamily="34" charset="0"/>
              <a:buChar char="‐"/>
            </a:pPr>
            <a:r>
              <a:rPr lang="en-US" sz="1200" b="0" i="0" u="none" strike="noStrike" kern="1200" dirty="0" smtClean="0">
                <a:solidFill>
                  <a:schemeClr val="tx1"/>
                </a:solidFill>
                <a:effectLst/>
                <a:latin typeface="+mn-lt"/>
                <a:ea typeface="+mn-ea"/>
                <a:cs typeface="+mn-cs"/>
              </a:rPr>
              <a:t>More reliable</a:t>
            </a:r>
            <a:r>
              <a:rPr lang="en-US" sz="1200" b="0" i="0" kern="1200" dirty="0" smtClean="0">
                <a:solidFill>
                  <a:schemeClr val="tx1"/>
                </a:solidFill>
                <a:effectLst/>
                <a:latin typeface="+mn-lt"/>
                <a:ea typeface="+mn-ea"/>
                <a:cs typeface="+mn-cs"/>
              </a:rPr>
              <a:t> in the event of partial network failures</a:t>
            </a:r>
          </a:p>
          <a:p>
            <a:pPr marL="228600" lvl="0" indent="-228600">
              <a:buFont typeface="+mj-lt"/>
              <a:buAutoNum type="arabicPeriod"/>
            </a:pPr>
            <a:r>
              <a:rPr lang="en-US" sz="1200" b="1" i="0" u="none" strike="noStrike" kern="1200" dirty="0" smtClean="0">
                <a:solidFill>
                  <a:schemeClr val="tx1"/>
                </a:solidFill>
                <a:effectLst/>
                <a:latin typeface="+mn-lt"/>
                <a:ea typeface="+mn-ea"/>
                <a:cs typeface="+mn-cs"/>
              </a:rPr>
              <a:t>Cacheable</a:t>
            </a:r>
          </a:p>
          <a:p>
            <a:pPr marL="685800" lvl="1" indent="-228600">
              <a:buFont typeface="Arial" pitchFamily="34" charset="0"/>
              <a:buChar char="•"/>
            </a:pPr>
            <a:r>
              <a:rPr lang="en-US" sz="1200" b="0" i="0" kern="1200" dirty="0" smtClean="0">
                <a:solidFill>
                  <a:schemeClr val="tx1"/>
                </a:solidFill>
                <a:effectLst/>
                <a:latin typeface="+mn-lt"/>
                <a:ea typeface="+mn-ea"/>
                <a:cs typeface="+mn-cs"/>
              </a:rPr>
              <a:t>Clients may cache responses,</a:t>
            </a:r>
            <a:r>
              <a:rPr lang="en-US" sz="1200" b="0" i="0" kern="1200" baseline="0" dirty="0" smtClean="0">
                <a:solidFill>
                  <a:schemeClr val="tx1"/>
                </a:solidFill>
                <a:effectLst/>
                <a:latin typeface="+mn-lt"/>
                <a:ea typeface="+mn-ea"/>
                <a:cs typeface="+mn-cs"/>
              </a:rPr>
              <a:t> so </a:t>
            </a:r>
            <a:r>
              <a:rPr lang="en-US" sz="1200" b="0" i="0" kern="1200" dirty="0" smtClean="0">
                <a:solidFill>
                  <a:schemeClr val="tx1"/>
                </a:solidFill>
                <a:effectLst/>
                <a:latin typeface="+mn-lt"/>
                <a:ea typeface="+mn-ea"/>
                <a:cs typeface="+mn-cs"/>
              </a:rPr>
              <a:t>responses must define</a:t>
            </a:r>
            <a:r>
              <a:rPr lang="en-US" sz="1200" b="0" i="0" kern="1200" baseline="0" dirty="0" smtClean="0">
                <a:solidFill>
                  <a:schemeClr val="tx1"/>
                </a:solidFill>
                <a:effectLst/>
                <a:latin typeface="+mn-lt"/>
                <a:ea typeface="+mn-ea"/>
                <a:cs typeface="+mn-cs"/>
              </a:rPr>
              <a:t> whether they are </a:t>
            </a:r>
            <a:r>
              <a:rPr lang="en-US" sz="1200" b="0" i="0" kern="1200" baseline="0" dirty="0" err="1" smtClean="0">
                <a:solidFill>
                  <a:schemeClr val="tx1"/>
                </a:solidFill>
                <a:effectLst/>
                <a:latin typeface="+mn-lt"/>
                <a:ea typeface="+mn-ea"/>
                <a:cs typeface="+mn-cs"/>
              </a:rPr>
              <a:t>cachable</a:t>
            </a:r>
            <a:r>
              <a:rPr lang="en-US" sz="1200" b="0" i="0" kern="1200" dirty="0" smtClean="0">
                <a:solidFill>
                  <a:schemeClr val="tx1"/>
                </a:solidFill>
                <a:effectLst/>
                <a:latin typeface="+mn-lt"/>
                <a:ea typeface="+mn-ea"/>
                <a:cs typeface="+mn-cs"/>
              </a:rPr>
              <a:t> to prevent clients reusing stale or inappropriate data in response to further requests.</a:t>
            </a:r>
          </a:p>
          <a:p>
            <a:pPr marL="685800" lvl="1" indent="-228600">
              <a:buFont typeface="Arial" pitchFamily="34" charset="0"/>
              <a:buChar char="•"/>
            </a:pPr>
            <a:r>
              <a:rPr lang="en-US" sz="1200" b="0" i="0" kern="1200" dirty="0" smtClean="0">
                <a:solidFill>
                  <a:schemeClr val="tx1"/>
                </a:solidFill>
                <a:effectLst/>
                <a:latin typeface="+mn-lt"/>
                <a:ea typeface="+mn-ea"/>
                <a:cs typeface="+mn-cs"/>
              </a:rPr>
              <a:t>Well-managed caching can eliminate repetitive client–server interactions, further improving scalability and performance.</a:t>
            </a:r>
          </a:p>
          <a:p>
            <a:pPr marL="228600" lvl="0" indent="-228600">
              <a:buFont typeface="+mj-lt"/>
              <a:buAutoNum type="arabicPeriod"/>
            </a:pPr>
            <a:r>
              <a:rPr lang="en-US" sz="1200" b="1" i="0" u="none" strike="noStrike" kern="1200" dirty="0" smtClean="0">
                <a:solidFill>
                  <a:schemeClr val="tx1"/>
                </a:solidFill>
                <a:effectLst/>
                <a:latin typeface="+mn-lt"/>
                <a:ea typeface="+mn-ea"/>
                <a:cs typeface="+mn-cs"/>
              </a:rPr>
              <a:t>Layered system</a:t>
            </a:r>
          </a:p>
          <a:p>
            <a:pPr marL="457200" lvl="1" indent="0">
              <a:buFont typeface="Arial" pitchFamily="34" charset="0"/>
              <a:buNone/>
            </a:pPr>
            <a:r>
              <a:rPr lang="en-US" sz="1200" b="0" i="0" kern="1200" dirty="0" smtClean="0">
                <a:solidFill>
                  <a:schemeClr val="tx1"/>
                </a:solidFill>
                <a:effectLst/>
                <a:latin typeface="+mn-lt"/>
                <a:ea typeface="+mn-ea"/>
                <a:cs typeface="+mn-cs"/>
              </a:rPr>
              <a:t>A client’s connection to a server may pass</a:t>
            </a:r>
            <a:r>
              <a:rPr lang="en-US" sz="1200" b="0" i="0" kern="1200" baseline="0" dirty="0" smtClean="0">
                <a:solidFill>
                  <a:schemeClr val="tx1"/>
                </a:solidFill>
                <a:effectLst/>
                <a:latin typeface="+mn-lt"/>
                <a:ea typeface="+mn-ea"/>
                <a:cs typeface="+mn-cs"/>
              </a:rPr>
              <a:t> directly to the service or through several intermediaries, allowing:</a:t>
            </a:r>
          </a:p>
          <a:p>
            <a:pPr marL="1085850" lvl="2" indent="-171450">
              <a:buFont typeface="Arial" pitchFamily="34" charset="0"/>
              <a:buChar char="•"/>
            </a:pPr>
            <a:r>
              <a:rPr lang="en-US" sz="1200" b="0" i="0" kern="1200" dirty="0" smtClean="0">
                <a:solidFill>
                  <a:schemeClr val="tx1"/>
                </a:solidFill>
                <a:effectLst/>
                <a:latin typeface="+mn-lt"/>
                <a:ea typeface="+mn-ea"/>
                <a:cs typeface="+mn-cs"/>
              </a:rPr>
              <a:t>Scalability by enabling load balancing and by providing shared caches</a:t>
            </a:r>
          </a:p>
          <a:p>
            <a:pPr marL="1085850" lvl="2" indent="-171450">
              <a:buFont typeface="Arial" pitchFamily="34" charset="0"/>
              <a:buChar char="•"/>
            </a:pPr>
            <a:r>
              <a:rPr lang="en-US" sz="1200" b="0" i="0" kern="1200" dirty="0" smtClean="0">
                <a:solidFill>
                  <a:schemeClr val="tx1"/>
                </a:solidFill>
                <a:effectLst/>
                <a:latin typeface="+mn-lt"/>
                <a:ea typeface="+mn-ea"/>
                <a:cs typeface="+mn-cs"/>
              </a:rPr>
              <a:t>The enforcement of security policies.</a:t>
            </a:r>
          </a:p>
          <a:p>
            <a:pPr marL="228600" lvl="0" indent="-228600">
              <a:buFont typeface="+mj-lt"/>
              <a:buAutoNum type="arabicPeriod"/>
            </a:pPr>
            <a:r>
              <a:rPr lang="en-US" sz="1200" b="1" i="0" u="none" strike="noStrike" kern="1200" dirty="0" smtClean="0">
                <a:solidFill>
                  <a:schemeClr val="tx1"/>
                </a:solidFill>
                <a:effectLst/>
                <a:latin typeface="+mn-lt"/>
                <a:ea typeface="+mn-ea"/>
                <a:cs typeface="+mn-cs"/>
              </a:rPr>
              <a:t>Code on demand (optional)</a:t>
            </a:r>
          </a:p>
          <a:p>
            <a:pPr marL="457200" lvl="1" indent="0">
              <a:buFont typeface="Arial" pitchFamily="34" charset="0"/>
              <a:buNone/>
            </a:pPr>
            <a:r>
              <a:rPr lang="en-US" sz="1200" b="0" i="0" kern="1200" dirty="0" smtClean="0">
                <a:solidFill>
                  <a:schemeClr val="tx1"/>
                </a:solidFill>
                <a:effectLst/>
                <a:latin typeface="+mn-lt"/>
                <a:ea typeface="+mn-ea"/>
                <a:cs typeface="+mn-cs"/>
              </a:rPr>
              <a:t>Servers may temporarily extend or customize the functionality of a client by transferring logic to be executed</a:t>
            </a:r>
            <a:r>
              <a:rPr lang="en-US" sz="1200" b="0" i="0" kern="1200" baseline="0" dirty="0" smtClean="0">
                <a:solidFill>
                  <a:schemeClr val="tx1"/>
                </a:solidFill>
                <a:effectLst/>
                <a:latin typeface="+mn-lt"/>
                <a:ea typeface="+mn-ea"/>
                <a:cs typeface="+mn-cs"/>
              </a:rPr>
              <a:t>. (e.g. </a:t>
            </a:r>
            <a:r>
              <a:rPr lang="en-US" sz="1200" b="0" i="0" kern="1200" dirty="0" smtClean="0">
                <a:solidFill>
                  <a:schemeClr val="tx1"/>
                </a:solidFill>
                <a:effectLst/>
                <a:latin typeface="+mn-lt"/>
                <a:ea typeface="+mn-ea"/>
                <a:cs typeface="+mn-cs"/>
              </a:rPr>
              <a:t>client-side </a:t>
            </a:r>
            <a:r>
              <a:rPr lang="en-US" sz="1200" b="0" i="0" u="none" strike="noStrike" kern="1200" dirty="0" smtClean="0">
                <a:solidFill>
                  <a:schemeClr val="tx1"/>
                </a:solidFill>
                <a:effectLst/>
                <a:latin typeface="+mn-lt"/>
                <a:ea typeface="+mn-ea"/>
                <a:cs typeface="+mn-cs"/>
              </a:rPr>
              <a:t>JavaScript)</a:t>
            </a:r>
          </a:p>
          <a:p>
            <a:pPr marL="457200" lvl="1" indent="0">
              <a:buFont typeface="Arial" pitchFamily="34" charset="0"/>
              <a:buNone/>
            </a:pPr>
            <a:endParaRPr lang="en-US" sz="1200" b="0" i="0" kern="1200" dirty="0" smtClean="0">
              <a:solidFill>
                <a:schemeClr val="tx1"/>
              </a:solidFill>
              <a:effectLst/>
              <a:latin typeface="+mn-lt"/>
              <a:ea typeface="+mn-ea"/>
              <a:cs typeface="+mn-cs"/>
            </a:endParaRPr>
          </a:p>
          <a:p>
            <a:pPr marL="0" lvl="0" indent="0">
              <a:buFont typeface="Arial" pitchFamily="34" charset="0"/>
              <a:buNone/>
            </a:pPr>
            <a:r>
              <a:rPr lang="en-US" sz="1200" b="0" i="0" kern="1200" dirty="0" smtClean="0">
                <a:solidFill>
                  <a:schemeClr val="tx1"/>
                </a:solidFill>
                <a:effectLst/>
                <a:latin typeface="+mn-lt"/>
                <a:ea typeface="+mn-ea"/>
                <a:cs typeface="+mn-cs"/>
              </a:rPr>
              <a:t>If a service violates any constraint other than “code on demand”, it cannot strictly be referred to as REST web service.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Complying with these constraints, and thus conforming to the REST architectural style, will </a:t>
            </a:r>
            <a:r>
              <a:rPr lang="en-US" sz="1200" b="0" i="0" kern="1200" dirty="0" err="1" smtClean="0">
                <a:solidFill>
                  <a:schemeClr val="tx1"/>
                </a:solidFill>
                <a:effectLst/>
                <a:latin typeface="+mn-lt"/>
                <a:ea typeface="+mn-ea"/>
                <a:cs typeface="+mn-cs"/>
              </a:rPr>
              <a:t>improvie</a:t>
            </a:r>
            <a:r>
              <a:rPr lang="en-US" sz="1200" b="0" i="0" kern="1200" baseline="0" dirty="0" smtClean="0">
                <a:solidFill>
                  <a:schemeClr val="tx1"/>
                </a:solidFill>
                <a:effectLst/>
                <a:latin typeface="+mn-lt"/>
                <a:ea typeface="+mn-ea"/>
                <a:cs typeface="+mn-cs"/>
              </a:rPr>
              <a:t> a service’s</a:t>
            </a:r>
            <a:endParaRPr lang="en-US" sz="1200" b="0" i="0" kern="1200" dirty="0" smtClean="0">
              <a:solidFill>
                <a:schemeClr val="tx1"/>
              </a:solidFill>
              <a:effectLst/>
              <a:latin typeface="+mn-lt"/>
              <a:ea typeface="+mn-ea"/>
              <a:cs typeface="+mn-cs"/>
            </a:endParaRPr>
          </a:p>
          <a:p>
            <a:pPr marL="628650" lvl="1" indent="-171450">
              <a:buFont typeface="Arial" pitchFamily="34" charset="0"/>
              <a:buChar char="•"/>
            </a:pPr>
            <a:r>
              <a:rPr lang="en-US" sz="1200" b="0" i="0" kern="1200" dirty="0" smtClean="0">
                <a:solidFill>
                  <a:schemeClr val="tx1"/>
                </a:solidFill>
                <a:effectLst/>
                <a:latin typeface="+mn-lt"/>
                <a:ea typeface="+mn-ea"/>
                <a:cs typeface="+mn-cs"/>
              </a:rPr>
              <a:t>Performance</a:t>
            </a:r>
          </a:p>
          <a:p>
            <a:pPr marL="628650" lvl="1" indent="-171450">
              <a:buFont typeface="Arial" pitchFamily="34" charset="0"/>
              <a:buChar char="•"/>
            </a:pPr>
            <a:r>
              <a:rPr lang="en-US" sz="1200" b="0" i="0" kern="1200" dirty="0" smtClean="0">
                <a:solidFill>
                  <a:schemeClr val="tx1"/>
                </a:solidFill>
                <a:effectLst/>
                <a:latin typeface="+mn-lt"/>
                <a:ea typeface="+mn-ea"/>
                <a:cs typeface="+mn-cs"/>
              </a:rPr>
              <a:t>Scalability</a:t>
            </a:r>
          </a:p>
          <a:p>
            <a:pPr marL="628650" lvl="1" indent="-171450">
              <a:buFont typeface="Arial" pitchFamily="34" charset="0"/>
              <a:buChar char="•"/>
            </a:pPr>
            <a:r>
              <a:rPr lang="en-US" sz="1200" b="0" i="0" kern="1200" dirty="0" smtClean="0">
                <a:solidFill>
                  <a:schemeClr val="tx1"/>
                </a:solidFill>
                <a:effectLst/>
                <a:latin typeface="+mn-lt"/>
                <a:ea typeface="+mn-ea"/>
                <a:cs typeface="+mn-cs"/>
              </a:rPr>
              <a:t>Simplicity</a:t>
            </a:r>
          </a:p>
          <a:p>
            <a:pPr marL="628650" lvl="1" indent="-171450">
              <a:buFont typeface="Arial" pitchFamily="34" charset="0"/>
              <a:buChar char="•"/>
            </a:pPr>
            <a:r>
              <a:rPr lang="en-US" sz="1200" b="0" i="0" kern="1200" dirty="0" smtClean="0">
                <a:solidFill>
                  <a:schemeClr val="tx1"/>
                </a:solidFill>
                <a:effectLst/>
                <a:latin typeface="+mn-lt"/>
                <a:ea typeface="+mn-ea"/>
                <a:cs typeface="+mn-cs"/>
              </a:rPr>
              <a:t>Modifiability</a:t>
            </a:r>
          </a:p>
          <a:p>
            <a:pPr marL="628650" lvl="1" indent="-171450">
              <a:buFont typeface="Arial" pitchFamily="34" charset="0"/>
              <a:buChar char="•"/>
            </a:pPr>
            <a:r>
              <a:rPr lang="en-US" sz="1200" b="0" i="0" kern="1200" dirty="0" smtClean="0">
                <a:solidFill>
                  <a:schemeClr val="tx1"/>
                </a:solidFill>
                <a:effectLst/>
                <a:latin typeface="+mn-lt"/>
                <a:ea typeface="+mn-ea"/>
                <a:cs typeface="+mn-cs"/>
              </a:rPr>
              <a:t>Visibility</a:t>
            </a:r>
          </a:p>
          <a:p>
            <a:pPr marL="628650" lvl="1" indent="-171450">
              <a:buFont typeface="Arial" pitchFamily="34" charset="0"/>
              <a:buChar char="•"/>
            </a:pPr>
            <a:r>
              <a:rPr lang="en-US" sz="1200" b="0" i="0" kern="1200" dirty="0" smtClean="0">
                <a:solidFill>
                  <a:schemeClr val="tx1"/>
                </a:solidFill>
                <a:effectLst/>
                <a:latin typeface="+mn-lt"/>
                <a:ea typeface="+mn-ea"/>
                <a:cs typeface="+mn-cs"/>
              </a:rPr>
              <a:t>Portability</a:t>
            </a:r>
          </a:p>
          <a:p>
            <a:pPr marL="628650" lvl="1" indent="-171450">
              <a:buFont typeface="Arial" pitchFamily="34" charset="0"/>
              <a:buChar char="•"/>
            </a:pPr>
            <a:r>
              <a:rPr lang="en-US" sz="1200" b="0" i="0" kern="1200" dirty="0" smtClean="0">
                <a:solidFill>
                  <a:schemeClr val="tx1"/>
                </a:solidFill>
                <a:effectLst/>
                <a:latin typeface="+mn-lt"/>
                <a:ea typeface="+mn-ea"/>
                <a:cs typeface="+mn-cs"/>
              </a:rPr>
              <a:t>Reliability</a:t>
            </a:r>
          </a:p>
          <a:p>
            <a:pPr marL="0" indent="0">
              <a:buFont typeface="Arial" pitchFamily="34" charset="0"/>
              <a:buNone/>
            </a:pPr>
            <a:endParaRPr lang="en-US" baseline="0" dirty="0" smtClean="0"/>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7</a:t>
            </a:fld>
            <a:endParaRPr lang="en-US"/>
          </a:p>
        </p:txBody>
      </p:sp>
    </p:spTree>
    <p:extLst>
      <p:ext uri="{BB962C8B-B14F-4D97-AF65-F5344CB8AC3E}">
        <p14:creationId xmlns:p14="http://schemas.microsoft.com/office/powerpoint/2010/main" val="17023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Resource</a:t>
            </a:r>
            <a:r>
              <a:rPr lang="en-US" baseline="0" dirty="0" smtClean="0"/>
              <a:t> – identified by a URL (or uniform resource locator)</a:t>
            </a:r>
          </a:p>
          <a:p>
            <a:pPr marL="0" indent="0">
              <a:buFont typeface="Arial" pitchFamily="34" charset="0"/>
              <a:buNone/>
            </a:pPr>
            <a:r>
              <a:rPr lang="en-US" b="1" baseline="0" dirty="0" smtClean="0"/>
              <a:t>Method</a:t>
            </a:r>
            <a:r>
              <a:rPr lang="en-US" baseline="0" dirty="0" smtClean="0"/>
              <a:t> – the action verb to perform on a resource </a:t>
            </a:r>
          </a:p>
          <a:p>
            <a:pPr marL="628650" lvl="1" indent="-171450">
              <a:buFont typeface="Arial" pitchFamily="34" charset="0"/>
              <a:buChar char="•"/>
            </a:pPr>
            <a:r>
              <a:rPr lang="en-US" baseline="0" dirty="0" smtClean="0"/>
              <a:t>e.g. GET, POST, PUT, DELETE, etc.</a:t>
            </a:r>
          </a:p>
          <a:p>
            <a:pPr marL="0" indent="0">
              <a:buFont typeface="Arial" pitchFamily="34" charset="0"/>
              <a:buNone/>
            </a:pPr>
            <a:r>
              <a:rPr lang="en-US" b="1" baseline="0" dirty="0" smtClean="0"/>
              <a:t>Request Headers</a:t>
            </a:r>
            <a:r>
              <a:rPr lang="en-US" baseline="0" dirty="0" smtClean="0"/>
              <a:t> – name-value pairs of meta-information about the request</a:t>
            </a:r>
          </a:p>
          <a:p>
            <a:pPr marL="628650" lvl="1" indent="-171450">
              <a:buFont typeface="Arial" pitchFamily="34" charset="0"/>
              <a:buChar char="•"/>
            </a:pPr>
            <a:r>
              <a:rPr lang="en-US" baseline="0" dirty="0" smtClean="0"/>
              <a:t>e.g. Content types expected by the client</a:t>
            </a:r>
          </a:p>
          <a:p>
            <a:pPr marL="0" indent="0">
              <a:buFont typeface="Arial" pitchFamily="34" charset="0"/>
              <a:buNone/>
            </a:pPr>
            <a:r>
              <a:rPr lang="en-US" b="1" baseline="0" dirty="0" smtClean="0"/>
              <a:t>Request Body</a:t>
            </a:r>
            <a:r>
              <a:rPr lang="en-US" baseline="0" dirty="0" smtClean="0"/>
              <a:t> – data to be streamed from the client to the server</a:t>
            </a:r>
          </a:p>
          <a:p>
            <a:pPr marL="628650" lvl="1" indent="-171450">
              <a:buFont typeface="Arial" pitchFamily="34" charset="0"/>
              <a:buChar char="•"/>
            </a:pPr>
            <a:r>
              <a:rPr lang="en-US" baseline="0" dirty="0" smtClean="0"/>
              <a:t>e.g. Attachments, form parameters, etc.</a:t>
            </a:r>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9</a:t>
            </a:fld>
            <a:endParaRPr lang="en-US"/>
          </a:p>
        </p:txBody>
      </p:sp>
    </p:spTree>
    <p:extLst>
      <p:ext uri="{BB962C8B-B14F-4D97-AF65-F5344CB8AC3E}">
        <p14:creationId xmlns:p14="http://schemas.microsoft.com/office/powerpoint/2010/main" val="316572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a:t>
            </a:r>
            <a:r>
              <a:rPr lang="en-US" baseline="0" dirty="0" smtClean="0"/>
              <a:t> REST web service may return the representation of a resource in many formats (HTML, XML, JSON, binary).</a:t>
            </a:r>
          </a:p>
          <a:p>
            <a:r>
              <a:rPr lang="en-US" baseline="0" dirty="0" smtClean="0"/>
              <a:t>It is the client’s responsibility to use the “Accept” request header to identify the expected content type of the returned resource.</a:t>
            </a:r>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10</a:t>
            </a:fld>
            <a:endParaRPr lang="en-US"/>
          </a:p>
        </p:txBody>
      </p:sp>
    </p:spTree>
    <p:extLst>
      <p:ext uri="{BB962C8B-B14F-4D97-AF65-F5344CB8AC3E}">
        <p14:creationId xmlns:p14="http://schemas.microsoft.com/office/powerpoint/2010/main" val="295081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 An</a:t>
            </a:r>
            <a:r>
              <a:rPr lang="en-US" baseline="0" dirty="0" smtClean="0"/>
              <a:t> HTTP status code and status message</a:t>
            </a:r>
          </a:p>
          <a:p>
            <a:pPr marL="628650" lvl="1" indent="-171450">
              <a:buFont typeface="Arial" pitchFamily="34" charset="0"/>
              <a:buChar char="•"/>
            </a:pPr>
            <a:r>
              <a:rPr lang="en-US" baseline="0" dirty="0" smtClean="0"/>
              <a:t>e.g. 404 Not Found, 200 OK</a:t>
            </a:r>
          </a:p>
          <a:p>
            <a:pPr marL="0" lvl="0" indent="0">
              <a:buFont typeface="Arial" pitchFamily="34" charset="0"/>
              <a:buNone/>
            </a:pPr>
            <a:r>
              <a:rPr lang="en-US" baseline="0" dirty="0" smtClean="0"/>
              <a:t>Response Headers – name-value pairs of meta-information about the response</a:t>
            </a:r>
          </a:p>
          <a:p>
            <a:pPr marL="628650" lvl="1" indent="-171450">
              <a:buFont typeface="Arial" pitchFamily="34" charset="0"/>
              <a:buChar char="•"/>
            </a:pPr>
            <a:r>
              <a:rPr lang="en-US" baseline="0" dirty="0" smtClean="0"/>
              <a:t>e.g. Content-Type</a:t>
            </a:r>
          </a:p>
          <a:p>
            <a:pPr marL="0" lvl="0" indent="0">
              <a:buFont typeface="Arial" pitchFamily="34" charset="0"/>
              <a:buNone/>
            </a:pPr>
            <a:r>
              <a:rPr lang="en-US" baseline="0" dirty="0" smtClean="0"/>
              <a:t>Response Body – Additional data to be streamed from the server to the client</a:t>
            </a:r>
          </a:p>
          <a:p>
            <a:pPr marL="628650" lvl="1" indent="-171450">
              <a:buFont typeface="Arial" pitchFamily="34" charset="0"/>
              <a:buChar char="•"/>
            </a:pPr>
            <a:r>
              <a:rPr lang="en-US" baseline="0" dirty="0" smtClean="0"/>
              <a:t>e.g. HTML document, XML document, binary data</a:t>
            </a:r>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11</a:t>
            </a:fld>
            <a:endParaRPr lang="en-US"/>
          </a:p>
        </p:txBody>
      </p:sp>
    </p:spTree>
    <p:extLst>
      <p:ext uri="{BB962C8B-B14F-4D97-AF65-F5344CB8AC3E}">
        <p14:creationId xmlns:p14="http://schemas.microsoft.com/office/powerpoint/2010/main" val="3465774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FA41E6F-63AB-4CF0-8C51-EAE4487785CA}" type="slidenum">
              <a:rPr lang="en-US" smtClean="0"/>
              <a:pPr>
                <a:defRPr/>
              </a:pPr>
              <a:t>12</a:t>
            </a:fld>
            <a:endParaRPr lang="en-US"/>
          </a:p>
        </p:txBody>
      </p:sp>
    </p:spTree>
    <p:extLst>
      <p:ext uri="{BB962C8B-B14F-4D97-AF65-F5344CB8AC3E}">
        <p14:creationId xmlns:p14="http://schemas.microsoft.com/office/powerpoint/2010/main" val="170546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2/11/2016</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tech.lds.org/wiki/Web_Services_with_Apache_CXF_-_Part_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tech.lds.org/wiki/Web_Services_with_Apache_CXF_-_Part_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tech.lds.org/wiki/Web_Services_with_Apache_CXF_-_Part_3"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en.wikipedia.org/wiki/Representational_state_transfer" TargetMode="External"/><Relationship Id="rId2" Type="http://schemas.openxmlformats.org/officeDocument/2006/relationships/hyperlink" Target="http://cxf.apache.org/" TargetMode="External"/><Relationship Id="rId1" Type="http://schemas.openxmlformats.org/officeDocument/2006/relationships/slideLayout" Target="../slideLayouts/slideLayout2.xml"/><Relationship Id="rId6" Type="http://schemas.openxmlformats.org/officeDocument/2006/relationships/hyperlink" Target="http://www.w3.org/Protocols/rfc2616/rfc2616-sec9.html" TargetMode="External"/><Relationship Id="rId5" Type="http://schemas.openxmlformats.org/officeDocument/2006/relationships/hyperlink" Target="http://code.lds.org/maven-sites/stack/" TargetMode="External"/><Relationship Id="rId4" Type="http://schemas.openxmlformats.org/officeDocument/2006/relationships/hyperlink" Target="http://download.oracle.com/javase/6/docs/api/"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295400"/>
            <a:ext cx="8839200" cy="3505200"/>
          </a:xfrm>
          <a:prstGeom prst="rect">
            <a:avLst/>
          </a:prstGeom>
        </p:spPr>
        <p:txBody>
          <a:bodyPr anchor="ctr"/>
          <a:lstStyle/>
          <a:p>
            <a:pPr algn="ctr" fontAlgn="auto">
              <a:spcAft>
                <a:spcPts val="0"/>
              </a:spcAft>
              <a:defRPr/>
            </a:pPr>
            <a:r>
              <a:rPr lang="en-US" sz="3200" b="1" dirty="0" smtClean="0">
                <a:solidFill>
                  <a:schemeClr val="bg1"/>
                </a:solidFill>
                <a:effectLst>
                  <a:outerShdw blurRad="38100" dist="38100" dir="2700000" algn="tl">
                    <a:srgbClr val="000000">
                      <a:alpha val="43137"/>
                    </a:srgbClr>
                  </a:outerShdw>
                </a:effectLst>
                <a:latin typeface="Palatino Linotype" pitchFamily="18" charset="0"/>
                <a:ea typeface="+mj-ea"/>
                <a:cs typeface="+mj-cs"/>
              </a:rPr>
              <a:t>REST </a:t>
            </a:r>
            <a:r>
              <a:rPr lang="en-US" sz="3200" b="1" dirty="0" smtClean="0">
                <a:solidFill>
                  <a:schemeClr val="bg1"/>
                </a:solidFill>
                <a:effectLst>
                  <a:outerShdw blurRad="38100" dist="38100" dir="2700000" algn="tl">
                    <a:srgbClr val="000000">
                      <a:alpha val="43137"/>
                    </a:srgbClr>
                  </a:outerShdw>
                </a:effectLst>
                <a:latin typeface="Palatino Linotype" pitchFamily="18" charset="0"/>
                <a:ea typeface="+mj-ea"/>
                <a:cs typeface="+mj-cs"/>
              </a:rPr>
              <a:t>Web Services</a:t>
            </a:r>
          </a:p>
          <a:p>
            <a:pPr algn="ctr" fontAlgn="auto">
              <a:spcAft>
                <a:spcPts val="0"/>
              </a:spcAft>
              <a:defRPr/>
            </a:pPr>
            <a:r>
              <a:rPr lang="en-IN" sz="2800" dirty="0">
                <a:solidFill>
                  <a:schemeClr val="bg1"/>
                </a:solidFill>
                <a:effectLst>
                  <a:outerShdw blurRad="38100" dist="38100" dir="2700000" algn="tl">
                    <a:srgbClr val="000000">
                      <a:alpha val="43137"/>
                    </a:srgbClr>
                  </a:outerShdw>
                </a:effectLst>
                <a:latin typeface="Palatino Linotype" pitchFamily="18" charset="0"/>
                <a:ea typeface="+mj-ea"/>
                <a:cs typeface="Arial" pitchFamily="34" charset="0"/>
              </a:rPr>
              <a:t>(Apache Maven, Spring Framework, Apache CXF, Swagger UI and embedded Jetty Server)</a:t>
            </a:r>
            <a:endParaRPr lang="en-US" sz="2800" dirty="0">
              <a:solidFill>
                <a:schemeClr val="bg1"/>
              </a:solidFill>
              <a:effectLst>
                <a:outerShdw blurRad="38100" dist="38100" dir="2700000" algn="tl">
                  <a:srgbClr val="000000">
                    <a:alpha val="43137"/>
                  </a:srgbClr>
                </a:outerShdw>
              </a:effectLst>
              <a:latin typeface="Palatino Linotype" pitchFamily="18" charset="0"/>
              <a:ea typeface="+mj-ea"/>
              <a:cs typeface="Arial" pitchFamily="34" charset="0"/>
            </a:endParaRPr>
          </a:p>
        </p:txBody>
      </p:sp>
      <p:sp>
        <p:nvSpPr>
          <p:cNvPr id="7171" name="Subtitle 6"/>
          <p:cNvSpPr>
            <a:spLocks noGrp="1"/>
          </p:cNvSpPr>
          <p:nvPr>
            <p:ph type="body" sz="half" idx="4294967295"/>
          </p:nvPr>
        </p:nvSpPr>
        <p:spPr>
          <a:xfrm>
            <a:off x="5326063" y="2786063"/>
            <a:ext cx="3817937" cy="2420937"/>
          </a:xfrm>
        </p:spPr>
        <p:txBody>
          <a:bodyPr/>
          <a:lstStyle/>
          <a:p>
            <a:pPr marL="0" indent="0" fontAlgn="base">
              <a:spcAft>
                <a:spcPct val="0"/>
              </a:spcAft>
              <a:buNone/>
            </a:pPr>
            <a:endParaRPr lang="en-US" dirty="0" smtClean="0"/>
          </a:p>
          <a:p>
            <a:pPr fontAlgn="base">
              <a:spcAft>
                <a:spcPct val="0"/>
              </a:spcAft>
            </a:pPr>
            <a:endParaRPr dirty="0" smtClean="0"/>
          </a:p>
        </p:txBody>
      </p:sp>
      <p:sp>
        <p:nvSpPr>
          <p:cNvPr id="6" name="Title 5"/>
          <p:cNvSpPr>
            <a:spLocks noGrp="1"/>
          </p:cNvSpPr>
          <p:nvPr>
            <p:ph type="title" idx="4294967295"/>
          </p:nvPr>
        </p:nvSpPr>
        <p:spPr>
          <a:xfrm>
            <a:off x="5330825" y="6324600"/>
            <a:ext cx="3813175" cy="347663"/>
          </a:xfrm>
        </p:spPr>
        <p:txBody>
          <a:bodyPr>
            <a:normAutofit fontScale="90000"/>
          </a:bodyPr>
          <a:lstStyle/>
          <a:p>
            <a:r>
              <a:rPr lang="en-US" dirty="0" err="1">
                <a:solidFill>
                  <a:schemeClr val="tx1"/>
                </a:solidFill>
              </a:rPr>
              <a:t>Balakumar</a:t>
            </a:r>
            <a:r>
              <a:rPr lang="en-US" dirty="0">
                <a:solidFill>
                  <a:schemeClr val="tx1"/>
                </a:solidFill>
              </a:rPr>
              <a:t> </a:t>
            </a:r>
            <a:r>
              <a:rPr lang="en-US" dirty="0" err="1">
                <a:solidFill>
                  <a:schemeClr val="tx1"/>
                </a:solidFill>
              </a:rPr>
              <a:t>Sethuraman</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990600"/>
            <a:ext cx="8686800" cy="4953001"/>
          </a:xfrm>
        </p:spPr>
        <p:txBody>
          <a:bodyPr/>
          <a:lstStyle/>
          <a:p>
            <a:pPr marL="0" indent="0">
              <a:buNone/>
            </a:pPr>
            <a:r>
              <a:rPr lang="en-US" smtClean="0"/>
              <a:t>Sample Client Requests:</a:t>
            </a:r>
            <a:endParaRPr lang="en-US" dirty="0" smtClean="0"/>
          </a:p>
          <a:p>
            <a:r>
              <a:rPr lang="en-US" smtClean="0"/>
              <a:t>A typical client GET request:</a:t>
            </a:r>
          </a:p>
          <a:p>
            <a:pPr marL="0" indent="0">
              <a:buNone/>
            </a:pPr>
            <a:endParaRPr lang="en-US" sz="1000" smtClean="0"/>
          </a:p>
          <a:p>
            <a:pPr marL="0" indent="0">
              <a:buNone/>
            </a:pPr>
            <a:endParaRPr lang="en-US" sz="1000"/>
          </a:p>
          <a:p>
            <a:pPr marL="0" indent="0">
              <a:buNone/>
            </a:pPr>
            <a:endParaRPr lang="en-US" sz="1000" smtClean="0"/>
          </a:p>
          <a:p>
            <a:pPr marL="0" indent="0">
              <a:buNone/>
            </a:pPr>
            <a:endParaRPr lang="en-US" sz="1000"/>
          </a:p>
          <a:p>
            <a:pPr marL="0" indent="0">
              <a:buNone/>
            </a:pPr>
            <a:endParaRPr lang="en-US" sz="1000" smtClean="0"/>
          </a:p>
          <a:p>
            <a:pPr marL="0" indent="0">
              <a:buNone/>
            </a:pPr>
            <a:endParaRPr lang="en-US" sz="1000"/>
          </a:p>
          <a:p>
            <a:pPr marL="0" indent="0">
              <a:buNone/>
            </a:pPr>
            <a:endParaRPr lang="en-US" sz="1000" smtClean="0"/>
          </a:p>
          <a:p>
            <a:pPr marL="0" indent="0">
              <a:buNone/>
            </a:pPr>
            <a:endParaRPr lang="en-US" sz="1000" smtClean="0"/>
          </a:p>
          <a:p>
            <a:r>
              <a:rPr lang="en-US" smtClean="0"/>
              <a:t>A typical client POST request:</a:t>
            </a:r>
            <a:endParaRPr lang="en-US" dirty="0"/>
          </a:p>
        </p:txBody>
      </p:sp>
      <p:sp>
        <p:nvSpPr>
          <p:cNvPr id="2" name="Title 1"/>
          <p:cNvSpPr>
            <a:spLocks noGrp="1"/>
          </p:cNvSpPr>
          <p:nvPr>
            <p:ph type="title"/>
          </p:nvPr>
        </p:nvSpPr>
        <p:spPr/>
        <p:txBody>
          <a:bodyPr>
            <a:normAutofit/>
          </a:bodyPr>
          <a:lstStyle/>
          <a:p>
            <a:r>
              <a:rPr lang="en-US" smtClean="0"/>
              <a:t>HTTP-REST Request Basics</a:t>
            </a:r>
            <a:endParaRPr lang="en-US"/>
          </a:p>
        </p:txBody>
      </p:sp>
      <p:sp>
        <p:nvSpPr>
          <p:cNvPr id="8" name="TextBox 7"/>
          <p:cNvSpPr txBox="1"/>
          <p:nvPr/>
        </p:nvSpPr>
        <p:spPr>
          <a:xfrm>
            <a:off x="381000" y="2209800"/>
            <a:ext cx="8305800" cy="1200329"/>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b="1" dirty="0" smtClean="0">
                <a:latin typeface="Courier New" pitchFamily="49" charset="0"/>
                <a:cs typeface="Courier New" pitchFamily="49" charset="0"/>
              </a:rPr>
              <a:t>GET</a:t>
            </a:r>
            <a:r>
              <a:rPr lang="en-US" dirty="0" smtClean="0">
                <a:latin typeface="Courier New" pitchFamily="49" charset="0"/>
                <a:cs typeface="Courier New" pitchFamily="49" charset="0"/>
              </a:rPr>
              <a:t> </a:t>
            </a:r>
            <a:r>
              <a:rPr lang="en-US" smtClean="0">
                <a:latin typeface="Courier New" pitchFamily="49" charset="0"/>
                <a:cs typeface="Courier New" pitchFamily="49" charset="0"/>
              </a:rPr>
              <a:t>/view?id=1 </a:t>
            </a:r>
            <a:r>
              <a:rPr lang="en-US" b="1" dirty="0" smtClean="0">
                <a:latin typeface="Courier New" pitchFamily="49" charset="0"/>
                <a:cs typeface="Courier New" pitchFamily="49" charset="0"/>
              </a:rPr>
              <a:t>HTTP/1.1</a:t>
            </a:r>
          </a:p>
          <a:p>
            <a:r>
              <a:rPr lang="en-US" b="1" dirty="0" smtClean="0">
                <a:latin typeface="Courier New" pitchFamily="49" charset="0"/>
                <a:cs typeface="Courier New" pitchFamily="49" charset="0"/>
              </a:rPr>
              <a:t>User-Agent:</a:t>
            </a:r>
            <a:r>
              <a:rPr lang="en-US" dirty="0" smtClean="0">
                <a:latin typeface="Courier New" pitchFamily="49" charset="0"/>
                <a:cs typeface="Courier New" pitchFamily="49" charset="0"/>
              </a:rPr>
              <a:t> Chrome</a:t>
            </a:r>
          </a:p>
          <a:p>
            <a:r>
              <a:rPr lang="en-US" b="1" dirty="0" smtClean="0">
                <a:latin typeface="Courier New" pitchFamily="49" charset="0"/>
                <a:cs typeface="Courier New" pitchFamily="49" charset="0"/>
              </a:rPr>
              <a:t>Accept</a:t>
            </a:r>
            <a:r>
              <a:rPr lang="en-US" dirty="0" smtClean="0">
                <a:latin typeface="Courier New" pitchFamily="49" charset="0"/>
                <a:cs typeface="Courier New" pitchFamily="49" charset="0"/>
              </a:rPr>
              <a:t>: application/</a:t>
            </a:r>
            <a:r>
              <a:rPr lang="en-US" dirty="0" err="1" smtClean="0">
                <a:latin typeface="Courier New" pitchFamily="49" charset="0"/>
                <a:cs typeface="Courier New" pitchFamily="49" charset="0"/>
              </a:rPr>
              <a:t>json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[CRLF]</a:t>
            </a:r>
            <a:endParaRPr lang="en-US" dirty="0">
              <a:latin typeface="Courier New" pitchFamily="49" charset="0"/>
              <a:cs typeface="Courier New" pitchFamily="49" charset="0"/>
            </a:endParaRPr>
          </a:p>
        </p:txBody>
      </p:sp>
      <p:sp>
        <p:nvSpPr>
          <p:cNvPr id="9" name="TextBox 8"/>
          <p:cNvSpPr txBox="1"/>
          <p:nvPr/>
        </p:nvSpPr>
        <p:spPr>
          <a:xfrm>
            <a:off x="381000" y="4267200"/>
            <a:ext cx="8305800" cy="1477328"/>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b="1" dirty="0" smtClean="0">
                <a:latin typeface="Courier New" pitchFamily="49" charset="0"/>
                <a:cs typeface="Courier New" pitchFamily="49" charset="0"/>
              </a:rPr>
              <a:t>POST</a:t>
            </a:r>
            <a:r>
              <a:rPr lang="en-US" dirty="0" smtClean="0">
                <a:latin typeface="Courier New" pitchFamily="49" charset="0"/>
                <a:cs typeface="Courier New" pitchFamily="49" charset="0"/>
              </a:rPr>
              <a:t> /save HTTP/1.1</a:t>
            </a:r>
          </a:p>
          <a:p>
            <a:r>
              <a:rPr lang="en-US" b="1" dirty="0" smtClean="0">
                <a:latin typeface="Courier New" pitchFamily="49" charset="0"/>
                <a:cs typeface="Courier New" pitchFamily="49" charset="0"/>
              </a:rPr>
              <a:t>User-Agent:</a:t>
            </a:r>
            <a:r>
              <a:rPr lang="en-US" dirty="0" smtClean="0">
                <a:latin typeface="Courier New" pitchFamily="49" charset="0"/>
                <a:cs typeface="Courier New" pitchFamily="49" charset="0"/>
              </a:rPr>
              <a:t> IE</a:t>
            </a:r>
          </a:p>
          <a:p>
            <a:r>
              <a:rPr lang="en-US" b="1" dirty="0" smtClean="0">
                <a:latin typeface="Courier New" pitchFamily="49" charset="0"/>
                <a:cs typeface="Courier New" pitchFamily="49" charset="0"/>
              </a:rPr>
              <a:t>Content-Type:</a:t>
            </a:r>
            <a:r>
              <a:rPr lang="en-US" dirty="0" smtClean="0">
                <a:latin typeface="Courier New" pitchFamily="49" charset="0"/>
                <a:cs typeface="Courier New" pitchFamily="49" charset="0"/>
              </a:rPr>
              <a:t> </a:t>
            </a:r>
            <a:r>
              <a:rPr lang="en-US" sz="1600" dirty="0" smtClean="0">
                <a:latin typeface="Courier New" pitchFamily="49" charset="0"/>
                <a:cs typeface="Courier New" pitchFamily="49" charset="0"/>
              </a:rPr>
              <a:t>application/x-www-form-</a:t>
            </a:r>
            <a:r>
              <a:rPr lang="en-US" sz="1600" dirty="0" err="1" smtClean="0">
                <a:latin typeface="Courier New" pitchFamily="49" charset="0"/>
                <a:cs typeface="Courier New" pitchFamily="49" charset="0"/>
              </a:rPr>
              <a:t>urlencoded</a:t>
            </a:r>
            <a:endParaRPr lang="en-US" sz="1600" dirty="0" smtClean="0">
              <a:latin typeface="Courier New" pitchFamily="49" charset="0"/>
              <a:cs typeface="Courier New" pitchFamily="49" charset="0"/>
            </a:endParaRPr>
          </a:p>
          <a:p>
            <a:r>
              <a:rPr lang="en-US" dirty="0" smtClean="0">
                <a:latin typeface="Courier New" pitchFamily="49" charset="0"/>
                <a:cs typeface="Courier New" pitchFamily="49" charset="0"/>
              </a:rPr>
              <a:t>[CRLF]</a:t>
            </a:r>
          </a:p>
          <a:p>
            <a:r>
              <a:rPr lang="en-US" dirty="0" smtClean="0">
                <a:latin typeface="Courier New" pitchFamily="49" charset="0"/>
                <a:cs typeface="Courier New" pitchFamily="49" charset="0"/>
              </a:rPr>
              <a:t>name=</a:t>
            </a:r>
            <a:r>
              <a:rPr lang="en-US" dirty="0" err="1" smtClean="0">
                <a:latin typeface="Courier New" pitchFamily="49" charset="0"/>
                <a:cs typeface="Courier New" pitchFamily="49" charset="0"/>
              </a:rPr>
              <a:t>x&amp;id</a:t>
            </a:r>
            <a:r>
              <a:rPr lang="en-US" dirty="0" smtClean="0">
                <a:latin typeface="Courier New" pitchFamily="49" charset="0"/>
                <a:cs typeface="Courier New" pitchFamily="49" charset="0"/>
              </a:rPr>
              <a:t>=2</a:t>
            </a:r>
            <a:endParaRPr lang="en-US" dirty="0">
              <a:latin typeface="Courier New" pitchFamily="49" charset="0"/>
              <a:cs typeface="Courier New" pitchFamily="49" charset="0"/>
            </a:endParaRPr>
          </a:p>
        </p:txBody>
      </p:sp>
      <p:sp>
        <p:nvSpPr>
          <p:cNvPr id="11" name="Right Brace 10"/>
          <p:cNvSpPr/>
          <p:nvPr/>
        </p:nvSpPr>
        <p:spPr>
          <a:xfrm>
            <a:off x="3962400" y="2266657"/>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2" name="Right Brace 11"/>
          <p:cNvSpPr/>
          <p:nvPr/>
        </p:nvSpPr>
        <p:spPr>
          <a:xfrm>
            <a:off x="6553200" y="4677392"/>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114800" y="2209800"/>
            <a:ext cx="4468837" cy="338554"/>
          </a:xfrm>
          <a:prstGeom prst="rect">
            <a:avLst/>
          </a:prstGeom>
          <a:noFill/>
        </p:spPr>
        <p:txBody>
          <a:bodyPr wrap="square" rtlCol="0">
            <a:spAutoFit/>
          </a:bodyPr>
          <a:lstStyle/>
          <a:p>
            <a:r>
              <a:rPr lang="en-US" sz="1600" b="1" smtClean="0">
                <a:solidFill>
                  <a:srgbClr val="00B050"/>
                </a:solidFill>
              </a:rPr>
              <a:t>Requested Resource</a:t>
            </a:r>
            <a:r>
              <a:rPr lang="en-US" sz="1600" smtClean="0">
                <a:solidFill>
                  <a:srgbClr val="00B050"/>
                </a:solidFill>
              </a:rPr>
              <a:t> (path and query string)</a:t>
            </a:r>
            <a:endParaRPr lang="en-US" sz="1600">
              <a:solidFill>
                <a:srgbClr val="00B050"/>
              </a:solidFill>
            </a:endParaRPr>
          </a:p>
        </p:txBody>
      </p:sp>
      <p:sp>
        <p:nvSpPr>
          <p:cNvPr id="14" name="TextBox 13"/>
          <p:cNvSpPr txBox="1"/>
          <p:nvPr/>
        </p:nvSpPr>
        <p:spPr>
          <a:xfrm>
            <a:off x="6704428" y="4728158"/>
            <a:ext cx="1981200" cy="338554"/>
          </a:xfrm>
          <a:prstGeom prst="rect">
            <a:avLst/>
          </a:prstGeom>
          <a:noFill/>
        </p:spPr>
        <p:txBody>
          <a:bodyPr wrap="square" rtlCol="0">
            <a:spAutoFit/>
          </a:bodyPr>
          <a:lstStyle/>
          <a:p>
            <a:r>
              <a:rPr lang="en-US" sz="1600" b="1" smtClean="0">
                <a:solidFill>
                  <a:srgbClr val="00B050"/>
                </a:solidFill>
              </a:rPr>
              <a:t>Request Headers</a:t>
            </a:r>
            <a:endParaRPr lang="en-US" sz="1600" b="1">
              <a:solidFill>
                <a:srgbClr val="00B050"/>
              </a:solidFill>
            </a:endParaRPr>
          </a:p>
        </p:txBody>
      </p:sp>
      <p:sp>
        <p:nvSpPr>
          <p:cNvPr id="15" name="Right Brace 14"/>
          <p:cNvSpPr/>
          <p:nvPr/>
        </p:nvSpPr>
        <p:spPr>
          <a:xfrm>
            <a:off x="2475914" y="5429665"/>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6" name="TextBox 15"/>
          <p:cNvSpPr txBox="1"/>
          <p:nvPr/>
        </p:nvSpPr>
        <p:spPr>
          <a:xfrm>
            <a:off x="2661138" y="5376446"/>
            <a:ext cx="5033890" cy="338554"/>
          </a:xfrm>
          <a:prstGeom prst="rect">
            <a:avLst/>
          </a:prstGeom>
          <a:noFill/>
        </p:spPr>
        <p:txBody>
          <a:bodyPr wrap="square" rtlCol="0">
            <a:spAutoFit/>
          </a:bodyPr>
          <a:lstStyle/>
          <a:p>
            <a:r>
              <a:rPr lang="en-US" sz="1600" b="1" smtClean="0">
                <a:solidFill>
                  <a:srgbClr val="00B050"/>
                </a:solidFill>
              </a:rPr>
              <a:t>Request Body</a:t>
            </a:r>
            <a:r>
              <a:rPr lang="en-US" sz="1600" smtClean="0">
                <a:solidFill>
                  <a:srgbClr val="00B050"/>
                </a:solidFill>
              </a:rPr>
              <a:t> (e.g. form parameters)</a:t>
            </a:r>
            <a:endParaRPr lang="en-US" sz="1600">
              <a:solidFill>
                <a:srgbClr val="00B050"/>
              </a:solidFill>
            </a:endParaRPr>
          </a:p>
        </p:txBody>
      </p:sp>
      <p:sp>
        <p:nvSpPr>
          <p:cNvPr id="17" name="Right Brace 16"/>
          <p:cNvSpPr/>
          <p:nvPr/>
        </p:nvSpPr>
        <p:spPr>
          <a:xfrm>
            <a:off x="3478237" y="4324057"/>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8" name="TextBox 17"/>
          <p:cNvSpPr txBox="1"/>
          <p:nvPr/>
        </p:nvSpPr>
        <p:spPr>
          <a:xfrm>
            <a:off x="3657600" y="4267200"/>
            <a:ext cx="4952999" cy="338554"/>
          </a:xfrm>
          <a:prstGeom prst="rect">
            <a:avLst/>
          </a:prstGeom>
          <a:noFill/>
        </p:spPr>
        <p:txBody>
          <a:bodyPr wrap="square" rtlCol="0">
            <a:spAutoFit/>
          </a:bodyPr>
          <a:lstStyle/>
          <a:p>
            <a:r>
              <a:rPr lang="en-US" sz="1600" b="1" smtClean="0">
                <a:solidFill>
                  <a:srgbClr val="00B050"/>
                </a:solidFill>
              </a:rPr>
              <a:t>Requested Resource</a:t>
            </a:r>
            <a:r>
              <a:rPr lang="en-US" sz="1600" smtClean="0">
                <a:solidFill>
                  <a:srgbClr val="00B050"/>
                </a:solidFill>
              </a:rPr>
              <a:t> (typically no query string)</a:t>
            </a:r>
            <a:endParaRPr lang="en-US" sz="1600">
              <a:solidFill>
                <a:srgbClr val="00B050"/>
              </a:solidFill>
            </a:endParaRPr>
          </a:p>
        </p:txBody>
      </p:sp>
      <p:sp>
        <p:nvSpPr>
          <p:cNvPr id="19" name="Right Brace 18"/>
          <p:cNvSpPr/>
          <p:nvPr/>
        </p:nvSpPr>
        <p:spPr>
          <a:xfrm>
            <a:off x="3962400" y="2628900"/>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4113628" y="2679666"/>
            <a:ext cx="3581400" cy="338554"/>
          </a:xfrm>
          <a:prstGeom prst="rect">
            <a:avLst/>
          </a:prstGeom>
          <a:noFill/>
        </p:spPr>
        <p:txBody>
          <a:bodyPr wrap="square" rtlCol="0">
            <a:spAutoFit/>
          </a:bodyPr>
          <a:lstStyle/>
          <a:p>
            <a:r>
              <a:rPr lang="en-US" sz="1600" b="1" smtClean="0">
                <a:solidFill>
                  <a:srgbClr val="00B050"/>
                </a:solidFill>
              </a:rPr>
              <a:t>Request Headers</a:t>
            </a:r>
            <a:endParaRPr lang="en-US" sz="1600" b="1">
              <a:solidFill>
                <a:srgbClr val="00B050"/>
              </a:solidFill>
            </a:endParaRPr>
          </a:p>
        </p:txBody>
      </p:sp>
      <p:sp>
        <p:nvSpPr>
          <p:cNvPr id="24" name="TextBox 23"/>
          <p:cNvSpPr txBox="1"/>
          <p:nvPr/>
        </p:nvSpPr>
        <p:spPr>
          <a:xfrm>
            <a:off x="3962400" y="3058493"/>
            <a:ext cx="3581400" cy="338554"/>
          </a:xfrm>
          <a:prstGeom prst="rect">
            <a:avLst/>
          </a:prstGeom>
          <a:noFill/>
        </p:spPr>
        <p:txBody>
          <a:bodyPr wrap="square" rtlCol="0">
            <a:spAutoFit/>
          </a:bodyPr>
          <a:lstStyle/>
          <a:p>
            <a:r>
              <a:rPr lang="en-US" sz="1600" smtClean="0">
                <a:solidFill>
                  <a:srgbClr val="00B050"/>
                </a:solidFill>
              </a:rPr>
              <a:t>(no request body)</a:t>
            </a:r>
            <a:endParaRPr lang="en-US" sz="1600">
              <a:solidFill>
                <a:srgbClr val="00B050"/>
              </a:solidFill>
            </a:endParaRPr>
          </a:p>
        </p:txBody>
      </p:sp>
    </p:spTree>
    <p:extLst>
      <p:ext uri="{BB962C8B-B14F-4D97-AF65-F5344CB8AC3E}">
        <p14:creationId xmlns:p14="http://schemas.microsoft.com/office/powerpoint/2010/main" val="123572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6" grpId="0"/>
      <p:bldP spid="17" grpId="0" animBg="1"/>
      <p:bldP spid="18" grpId="0"/>
      <p:bldP spid="19" grpId="0" animBg="1"/>
      <p:bldP spid="20"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lstStyle/>
          <a:p>
            <a:r>
              <a:rPr lang="en-US" dirty="0" smtClean="0"/>
              <a:t>The </a:t>
            </a:r>
            <a:r>
              <a:rPr lang="en-US" b="1" dirty="0" smtClean="0"/>
              <a:t>HTTP response </a:t>
            </a:r>
            <a:r>
              <a:rPr lang="en-US" dirty="0" smtClean="0"/>
              <a:t>is sent </a:t>
            </a:r>
            <a:r>
              <a:rPr lang="en-US" i="1" dirty="0" smtClean="0"/>
              <a:t>from the server</a:t>
            </a:r>
            <a:r>
              <a:rPr lang="en-US" dirty="0" smtClean="0"/>
              <a:t>.</a:t>
            </a:r>
          </a:p>
          <a:p>
            <a:pPr lvl="1"/>
            <a:r>
              <a:rPr lang="en-US" dirty="0" smtClean="0"/>
              <a:t>Gives the </a:t>
            </a:r>
            <a:r>
              <a:rPr lang="en-US" b="1" dirty="0" smtClean="0"/>
              <a:t>status</a:t>
            </a:r>
            <a:r>
              <a:rPr lang="en-US" dirty="0" smtClean="0"/>
              <a:t> of the processed request.</a:t>
            </a:r>
            <a:endParaRPr lang="en-US" dirty="0"/>
          </a:p>
          <a:p>
            <a:pPr lvl="1"/>
            <a:r>
              <a:rPr lang="en-US" dirty="0" smtClean="0"/>
              <a:t>Supplies </a:t>
            </a:r>
            <a:r>
              <a:rPr lang="en-US" b="1" dirty="0" smtClean="0"/>
              <a:t>response headers</a:t>
            </a:r>
            <a:r>
              <a:rPr lang="en-US" dirty="0" smtClean="0"/>
              <a:t> (name-value pairs) that provide additional information about the response.</a:t>
            </a:r>
          </a:p>
          <a:p>
            <a:pPr lvl="1"/>
            <a:r>
              <a:rPr lang="en-US" dirty="0" smtClean="0"/>
              <a:t>Supplies an optional </a:t>
            </a:r>
            <a:r>
              <a:rPr lang="en-US" b="1" dirty="0" smtClean="0"/>
              <a:t>response body </a:t>
            </a:r>
            <a:r>
              <a:rPr lang="en-US" dirty="0" smtClean="0"/>
              <a:t>that identifies additional data to be downloaded to the client (html, xml, binary data, etc.)</a:t>
            </a:r>
          </a:p>
          <a:p>
            <a:pPr lvl="1"/>
            <a:endParaRPr lang="en-US" dirty="0"/>
          </a:p>
        </p:txBody>
      </p:sp>
      <p:sp>
        <p:nvSpPr>
          <p:cNvPr id="2" name="Title 1"/>
          <p:cNvSpPr>
            <a:spLocks noGrp="1"/>
          </p:cNvSpPr>
          <p:nvPr>
            <p:ph type="title"/>
          </p:nvPr>
        </p:nvSpPr>
        <p:spPr/>
        <p:txBody>
          <a:bodyPr>
            <a:normAutofit/>
          </a:bodyPr>
          <a:lstStyle/>
          <a:p>
            <a:r>
              <a:rPr lang="en-US" dirty="0" smtClean="0"/>
              <a:t>HTTP-REST Response Basics</a:t>
            </a:r>
            <a:endParaRPr lang="en-US" dirty="0"/>
          </a:p>
        </p:txBody>
      </p:sp>
    </p:spTree>
    <p:extLst>
      <p:ext uri="{BB962C8B-B14F-4D97-AF65-F5344CB8AC3E}">
        <p14:creationId xmlns:p14="http://schemas.microsoft.com/office/powerpoint/2010/main" val="144816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lstStyle/>
          <a:p>
            <a:pPr marL="57150" indent="0">
              <a:buNone/>
            </a:pPr>
            <a:r>
              <a:rPr lang="en-US" dirty="0" smtClean="0"/>
              <a:t>Sample Server Responses:</a:t>
            </a:r>
            <a:endParaRPr lang="en-US" dirty="0"/>
          </a:p>
        </p:txBody>
      </p:sp>
      <p:sp>
        <p:nvSpPr>
          <p:cNvPr id="2" name="Title 1"/>
          <p:cNvSpPr>
            <a:spLocks noGrp="1"/>
          </p:cNvSpPr>
          <p:nvPr>
            <p:ph type="title"/>
          </p:nvPr>
        </p:nvSpPr>
        <p:spPr/>
        <p:txBody>
          <a:bodyPr>
            <a:normAutofit/>
          </a:bodyPr>
          <a:lstStyle/>
          <a:p>
            <a:r>
              <a:rPr lang="en-US" dirty="0" smtClean="0"/>
              <a:t>HTTP-REST Response Basics</a:t>
            </a:r>
            <a:endParaRPr lang="en-US" dirty="0"/>
          </a:p>
        </p:txBody>
      </p:sp>
      <p:sp>
        <p:nvSpPr>
          <p:cNvPr id="4" name="TextBox 3"/>
          <p:cNvSpPr txBox="1"/>
          <p:nvPr/>
        </p:nvSpPr>
        <p:spPr>
          <a:xfrm>
            <a:off x="275968" y="1676400"/>
            <a:ext cx="8534400" cy="2031325"/>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b="1" dirty="0" smtClean="0">
                <a:latin typeface="Courier New" pitchFamily="49" charset="0"/>
                <a:cs typeface="Courier New" pitchFamily="49" charset="0"/>
              </a:rPr>
              <a:t>HTTP/1.1</a:t>
            </a:r>
            <a:r>
              <a:rPr lang="en-US" dirty="0" smtClean="0">
                <a:latin typeface="Courier New" pitchFamily="49" charset="0"/>
                <a:cs typeface="Courier New" pitchFamily="49" charset="0"/>
              </a:rPr>
              <a:t> 200 OK</a:t>
            </a:r>
          </a:p>
          <a:p>
            <a:r>
              <a:rPr lang="en-US" b="1" dirty="0" smtClean="0">
                <a:latin typeface="Courier New" pitchFamily="49" charset="0"/>
                <a:cs typeface="Courier New" pitchFamily="49" charset="0"/>
              </a:rPr>
              <a:t>Content-Type:</a:t>
            </a:r>
            <a:r>
              <a:rPr lang="en-US" dirty="0" smtClean="0">
                <a:latin typeface="Courier New" pitchFamily="49" charset="0"/>
                <a:cs typeface="Courier New" pitchFamily="49" charset="0"/>
              </a:rPr>
              <a:t> text/html</a:t>
            </a:r>
          </a:p>
          <a:p>
            <a:r>
              <a:rPr lang="en-US" b="1" dirty="0" smtClean="0">
                <a:latin typeface="Courier New" pitchFamily="49" charset="0"/>
                <a:cs typeface="Courier New" pitchFamily="49" charset="0"/>
              </a:rPr>
              <a:t>Content-Length:</a:t>
            </a:r>
            <a:r>
              <a:rPr lang="en-US" dirty="0" smtClean="0">
                <a:latin typeface="Courier New" pitchFamily="49" charset="0"/>
                <a:cs typeface="Courier New" pitchFamily="49" charset="0"/>
              </a:rPr>
              <a:t> 1337</a:t>
            </a:r>
          </a:p>
          <a:p>
            <a:r>
              <a:rPr lang="en-US" dirty="0" smtClean="0">
                <a:latin typeface="Courier New" pitchFamily="49" charset="0"/>
                <a:cs typeface="Courier New" pitchFamily="49" charset="0"/>
              </a:rPr>
              <a:t>[CRLF]</a:t>
            </a:r>
          </a:p>
          <a:p>
            <a:r>
              <a:rPr lang="en-US" dirty="0" smtClean="0">
                <a:latin typeface="Courier New" pitchFamily="49" charset="0"/>
                <a:cs typeface="Courier New" pitchFamily="49" charset="0"/>
              </a:rPr>
              <a:t>&lt;html&gt;</a:t>
            </a:r>
          </a:p>
          <a:p>
            <a:r>
              <a:rPr lang="en-US" dirty="0" smtClean="0">
                <a:latin typeface="Courier New" pitchFamily="49" charset="0"/>
                <a:cs typeface="Courier New" pitchFamily="49" charset="0"/>
              </a:rPr>
              <a:t>  &lt;!-- Some HTML Content. --&gt;</a:t>
            </a:r>
          </a:p>
          <a:p>
            <a:r>
              <a:rPr lang="en-US" dirty="0" smtClean="0">
                <a:latin typeface="Courier New" pitchFamily="49" charset="0"/>
                <a:cs typeface="Courier New" pitchFamily="49" charset="0"/>
              </a:rPr>
              <a:t>&lt;/html&gt;</a:t>
            </a:r>
            <a:endParaRPr lang="en-US" dirty="0">
              <a:latin typeface="Courier New" pitchFamily="49" charset="0"/>
              <a:cs typeface="Courier New" pitchFamily="49" charset="0"/>
            </a:endParaRPr>
          </a:p>
        </p:txBody>
      </p:sp>
      <p:sp>
        <p:nvSpPr>
          <p:cNvPr id="5" name="TextBox 4"/>
          <p:cNvSpPr txBox="1"/>
          <p:nvPr/>
        </p:nvSpPr>
        <p:spPr>
          <a:xfrm>
            <a:off x="304800" y="3896774"/>
            <a:ext cx="8534400" cy="369332"/>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latin typeface="Courier New" pitchFamily="49" charset="0"/>
                <a:cs typeface="Courier New" pitchFamily="49" charset="0"/>
              </a:rPr>
              <a:t>HTTP/1.1 500 Internal Server Error</a:t>
            </a:r>
          </a:p>
        </p:txBody>
      </p:sp>
      <p:sp>
        <p:nvSpPr>
          <p:cNvPr id="6" name="TextBox 5"/>
          <p:cNvSpPr txBox="1"/>
          <p:nvPr/>
        </p:nvSpPr>
        <p:spPr>
          <a:xfrm>
            <a:off x="304800" y="4470229"/>
            <a:ext cx="8534400" cy="1200329"/>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smtClean="0">
                <a:latin typeface="Courier New" pitchFamily="49" charset="0"/>
                <a:cs typeface="Courier New" pitchFamily="49" charset="0"/>
              </a:rPr>
              <a:t>HTTP/1.1 201 Created</a:t>
            </a:r>
          </a:p>
          <a:p>
            <a:r>
              <a:rPr lang="en-US" dirty="0" smtClean="0">
                <a:latin typeface="Courier New" pitchFamily="49" charset="0"/>
                <a:cs typeface="Courier New" pitchFamily="49" charset="0"/>
              </a:rPr>
              <a:t>Location: /view/7</a:t>
            </a:r>
          </a:p>
          <a:p>
            <a:r>
              <a:rPr lang="en-US" dirty="0" smtClean="0">
                <a:latin typeface="Courier New" pitchFamily="49" charset="0"/>
                <a:cs typeface="Courier New" pitchFamily="49" charset="0"/>
              </a:rPr>
              <a:t>[CRLF]</a:t>
            </a:r>
          </a:p>
          <a:p>
            <a:r>
              <a:rPr lang="en-US" dirty="0" smtClean="0">
                <a:latin typeface="Courier New" pitchFamily="49" charset="0"/>
                <a:cs typeface="Courier New" pitchFamily="49" charset="0"/>
              </a:rPr>
              <a:t>Some message goes here.</a:t>
            </a:r>
            <a:endParaRPr lang="en-US" dirty="0">
              <a:latin typeface="Courier New" pitchFamily="49" charset="0"/>
              <a:cs typeface="Courier New" pitchFamily="49" charset="0"/>
            </a:endParaRPr>
          </a:p>
        </p:txBody>
      </p:sp>
      <p:sp>
        <p:nvSpPr>
          <p:cNvPr id="7" name="Right Brace 6"/>
          <p:cNvSpPr/>
          <p:nvPr/>
        </p:nvSpPr>
        <p:spPr>
          <a:xfrm>
            <a:off x="3200400" y="1734429"/>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8" name="TextBox 7"/>
          <p:cNvSpPr txBox="1"/>
          <p:nvPr/>
        </p:nvSpPr>
        <p:spPr>
          <a:xfrm>
            <a:off x="3455962" y="1677572"/>
            <a:ext cx="4468837" cy="338554"/>
          </a:xfrm>
          <a:prstGeom prst="rect">
            <a:avLst/>
          </a:prstGeom>
          <a:noFill/>
        </p:spPr>
        <p:txBody>
          <a:bodyPr wrap="square" rtlCol="0">
            <a:spAutoFit/>
          </a:bodyPr>
          <a:lstStyle/>
          <a:p>
            <a:r>
              <a:rPr lang="en-US" sz="1600" b="1" smtClean="0">
                <a:solidFill>
                  <a:srgbClr val="00B050"/>
                </a:solidFill>
              </a:rPr>
              <a:t>Response Status</a:t>
            </a:r>
            <a:endParaRPr lang="en-US" sz="1600">
              <a:solidFill>
                <a:srgbClr val="00B050"/>
              </a:solidFill>
            </a:endParaRPr>
          </a:p>
        </p:txBody>
      </p:sp>
      <p:sp>
        <p:nvSpPr>
          <p:cNvPr id="11" name="Right Brace 10"/>
          <p:cNvSpPr/>
          <p:nvPr/>
        </p:nvSpPr>
        <p:spPr>
          <a:xfrm>
            <a:off x="3902613" y="2055864"/>
            <a:ext cx="152400" cy="4191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191000" y="2096137"/>
            <a:ext cx="3581400" cy="338554"/>
          </a:xfrm>
          <a:prstGeom prst="rect">
            <a:avLst/>
          </a:prstGeom>
          <a:noFill/>
        </p:spPr>
        <p:txBody>
          <a:bodyPr wrap="square" rtlCol="0">
            <a:spAutoFit/>
          </a:bodyPr>
          <a:lstStyle/>
          <a:p>
            <a:r>
              <a:rPr lang="en-US" sz="1600" b="1" smtClean="0">
                <a:solidFill>
                  <a:srgbClr val="00B050"/>
                </a:solidFill>
              </a:rPr>
              <a:t>Response Headers</a:t>
            </a:r>
            <a:endParaRPr lang="en-US" sz="1600" b="1">
              <a:solidFill>
                <a:srgbClr val="00B050"/>
              </a:solidFill>
            </a:endParaRPr>
          </a:p>
        </p:txBody>
      </p:sp>
      <p:sp>
        <p:nvSpPr>
          <p:cNvPr id="13" name="Right Brace 12"/>
          <p:cNvSpPr/>
          <p:nvPr/>
        </p:nvSpPr>
        <p:spPr>
          <a:xfrm>
            <a:off x="4600135" y="3007726"/>
            <a:ext cx="152400" cy="573673"/>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888522" y="3125285"/>
            <a:ext cx="3581400" cy="338554"/>
          </a:xfrm>
          <a:prstGeom prst="rect">
            <a:avLst/>
          </a:prstGeom>
          <a:noFill/>
        </p:spPr>
        <p:txBody>
          <a:bodyPr wrap="square" rtlCol="0">
            <a:spAutoFit/>
          </a:bodyPr>
          <a:lstStyle/>
          <a:p>
            <a:r>
              <a:rPr lang="en-US" sz="1600" b="1" smtClean="0">
                <a:solidFill>
                  <a:srgbClr val="00B050"/>
                </a:solidFill>
              </a:rPr>
              <a:t>Response Body (content)</a:t>
            </a:r>
            <a:endParaRPr lang="en-US" sz="1600" b="1">
              <a:solidFill>
                <a:srgbClr val="00B050"/>
              </a:solidFill>
            </a:endParaRPr>
          </a:p>
        </p:txBody>
      </p:sp>
      <p:sp>
        <p:nvSpPr>
          <p:cNvPr id="15" name="Right Brace 14"/>
          <p:cNvSpPr/>
          <p:nvPr/>
        </p:nvSpPr>
        <p:spPr>
          <a:xfrm>
            <a:off x="3391486" y="4527086"/>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6" name="TextBox 15"/>
          <p:cNvSpPr txBox="1"/>
          <p:nvPr/>
        </p:nvSpPr>
        <p:spPr>
          <a:xfrm>
            <a:off x="3647048" y="4470229"/>
            <a:ext cx="4468837" cy="338554"/>
          </a:xfrm>
          <a:prstGeom prst="rect">
            <a:avLst/>
          </a:prstGeom>
          <a:noFill/>
        </p:spPr>
        <p:txBody>
          <a:bodyPr wrap="square" rtlCol="0">
            <a:spAutoFit/>
          </a:bodyPr>
          <a:lstStyle/>
          <a:p>
            <a:r>
              <a:rPr lang="en-US" sz="1600" b="1" dirty="0" smtClean="0">
                <a:solidFill>
                  <a:srgbClr val="00B050"/>
                </a:solidFill>
              </a:rPr>
              <a:t>Response Status</a:t>
            </a:r>
            <a:endParaRPr lang="en-US" sz="1600" dirty="0">
              <a:solidFill>
                <a:srgbClr val="00B050"/>
              </a:solidFill>
            </a:endParaRPr>
          </a:p>
        </p:txBody>
      </p:sp>
      <p:sp>
        <p:nvSpPr>
          <p:cNvPr id="17" name="Right Brace 16"/>
          <p:cNvSpPr/>
          <p:nvPr/>
        </p:nvSpPr>
        <p:spPr>
          <a:xfrm>
            <a:off x="3391486" y="4818003"/>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8" name="TextBox 17"/>
          <p:cNvSpPr txBox="1"/>
          <p:nvPr/>
        </p:nvSpPr>
        <p:spPr>
          <a:xfrm>
            <a:off x="3647048" y="4761146"/>
            <a:ext cx="4468837" cy="338554"/>
          </a:xfrm>
          <a:prstGeom prst="rect">
            <a:avLst/>
          </a:prstGeom>
          <a:noFill/>
        </p:spPr>
        <p:txBody>
          <a:bodyPr wrap="square" rtlCol="0">
            <a:spAutoFit/>
          </a:bodyPr>
          <a:lstStyle/>
          <a:p>
            <a:r>
              <a:rPr lang="en-US" sz="1600" b="1" smtClean="0">
                <a:solidFill>
                  <a:srgbClr val="00B050"/>
                </a:solidFill>
              </a:rPr>
              <a:t>Response Header</a:t>
            </a:r>
            <a:endParaRPr lang="en-US" sz="1600">
              <a:solidFill>
                <a:srgbClr val="00B050"/>
              </a:solidFill>
            </a:endParaRPr>
          </a:p>
        </p:txBody>
      </p:sp>
      <p:sp>
        <p:nvSpPr>
          <p:cNvPr id="19" name="Right Brace 18"/>
          <p:cNvSpPr/>
          <p:nvPr/>
        </p:nvSpPr>
        <p:spPr>
          <a:xfrm>
            <a:off x="3723249" y="5357103"/>
            <a:ext cx="185224"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0" name="TextBox 19"/>
          <p:cNvSpPr txBox="1"/>
          <p:nvPr/>
        </p:nvSpPr>
        <p:spPr>
          <a:xfrm>
            <a:off x="3978811" y="5300246"/>
            <a:ext cx="4468837" cy="338554"/>
          </a:xfrm>
          <a:prstGeom prst="rect">
            <a:avLst/>
          </a:prstGeom>
          <a:noFill/>
        </p:spPr>
        <p:txBody>
          <a:bodyPr wrap="square" rtlCol="0">
            <a:spAutoFit/>
          </a:bodyPr>
          <a:lstStyle/>
          <a:p>
            <a:r>
              <a:rPr lang="en-US" sz="1600" b="1" smtClean="0">
                <a:solidFill>
                  <a:srgbClr val="00B050"/>
                </a:solidFill>
              </a:rPr>
              <a:t>Response Body</a:t>
            </a:r>
            <a:endParaRPr lang="en-US" sz="1600">
              <a:solidFill>
                <a:srgbClr val="00B050"/>
              </a:solidFill>
            </a:endParaRPr>
          </a:p>
        </p:txBody>
      </p:sp>
      <p:sp>
        <p:nvSpPr>
          <p:cNvPr id="21" name="Right Brace 20"/>
          <p:cNvSpPr/>
          <p:nvPr/>
        </p:nvSpPr>
        <p:spPr>
          <a:xfrm>
            <a:off x="5154638" y="3969020"/>
            <a:ext cx="112145" cy="2286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22" name="TextBox 21"/>
          <p:cNvSpPr txBox="1"/>
          <p:nvPr/>
        </p:nvSpPr>
        <p:spPr>
          <a:xfrm>
            <a:off x="5410200" y="3912163"/>
            <a:ext cx="2705685" cy="338554"/>
          </a:xfrm>
          <a:prstGeom prst="rect">
            <a:avLst/>
          </a:prstGeom>
          <a:noFill/>
        </p:spPr>
        <p:txBody>
          <a:bodyPr wrap="square" rtlCol="0">
            <a:spAutoFit/>
          </a:bodyPr>
          <a:lstStyle/>
          <a:p>
            <a:r>
              <a:rPr lang="en-US" sz="1600" b="1" smtClean="0">
                <a:solidFill>
                  <a:srgbClr val="00B050"/>
                </a:solidFill>
              </a:rPr>
              <a:t>Response Status</a:t>
            </a:r>
            <a:endParaRPr lang="en-US" sz="1600">
              <a:solidFill>
                <a:srgbClr val="00B050"/>
              </a:solidFill>
            </a:endParaRPr>
          </a:p>
        </p:txBody>
      </p:sp>
    </p:spTree>
    <p:extLst>
      <p:ext uri="{BB962C8B-B14F-4D97-AF65-F5344CB8AC3E}">
        <p14:creationId xmlns:p14="http://schemas.microsoft.com/office/powerpoint/2010/main" val="358473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p:bldP spid="13" grpId="0" animBg="1"/>
      <p:bldP spid="14" grpId="0"/>
      <p:bldP spid="15" grpId="0" animBg="1"/>
      <p:bldP spid="16" grpId="0"/>
      <p:bldP spid="17" grpId="0" animBg="1"/>
      <p:bldP spid="18" grpId="0"/>
      <p:bldP spid="19" grpId="0" animBg="1"/>
      <p:bldP spid="20" grpId="0"/>
      <p:bldP spid="21"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029200"/>
          </a:xfrm>
        </p:spPr>
        <p:txBody>
          <a:bodyPr>
            <a:normAutofit/>
          </a:bodyPr>
          <a:lstStyle/>
          <a:p>
            <a:pPr marL="0" indent="0">
              <a:buNone/>
            </a:pPr>
            <a:r>
              <a:rPr lang="en-US" dirty="0" smtClean="0"/>
              <a:t>HTTP Methods supported by REST:</a:t>
            </a:r>
          </a:p>
          <a:p>
            <a:r>
              <a:rPr lang="en-US" sz="2600" dirty="0" smtClean="0"/>
              <a:t>GET – Requests a resource at the request URL</a:t>
            </a:r>
          </a:p>
          <a:p>
            <a:pPr lvl="1"/>
            <a:r>
              <a:rPr lang="en-US" sz="2200" dirty="0" smtClean="0"/>
              <a:t>Should </a:t>
            </a:r>
            <a:r>
              <a:rPr lang="en-US" sz="2200" u="sng" dirty="0"/>
              <a:t>not</a:t>
            </a:r>
            <a:r>
              <a:rPr lang="en-US" sz="2200" dirty="0"/>
              <a:t> contain a request </a:t>
            </a:r>
            <a:r>
              <a:rPr lang="en-US" sz="2200" dirty="0" smtClean="0"/>
              <a:t>body, as it will be discarded.</a:t>
            </a:r>
          </a:p>
          <a:p>
            <a:pPr lvl="1"/>
            <a:r>
              <a:rPr lang="en-US" sz="2200" u="sng" dirty="0" smtClean="0"/>
              <a:t>May</a:t>
            </a:r>
            <a:r>
              <a:rPr lang="en-US" sz="2200" dirty="0" smtClean="0"/>
              <a:t> be cached locally or on the server.</a:t>
            </a:r>
            <a:endParaRPr lang="en-US" sz="2200" dirty="0"/>
          </a:p>
          <a:p>
            <a:pPr lvl="1"/>
            <a:r>
              <a:rPr lang="en-US" sz="2200" dirty="0" smtClean="0"/>
              <a:t>May produce a resource, but should not modify on it.</a:t>
            </a:r>
          </a:p>
          <a:p>
            <a:r>
              <a:rPr lang="en-US" sz="2600" dirty="0" smtClean="0"/>
              <a:t>POST – Submits information to the service for processing</a:t>
            </a:r>
          </a:p>
          <a:p>
            <a:pPr lvl="1"/>
            <a:r>
              <a:rPr lang="en-US" sz="2200" dirty="0" smtClean="0"/>
              <a:t>Should typically return the new or modified resource.</a:t>
            </a:r>
          </a:p>
          <a:p>
            <a:r>
              <a:rPr lang="en-US" sz="2600" dirty="0" smtClean="0"/>
              <a:t>PUT – Add a new resource at the request URL</a:t>
            </a:r>
            <a:endParaRPr lang="en-US" sz="2200" dirty="0" smtClean="0"/>
          </a:p>
          <a:p>
            <a:r>
              <a:rPr lang="en-US" sz="2600" dirty="0" smtClean="0"/>
              <a:t>DELETE – Removes the resource at the request URL</a:t>
            </a:r>
          </a:p>
          <a:p>
            <a:r>
              <a:rPr lang="en-US" sz="2600" dirty="0" smtClean="0"/>
              <a:t>OPTIONS – Indicates which methods are supported</a:t>
            </a:r>
          </a:p>
          <a:p>
            <a:r>
              <a:rPr lang="en-US" sz="2600" dirty="0" smtClean="0"/>
              <a:t>HEAD – Returns meta information about the request URL</a:t>
            </a:r>
          </a:p>
        </p:txBody>
      </p:sp>
      <p:sp>
        <p:nvSpPr>
          <p:cNvPr id="2" name="Title 1"/>
          <p:cNvSpPr>
            <a:spLocks noGrp="1"/>
          </p:cNvSpPr>
          <p:nvPr>
            <p:ph type="title"/>
          </p:nvPr>
        </p:nvSpPr>
        <p:spPr/>
        <p:txBody>
          <a:bodyPr>
            <a:normAutofit/>
          </a:bodyPr>
          <a:lstStyle/>
          <a:p>
            <a:r>
              <a:rPr lang="en-US" dirty="0" smtClean="0"/>
              <a:t>HTTP-REST Vocabulary</a:t>
            </a:r>
            <a:endParaRPr lang="en-US" dirty="0"/>
          </a:p>
        </p:txBody>
      </p:sp>
    </p:spTree>
    <p:extLst>
      <p:ext uri="{BB962C8B-B14F-4D97-AF65-F5344CB8AC3E}">
        <p14:creationId xmlns:p14="http://schemas.microsoft.com/office/powerpoint/2010/main" val="3744815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1"/>
            <a:ext cx="8686800" cy="5299493"/>
          </a:xfrm>
        </p:spPr>
        <p:txBody>
          <a:bodyPr>
            <a:normAutofit/>
          </a:bodyPr>
          <a:lstStyle/>
          <a:p>
            <a:pPr marL="0" indent="0">
              <a:buNone/>
            </a:pPr>
            <a:r>
              <a:rPr lang="en-US" dirty="0" smtClean="0"/>
              <a:t>A typical HTTP REST URL:</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r>
              <a:rPr lang="en-US" sz="2400" dirty="0" smtClean="0"/>
              <a:t>The </a:t>
            </a:r>
            <a:r>
              <a:rPr lang="en-US" sz="2400" b="1" dirty="0" smtClean="0"/>
              <a:t>protocol</a:t>
            </a:r>
            <a:r>
              <a:rPr lang="en-US" sz="2400" dirty="0" smtClean="0"/>
              <a:t> identifies the transport scheme that will be used to process and respond to the request.</a:t>
            </a:r>
          </a:p>
          <a:p>
            <a:r>
              <a:rPr lang="en-US" sz="2400" dirty="0" smtClean="0"/>
              <a:t>The </a:t>
            </a:r>
            <a:r>
              <a:rPr lang="en-US" sz="2400" b="1" dirty="0" smtClean="0"/>
              <a:t>host name </a:t>
            </a:r>
            <a:r>
              <a:rPr lang="en-US" sz="2400" dirty="0" smtClean="0"/>
              <a:t>identifies the server address of the resource.</a:t>
            </a:r>
          </a:p>
          <a:p>
            <a:r>
              <a:rPr lang="en-US" sz="2400" dirty="0" smtClean="0"/>
              <a:t>The </a:t>
            </a:r>
            <a:r>
              <a:rPr lang="en-US" sz="2400" b="1" dirty="0" smtClean="0"/>
              <a:t>path</a:t>
            </a:r>
            <a:r>
              <a:rPr lang="en-US" sz="2400" dirty="0" smtClean="0"/>
              <a:t> and </a:t>
            </a:r>
            <a:r>
              <a:rPr lang="en-US" sz="2400" b="1" dirty="0" smtClean="0"/>
              <a:t>query string  </a:t>
            </a:r>
            <a:r>
              <a:rPr lang="en-US" sz="2400" dirty="0" smtClean="0"/>
              <a:t>can be used to identify and customize the accessed resource.</a:t>
            </a:r>
          </a:p>
        </p:txBody>
      </p:sp>
      <p:sp>
        <p:nvSpPr>
          <p:cNvPr id="2" name="Title 1"/>
          <p:cNvSpPr>
            <a:spLocks noGrp="1"/>
          </p:cNvSpPr>
          <p:nvPr>
            <p:ph type="title"/>
          </p:nvPr>
        </p:nvSpPr>
        <p:spPr/>
        <p:txBody>
          <a:bodyPr>
            <a:normAutofit/>
          </a:bodyPr>
          <a:lstStyle/>
          <a:p>
            <a:r>
              <a:rPr lang="en-US" dirty="0" smtClean="0"/>
              <a:t>HTTP-REST Vocabulary</a:t>
            </a:r>
            <a:endParaRPr lang="en-US" dirty="0"/>
          </a:p>
        </p:txBody>
      </p:sp>
      <p:sp>
        <p:nvSpPr>
          <p:cNvPr id="5" name="TextBox 4"/>
          <p:cNvSpPr txBox="1"/>
          <p:nvPr/>
        </p:nvSpPr>
        <p:spPr>
          <a:xfrm>
            <a:off x="275968" y="1676400"/>
            <a:ext cx="8534400" cy="2031325"/>
          </a:xfrm>
          <a:prstGeom prst="rect">
            <a:avLst/>
          </a:prstGeom>
          <a:solidFill>
            <a:schemeClr val="tx1">
              <a:lumMod val="20000"/>
              <a:lumOff val="80000"/>
            </a:schemeClr>
          </a:solidFill>
          <a:ln w="25400">
            <a:solidFill>
              <a:schemeClr val="accent6">
                <a:lumMod val="75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 http://my.store.com/fruits/list?category=fruit&amp;limit=20</a:t>
            </a:r>
          </a:p>
          <a:p>
            <a:endParaRPr lang="en-US" dirty="0" smtClean="0">
              <a:latin typeface="Courier New" pitchFamily="49" charset="0"/>
              <a:cs typeface="Courier New" pitchFamily="49" charset="0"/>
            </a:endParaRPr>
          </a:p>
          <a:p>
            <a:endParaRPr lang="en-US" dirty="0">
              <a:latin typeface="Courier New" pitchFamily="49" charset="0"/>
              <a:cs typeface="Courier New" pitchFamily="49" charset="0"/>
            </a:endParaRPr>
          </a:p>
          <a:p>
            <a:endParaRPr lang="en-US" dirty="0" smtClean="0">
              <a:latin typeface="Courier New" pitchFamily="49" charset="0"/>
              <a:cs typeface="Courier New" pitchFamily="49" charset="0"/>
            </a:endParaRPr>
          </a:p>
          <a:p>
            <a:endParaRPr lang="en-US" dirty="0" smtClean="0">
              <a:latin typeface="Courier New" pitchFamily="49" charset="0"/>
              <a:cs typeface="Courier New" pitchFamily="49" charset="0"/>
            </a:endParaRPr>
          </a:p>
        </p:txBody>
      </p:sp>
      <p:sp>
        <p:nvSpPr>
          <p:cNvPr id="4" name="Left Brace 3"/>
          <p:cNvSpPr/>
          <p:nvPr/>
        </p:nvSpPr>
        <p:spPr>
          <a:xfrm rot="16200000">
            <a:off x="663762" y="2434533"/>
            <a:ext cx="228604" cy="5774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16200000">
            <a:off x="2171697" y="1885066"/>
            <a:ext cx="228607" cy="16764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16200000">
            <a:off x="3848097" y="1961266"/>
            <a:ext cx="228605" cy="152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rot="16200000">
            <a:off x="6321365" y="1164403"/>
            <a:ext cx="235072" cy="31242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 y="2907268"/>
            <a:ext cx="1034673" cy="369332"/>
          </a:xfrm>
          <a:prstGeom prst="rect">
            <a:avLst/>
          </a:prstGeom>
          <a:noFill/>
        </p:spPr>
        <p:txBody>
          <a:bodyPr wrap="square" rtlCol="0">
            <a:spAutoFit/>
          </a:bodyPr>
          <a:lstStyle/>
          <a:p>
            <a:r>
              <a:rPr lang="en-US" smtClean="0"/>
              <a:t>protocol</a:t>
            </a:r>
            <a:endParaRPr lang="en-US"/>
          </a:p>
        </p:txBody>
      </p:sp>
      <p:sp>
        <p:nvSpPr>
          <p:cNvPr id="12" name="TextBox 11"/>
          <p:cNvSpPr txBox="1"/>
          <p:nvPr/>
        </p:nvSpPr>
        <p:spPr>
          <a:xfrm>
            <a:off x="1524000" y="2907268"/>
            <a:ext cx="1295400" cy="369332"/>
          </a:xfrm>
          <a:prstGeom prst="rect">
            <a:avLst/>
          </a:prstGeom>
          <a:noFill/>
        </p:spPr>
        <p:txBody>
          <a:bodyPr wrap="square" rtlCol="0">
            <a:spAutoFit/>
          </a:bodyPr>
          <a:lstStyle/>
          <a:p>
            <a:r>
              <a:rPr lang="en-US"/>
              <a:t>h</a:t>
            </a:r>
            <a:r>
              <a:rPr lang="en-US" smtClean="0"/>
              <a:t>ost name</a:t>
            </a:r>
            <a:endParaRPr lang="en-US"/>
          </a:p>
        </p:txBody>
      </p:sp>
      <p:sp>
        <p:nvSpPr>
          <p:cNvPr id="14" name="TextBox 13"/>
          <p:cNvSpPr txBox="1"/>
          <p:nvPr/>
        </p:nvSpPr>
        <p:spPr>
          <a:xfrm>
            <a:off x="2970628" y="2907268"/>
            <a:ext cx="2076156" cy="369332"/>
          </a:xfrm>
          <a:prstGeom prst="rect">
            <a:avLst/>
          </a:prstGeom>
          <a:noFill/>
        </p:spPr>
        <p:txBody>
          <a:bodyPr wrap="square" rtlCol="0">
            <a:spAutoFit/>
          </a:bodyPr>
          <a:lstStyle/>
          <a:p>
            <a:r>
              <a:rPr lang="en-US" dirty="0" smtClean="0"/>
              <a:t>path to a resource</a:t>
            </a:r>
            <a:endParaRPr lang="en-US" dirty="0"/>
          </a:p>
        </p:txBody>
      </p:sp>
      <p:sp>
        <p:nvSpPr>
          <p:cNvPr id="15" name="TextBox 14"/>
          <p:cNvSpPr txBox="1"/>
          <p:nvPr/>
        </p:nvSpPr>
        <p:spPr>
          <a:xfrm>
            <a:off x="5714999" y="2904923"/>
            <a:ext cx="1447799" cy="369332"/>
          </a:xfrm>
          <a:prstGeom prst="rect">
            <a:avLst/>
          </a:prstGeom>
          <a:noFill/>
        </p:spPr>
        <p:txBody>
          <a:bodyPr wrap="square" rtlCol="0">
            <a:spAutoFit/>
          </a:bodyPr>
          <a:lstStyle/>
          <a:p>
            <a:r>
              <a:rPr lang="en-US" smtClean="0"/>
              <a:t>query string</a:t>
            </a:r>
            <a:endParaRPr lang="en-US"/>
          </a:p>
        </p:txBody>
      </p:sp>
    </p:spTree>
    <p:extLst>
      <p:ext uri="{BB962C8B-B14F-4D97-AF65-F5344CB8AC3E}">
        <p14:creationId xmlns:p14="http://schemas.microsoft.com/office/powerpoint/2010/main" val="14668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6" grpId="0"/>
      <p:bldP spid="12"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4953000"/>
          </a:xfrm>
        </p:spPr>
        <p:txBody>
          <a:bodyPr/>
          <a:lstStyle/>
          <a:p>
            <a:pPr marL="0" indent="0">
              <a:buNone/>
            </a:pPr>
            <a:r>
              <a:rPr lang="en-US" smtClean="0"/>
              <a:t>A REST service framework provides a </a:t>
            </a:r>
            <a:r>
              <a:rPr lang="en-US" b="1" smtClean="0"/>
              <a:t>controller</a:t>
            </a:r>
            <a:r>
              <a:rPr lang="en-US" smtClean="0"/>
              <a:t> for routing HTTP requests to a request handler according to:</a:t>
            </a:r>
          </a:p>
          <a:p>
            <a:r>
              <a:rPr lang="en-US" smtClean="0"/>
              <a:t>The HTTP method used (e.g. GET, POST)</a:t>
            </a:r>
          </a:p>
          <a:p>
            <a:r>
              <a:rPr lang="en-US" smtClean="0"/>
              <a:t>Supplied path information (e.g /service/listItems)</a:t>
            </a:r>
          </a:p>
          <a:p>
            <a:r>
              <a:rPr lang="en-US" smtClean="0"/>
              <a:t>Query, form, and path parameters</a:t>
            </a:r>
          </a:p>
          <a:p>
            <a:r>
              <a:rPr lang="en-US" smtClean="0"/>
              <a:t>Headers, cookies, etc.</a:t>
            </a:r>
          </a:p>
        </p:txBody>
      </p:sp>
      <p:sp>
        <p:nvSpPr>
          <p:cNvPr id="2" name="Title 1"/>
          <p:cNvSpPr>
            <a:spLocks noGrp="1"/>
          </p:cNvSpPr>
          <p:nvPr>
            <p:ph type="title"/>
          </p:nvPr>
        </p:nvSpPr>
        <p:spPr/>
        <p:txBody>
          <a:bodyPr/>
          <a:lstStyle/>
          <a:p>
            <a:r>
              <a:rPr lang="en-US" smtClean="0"/>
              <a:t>HTTP and REST</a:t>
            </a:r>
            <a:endParaRPr lang="en-US"/>
          </a:p>
        </p:txBody>
      </p:sp>
    </p:spTree>
    <p:extLst>
      <p:ext uri="{BB962C8B-B14F-4D97-AF65-F5344CB8AC3E}">
        <p14:creationId xmlns:p14="http://schemas.microsoft.com/office/powerpoint/2010/main" val="2240664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105400"/>
          </a:xfrm>
        </p:spPr>
        <p:txBody>
          <a:bodyPr>
            <a:normAutofit/>
          </a:bodyPr>
          <a:lstStyle/>
          <a:p>
            <a:pPr marL="0" indent="0">
              <a:buNone/>
            </a:pPr>
            <a:r>
              <a:rPr lang="en-US" dirty="0" smtClean="0"/>
              <a:t>REST services in Java web applications can be implemented in several ways:</a:t>
            </a:r>
          </a:p>
          <a:p>
            <a:r>
              <a:rPr lang="en-US" sz="2800" dirty="0" smtClean="0"/>
              <a:t>As a plain Java Servlet</a:t>
            </a:r>
          </a:p>
          <a:p>
            <a:pPr lvl="1"/>
            <a:r>
              <a:rPr lang="en-US" sz="2400" dirty="0" smtClean="0"/>
              <a:t>Adequate for very simple REST services.</a:t>
            </a:r>
          </a:p>
          <a:p>
            <a:pPr lvl="1"/>
            <a:r>
              <a:rPr lang="en-US" sz="2400" dirty="0" smtClean="0"/>
              <a:t>Requires a lot of “boiler plate” code for complex services.</a:t>
            </a:r>
          </a:p>
          <a:p>
            <a:r>
              <a:rPr lang="en-US" sz="2800" dirty="0" smtClean="0"/>
              <a:t>Using a REST service framework.</a:t>
            </a:r>
          </a:p>
          <a:p>
            <a:pPr lvl="1"/>
            <a:r>
              <a:rPr lang="en-US" sz="2400" dirty="0" smtClean="0"/>
              <a:t>Eliminates the need to write “boilerplate” code.</a:t>
            </a:r>
            <a:endParaRPr lang="en-US" dirty="0"/>
          </a:p>
          <a:p>
            <a:pPr lvl="1"/>
            <a:r>
              <a:rPr lang="en-US" sz="2400" dirty="0" smtClean="0"/>
              <a:t>Typically integrates with other technologies, such as Spring.</a:t>
            </a:r>
            <a:endParaRPr lang="en-US" sz="2400" dirty="0"/>
          </a:p>
          <a:p>
            <a:pPr marL="0" indent="0">
              <a:spcBef>
                <a:spcPts val="1400"/>
              </a:spcBef>
              <a:buNone/>
            </a:pPr>
            <a:r>
              <a:rPr lang="en-US" dirty="0" smtClean="0"/>
              <a:t>Java provides the JAX-RS specification for use by providers of REST service frameworks.</a:t>
            </a:r>
          </a:p>
        </p:txBody>
      </p:sp>
      <p:sp>
        <p:nvSpPr>
          <p:cNvPr id="2" name="Title 1"/>
          <p:cNvSpPr>
            <a:spLocks noGrp="1"/>
          </p:cNvSpPr>
          <p:nvPr>
            <p:ph type="title"/>
          </p:nvPr>
        </p:nvSpPr>
        <p:spPr/>
        <p:txBody>
          <a:bodyPr>
            <a:normAutofit/>
          </a:bodyPr>
          <a:lstStyle/>
          <a:p>
            <a:r>
              <a:rPr lang="en-US" dirty="0" smtClean="0"/>
              <a:t>Producing REST Services</a:t>
            </a:r>
            <a:endParaRPr lang="en-US" dirty="0"/>
          </a:p>
        </p:txBody>
      </p:sp>
    </p:spTree>
    <p:extLst>
      <p:ext uri="{BB962C8B-B14F-4D97-AF65-F5344CB8AC3E}">
        <p14:creationId xmlns:p14="http://schemas.microsoft.com/office/powerpoint/2010/main" val="784413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Although developers may implement REST web services however they choose, the Java Stack team is best equipped to support the following:</a:t>
            </a:r>
          </a:p>
          <a:p>
            <a:r>
              <a:rPr lang="en-US" smtClean="0"/>
              <a:t>Apache CXF</a:t>
            </a:r>
          </a:p>
          <a:p>
            <a:pPr lvl="1"/>
            <a:r>
              <a:rPr lang="en-US"/>
              <a:t> </a:t>
            </a:r>
            <a:r>
              <a:rPr lang="en-US" smtClean="0"/>
              <a:t>A JAX-RS web service framework</a:t>
            </a:r>
          </a:p>
          <a:p>
            <a:r>
              <a:rPr lang="en-US" smtClean="0"/>
              <a:t>Spring MVC</a:t>
            </a:r>
          </a:p>
          <a:p>
            <a:pPr lvl="1"/>
            <a:r>
              <a:rPr lang="en-US" smtClean="0"/>
              <a:t>An MVC framework built upon the Spring Platform (does </a:t>
            </a:r>
            <a:r>
              <a:rPr lang="en-US" u="sng" smtClean="0"/>
              <a:t>not</a:t>
            </a:r>
            <a:r>
              <a:rPr lang="en-US" smtClean="0"/>
              <a:t> implement the JAX-RS specification)</a:t>
            </a:r>
          </a:p>
        </p:txBody>
      </p:sp>
      <p:sp>
        <p:nvSpPr>
          <p:cNvPr id="2" name="Title 1"/>
          <p:cNvSpPr>
            <a:spLocks noGrp="1"/>
          </p:cNvSpPr>
          <p:nvPr>
            <p:ph type="title"/>
          </p:nvPr>
        </p:nvSpPr>
        <p:spPr/>
        <p:txBody>
          <a:bodyPr>
            <a:normAutofit/>
          </a:bodyPr>
          <a:lstStyle/>
          <a:p>
            <a:r>
              <a:rPr lang="en-US" smtClean="0"/>
              <a:t>REST on the Java Stack</a:t>
            </a:r>
            <a:endParaRPr lang="en-US"/>
          </a:p>
        </p:txBody>
      </p:sp>
    </p:spTree>
    <p:extLst>
      <p:ext uri="{BB962C8B-B14F-4D97-AF65-F5344CB8AC3E}">
        <p14:creationId xmlns:p14="http://schemas.microsoft.com/office/powerpoint/2010/main" val="1335846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876799"/>
          </a:xfrm>
        </p:spPr>
        <p:txBody>
          <a:bodyPr>
            <a:normAutofit/>
          </a:bodyPr>
          <a:lstStyle/>
          <a:p>
            <a:pPr marL="0" indent="0">
              <a:buNone/>
            </a:pPr>
            <a:r>
              <a:rPr lang="en-US" sz="2800" smtClean="0"/>
              <a:t>Apache CXF is a robust framework designed specifically for producing and consuming web services:</a:t>
            </a:r>
            <a:endParaRPr lang="en-US" sz="2800"/>
          </a:p>
          <a:p>
            <a:r>
              <a:rPr lang="en-US" sz="2800" smtClean="0"/>
              <a:t>It is open-source and free to use.</a:t>
            </a:r>
            <a:endParaRPr lang="en-US" sz="2800"/>
          </a:p>
          <a:p>
            <a:r>
              <a:rPr lang="en-US" sz="2800" smtClean="0"/>
              <a:t>It supports several web service </a:t>
            </a:r>
            <a:r>
              <a:rPr lang="en-US" sz="2800"/>
              <a:t>standards and JSR APIs.</a:t>
            </a:r>
          </a:p>
          <a:p>
            <a:r>
              <a:rPr lang="en-US" sz="2800" smtClean="0"/>
              <a:t>It provides tooling </a:t>
            </a:r>
            <a:r>
              <a:rPr lang="en-US" sz="2800"/>
              <a:t>and configuration </a:t>
            </a:r>
            <a:r>
              <a:rPr lang="en-US" sz="2800" smtClean="0"/>
              <a:t>for JAX-WS and JAX-RS services.</a:t>
            </a:r>
            <a:endParaRPr lang="en-US" sz="2800"/>
          </a:p>
          <a:p>
            <a:r>
              <a:rPr lang="en-US" sz="2800" smtClean="0"/>
              <a:t>It provides integration with the Spring Application Framework, the core technology upon which most of the Java Stack is built.</a:t>
            </a:r>
            <a:endParaRPr lang="en-US" sz="2800"/>
          </a:p>
        </p:txBody>
      </p:sp>
      <p:sp>
        <p:nvSpPr>
          <p:cNvPr id="2" name="Title 1"/>
          <p:cNvSpPr>
            <a:spLocks noGrp="1"/>
          </p:cNvSpPr>
          <p:nvPr>
            <p:ph type="title"/>
          </p:nvPr>
        </p:nvSpPr>
        <p:spPr/>
        <p:txBody>
          <a:bodyPr>
            <a:normAutofit/>
          </a:bodyPr>
          <a:lstStyle/>
          <a:p>
            <a:r>
              <a:rPr lang="en-US" smtClean="0"/>
              <a:t>CXF Web Services Framework</a:t>
            </a:r>
            <a:endParaRPr lang="en-US"/>
          </a:p>
        </p:txBody>
      </p:sp>
    </p:spTree>
    <p:extLst>
      <p:ext uri="{BB962C8B-B14F-4D97-AF65-F5344CB8AC3E}">
        <p14:creationId xmlns:p14="http://schemas.microsoft.com/office/powerpoint/2010/main" val="3203404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z="2800"/>
              <a:t>Apache CXF provides robust support for </a:t>
            </a:r>
            <a:r>
              <a:rPr lang="en-US" sz="2800" smtClean="0"/>
              <a:t>several web service patterns and specifications:</a:t>
            </a:r>
            <a:endParaRPr lang="en-US" sz="2800"/>
          </a:p>
          <a:p>
            <a:r>
              <a:rPr lang="en-US" sz="2400"/>
              <a:t>JSR APIs: </a:t>
            </a:r>
            <a:r>
              <a:rPr lang="en-US" sz="2400">
                <a:solidFill>
                  <a:srgbClr val="008000"/>
                </a:solidFill>
              </a:rPr>
              <a:t>JAX-WS</a:t>
            </a:r>
            <a:r>
              <a:rPr lang="en-US" sz="2400"/>
              <a:t>, </a:t>
            </a:r>
            <a:r>
              <a:rPr lang="en-US" sz="2400">
                <a:solidFill>
                  <a:srgbClr val="008000"/>
                </a:solidFill>
              </a:rPr>
              <a:t>JAX-RS</a:t>
            </a:r>
            <a:r>
              <a:rPr lang="en-US" sz="2400"/>
              <a:t>, </a:t>
            </a:r>
            <a:r>
              <a:rPr lang="en-US" sz="2400">
                <a:solidFill>
                  <a:srgbClr val="008000"/>
                </a:solidFill>
              </a:rPr>
              <a:t>JSR-181 annotations</a:t>
            </a:r>
            <a:r>
              <a:rPr lang="en-US" sz="2400"/>
              <a:t>, </a:t>
            </a:r>
            <a:r>
              <a:rPr lang="en-US" sz="2400">
                <a:solidFill>
                  <a:schemeClr val="bg1">
                    <a:lumMod val="10000"/>
                  </a:schemeClr>
                </a:solidFill>
              </a:rPr>
              <a:t>SAAJ</a:t>
            </a:r>
          </a:p>
          <a:p>
            <a:r>
              <a:rPr lang="en-US" sz="2400"/>
              <a:t>WS-* specifications for web service interoperability.</a:t>
            </a:r>
          </a:p>
          <a:p>
            <a:r>
              <a:rPr lang="en-US" sz="2400" smtClean="0"/>
              <a:t>Rich support support for message </a:t>
            </a:r>
            <a:r>
              <a:rPr lang="en-US" sz="2400"/>
              <a:t>transports, protocol bindings, </a:t>
            </a:r>
            <a:r>
              <a:rPr lang="en-US" sz="2400" smtClean="0"/>
              <a:t>content negotiation, data </a:t>
            </a:r>
            <a:r>
              <a:rPr lang="en-US" sz="2400"/>
              <a:t>bindings, and </a:t>
            </a:r>
            <a:r>
              <a:rPr lang="en-US" sz="2400" smtClean="0"/>
              <a:t>so forth.</a:t>
            </a:r>
            <a:endParaRPr lang="en-US" sz="2400"/>
          </a:p>
          <a:p>
            <a:r>
              <a:rPr lang="en-US" sz="2400"/>
              <a:t>Flexible, lightweight deployment in a variety of web application containers or stand-alone.</a:t>
            </a:r>
          </a:p>
          <a:p>
            <a:r>
              <a:rPr lang="en-US" sz="2400"/>
              <a:t>Tooling for </a:t>
            </a:r>
            <a:r>
              <a:rPr lang="en-US" sz="2400" smtClean="0"/>
              <a:t>code generation</a:t>
            </a:r>
          </a:p>
          <a:p>
            <a:r>
              <a:rPr lang="en-US" sz="2400" smtClean="0"/>
              <a:t>Tools for WSDL and WADL publishing.</a:t>
            </a:r>
            <a:endParaRPr lang="en-US" sz="2400"/>
          </a:p>
        </p:txBody>
      </p:sp>
      <p:sp>
        <p:nvSpPr>
          <p:cNvPr id="2" name="Title 1"/>
          <p:cNvSpPr>
            <a:spLocks noGrp="1"/>
          </p:cNvSpPr>
          <p:nvPr>
            <p:ph type="title"/>
          </p:nvPr>
        </p:nvSpPr>
        <p:spPr/>
        <p:txBody>
          <a:bodyPr>
            <a:normAutofit/>
          </a:bodyPr>
          <a:lstStyle/>
          <a:p>
            <a:r>
              <a:rPr lang="en-US" smtClean="0"/>
              <a:t>CXF Web Services Framework</a:t>
            </a:r>
            <a:endParaRPr lang="en-US"/>
          </a:p>
        </p:txBody>
      </p:sp>
    </p:spTree>
    <p:extLst>
      <p:ext uri="{BB962C8B-B14F-4D97-AF65-F5344CB8AC3E}">
        <p14:creationId xmlns:p14="http://schemas.microsoft.com/office/powerpoint/2010/main" val="1491911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0" y="338138"/>
            <a:ext cx="8229600" cy="1252537"/>
          </a:xfrm>
        </p:spPr>
        <p:txBody>
          <a:bodyPr/>
          <a:lstStyle/>
          <a:p>
            <a:r>
              <a:rPr lang="en-US" dirty="0" smtClean="0"/>
              <a:t>Agenda</a:t>
            </a:r>
            <a:endParaRPr lang="en-US" dirty="0" smtClean="0"/>
          </a:p>
        </p:txBody>
      </p:sp>
      <p:sp>
        <p:nvSpPr>
          <p:cNvPr id="8195" name="Content Placeholder 2"/>
          <p:cNvSpPr>
            <a:spLocks noGrp="1"/>
          </p:cNvSpPr>
          <p:nvPr>
            <p:ph idx="4294967295"/>
          </p:nvPr>
        </p:nvSpPr>
        <p:spPr>
          <a:xfrm>
            <a:off x="0" y="990600"/>
            <a:ext cx="8686800" cy="4953000"/>
          </a:xfrm>
        </p:spPr>
        <p:txBody>
          <a:bodyPr>
            <a:normAutofit fontScale="92500" lnSpcReduction="10000"/>
          </a:bodyPr>
          <a:lstStyle/>
          <a:p>
            <a:pPr marL="627063" lvl="2" indent="0">
              <a:buNone/>
            </a:pPr>
            <a:endParaRPr lang="en-US" dirty="0"/>
          </a:p>
          <a:p>
            <a:pPr marL="627063" lvl="2" indent="0">
              <a:buNone/>
            </a:pPr>
            <a:endParaRPr lang="en-US" dirty="0" smtClean="0"/>
          </a:p>
          <a:p>
            <a:pPr marL="627063" lvl="2" indent="0">
              <a:buNone/>
            </a:pPr>
            <a:endParaRPr lang="en-US" dirty="0" smtClean="0"/>
          </a:p>
          <a:p>
            <a:pPr marL="627063" lvl="2" indent="0">
              <a:buNone/>
            </a:pPr>
            <a:endParaRPr lang="en-US" dirty="0"/>
          </a:p>
          <a:p>
            <a:r>
              <a:rPr lang="en-US" dirty="0"/>
              <a:t>	</a:t>
            </a:r>
            <a:r>
              <a:rPr lang="en-US" dirty="0" smtClean="0"/>
              <a:t>Objectives </a:t>
            </a:r>
          </a:p>
          <a:p>
            <a:r>
              <a:rPr lang="en-US" dirty="0" smtClean="0"/>
              <a:t>           Introduction </a:t>
            </a:r>
            <a:r>
              <a:rPr lang="en-US" dirty="0"/>
              <a:t>- REST</a:t>
            </a:r>
          </a:p>
          <a:p>
            <a:r>
              <a:rPr lang="en-US" dirty="0"/>
              <a:t>	</a:t>
            </a:r>
            <a:r>
              <a:rPr lang="en-US" dirty="0" err="1"/>
              <a:t>RESTful</a:t>
            </a:r>
            <a:r>
              <a:rPr lang="en-US" dirty="0"/>
              <a:t> Major principles</a:t>
            </a:r>
          </a:p>
          <a:p>
            <a:r>
              <a:rPr lang="en-US" dirty="0"/>
              <a:t>	HTTP and REST</a:t>
            </a:r>
          </a:p>
          <a:p>
            <a:r>
              <a:rPr lang="en-US" dirty="0"/>
              <a:t>	JAX-RS with Swagger Annotations</a:t>
            </a:r>
          </a:p>
          <a:p>
            <a:r>
              <a:rPr lang="en-US" dirty="0"/>
              <a:t>	Spring MVC with Swagger Annotations</a:t>
            </a:r>
          </a:p>
          <a:p>
            <a:r>
              <a:rPr lang="en-US" dirty="0"/>
              <a:t>	JAX-RS </a:t>
            </a:r>
            <a:r>
              <a:rPr lang="en-US" dirty="0" err="1"/>
              <a:t>vs</a:t>
            </a:r>
            <a:r>
              <a:rPr lang="en-US" dirty="0"/>
              <a:t> SPRING MVC</a:t>
            </a:r>
          </a:p>
          <a:p>
            <a:r>
              <a:rPr lang="en-US" dirty="0"/>
              <a:t>	Demo Spring MVC with Swagger</a:t>
            </a:r>
          </a:p>
          <a:p>
            <a:r>
              <a:rPr lang="en-US" dirty="0"/>
              <a:t>	Q&amp;A</a:t>
            </a:r>
            <a:endParaRPr lang="en-US" dirty="0" smtClean="0"/>
          </a:p>
        </p:txBody>
      </p:sp>
    </p:spTree>
    <p:extLst>
      <p:ext uri="{BB962C8B-B14F-4D97-AF65-F5344CB8AC3E}">
        <p14:creationId xmlns:p14="http://schemas.microsoft.com/office/powerpoint/2010/main" val="3764892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JAX-RS is a Java standard API for REST services:</a:t>
            </a:r>
          </a:p>
          <a:p>
            <a:r>
              <a:rPr lang="en-US" sz="2800" smtClean="0"/>
              <a:t>Services are annotation driven</a:t>
            </a:r>
          </a:p>
          <a:p>
            <a:r>
              <a:rPr lang="en-US" sz="2800" smtClean="0"/>
              <a:t>Provides support for data binding.</a:t>
            </a:r>
          </a:p>
          <a:p>
            <a:r>
              <a:rPr lang="en-US" sz="2800" smtClean="0"/>
              <a:t>Provides advanced APIs for content negotiation.</a:t>
            </a:r>
          </a:p>
          <a:p>
            <a:pPr marL="0" indent="0">
              <a:buNone/>
            </a:pPr>
            <a:r>
              <a:rPr lang="en-US" smtClean="0"/>
              <a:t>CXF provides an implementation of JAX-RS:</a:t>
            </a:r>
          </a:p>
          <a:p>
            <a:r>
              <a:rPr lang="en-US" sz="2800" smtClean="0"/>
              <a:t>Supports CXF filters, interceptors, and invokers to customize and extend the service.</a:t>
            </a:r>
          </a:p>
          <a:p>
            <a:r>
              <a:rPr lang="en-US" sz="2800" smtClean="0"/>
              <a:t>Configurable through Spring.</a:t>
            </a:r>
          </a:p>
          <a:p>
            <a:r>
              <a:rPr lang="en-US" sz="2800" smtClean="0"/>
              <a:t>Integrates with security providers.</a:t>
            </a:r>
          </a:p>
          <a:p>
            <a:endParaRPr lang="en-US" sz="2800"/>
          </a:p>
        </p:txBody>
      </p:sp>
      <p:sp>
        <p:nvSpPr>
          <p:cNvPr id="2" name="Title 1"/>
          <p:cNvSpPr>
            <a:spLocks noGrp="1"/>
          </p:cNvSpPr>
          <p:nvPr>
            <p:ph type="title"/>
          </p:nvPr>
        </p:nvSpPr>
        <p:spPr/>
        <p:txBody>
          <a:bodyPr>
            <a:normAutofit/>
          </a:bodyPr>
          <a:lstStyle/>
          <a:p>
            <a:r>
              <a:rPr lang="en-US" smtClean="0"/>
              <a:t>REST Services with JAX-RS</a:t>
            </a:r>
            <a:endParaRPr lang="en-US"/>
          </a:p>
        </p:txBody>
      </p:sp>
    </p:spTree>
    <p:extLst>
      <p:ext uri="{BB962C8B-B14F-4D97-AF65-F5344CB8AC3E}">
        <p14:creationId xmlns:p14="http://schemas.microsoft.com/office/powerpoint/2010/main" val="2575450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lstStyle/>
          <a:p>
            <a:pPr marL="0" indent="0">
              <a:buNone/>
            </a:pPr>
            <a:r>
              <a:rPr lang="en-US" smtClean="0"/>
              <a:t>Spring MVC is a model-view-controller framework built upon the Spring Application Framework.</a:t>
            </a:r>
          </a:p>
          <a:p>
            <a:r>
              <a:rPr lang="en-US"/>
              <a:t>Annotation </a:t>
            </a:r>
            <a:r>
              <a:rPr lang="en-US" smtClean="0"/>
              <a:t>driven</a:t>
            </a:r>
          </a:p>
          <a:p>
            <a:r>
              <a:rPr lang="en-US" smtClean="0"/>
              <a:t>Supports a RESTful pattern of routing requests to web resources using HTTP vocabulary.</a:t>
            </a:r>
          </a:p>
          <a:p>
            <a:r>
              <a:rPr lang="en-US" u="sng"/>
              <a:t>Not</a:t>
            </a:r>
            <a:r>
              <a:rPr lang="en-US"/>
              <a:t> an implementation of the JAX-RS specification</a:t>
            </a:r>
            <a:r>
              <a:rPr lang="en-US" smtClean="0"/>
              <a:t>.</a:t>
            </a:r>
          </a:p>
          <a:p>
            <a:endParaRPr lang="en-US" smtClean="0"/>
          </a:p>
          <a:p>
            <a:endParaRPr lang="en-US" smtClean="0"/>
          </a:p>
        </p:txBody>
      </p:sp>
      <p:sp>
        <p:nvSpPr>
          <p:cNvPr id="2" name="Title 1"/>
          <p:cNvSpPr>
            <a:spLocks noGrp="1"/>
          </p:cNvSpPr>
          <p:nvPr>
            <p:ph type="title"/>
          </p:nvPr>
        </p:nvSpPr>
        <p:spPr/>
        <p:txBody>
          <a:bodyPr>
            <a:normAutofit/>
          </a:bodyPr>
          <a:lstStyle/>
          <a:p>
            <a:r>
              <a:rPr lang="en-US" smtClean="0"/>
              <a:t>REST Services with Spring MVC</a:t>
            </a:r>
            <a:endParaRPr lang="en-US"/>
          </a:p>
        </p:txBody>
      </p:sp>
    </p:spTree>
    <p:extLst>
      <p:ext uri="{BB962C8B-B14F-4D97-AF65-F5344CB8AC3E}">
        <p14:creationId xmlns:p14="http://schemas.microsoft.com/office/powerpoint/2010/main" val="2583107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181600"/>
          </a:xfrm>
        </p:spPr>
        <p:txBody>
          <a:bodyPr>
            <a:normAutofit/>
          </a:bodyPr>
          <a:lstStyle/>
          <a:p>
            <a:pPr marL="0" indent="0">
              <a:buNone/>
            </a:pPr>
            <a:r>
              <a:rPr lang="en-US" sz="2800" smtClean="0"/>
              <a:t>Some Guidelines for choosing your solution:</a:t>
            </a:r>
          </a:p>
          <a:p>
            <a:r>
              <a:rPr lang="en-US" sz="2200" smtClean="0"/>
              <a:t>Both JAX-RS and Spring MVC can produce REST services.</a:t>
            </a:r>
          </a:p>
          <a:p>
            <a:r>
              <a:rPr lang="en-US" sz="2200" smtClean="0"/>
              <a:t>Spring MVC is a web application framework that can be used as service framework.</a:t>
            </a:r>
          </a:p>
          <a:p>
            <a:pPr lvl="1"/>
            <a:r>
              <a:rPr lang="en-US" sz="1600" smtClean="0"/>
              <a:t>Provides better validation</a:t>
            </a:r>
          </a:p>
          <a:p>
            <a:pPr lvl="1"/>
            <a:r>
              <a:rPr lang="en-US" sz="1600" smtClean="0"/>
              <a:t>Supports internationalization</a:t>
            </a:r>
          </a:p>
          <a:p>
            <a:r>
              <a:rPr lang="en-US" sz="2200" smtClean="0"/>
              <a:t>JAX-RS is a primarily a services framework.</a:t>
            </a:r>
          </a:p>
          <a:p>
            <a:pPr lvl="1"/>
            <a:r>
              <a:rPr lang="en-US" sz="1600" smtClean="0"/>
              <a:t>Provides support for WADL generation</a:t>
            </a:r>
          </a:p>
          <a:p>
            <a:pPr lvl="1"/>
            <a:r>
              <a:rPr lang="en-US" sz="1600" smtClean="0"/>
              <a:t>Can use CXF interceptors, filters, etc.</a:t>
            </a:r>
          </a:p>
          <a:p>
            <a:r>
              <a:rPr lang="en-US" sz="2200" smtClean="0"/>
              <a:t>Match the framework to the needs and purpose of the project.</a:t>
            </a:r>
          </a:p>
          <a:p>
            <a:r>
              <a:rPr lang="en-US" sz="2200" smtClean="0"/>
              <a:t>Don’t mix both in same web application unless you need unique features from each.</a:t>
            </a:r>
          </a:p>
          <a:p>
            <a:pPr lvl="1"/>
            <a:r>
              <a:rPr lang="en-US" sz="1600" smtClean="0"/>
              <a:t>If your project needs both, consider separate web applications.</a:t>
            </a:r>
          </a:p>
          <a:p>
            <a:r>
              <a:rPr lang="en-US" sz="2200" smtClean="0"/>
              <a:t>Consult the Java Stack team.</a:t>
            </a:r>
          </a:p>
        </p:txBody>
      </p:sp>
      <p:sp>
        <p:nvSpPr>
          <p:cNvPr id="2" name="Title 1"/>
          <p:cNvSpPr>
            <a:spLocks noGrp="1"/>
          </p:cNvSpPr>
          <p:nvPr>
            <p:ph type="title"/>
          </p:nvPr>
        </p:nvSpPr>
        <p:spPr/>
        <p:txBody>
          <a:bodyPr/>
          <a:lstStyle/>
          <a:p>
            <a:r>
              <a:rPr lang="en-US" smtClean="0"/>
              <a:t>JAX-RS or Spring MVC?</a:t>
            </a:r>
            <a:endParaRPr lang="en-US"/>
          </a:p>
        </p:txBody>
      </p:sp>
    </p:spTree>
    <p:extLst>
      <p:ext uri="{BB962C8B-B14F-4D97-AF65-F5344CB8AC3E}">
        <p14:creationId xmlns:p14="http://schemas.microsoft.com/office/powerpoint/2010/main" val="2029427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105400"/>
          </a:xfrm>
        </p:spPr>
        <p:txBody>
          <a:bodyPr>
            <a:normAutofit fontScale="92500"/>
          </a:bodyPr>
          <a:lstStyle/>
          <a:p>
            <a:pPr marL="0" indent="0">
              <a:buNone/>
            </a:pPr>
            <a:r>
              <a:rPr lang="en-US" sz="2800" smtClean="0"/>
              <a:t>JAX-RS applications consist of a hierarchy of resources:</a:t>
            </a:r>
            <a:endParaRPr lang="en-US" sz="2400" smtClean="0"/>
          </a:p>
          <a:p>
            <a:r>
              <a:rPr lang="en-US" sz="2400" smtClean="0"/>
              <a:t>Resources are served up by a CXF controller servlet.</a:t>
            </a:r>
          </a:p>
          <a:p>
            <a:r>
              <a:rPr lang="en-US" sz="2400" smtClean="0"/>
              <a:t>Each REST resource is mapped to a request URI that is relative to the CXF controller servlet path.</a:t>
            </a:r>
          </a:p>
          <a:p>
            <a:r>
              <a:rPr lang="en-US" sz="2400" smtClean="0"/>
              <a:t>The relative path of each resource is mapped to a method on a JAX-RS annotated service bean that returns the resource.</a:t>
            </a:r>
          </a:p>
          <a:p>
            <a:r>
              <a:rPr lang="en-US" sz="2400" smtClean="0"/>
              <a:t>Service bean methods that return a resource must be annotated with a </a:t>
            </a:r>
            <a:r>
              <a:rPr lang="en-US" sz="2400" i="1" smtClean="0"/>
              <a:t>single</a:t>
            </a:r>
            <a:r>
              <a:rPr lang="en-US" sz="2400" smtClean="0"/>
              <a:t> JAX-RS HTTP method annotation (e.g @GET)</a:t>
            </a:r>
          </a:p>
          <a:p>
            <a:r>
              <a:rPr lang="en-US" sz="2400" smtClean="0"/>
              <a:t>Additional, optional annotations may be applied to the class, class fields, and method parameters to customize the service API.</a:t>
            </a:r>
          </a:p>
          <a:p>
            <a:r>
              <a:rPr lang="en-US" sz="2400" smtClean="0"/>
              <a:t>JAX-RS service beans form the “view” or public interface of your REST web service application.</a:t>
            </a:r>
          </a:p>
        </p:txBody>
      </p:sp>
      <p:sp>
        <p:nvSpPr>
          <p:cNvPr id="2" name="Title 1"/>
          <p:cNvSpPr>
            <a:spLocks noGrp="1"/>
          </p:cNvSpPr>
          <p:nvPr>
            <p:ph type="title"/>
          </p:nvPr>
        </p:nvSpPr>
        <p:spPr/>
        <p:txBody>
          <a:bodyPr/>
          <a:lstStyle/>
          <a:p>
            <a:r>
              <a:rPr lang="en-US" smtClean="0"/>
              <a:t>JAX-RS Basics</a:t>
            </a:r>
            <a:endParaRPr lang="en-US"/>
          </a:p>
        </p:txBody>
      </p:sp>
    </p:spTree>
    <p:extLst>
      <p:ext uri="{BB962C8B-B14F-4D97-AF65-F5344CB8AC3E}">
        <p14:creationId xmlns:p14="http://schemas.microsoft.com/office/powerpoint/2010/main" val="1605063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029200"/>
          </a:xfrm>
        </p:spPr>
        <p:txBody>
          <a:bodyPr>
            <a:normAutofit/>
          </a:bodyPr>
          <a:lstStyle/>
          <a:p>
            <a:pPr marL="0" indent="0">
              <a:buNone/>
            </a:pPr>
            <a:r>
              <a:rPr lang="en-US" smtClean="0"/>
              <a:t>An example REST service class:</a:t>
            </a:r>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r>
              <a:rPr lang="en-US" sz="2000" smtClean="0"/>
              <a:t>At least one method must be annotated with an HTTP verb (e.g. @GET)</a:t>
            </a:r>
          </a:p>
          <a:p>
            <a:r>
              <a:rPr lang="en-US" sz="2000" smtClean="0"/>
              <a:t>The @Controller annotation makes the class discoverable by Spring</a:t>
            </a:r>
            <a:endParaRPr lang="en-US" sz="2000"/>
          </a:p>
        </p:txBody>
      </p:sp>
      <p:sp>
        <p:nvSpPr>
          <p:cNvPr id="2" name="Title 1"/>
          <p:cNvSpPr>
            <a:spLocks noGrp="1"/>
          </p:cNvSpPr>
          <p:nvPr>
            <p:ph type="title"/>
          </p:nvPr>
        </p:nvSpPr>
        <p:spPr/>
        <p:txBody>
          <a:bodyPr/>
          <a:lstStyle/>
          <a:p>
            <a:r>
              <a:rPr lang="en-US" smtClean="0"/>
              <a:t>JAX-RS Basics</a:t>
            </a:r>
            <a:endParaRPr lang="en-US"/>
          </a:p>
        </p:txBody>
      </p:sp>
      <p:sp>
        <p:nvSpPr>
          <p:cNvPr id="4" name="TextBox 3"/>
          <p:cNvSpPr txBox="1"/>
          <p:nvPr/>
        </p:nvSpPr>
        <p:spPr>
          <a:xfrm>
            <a:off x="286473" y="1564481"/>
            <a:ext cx="8534400" cy="3693319"/>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b="1">
                <a:solidFill>
                  <a:srgbClr val="0000FF"/>
                </a:solidFill>
                <a:latin typeface="Courier New" pitchFamily="49" charset="0"/>
                <a:cs typeface="Courier New" pitchFamily="49" charset="0"/>
              </a:rPr>
              <a:t>package</a:t>
            </a:r>
            <a:r>
              <a:rPr lang="en-US">
                <a:solidFill>
                  <a:srgbClr val="0000FF"/>
                </a:solidFill>
                <a:latin typeface="Courier New" pitchFamily="49" charset="0"/>
                <a:cs typeface="Courier New" pitchFamily="49" charset="0"/>
              </a:rPr>
              <a:t> </a:t>
            </a:r>
            <a:r>
              <a:rPr lang="en-US">
                <a:latin typeface="Courier New" pitchFamily="49" charset="0"/>
                <a:cs typeface="Courier New" pitchFamily="49" charset="0"/>
              </a:rPr>
              <a:t>org.lds.tech.training.lab.ws</a:t>
            </a:r>
            <a:r>
              <a:rPr lang="en-US" smtClean="0">
                <a:latin typeface="Courier New" pitchFamily="49" charset="0"/>
                <a:cs typeface="Courier New" pitchFamily="49" charset="0"/>
              </a:rPr>
              <a:t>;</a:t>
            </a:r>
          </a:p>
          <a:p>
            <a:endParaRPr lang="en-US" b="1" smtClean="0">
              <a:latin typeface="Courier New" pitchFamily="49" charset="0"/>
              <a:cs typeface="Courier New" pitchFamily="49" charset="0"/>
            </a:endParaRPr>
          </a:p>
          <a:p>
            <a:r>
              <a:rPr lang="en-US" b="1" smtClean="0">
                <a:solidFill>
                  <a:srgbClr val="0000FF"/>
                </a:solidFill>
                <a:latin typeface="Courier New" pitchFamily="49" charset="0"/>
                <a:cs typeface="Courier New" pitchFamily="49" charset="0"/>
              </a:rPr>
              <a:t>import</a:t>
            </a:r>
            <a:r>
              <a:rPr lang="en-US" smtClean="0">
                <a:solidFill>
                  <a:srgbClr val="0000FF"/>
                </a:solidFill>
                <a:latin typeface="Courier New" pitchFamily="49" charset="0"/>
                <a:cs typeface="Courier New" pitchFamily="49" charset="0"/>
              </a:rPr>
              <a:t> </a:t>
            </a:r>
            <a:r>
              <a:rPr lang="en-US" smtClean="0">
                <a:latin typeface="Courier New" pitchFamily="49" charset="0"/>
                <a:cs typeface="Courier New" pitchFamily="49" charset="0"/>
              </a:rPr>
              <a:t>javax.ws.rs.GET;</a:t>
            </a:r>
          </a:p>
          <a:p>
            <a:r>
              <a:rPr lang="en-US" b="1" smtClean="0">
                <a:solidFill>
                  <a:srgbClr val="0000FF"/>
                </a:solidFill>
                <a:latin typeface="Courier New" pitchFamily="49" charset="0"/>
                <a:cs typeface="Courier New" pitchFamily="49" charset="0"/>
              </a:rPr>
              <a:t>import</a:t>
            </a:r>
            <a:r>
              <a:rPr lang="en-US" smtClean="0">
                <a:solidFill>
                  <a:srgbClr val="0000FF"/>
                </a:solidFill>
                <a:latin typeface="Courier New" pitchFamily="49" charset="0"/>
                <a:cs typeface="Courier New" pitchFamily="49" charset="0"/>
              </a:rPr>
              <a:t> </a:t>
            </a:r>
            <a:r>
              <a:rPr lang="en-US" smtClean="0">
                <a:latin typeface="Courier New" pitchFamily="49" charset="0"/>
                <a:cs typeface="Courier New" pitchFamily="49" charset="0"/>
              </a:rPr>
              <a:t>org.springframework.stereotype.Controller;</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@Controller</a:t>
            </a:r>
          </a:p>
          <a:p>
            <a:r>
              <a:rPr lang="en-US" b="1" smtClean="0">
                <a:solidFill>
                  <a:srgbClr val="0000FF"/>
                </a:solidFill>
                <a:latin typeface="Courier New" pitchFamily="49" charset="0"/>
                <a:cs typeface="Courier New" pitchFamily="49" charset="0"/>
              </a:rPr>
              <a:t>public</a:t>
            </a:r>
            <a:r>
              <a:rPr lang="en-US" smtClean="0">
                <a:solidFill>
                  <a:srgbClr val="0000FF"/>
                </a:solidFill>
                <a:latin typeface="Courier New" pitchFamily="49" charset="0"/>
                <a:cs typeface="Courier New" pitchFamily="49" charset="0"/>
              </a:rPr>
              <a:t> </a:t>
            </a:r>
            <a:r>
              <a:rPr lang="en-US" b="1">
                <a:solidFill>
                  <a:srgbClr val="0000FF"/>
                </a:solidFill>
                <a:latin typeface="Courier New" pitchFamily="49" charset="0"/>
                <a:cs typeface="Courier New" pitchFamily="49" charset="0"/>
              </a:rPr>
              <a:t>class</a:t>
            </a:r>
            <a:r>
              <a:rPr lang="en-US">
                <a:solidFill>
                  <a:srgbClr val="0000FF"/>
                </a:solidFill>
                <a:latin typeface="Courier New" pitchFamily="49" charset="0"/>
                <a:cs typeface="Courier New" pitchFamily="49" charset="0"/>
              </a:rPr>
              <a:t> </a:t>
            </a:r>
            <a:r>
              <a:rPr lang="en-US" b="1">
                <a:latin typeface="Courier New" pitchFamily="49" charset="0"/>
                <a:cs typeface="Courier New" pitchFamily="49" charset="0"/>
              </a:rPr>
              <a:t>HelloWebServiceRest</a:t>
            </a:r>
            <a:r>
              <a:rPr lang="en-US">
                <a:latin typeface="Courier New" pitchFamily="49" charset="0"/>
                <a:cs typeface="Courier New" pitchFamily="49" charset="0"/>
              </a:rPr>
              <a:t> </a:t>
            </a:r>
            <a:r>
              <a:rPr lang="en-US" smtClean="0">
                <a:latin typeface="Courier New" pitchFamily="49" charset="0"/>
                <a:cs typeface="Courier New" pitchFamily="49" charset="0"/>
              </a:rPr>
              <a:t>{</a:t>
            </a:r>
          </a:p>
          <a:p>
            <a:endParaRPr lang="en-US" smtClean="0">
              <a:latin typeface="Courier New" pitchFamily="49" charset="0"/>
              <a:cs typeface="Courier New" pitchFamily="49" charset="0"/>
            </a:endParaRPr>
          </a:p>
          <a:p>
            <a:r>
              <a:rPr lang="en-US" smtClean="0">
                <a:latin typeface="Courier New" pitchFamily="49" charset="0"/>
                <a:cs typeface="Courier New" pitchFamily="49" charset="0"/>
              </a:rPr>
              <a:t>    @GET</a:t>
            </a:r>
          </a:p>
          <a:p>
            <a:r>
              <a:rPr lang="en-US" b="1">
                <a:latin typeface="Courier New" pitchFamily="49" charset="0"/>
                <a:cs typeface="Courier New" pitchFamily="49" charset="0"/>
              </a:rPr>
              <a:t> </a:t>
            </a:r>
            <a:r>
              <a:rPr lang="en-US" b="1" smtClean="0">
                <a:latin typeface="Courier New" pitchFamily="49" charset="0"/>
                <a:cs typeface="Courier New" pitchFamily="49" charset="0"/>
              </a:rPr>
              <a:t>   </a:t>
            </a:r>
            <a:r>
              <a:rPr lang="en-US" b="1" smtClean="0">
                <a:solidFill>
                  <a:srgbClr val="0000FF"/>
                </a:solidFill>
                <a:latin typeface="Courier New" pitchFamily="49" charset="0"/>
                <a:cs typeface="Courier New" pitchFamily="49" charset="0"/>
              </a:rPr>
              <a:t>public</a:t>
            </a:r>
            <a:r>
              <a:rPr lang="en-US" smtClean="0">
                <a:solidFill>
                  <a:srgbClr val="0000FF"/>
                </a:solidFill>
                <a:latin typeface="Courier New" pitchFamily="49" charset="0"/>
                <a:cs typeface="Courier New" pitchFamily="49" charset="0"/>
              </a:rPr>
              <a:t> </a:t>
            </a:r>
            <a:r>
              <a:rPr lang="en-US">
                <a:latin typeface="Courier New" pitchFamily="49" charset="0"/>
                <a:cs typeface="Courier New" pitchFamily="49" charset="0"/>
              </a:rPr>
              <a:t>String </a:t>
            </a:r>
            <a:r>
              <a:rPr lang="en-US" b="1">
                <a:latin typeface="Courier New" pitchFamily="49" charset="0"/>
                <a:cs typeface="Courier New" pitchFamily="49" charset="0"/>
              </a:rPr>
              <a:t>sayHello</a:t>
            </a:r>
            <a:r>
              <a:rPr lang="en-US">
                <a:latin typeface="Courier New" pitchFamily="49" charset="0"/>
                <a:cs typeface="Courier New" pitchFamily="49" charset="0"/>
              </a:rPr>
              <a:t>() </a:t>
            </a:r>
            <a:r>
              <a:rPr lang="en-US" smtClean="0">
                <a:latin typeface="Courier New" pitchFamily="49" charset="0"/>
                <a:cs typeface="Courier New" pitchFamily="49" charset="0"/>
              </a:rPr>
              <a:t>{</a:t>
            </a:r>
          </a:p>
          <a:p>
            <a:r>
              <a:rPr lang="en-US" b="1">
                <a:latin typeface="Courier New" pitchFamily="49" charset="0"/>
                <a:cs typeface="Courier New" pitchFamily="49" charset="0"/>
              </a:rPr>
              <a:t> </a:t>
            </a:r>
            <a:r>
              <a:rPr lang="en-US" b="1" smtClean="0">
                <a:latin typeface="Courier New" pitchFamily="49" charset="0"/>
                <a:cs typeface="Courier New" pitchFamily="49" charset="0"/>
              </a:rPr>
              <a:t>       </a:t>
            </a:r>
            <a:r>
              <a:rPr lang="en-US" b="1" smtClean="0">
                <a:solidFill>
                  <a:srgbClr val="0000FF"/>
                </a:solidFill>
                <a:latin typeface="Courier New" pitchFamily="49" charset="0"/>
                <a:cs typeface="Courier New" pitchFamily="49" charset="0"/>
              </a:rPr>
              <a:t>return</a:t>
            </a:r>
            <a:r>
              <a:rPr lang="en-US" smtClean="0">
                <a:solidFill>
                  <a:srgbClr val="0000FF"/>
                </a:solidFill>
                <a:latin typeface="Courier New" pitchFamily="49" charset="0"/>
                <a:cs typeface="Courier New" pitchFamily="49" charset="0"/>
              </a:rPr>
              <a:t> </a:t>
            </a:r>
            <a:r>
              <a:rPr lang="en-US">
                <a:solidFill>
                  <a:srgbClr val="CC9900"/>
                </a:solidFill>
                <a:latin typeface="Courier New" pitchFamily="49" charset="0"/>
                <a:cs typeface="Courier New" pitchFamily="49" charset="0"/>
              </a:rPr>
              <a:t>"Hello, World</a:t>
            </a:r>
            <a:r>
              <a:rPr lang="en-US" smtClean="0">
                <a:solidFill>
                  <a:srgbClr val="CC9900"/>
                </a:solidFill>
                <a:latin typeface="Courier New" pitchFamily="49" charset="0"/>
                <a:cs typeface="Courier New" pitchFamily="49" charset="0"/>
              </a:rPr>
              <a:t>!"</a:t>
            </a:r>
            <a:r>
              <a:rPr lang="en-US" smtClean="0">
                <a:latin typeface="Courier New" pitchFamily="49" charset="0"/>
                <a:cs typeface="Courier New" pitchFamily="49" charset="0"/>
              </a:rPr>
              <a:t>;</a:t>
            </a:r>
          </a:p>
          <a:p>
            <a:r>
              <a:rPr lang="en-US">
                <a:latin typeface="Courier New" pitchFamily="49" charset="0"/>
                <a:cs typeface="Courier New" pitchFamily="49" charset="0"/>
              </a:rPr>
              <a:t> </a:t>
            </a:r>
            <a:r>
              <a:rPr lang="en-US" smtClean="0">
                <a:latin typeface="Courier New" pitchFamily="49" charset="0"/>
                <a:cs typeface="Courier New" pitchFamily="49" charset="0"/>
              </a:rPr>
              <a:t>   }</a:t>
            </a:r>
          </a:p>
          <a:p>
            <a:r>
              <a:rPr lang="en-US" smtClean="0">
                <a:latin typeface="Courier New" pitchFamily="49" charset="0"/>
                <a:cs typeface="Courier New" pitchFamily="49" charset="0"/>
              </a:rPr>
              <a:t>}</a:t>
            </a:r>
            <a:endParaRPr lang="en-US">
              <a:latin typeface="Courier New" pitchFamily="49" charset="0"/>
              <a:cs typeface="Courier New" pitchFamily="49" charset="0"/>
            </a:endParaRPr>
          </a:p>
        </p:txBody>
      </p:sp>
    </p:spTree>
    <p:extLst>
      <p:ext uri="{BB962C8B-B14F-4D97-AF65-F5344CB8AC3E}">
        <p14:creationId xmlns:p14="http://schemas.microsoft.com/office/powerpoint/2010/main" val="711430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029200"/>
          </a:xfrm>
        </p:spPr>
        <p:txBody>
          <a:bodyPr>
            <a:normAutofit/>
          </a:bodyPr>
          <a:lstStyle/>
          <a:p>
            <a:pPr marL="0" indent="0">
              <a:buNone/>
            </a:pPr>
            <a:r>
              <a:rPr lang="en-US" smtClean="0"/>
              <a:t>Example Spring configuration:</a:t>
            </a:r>
          </a:p>
          <a:p>
            <a:r>
              <a:rPr lang="en-US" sz="2400" smtClean="0"/>
              <a:t>Example location: WEB-INF/example-servlet.xml</a:t>
            </a:r>
            <a:endParaRPr lang="en-US" sz="24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smtClean="0"/>
          </a:p>
          <a:p>
            <a:pPr marL="0" indent="0">
              <a:buNone/>
            </a:pPr>
            <a:endParaRPr lang="en-US" sz="1200"/>
          </a:p>
          <a:p>
            <a:r>
              <a:rPr lang="en-US" sz="2400" smtClean="0"/>
              <a:t>A reference to the JAX-RS annotated service bean is passed to the Stack RS “produce” namespace handler.</a:t>
            </a:r>
          </a:p>
          <a:p>
            <a:r>
              <a:rPr lang="en-US" sz="2400" smtClean="0"/>
              <a:t>Multiple service beans may be supplied under the Stack RS “interfaces” element.</a:t>
            </a:r>
            <a:endParaRPr lang="en-US" sz="2400"/>
          </a:p>
          <a:p>
            <a:r>
              <a:rPr lang="en-US" sz="2400" smtClean="0"/>
              <a:t>Each bean will be scanned by CXF for annotated resources that can be served up RESTfully.</a:t>
            </a:r>
          </a:p>
        </p:txBody>
      </p:sp>
      <p:sp>
        <p:nvSpPr>
          <p:cNvPr id="2" name="Title 1"/>
          <p:cNvSpPr>
            <a:spLocks noGrp="1"/>
          </p:cNvSpPr>
          <p:nvPr>
            <p:ph type="title"/>
          </p:nvPr>
        </p:nvSpPr>
        <p:spPr/>
        <p:txBody>
          <a:bodyPr/>
          <a:lstStyle/>
          <a:p>
            <a:r>
              <a:rPr lang="en-US" smtClean="0"/>
              <a:t>JAX-RS Basics</a:t>
            </a:r>
            <a:endParaRPr lang="en-US"/>
          </a:p>
        </p:txBody>
      </p:sp>
      <p:sp>
        <p:nvSpPr>
          <p:cNvPr id="4" name="TextBox 3"/>
          <p:cNvSpPr txBox="1"/>
          <p:nvPr/>
        </p:nvSpPr>
        <p:spPr>
          <a:xfrm>
            <a:off x="260430" y="2057400"/>
            <a:ext cx="8534400" cy="1477328"/>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stack-rs:produce&gt;</a:t>
            </a:r>
          </a:p>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stack-rs:interfaces&gt;</a:t>
            </a:r>
          </a:p>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ref </a:t>
            </a:r>
            <a:r>
              <a:rPr lang="en-US">
                <a:solidFill>
                  <a:srgbClr val="008000"/>
                </a:solidFill>
                <a:latin typeface="Courier New" pitchFamily="49" charset="0"/>
                <a:cs typeface="Courier New" pitchFamily="49" charset="0"/>
              </a:rPr>
              <a:t>bean</a:t>
            </a:r>
            <a:r>
              <a:rPr lang="en-US">
                <a:solidFill>
                  <a:schemeClr val="bg1">
                    <a:lumMod val="10000"/>
                  </a:schemeClr>
                </a:solidFill>
                <a:latin typeface="Courier New" pitchFamily="49" charset="0"/>
                <a:cs typeface="Courier New" pitchFamily="49" charset="0"/>
              </a:rPr>
              <a:t>=</a:t>
            </a:r>
            <a:r>
              <a:rPr lang="en-US">
                <a:solidFill>
                  <a:srgbClr val="CC9900"/>
                </a:solidFill>
                <a:latin typeface="Courier New" pitchFamily="49" charset="0"/>
                <a:cs typeface="Courier New" pitchFamily="49" charset="0"/>
              </a:rPr>
              <a:t>"helloWebServiceRest"</a:t>
            </a:r>
            <a:r>
              <a:rPr lang="en-US">
                <a:solidFill>
                  <a:srgbClr val="0000FF"/>
                </a:solidFill>
                <a:latin typeface="Courier New" pitchFamily="49" charset="0"/>
                <a:cs typeface="Courier New" pitchFamily="49" charset="0"/>
              </a:rPr>
              <a:t>/&gt;</a:t>
            </a:r>
          </a:p>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stack-rs:interfaces&gt;</a:t>
            </a:r>
          </a:p>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stack-rs:produce&gt;</a:t>
            </a:r>
            <a:endParaRPr lang="en-US">
              <a:latin typeface="Courier New" pitchFamily="49" charset="0"/>
              <a:cs typeface="Courier New" pitchFamily="49" charset="0"/>
            </a:endParaRPr>
          </a:p>
        </p:txBody>
      </p:sp>
    </p:spTree>
    <p:extLst>
      <p:ext uri="{BB962C8B-B14F-4D97-AF65-F5344CB8AC3E}">
        <p14:creationId xmlns:p14="http://schemas.microsoft.com/office/powerpoint/2010/main" val="3220812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029200"/>
          </a:xfrm>
        </p:spPr>
        <p:txBody>
          <a:bodyPr>
            <a:normAutofit/>
          </a:bodyPr>
          <a:lstStyle/>
          <a:p>
            <a:pPr marL="0" indent="0">
              <a:buNone/>
            </a:pPr>
            <a:r>
              <a:rPr lang="en-US" smtClean="0"/>
              <a:t>Stack RS Namespace Usage:</a:t>
            </a:r>
          </a:p>
          <a:p>
            <a:r>
              <a:rPr lang="en-US" sz="2400" smtClean="0"/>
              <a:t>Element name: &lt;stack-rs:produce/&gt;</a:t>
            </a:r>
          </a:p>
          <a:p>
            <a:r>
              <a:rPr lang="en-US" sz="2400" smtClean="0"/>
              <a:t>Optional Attributes:</a:t>
            </a:r>
          </a:p>
          <a:p>
            <a:pPr lvl="1"/>
            <a:r>
              <a:rPr lang="en-US" sz="2000" b="1" smtClean="0"/>
              <a:t>secured</a:t>
            </a:r>
            <a:r>
              <a:rPr lang="en-US" sz="2000" smtClean="0"/>
              <a:t> – whether to secure the endpoint</a:t>
            </a:r>
          </a:p>
          <a:p>
            <a:pPr lvl="1"/>
            <a:r>
              <a:rPr lang="en-US" sz="2000" b="1" smtClean="0"/>
              <a:t>extensions</a:t>
            </a:r>
            <a:r>
              <a:rPr lang="en-US" sz="2000" smtClean="0"/>
              <a:t> – whether to support the use of .xml and .json extensions</a:t>
            </a:r>
          </a:p>
          <a:p>
            <a:pPr lvl="1"/>
            <a:r>
              <a:rPr lang="en-US" sz="2000" b="1" smtClean="0"/>
              <a:t>address</a:t>
            </a:r>
            <a:r>
              <a:rPr lang="en-US" sz="2000" smtClean="0"/>
              <a:t> – the relative address of the REST service</a:t>
            </a:r>
          </a:p>
          <a:p>
            <a:pPr lvl="1"/>
            <a:r>
              <a:rPr lang="en-US" sz="2000" b="1" smtClean="0"/>
              <a:t>authentication-manager-ref</a:t>
            </a:r>
            <a:endParaRPr lang="en-US" sz="2000" smtClean="0"/>
          </a:p>
          <a:p>
            <a:r>
              <a:rPr lang="en-US" sz="2400" smtClean="0"/>
              <a:t>Child elements:</a:t>
            </a:r>
          </a:p>
          <a:p>
            <a:pPr lvl="1"/>
            <a:r>
              <a:rPr lang="en-US" sz="2000" b="1" smtClean="0"/>
              <a:t>interfaces</a:t>
            </a:r>
            <a:r>
              <a:rPr lang="en-US" sz="2000" smtClean="0"/>
              <a:t> – JAX-RS annotated service beans</a:t>
            </a:r>
          </a:p>
          <a:p>
            <a:pPr lvl="1"/>
            <a:r>
              <a:rPr lang="en-US" sz="2000" b="1" smtClean="0"/>
              <a:t>providers</a:t>
            </a:r>
            <a:r>
              <a:rPr lang="en-US" sz="2000" smtClean="0"/>
              <a:t> – provider beans for content negotiation</a:t>
            </a:r>
          </a:p>
          <a:p>
            <a:pPr lvl="1"/>
            <a:r>
              <a:rPr lang="en-US" sz="2000" b="1" smtClean="0"/>
              <a:t>in-interceptors</a:t>
            </a:r>
          </a:p>
          <a:p>
            <a:pPr lvl="1"/>
            <a:r>
              <a:rPr lang="en-US" sz="2000" b="1" smtClean="0"/>
              <a:t>out-interceptors</a:t>
            </a:r>
          </a:p>
          <a:p>
            <a:pPr lvl="1"/>
            <a:endParaRPr lang="en-US" sz="2000"/>
          </a:p>
        </p:txBody>
      </p:sp>
      <p:sp>
        <p:nvSpPr>
          <p:cNvPr id="2" name="Title 1"/>
          <p:cNvSpPr>
            <a:spLocks noGrp="1"/>
          </p:cNvSpPr>
          <p:nvPr>
            <p:ph type="title"/>
          </p:nvPr>
        </p:nvSpPr>
        <p:spPr/>
        <p:txBody>
          <a:bodyPr/>
          <a:lstStyle/>
          <a:p>
            <a:r>
              <a:rPr lang="en-US" smtClean="0"/>
              <a:t>JAX-RS Basics</a:t>
            </a:r>
            <a:endParaRPr lang="en-US"/>
          </a:p>
        </p:txBody>
      </p:sp>
    </p:spTree>
    <p:extLst>
      <p:ext uri="{BB962C8B-B14F-4D97-AF65-F5344CB8AC3E}">
        <p14:creationId xmlns:p14="http://schemas.microsoft.com/office/powerpoint/2010/main" val="1014861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105400"/>
          </a:xfrm>
        </p:spPr>
        <p:txBody>
          <a:bodyPr>
            <a:normAutofit/>
          </a:bodyPr>
          <a:lstStyle/>
          <a:p>
            <a:pPr marL="0" indent="0">
              <a:buNone/>
            </a:pPr>
            <a:r>
              <a:rPr lang="en-US" sz="2800" smtClean="0"/>
              <a:t>The JAX-RS resource hierarchy is described using “Web Application Descriptor Language”, or WADL. Apache CXF generates a WADL descriptor to expose the following  information about your service:</a:t>
            </a:r>
          </a:p>
          <a:p>
            <a:r>
              <a:rPr lang="en-US" sz="2800" smtClean="0"/>
              <a:t>All the resources available through REST calls.</a:t>
            </a:r>
          </a:p>
          <a:p>
            <a:r>
              <a:rPr lang="en-US" sz="2800" smtClean="0"/>
              <a:t>The relative path to each resource</a:t>
            </a:r>
          </a:p>
          <a:p>
            <a:r>
              <a:rPr lang="en-US" sz="2800" smtClean="0"/>
              <a:t>The HTTP method required to access each resource.</a:t>
            </a:r>
          </a:p>
          <a:p>
            <a:r>
              <a:rPr lang="en-US" sz="2800" smtClean="0"/>
              <a:t>How the HTTP response will represent, or format, each resource.</a:t>
            </a:r>
          </a:p>
        </p:txBody>
      </p:sp>
      <p:sp>
        <p:nvSpPr>
          <p:cNvPr id="2" name="Title 1"/>
          <p:cNvSpPr>
            <a:spLocks noGrp="1"/>
          </p:cNvSpPr>
          <p:nvPr>
            <p:ph type="title"/>
          </p:nvPr>
        </p:nvSpPr>
        <p:spPr/>
        <p:txBody>
          <a:bodyPr/>
          <a:lstStyle/>
          <a:p>
            <a:r>
              <a:rPr lang="en-US" smtClean="0"/>
              <a:t>JAX-RS Basics</a:t>
            </a:r>
            <a:endParaRPr lang="en-US"/>
          </a:p>
        </p:txBody>
      </p:sp>
    </p:spTree>
    <p:extLst>
      <p:ext uri="{BB962C8B-B14F-4D97-AF65-F5344CB8AC3E}">
        <p14:creationId xmlns:p14="http://schemas.microsoft.com/office/powerpoint/2010/main" val="39840747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029200"/>
          </a:xfrm>
        </p:spPr>
        <p:txBody>
          <a:bodyPr/>
          <a:lstStyle/>
          <a:p>
            <a:pPr marL="0" indent="0">
              <a:buNone/>
            </a:pPr>
            <a:r>
              <a:rPr lang="en-US" smtClean="0"/>
              <a:t>An example WADL descriptor:</a:t>
            </a:r>
            <a:endParaRPr lang="en-US" sz="2000"/>
          </a:p>
        </p:txBody>
      </p:sp>
      <p:sp>
        <p:nvSpPr>
          <p:cNvPr id="2" name="Title 1"/>
          <p:cNvSpPr>
            <a:spLocks noGrp="1"/>
          </p:cNvSpPr>
          <p:nvPr>
            <p:ph type="title"/>
          </p:nvPr>
        </p:nvSpPr>
        <p:spPr/>
        <p:txBody>
          <a:bodyPr/>
          <a:lstStyle/>
          <a:p>
            <a:r>
              <a:rPr lang="en-US" smtClean="0"/>
              <a:t>JAX-RS Basics</a:t>
            </a:r>
            <a:endParaRPr lang="en-US"/>
          </a:p>
        </p:txBody>
      </p:sp>
      <p:sp>
        <p:nvSpPr>
          <p:cNvPr id="4" name="TextBox 3"/>
          <p:cNvSpPr txBox="1"/>
          <p:nvPr/>
        </p:nvSpPr>
        <p:spPr>
          <a:xfrm>
            <a:off x="286473" y="1624548"/>
            <a:ext cx="8534400" cy="3785652"/>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600">
                <a:solidFill>
                  <a:srgbClr val="0000FF"/>
                </a:solidFill>
                <a:latin typeface="Courier New" pitchFamily="49" charset="0"/>
                <a:cs typeface="Courier New" pitchFamily="49" charset="0"/>
              </a:rPr>
              <a:t>&lt;application </a:t>
            </a:r>
            <a:r>
              <a:rPr lang="en-US" sz="1600" smtClean="0">
                <a:solidFill>
                  <a:srgbClr val="008000"/>
                </a:solidFill>
                <a:latin typeface="Courier New" pitchFamily="49" charset="0"/>
                <a:cs typeface="Courier New" pitchFamily="49" charset="0"/>
              </a:rPr>
              <a:t>xmlns</a:t>
            </a:r>
            <a:r>
              <a:rPr lang="en-US" sz="1600" smtClean="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a:t>
            </a:r>
            <a:r>
              <a:rPr lang="en-US" sz="1600" smtClean="0">
                <a:solidFill>
                  <a:srgbClr val="CC9900"/>
                </a:solidFill>
                <a:latin typeface="Courier New" pitchFamily="49" charset="0"/>
                <a:cs typeface="Courier New" pitchFamily="49" charset="0"/>
              </a:rPr>
              <a:t>http</a:t>
            </a:r>
            <a:r>
              <a:rPr lang="en-US" sz="1600">
                <a:solidFill>
                  <a:srgbClr val="CC9900"/>
                </a:solidFill>
                <a:latin typeface="Courier New" pitchFamily="49" charset="0"/>
                <a:cs typeface="Courier New" pitchFamily="49" charset="0"/>
              </a:rPr>
              <a:t>://</a:t>
            </a:r>
            <a:r>
              <a:rPr lang="en-US" sz="1600" smtClean="0">
                <a:solidFill>
                  <a:srgbClr val="CC9900"/>
                </a:solidFill>
                <a:latin typeface="Courier New" pitchFamily="49" charset="0"/>
                <a:cs typeface="Courier New" pitchFamily="49" charset="0"/>
              </a:rPr>
              <a:t>wadl.dev.java.net/2009/02</a:t>
            </a:r>
            <a:r>
              <a:rPr lang="en-US" sz="1600">
                <a:solidFill>
                  <a:srgbClr val="CC9900"/>
                </a:solidFill>
                <a:latin typeface="Courier New" pitchFamily="49" charset="0"/>
                <a:cs typeface="Courier New" pitchFamily="49" charset="0"/>
              </a:rPr>
              <a:t>"</a:t>
            </a:r>
            <a:endParaRPr lang="en-US" sz="1600" smtClean="0">
              <a:solidFill>
                <a:srgbClr val="CC9900"/>
              </a:solidFill>
              <a:latin typeface="Courier New" pitchFamily="49" charset="0"/>
              <a:cs typeface="Courier New" pitchFamily="49" charset="0"/>
            </a:endParaRPr>
          </a:p>
          <a:p>
            <a:r>
              <a:rPr lang="en-US" sz="1600" smtClean="0">
                <a:solidFill>
                  <a:srgbClr val="0000FF"/>
                </a:solidFill>
                <a:latin typeface="Courier New" pitchFamily="49" charset="0"/>
                <a:cs typeface="Courier New" pitchFamily="49" charset="0"/>
              </a:rPr>
              <a:t>             </a:t>
            </a:r>
            <a:r>
              <a:rPr lang="en-US" sz="1600" smtClean="0">
                <a:solidFill>
                  <a:srgbClr val="008000"/>
                </a:solidFill>
                <a:latin typeface="Courier New" pitchFamily="49" charset="0"/>
                <a:cs typeface="Courier New" pitchFamily="49" charset="0"/>
              </a:rPr>
              <a:t>xmlns:xs</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"http://www.w3.org/2001/XMLSchema</a:t>
            </a:r>
            <a:r>
              <a:rPr lang="en-US" sz="1600" smtClean="0">
                <a:solidFill>
                  <a:srgbClr val="CC9900"/>
                </a:solidFill>
                <a:latin typeface="Courier New" pitchFamily="49" charset="0"/>
                <a:cs typeface="Courier New" pitchFamily="49" charset="0"/>
              </a:rPr>
              <a:t>"</a:t>
            </a:r>
            <a:r>
              <a:rPr lang="en-US" sz="1600" smtClean="0">
                <a:solidFill>
                  <a:srgbClr val="0000FF"/>
                </a:solidFill>
                <a:latin typeface="Courier New" pitchFamily="49" charset="0"/>
                <a:cs typeface="Courier New" pitchFamily="49" charset="0"/>
              </a:rPr>
              <a:t>&gt;</a:t>
            </a:r>
          </a:p>
          <a:p>
            <a:r>
              <a:rPr lang="en-US" sz="1600">
                <a:solidFill>
                  <a:srgbClr val="0000FF"/>
                </a:solidFill>
                <a:latin typeface="Courier New" pitchFamily="49" charset="0"/>
                <a:cs typeface="Courier New" pitchFamily="49" charset="0"/>
              </a:rPr>
              <a:t> </a:t>
            </a:r>
            <a:r>
              <a:rPr lang="en-US" sz="1600" smtClean="0">
                <a:solidFill>
                  <a:srgbClr val="0000FF"/>
                </a:solidFill>
                <a:latin typeface="Courier New" pitchFamily="49" charset="0"/>
                <a:cs typeface="Courier New" pitchFamily="49" charset="0"/>
              </a:rPr>
              <a:t> &lt;resources</a:t>
            </a:r>
          </a:p>
          <a:p>
            <a:r>
              <a:rPr lang="en-US" sz="1600">
                <a:solidFill>
                  <a:srgbClr val="0000FF"/>
                </a:solidFill>
                <a:latin typeface="Courier New" pitchFamily="49" charset="0"/>
                <a:cs typeface="Courier New" pitchFamily="49" charset="0"/>
              </a:rPr>
              <a:t> </a:t>
            </a:r>
            <a:r>
              <a:rPr lang="en-US" sz="1600" smtClean="0">
                <a:solidFill>
                  <a:srgbClr val="0000FF"/>
                </a:solidFill>
                <a:latin typeface="Courier New" pitchFamily="49" charset="0"/>
                <a:cs typeface="Courier New" pitchFamily="49" charset="0"/>
              </a:rPr>
              <a:t>     </a:t>
            </a:r>
            <a:r>
              <a:rPr lang="en-US" sz="1600" smtClean="0">
                <a:solidFill>
                  <a:srgbClr val="008000"/>
                </a:solidFill>
                <a:latin typeface="Courier New" pitchFamily="49" charset="0"/>
                <a:cs typeface="Courier New" pitchFamily="49" charset="0"/>
              </a:rPr>
              <a:t>base</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"http://</a:t>
            </a:r>
            <a:r>
              <a:rPr lang="en-US" sz="1600" smtClean="0">
                <a:solidFill>
                  <a:srgbClr val="CC9900"/>
                </a:solidFill>
                <a:latin typeface="Courier New" pitchFamily="49" charset="0"/>
                <a:cs typeface="Courier New" pitchFamily="49" charset="0"/>
              </a:rPr>
              <a:t>localhost:8080/example/Services/rest</a:t>
            </a:r>
            <a:r>
              <a:rPr lang="en-US" sz="1600">
                <a:solidFill>
                  <a:srgbClr val="CC9900"/>
                </a:solidFill>
                <a:latin typeface="Courier New" pitchFamily="49" charset="0"/>
                <a:cs typeface="Courier New" pitchFamily="49" charset="0"/>
              </a:rPr>
              <a:t>"</a:t>
            </a:r>
            <a:r>
              <a:rPr lang="en-US" sz="1600">
                <a:solidFill>
                  <a:srgbClr val="0000FF"/>
                </a:solidFill>
                <a:latin typeface="Courier New" pitchFamily="49" charset="0"/>
                <a:cs typeface="Courier New" pitchFamily="49" charset="0"/>
              </a:rPr>
              <a:t>&gt;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resource </a:t>
            </a:r>
            <a:r>
              <a:rPr lang="en-US" sz="1600">
                <a:solidFill>
                  <a:srgbClr val="008000"/>
                </a:solidFill>
                <a:latin typeface="Courier New" pitchFamily="49" charset="0"/>
                <a:cs typeface="Courier New" pitchFamily="49" charset="0"/>
              </a:rPr>
              <a:t>path</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a:t>
            </a:r>
            <a:r>
              <a:rPr lang="en-US" sz="1600">
                <a:solidFill>
                  <a:srgbClr val="0000FF"/>
                </a:solidFill>
                <a:latin typeface="Courier New" pitchFamily="49" charset="0"/>
                <a:cs typeface="Courier New" pitchFamily="49" charset="0"/>
              </a:rPr>
              <a:t>&gt;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method </a:t>
            </a:r>
            <a:r>
              <a:rPr lang="en-US" sz="1600">
                <a:solidFill>
                  <a:srgbClr val="008000"/>
                </a:solidFill>
                <a:latin typeface="Courier New" pitchFamily="49" charset="0"/>
                <a:cs typeface="Courier New" pitchFamily="49" charset="0"/>
              </a:rPr>
              <a:t>name</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"GET"</a:t>
            </a:r>
            <a:r>
              <a:rPr lang="en-US" sz="1600">
                <a:solidFill>
                  <a:srgbClr val="0000FF"/>
                </a:solidFill>
                <a:latin typeface="Courier New" pitchFamily="49" charset="0"/>
                <a:cs typeface="Courier New" pitchFamily="49" charset="0"/>
              </a:rPr>
              <a:t>&gt;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response&gt;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representation </a:t>
            </a:r>
            <a:r>
              <a:rPr lang="en-US" sz="1600">
                <a:solidFill>
                  <a:srgbClr val="008000"/>
                </a:solidFill>
                <a:latin typeface="Courier New" pitchFamily="49" charset="0"/>
                <a:cs typeface="Courier New" pitchFamily="49" charset="0"/>
              </a:rPr>
              <a:t>mediaType</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"application/octet-stream"</a:t>
            </a:r>
            <a:r>
              <a:rPr lang="en-US" sz="1600">
                <a:solidFill>
                  <a:srgbClr val="0000FF"/>
                </a:solidFill>
                <a:latin typeface="Courier New" pitchFamily="49" charset="0"/>
                <a:cs typeface="Courier New" pitchFamily="49" charset="0"/>
              </a:rPr>
              <a:t>&gt;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param </a:t>
            </a:r>
            <a:r>
              <a:rPr lang="en-US" sz="1600">
                <a:solidFill>
                  <a:srgbClr val="008000"/>
                </a:solidFill>
                <a:latin typeface="Courier New" pitchFamily="49" charset="0"/>
                <a:cs typeface="Courier New" pitchFamily="49" charset="0"/>
              </a:rPr>
              <a:t>name</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"result"</a:t>
            </a:r>
            <a:r>
              <a:rPr lang="en-US" sz="1600">
                <a:solidFill>
                  <a:srgbClr val="0000FF"/>
                </a:solidFill>
                <a:latin typeface="Courier New" pitchFamily="49" charset="0"/>
                <a:cs typeface="Courier New" pitchFamily="49" charset="0"/>
              </a:rPr>
              <a:t> </a:t>
            </a:r>
            <a:r>
              <a:rPr lang="en-US" sz="1600">
                <a:solidFill>
                  <a:srgbClr val="008000"/>
                </a:solidFill>
                <a:latin typeface="Courier New" pitchFamily="49" charset="0"/>
                <a:cs typeface="Courier New" pitchFamily="49" charset="0"/>
              </a:rPr>
              <a:t>style</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"plain"</a:t>
            </a:r>
            <a:r>
              <a:rPr lang="en-US" sz="1600">
                <a:solidFill>
                  <a:srgbClr val="0000FF"/>
                </a:solidFill>
                <a:latin typeface="Courier New" pitchFamily="49" charset="0"/>
                <a:cs typeface="Courier New" pitchFamily="49" charset="0"/>
              </a:rPr>
              <a:t> </a:t>
            </a:r>
            <a:r>
              <a:rPr lang="en-US" sz="1600">
                <a:solidFill>
                  <a:srgbClr val="008000"/>
                </a:solidFill>
                <a:latin typeface="Courier New" pitchFamily="49" charset="0"/>
                <a:cs typeface="Courier New" pitchFamily="49" charset="0"/>
              </a:rPr>
              <a:t>type</a:t>
            </a:r>
            <a:r>
              <a:rPr lang="en-US" sz="1600">
                <a:solidFill>
                  <a:schemeClr val="bg1">
                    <a:lumMod val="10000"/>
                  </a:schemeClr>
                </a:solidFill>
                <a:latin typeface="Courier New" pitchFamily="49" charset="0"/>
                <a:cs typeface="Courier New" pitchFamily="49" charset="0"/>
              </a:rPr>
              <a:t>=</a:t>
            </a:r>
            <a:r>
              <a:rPr lang="en-US" sz="1600">
                <a:solidFill>
                  <a:srgbClr val="CC9900"/>
                </a:solidFill>
                <a:latin typeface="Courier New" pitchFamily="49" charset="0"/>
                <a:cs typeface="Courier New" pitchFamily="49" charset="0"/>
              </a:rPr>
              <a:t>"xs:string"</a:t>
            </a:r>
            <a:r>
              <a:rPr lang="en-US" sz="1600">
                <a:solidFill>
                  <a:srgbClr val="0000FF"/>
                </a:solidFill>
                <a:latin typeface="Courier New" pitchFamily="49" charset="0"/>
                <a:cs typeface="Courier New" pitchFamily="49" charset="0"/>
              </a:rPr>
              <a:t>/&gt;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representation&gt;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response&gt;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method&gt;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resource&gt;</a:t>
            </a:r>
          </a:p>
          <a:p>
            <a:r>
              <a:rPr lang="en-US" sz="1600" smtClean="0">
                <a:solidFill>
                  <a:srgbClr val="0000FF"/>
                </a:solidFill>
                <a:latin typeface="Courier New" pitchFamily="49" charset="0"/>
                <a:cs typeface="Courier New" pitchFamily="49" charset="0"/>
              </a:rPr>
              <a:t>  &lt;/</a:t>
            </a:r>
            <a:r>
              <a:rPr lang="en-US" sz="1600">
                <a:solidFill>
                  <a:srgbClr val="0000FF"/>
                </a:solidFill>
                <a:latin typeface="Courier New" pitchFamily="49" charset="0"/>
                <a:cs typeface="Courier New" pitchFamily="49" charset="0"/>
              </a:rPr>
              <a:t>resources&gt;</a:t>
            </a:r>
          </a:p>
          <a:p>
            <a:r>
              <a:rPr lang="en-US" sz="1600">
                <a:solidFill>
                  <a:srgbClr val="0000FF"/>
                </a:solidFill>
                <a:latin typeface="Courier New" pitchFamily="49" charset="0"/>
                <a:cs typeface="Courier New" pitchFamily="49" charset="0"/>
              </a:rPr>
              <a:t>&lt;/application&gt;</a:t>
            </a:r>
          </a:p>
        </p:txBody>
      </p:sp>
    </p:spTree>
    <p:extLst>
      <p:ext uri="{BB962C8B-B14F-4D97-AF65-F5344CB8AC3E}">
        <p14:creationId xmlns:p14="http://schemas.microsoft.com/office/powerpoint/2010/main" val="3553296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mtClean="0"/>
          </a:p>
          <a:p>
            <a:pPr marL="0" indent="0" algn="ctr">
              <a:buNone/>
            </a:pPr>
            <a:endParaRPr lang="en-US" smtClean="0"/>
          </a:p>
          <a:p>
            <a:pPr marL="0" indent="0" algn="ctr">
              <a:buNone/>
            </a:pPr>
            <a:endParaRPr lang="en-US"/>
          </a:p>
          <a:p>
            <a:pPr marL="0" indent="0" algn="ctr">
              <a:buNone/>
            </a:pPr>
            <a:r>
              <a:rPr lang="en-US" b="1" smtClean="0"/>
              <a:t>Lab 1: Hello World with REST</a:t>
            </a:r>
          </a:p>
          <a:p>
            <a:pPr marL="0" indent="0" algn="ctr">
              <a:buNone/>
            </a:pPr>
            <a:r>
              <a:rPr lang="en-US" sz="2000" smtClean="0">
                <a:hlinkClick r:id="rId3"/>
              </a:rPr>
              <a:t>http://tech.lds.org/wiki/Web_Services_with_Apache_CXF_-_Part_3</a:t>
            </a:r>
            <a:endParaRPr lang="en-US" sz="2000" b="1"/>
          </a:p>
        </p:txBody>
      </p:sp>
      <p:sp>
        <p:nvSpPr>
          <p:cNvPr id="2" name="Title 1"/>
          <p:cNvSpPr>
            <a:spLocks noGrp="1"/>
          </p:cNvSpPr>
          <p:nvPr>
            <p:ph type="title"/>
          </p:nvPr>
        </p:nvSpPr>
        <p:spPr/>
        <p:txBody>
          <a:bodyPr/>
          <a:lstStyle/>
          <a:p>
            <a:r>
              <a:rPr lang="en-US" smtClean="0"/>
              <a:t>JAX-RS: Lab 1</a:t>
            </a:r>
            <a:endParaRPr lang="en-US"/>
          </a:p>
        </p:txBody>
      </p:sp>
    </p:spTree>
    <p:extLst>
      <p:ext uri="{BB962C8B-B14F-4D97-AF65-F5344CB8AC3E}">
        <p14:creationId xmlns:p14="http://schemas.microsoft.com/office/powerpoint/2010/main" val="893197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590800"/>
            <a:ext cx="8686800" cy="3962400"/>
          </a:xfrm>
        </p:spPr>
        <p:txBody>
          <a:bodyPr>
            <a:normAutofit fontScale="92500" lnSpcReduction="10000"/>
          </a:bodyPr>
          <a:lstStyle/>
          <a:p>
            <a:pPr marL="0" indent="0">
              <a:buNone/>
            </a:pPr>
            <a:r>
              <a:rPr lang="en-IN" sz="2600" dirty="0" smtClean="0"/>
              <a:t>At </a:t>
            </a:r>
            <a:r>
              <a:rPr lang="en-IN" sz="2600" dirty="0"/>
              <a:t>the end of this presentation, the participant will be able </a:t>
            </a:r>
            <a:r>
              <a:rPr lang="en-IN" sz="2600" dirty="0" smtClean="0"/>
              <a:t>to </a:t>
            </a:r>
            <a:r>
              <a:rPr lang="en-IN" sz="2600" dirty="0"/>
              <a:t>Understand </a:t>
            </a:r>
            <a:r>
              <a:rPr lang="en-IN" sz="2600" dirty="0" smtClean="0"/>
              <a:t>:</a:t>
            </a:r>
            <a:endParaRPr lang="en-IN" sz="2600" dirty="0"/>
          </a:p>
          <a:p>
            <a:pPr marL="0" indent="0">
              <a:buNone/>
            </a:pPr>
            <a:r>
              <a:rPr lang="en-IN" sz="2600" dirty="0"/>
              <a:t>	</a:t>
            </a:r>
            <a:r>
              <a:rPr lang="en-IN" sz="2600" dirty="0" smtClean="0"/>
              <a:t>the </a:t>
            </a:r>
            <a:r>
              <a:rPr lang="en-IN" sz="2600" dirty="0"/>
              <a:t>basics of REST</a:t>
            </a:r>
          </a:p>
          <a:p>
            <a:pPr marL="0" indent="0">
              <a:buNone/>
            </a:pPr>
            <a:r>
              <a:rPr lang="en-IN" sz="2600" dirty="0"/>
              <a:t>	</a:t>
            </a:r>
            <a:r>
              <a:rPr lang="en-IN" sz="2600" dirty="0" smtClean="0"/>
              <a:t>the </a:t>
            </a:r>
            <a:r>
              <a:rPr lang="en-IN" sz="2600" dirty="0"/>
              <a:t>basics of the HTTP protocol</a:t>
            </a:r>
          </a:p>
          <a:p>
            <a:pPr marL="0" indent="0">
              <a:buNone/>
            </a:pPr>
            <a:r>
              <a:rPr lang="en-IN" sz="2600" dirty="0"/>
              <a:t>	</a:t>
            </a:r>
            <a:r>
              <a:rPr lang="en-IN" sz="2600" dirty="0" smtClean="0"/>
              <a:t>a </a:t>
            </a:r>
            <a:r>
              <a:rPr lang="en-IN" sz="2600" dirty="0"/>
              <a:t>REST API implementation</a:t>
            </a:r>
          </a:p>
          <a:p>
            <a:pPr marL="0" indent="0">
              <a:buNone/>
            </a:pPr>
            <a:r>
              <a:rPr lang="en-IN" sz="2600" dirty="0"/>
              <a:t>	</a:t>
            </a:r>
            <a:r>
              <a:rPr lang="en-IN" sz="2600" dirty="0" smtClean="0"/>
              <a:t>how </a:t>
            </a:r>
            <a:r>
              <a:rPr lang="en-IN" sz="2600" dirty="0"/>
              <a:t>REST web services  fit onto the HTTP protocol.</a:t>
            </a:r>
          </a:p>
          <a:p>
            <a:pPr marL="0" indent="0">
              <a:buNone/>
            </a:pPr>
            <a:r>
              <a:rPr lang="en-IN" sz="2600" dirty="0"/>
              <a:t>	</a:t>
            </a:r>
            <a:r>
              <a:rPr lang="en-IN" sz="2600" dirty="0" smtClean="0"/>
              <a:t>how </a:t>
            </a:r>
            <a:r>
              <a:rPr lang="en-IN" sz="2600" dirty="0"/>
              <a:t>the JAX-RS APIs and annotations can be used to develop REST web services.</a:t>
            </a:r>
          </a:p>
          <a:p>
            <a:pPr marL="0" indent="0">
              <a:buNone/>
            </a:pPr>
            <a:r>
              <a:rPr lang="en-IN" sz="2600" dirty="0"/>
              <a:t>	</a:t>
            </a:r>
            <a:r>
              <a:rPr lang="en-IN" sz="2600" dirty="0" smtClean="0"/>
              <a:t>how </a:t>
            </a:r>
            <a:r>
              <a:rPr lang="en-IN" sz="2600" dirty="0"/>
              <a:t>JAX-RS differs and compares to Spring MVC</a:t>
            </a:r>
          </a:p>
          <a:p>
            <a:pPr marL="0" indent="0">
              <a:buNone/>
            </a:pPr>
            <a:r>
              <a:rPr lang="en-IN" sz="2600" dirty="0"/>
              <a:t>	</a:t>
            </a:r>
            <a:r>
              <a:rPr lang="en-IN" sz="2600" dirty="0" smtClean="0"/>
              <a:t>a </a:t>
            </a:r>
            <a:r>
              <a:rPr lang="en-IN" sz="2600" dirty="0" err="1"/>
              <a:t>RESTful</a:t>
            </a:r>
            <a:r>
              <a:rPr lang="en-IN" sz="2600" dirty="0"/>
              <a:t> Service using Swagger with Spring MVC</a:t>
            </a:r>
            <a:endParaRPr lang="en-US" sz="2400" dirty="0" smtClean="0"/>
          </a:p>
        </p:txBody>
      </p:sp>
      <p:sp>
        <p:nvSpPr>
          <p:cNvPr id="2" name="Title 1"/>
          <p:cNvSpPr>
            <a:spLocks noGrp="1"/>
          </p:cNvSpPr>
          <p:nvPr>
            <p:ph type="title"/>
          </p:nvPr>
        </p:nvSpPr>
        <p:spPr>
          <a:xfrm>
            <a:off x="457200" y="304800"/>
            <a:ext cx="8229600" cy="1252728"/>
          </a:xfrm>
        </p:spPr>
        <p:txBody>
          <a:bodyPr/>
          <a:lstStyle/>
          <a:p>
            <a:r>
              <a:rPr lang="en-US" dirty="0" smtClean="0"/>
              <a:t>Objectives</a:t>
            </a:r>
            <a:endParaRPr lang="en-US" dirty="0"/>
          </a:p>
        </p:txBody>
      </p:sp>
    </p:spTree>
    <p:extLst>
      <p:ext uri="{BB962C8B-B14F-4D97-AF65-F5344CB8AC3E}">
        <p14:creationId xmlns:p14="http://schemas.microsoft.com/office/powerpoint/2010/main" val="2264676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JAX-RS Annotations customize many parts of the REST service:</a:t>
            </a:r>
          </a:p>
          <a:p>
            <a:r>
              <a:rPr lang="en-US" sz="2800" smtClean="0"/>
              <a:t>They identify the HTTP method for accessing a resource.</a:t>
            </a:r>
          </a:p>
          <a:p>
            <a:r>
              <a:rPr lang="en-US" sz="2800" smtClean="0"/>
              <a:t>They identify the relative path for accessing a resource.</a:t>
            </a:r>
          </a:p>
          <a:p>
            <a:r>
              <a:rPr lang="en-US" sz="2800" smtClean="0"/>
              <a:t>They identify how query and form parameters, headers, cookies and other pieces of the HTTP request message map to Java parameters and fields.</a:t>
            </a:r>
          </a:p>
          <a:p>
            <a:r>
              <a:rPr lang="en-US" sz="2800" smtClean="0"/>
              <a:t>They identify the available content types that can be consumed or produced for a resource.</a:t>
            </a:r>
            <a:endParaRPr lang="en-US" sz="2800"/>
          </a:p>
        </p:txBody>
      </p:sp>
      <p:sp>
        <p:nvSpPr>
          <p:cNvPr id="2" name="Title 1"/>
          <p:cNvSpPr>
            <a:spLocks noGrp="1"/>
          </p:cNvSpPr>
          <p:nvPr>
            <p:ph type="title"/>
          </p:nvPr>
        </p:nvSpPr>
        <p:spPr/>
        <p:txBody>
          <a:bodyPr/>
          <a:lstStyle/>
          <a:p>
            <a:r>
              <a:rPr lang="en-US" smtClean="0"/>
              <a:t>JAX-RS Annotations</a:t>
            </a:r>
            <a:endParaRPr lang="en-US"/>
          </a:p>
        </p:txBody>
      </p:sp>
    </p:spTree>
    <p:extLst>
      <p:ext uri="{BB962C8B-B14F-4D97-AF65-F5344CB8AC3E}">
        <p14:creationId xmlns:p14="http://schemas.microsoft.com/office/powerpoint/2010/main" val="2719932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JAX-RS HTTP Method Annotations:</a:t>
            </a:r>
          </a:p>
          <a:p>
            <a:pPr marL="0" indent="0">
              <a:buNone/>
            </a:pPr>
            <a:r>
              <a:rPr lang="en-US" smtClean="0"/>
              <a:t>@GET			@POST</a:t>
            </a:r>
          </a:p>
          <a:p>
            <a:pPr marL="0" indent="0">
              <a:buNone/>
            </a:pPr>
            <a:r>
              <a:rPr lang="en-US" smtClean="0"/>
              <a:t>@PUT			@DELETE</a:t>
            </a:r>
          </a:p>
          <a:p>
            <a:pPr marL="0" indent="0">
              <a:buNone/>
            </a:pPr>
            <a:r>
              <a:rPr lang="en-US" smtClean="0"/>
              <a:t>@OPTIONS		@HEAD</a:t>
            </a:r>
          </a:p>
          <a:p>
            <a:r>
              <a:rPr lang="en-US" sz="2600" smtClean="0"/>
              <a:t>Applied to a Java method to bind it to an HTTP method.</a:t>
            </a:r>
          </a:p>
          <a:p>
            <a:r>
              <a:rPr lang="en-US" sz="2600" smtClean="0"/>
              <a:t>Only one HTTP annotation may be applied to a single Java method.</a:t>
            </a:r>
          </a:p>
          <a:p>
            <a:r>
              <a:rPr lang="en-US" sz="2600" smtClean="0"/>
              <a:t>Multiple Java methods may be given the same HTTP method annotation, assuming they are bound to different paths.</a:t>
            </a:r>
          </a:p>
          <a:p>
            <a:endParaRPr lang="en-US" sz="2800" smtClean="0"/>
          </a:p>
        </p:txBody>
      </p:sp>
      <p:sp>
        <p:nvSpPr>
          <p:cNvPr id="2" name="Title 1"/>
          <p:cNvSpPr>
            <a:spLocks noGrp="1"/>
          </p:cNvSpPr>
          <p:nvPr>
            <p:ph type="title"/>
          </p:nvPr>
        </p:nvSpPr>
        <p:spPr/>
        <p:txBody>
          <a:bodyPr>
            <a:normAutofit/>
          </a:bodyPr>
          <a:lstStyle/>
          <a:p>
            <a:r>
              <a:rPr lang="en-US" smtClean="0"/>
              <a:t>JAX-RS Method Annotations</a:t>
            </a:r>
            <a:endParaRPr lang="en-US"/>
          </a:p>
        </p:txBody>
      </p:sp>
    </p:spTree>
    <p:extLst>
      <p:ext uri="{BB962C8B-B14F-4D97-AF65-F5344CB8AC3E}">
        <p14:creationId xmlns:p14="http://schemas.microsoft.com/office/powerpoint/2010/main" val="3299798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fontScale="92500"/>
          </a:bodyPr>
          <a:lstStyle/>
          <a:p>
            <a:r>
              <a:rPr lang="en-US" sz="2700" smtClean="0"/>
              <a:t>@Path annotations may be supplied to customize the request URI of resource.</a:t>
            </a:r>
          </a:p>
          <a:p>
            <a:r>
              <a:rPr lang="en-US" sz="2700" smtClean="0"/>
              <a:t>@Path on a class defines the base relative path for all resources supplied by that class.</a:t>
            </a:r>
          </a:p>
          <a:p>
            <a:r>
              <a:rPr lang="en-US" sz="2700" smtClean="0"/>
              <a:t>@Path on a Java class method defines the relative path for the resource bound to that method.</a:t>
            </a:r>
          </a:p>
          <a:p>
            <a:r>
              <a:rPr lang="en-US" sz="2700" smtClean="0"/>
              <a:t>@Path on a method is relative to any @Path on the class.</a:t>
            </a:r>
          </a:p>
          <a:p>
            <a:r>
              <a:rPr lang="en-US" sz="2700" smtClean="0"/>
              <a:t>In the absence of @Path on the class or method, the resource is defined to reside at the root of the service.</a:t>
            </a:r>
          </a:p>
          <a:p>
            <a:r>
              <a:rPr lang="en-US" sz="2700" smtClean="0"/>
              <a:t>A leading forward slash (/) is unecessary as the path is always relative.</a:t>
            </a:r>
          </a:p>
          <a:p>
            <a:endParaRPr lang="en-US" sz="2800" smtClean="0"/>
          </a:p>
        </p:txBody>
      </p:sp>
      <p:sp>
        <p:nvSpPr>
          <p:cNvPr id="2" name="Title 1"/>
          <p:cNvSpPr>
            <a:spLocks noGrp="1"/>
          </p:cNvSpPr>
          <p:nvPr>
            <p:ph type="title"/>
          </p:nvPr>
        </p:nvSpPr>
        <p:spPr/>
        <p:txBody>
          <a:bodyPr>
            <a:normAutofit/>
          </a:bodyPr>
          <a:lstStyle/>
          <a:p>
            <a:r>
              <a:rPr lang="en-US" smtClean="0"/>
              <a:t>JAX-RS @Path Annotation</a:t>
            </a:r>
            <a:endParaRPr lang="en-US"/>
          </a:p>
        </p:txBody>
      </p:sp>
    </p:spTree>
    <p:extLst>
      <p:ext uri="{BB962C8B-B14F-4D97-AF65-F5344CB8AC3E}">
        <p14:creationId xmlns:p14="http://schemas.microsoft.com/office/powerpoint/2010/main" val="1425052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029200"/>
          </a:xfrm>
        </p:spPr>
        <p:txBody>
          <a:bodyPr>
            <a:normAutofit/>
          </a:bodyPr>
          <a:lstStyle/>
          <a:p>
            <a:pPr marL="0" indent="0">
              <a:buNone/>
            </a:pPr>
            <a:r>
              <a:rPr lang="en-US" sz="2800" smtClean="0"/>
              <a:t>The @Path annotation supports the use of template parameters in the form:</a:t>
            </a:r>
          </a:p>
          <a:p>
            <a:pPr marL="0" indent="0">
              <a:buNone/>
            </a:pPr>
            <a:r>
              <a:rPr lang="en-US" smtClean="0"/>
              <a:t>	</a:t>
            </a:r>
            <a:r>
              <a:rPr lang="en-US" sz="2800" smtClean="0">
                <a:latin typeface="Courier New" pitchFamily="49" charset="0"/>
                <a:cs typeface="Courier New" pitchFamily="49" charset="0"/>
              </a:rPr>
              <a:t>{ name : regex }</a:t>
            </a:r>
          </a:p>
          <a:p>
            <a:r>
              <a:rPr lang="en-US" sz="2800" smtClean="0"/>
              <a:t>The template parameter name is required.</a:t>
            </a:r>
          </a:p>
          <a:p>
            <a:r>
              <a:rPr lang="en-US" sz="2800" smtClean="0"/>
              <a:t>The colon (</a:t>
            </a:r>
            <a:r>
              <a:rPr lang="en-US" sz="2800" smtClean="0">
                <a:sym typeface="Wingdings" pitchFamily="2" charset="2"/>
              </a:rPr>
              <a:t>:) followed by a </a:t>
            </a:r>
            <a:r>
              <a:rPr lang="en-US" sz="2800" smtClean="0"/>
              <a:t>regular expression is optional and will default to the pattern: [^/]+</a:t>
            </a:r>
          </a:p>
          <a:p>
            <a:r>
              <a:rPr lang="en-US" sz="2800" smtClean="0"/>
              <a:t>Multiple template parameters may be defined in a single @Path.</a:t>
            </a:r>
          </a:p>
          <a:p>
            <a:r>
              <a:rPr lang="en-US" sz="2800" smtClean="0"/>
              <a:t>Template parameter values will be injected into method parameters annotated with @PathParam.</a:t>
            </a:r>
          </a:p>
        </p:txBody>
      </p:sp>
      <p:sp>
        <p:nvSpPr>
          <p:cNvPr id="2" name="Title 1"/>
          <p:cNvSpPr>
            <a:spLocks noGrp="1"/>
          </p:cNvSpPr>
          <p:nvPr>
            <p:ph type="title"/>
          </p:nvPr>
        </p:nvSpPr>
        <p:spPr/>
        <p:txBody>
          <a:bodyPr/>
          <a:lstStyle/>
          <a:p>
            <a:r>
              <a:rPr lang="en-US" smtClean="0"/>
              <a:t>JAX-RS: @Path Annotation</a:t>
            </a:r>
            <a:endParaRPr lang="en-US"/>
          </a:p>
        </p:txBody>
      </p:sp>
    </p:spTree>
    <p:extLst>
      <p:ext uri="{BB962C8B-B14F-4D97-AF65-F5344CB8AC3E}">
        <p14:creationId xmlns:p14="http://schemas.microsoft.com/office/powerpoint/2010/main" val="790930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5105400"/>
          </a:xfrm>
        </p:spPr>
        <p:txBody>
          <a:bodyPr>
            <a:normAutofit/>
          </a:bodyPr>
          <a:lstStyle/>
          <a:p>
            <a:r>
              <a:rPr lang="en-US" sz="2800" smtClean="0"/>
              <a:t>Common JAX-RS Parameter Annotations:</a:t>
            </a:r>
          </a:p>
          <a:p>
            <a:pPr lvl="1"/>
            <a:r>
              <a:rPr lang="en-US" sz="2400" smtClean="0"/>
              <a:t>@QueryParam – maps to a query string parameter.</a:t>
            </a:r>
          </a:p>
          <a:p>
            <a:pPr lvl="1"/>
            <a:r>
              <a:rPr lang="en-US" sz="2400" smtClean="0"/>
              <a:t>@FormParam – maps to a form POST parameter.</a:t>
            </a:r>
          </a:p>
          <a:p>
            <a:pPr lvl="1"/>
            <a:r>
              <a:rPr lang="en-US" sz="2400" smtClean="0"/>
              <a:t>@PathParam – maps to a path segment.</a:t>
            </a:r>
          </a:p>
          <a:p>
            <a:pPr lvl="1"/>
            <a:r>
              <a:rPr lang="en-US" sz="2400" smtClean="0"/>
              <a:t>@DefaultValue – supplies a default parameter value.</a:t>
            </a:r>
          </a:p>
          <a:p>
            <a:r>
              <a:rPr lang="en-US" sz="2800" smtClean="0"/>
              <a:t>Most often used on service methods to annotate input parameters.</a:t>
            </a:r>
          </a:p>
          <a:p>
            <a:r>
              <a:rPr lang="en-US" sz="2800" smtClean="0"/>
              <a:t>Can also be used on fields or field setter methods if the service bean has </a:t>
            </a:r>
            <a:r>
              <a:rPr lang="en-US" sz="2800" i="1" smtClean="0"/>
              <a:t>request</a:t>
            </a:r>
            <a:r>
              <a:rPr lang="en-US" sz="2800" smtClean="0"/>
              <a:t> scope.</a:t>
            </a:r>
          </a:p>
          <a:p>
            <a:r>
              <a:rPr lang="en-US" sz="2800" smtClean="0"/>
              <a:t>Additional parameter annotations are also available.</a:t>
            </a:r>
          </a:p>
          <a:p>
            <a:pPr lvl="1"/>
            <a:r>
              <a:rPr lang="en-US" sz="2400" smtClean="0"/>
              <a:t>See the JAX-RS API documentation for details.</a:t>
            </a:r>
            <a:endParaRPr lang="en-US" sz="2400"/>
          </a:p>
        </p:txBody>
      </p:sp>
      <p:sp>
        <p:nvSpPr>
          <p:cNvPr id="2" name="Title 1"/>
          <p:cNvSpPr>
            <a:spLocks noGrp="1"/>
          </p:cNvSpPr>
          <p:nvPr>
            <p:ph type="title"/>
          </p:nvPr>
        </p:nvSpPr>
        <p:spPr/>
        <p:txBody>
          <a:bodyPr/>
          <a:lstStyle/>
          <a:p>
            <a:r>
              <a:rPr lang="en-US" smtClean="0"/>
              <a:t>JAX-RS Parameter Annotations</a:t>
            </a:r>
            <a:endParaRPr lang="en-US"/>
          </a:p>
        </p:txBody>
      </p:sp>
    </p:spTree>
    <p:extLst>
      <p:ext uri="{BB962C8B-B14F-4D97-AF65-F5344CB8AC3E}">
        <p14:creationId xmlns:p14="http://schemas.microsoft.com/office/powerpoint/2010/main" val="2609589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JAX-RS Annotations: Examples</a:t>
            </a:r>
            <a:endParaRPr lang="en-US"/>
          </a:p>
        </p:txBody>
      </p:sp>
      <p:sp>
        <p:nvSpPr>
          <p:cNvPr id="5" name="TextBox 4"/>
          <p:cNvSpPr txBox="1"/>
          <p:nvPr/>
        </p:nvSpPr>
        <p:spPr>
          <a:xfrm>
            <a:off x="286473" y="990600"/>
            <a:ext cx="8534400" cy="4939814"/>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500" smtClean="0">
                <a:solidFill>
                  <a:schemeClr val="bg1">
                    <a:lumMod val="10000"/>
                  </a:schemeClr>
                </a:solidFill>
                <a:latin typeface="Courier New" pitchFamily="49" charset="0"/>
                <a:cs typeface="Courier New" pitchFamily="49" charset="0"/>
              </a:rPr>
              <a:t>@Path(</a:t>
            </a:r>
            <a:r>
              <a:rPr lang="en-US" sz="1500" smtClean="0">
                <a:solidFill>
                  <a:srgbClr val="CC9900"/>
                </a:solidFill>
                <a:latin typeface="Courier New" pitchFamily="49" charset="0"/>
                <a:cs typeface="Courier New" pitchFamily="49" charset="0"/>
              </a:rPr>
              <a:t>"example"</a:t>
            </a:r>
            <a:r>
              <a:rPr lang="en-US" sz="1500" smtClean="0">
                <a:solidFill>
                  <a:schemeClr val="bg1">
                    <a:lumMod val="10000"/>
                  </a:schemeClr>
                </a:solidFill>
                <a:latin typeface="Courier New" pitchFamily="49" charset="0"/>
                <a:cs typeface="Courier New" pitchFamily="49" charset="0"/>
              </a:rPr>
              <a:t>)</a:t>
            </a:r>
          </a:p>
          <a:p>
            <a:r>
              <a:rPr lang="en-US" sz="1500" b="1" smtClean="0">
                <a:solidFill>
                  <a:srgbClr val="0000FF"/>
                </a:solidFill>
                <a:latin typeface="Courier New" pitchFamily="49" charset="0"/>
                <a:cs typeface="Courier New" pitchFamily="49" charset="0"/>
              </a:rPr>
              <a:t>public</a:t>
            </a:r>
            <a:r>
              <a:rPr lang="en-US" sz="1500" smtClean="0">
                <a:solidFill>
                  <a:srgbClr val="0000FF"/>
                </a:solidFill>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class</a:t>
            </a:r>
            <a:r>
              <a:rPr lang="en-US" sz="1500">
                <a:solidFill>
                  <a:srgbClr val="0000FF"/>
                </a:solidFill>
                <a:latin typeface="Courier New" pitchFamily="49" charset="0"/>
                <a:cs typeface="Courier New" pitchFamily="49" charset="0"/>
              </a:rPr>
              <a:t> </a:t>
            </a:r>
            <a:r>
              <a:rPr lang="en-US" sz="1500" b="1" smtClean="0">
                <a:latin typeface="Courier New" pitchFamily="49" charset="0"/>
                <a:cs typeface="Courier New" pitchFamily="49" charset="0"/>
              </a:rPr>
              <a:t>ExampleWebServiceRest</a:t>
            </a:r>
            <a:r>
              <a:rPr lang="en-US" sz="1500" smtClean="0">
                <a:latin typeface="Courier New" pitchFamily="49" charset="0"/>
                <a:cs typeface="Courier New" pitchFamily="49" charset="0"/>
              </a:rPr>
              <a:t> </a:t>
            </a:r>
            <a:r>
              <a:rPr lang="en-US" sz="1500">
                <a:latin typeface="Courier New" pitchFamily="49" charset="0"/>
                <a:cs typeface="Courier New" pitchFamily="49" charset="0"/>
              </a:rPr>
              <a:t>{</a:t>
            </a:r>
          </a:p>
          <a:p>
            <a:r>
              <a:rPr lang="en-US" sz="1500" smtClean="0">
                <a:latin typeface="Courier New" pitchFamily="49" charset="0"/>
                <a:cs typeface="Courier New" pitchFamily="49" charset="0"/>
              </a:rPr>
              <a:t>    </a:t>
            </a:r>
            <a:r>
              <a:rPr lang="en-US" sz="1500">
                <a:latin typeface="Courier New" pitchFamily="49" charset="0"/>
                <a:cs typeface="Courier New" pitchFamily="49" charset="0"/>
              </a:rPr>
              <a:t>@</a:t>
            </a:r>
            <a:r>
              <a:rPr lang="en-US" sz="1500" smtClean="0">
                <a:latin typeface="Courier New" pitchFamily="49" charset="0"/>
                <a:cs typeface="Courier New" pitchFamily="49" charset="0"/>
              </a:rPr>
              <a:t>GET</a:t>
            </a:r>
            <a:endParaRPr lang="en-US" sz="1500">
              <a:latin typeface="Courier New" pitchFamily="49" charset="0"/>
              <a:cs typeface="Courier New" pitchFamily="49" charset="0"/>
            </a:endParaRPr>
          </a:p>
          <a:p>
            <a:r>
              <a:rPr lang="en-US" sz="150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public</a:t>
            </a:r>
            <a:r>
              <a:rPr lang="en-US" sz="1500">
                <a:solidFill>
                  <a:srgbClr val="0000FF"/>
                </a:solidFill>
                <a:latin typeface="Courier New" pitchFamily="49" charset="0"/>
                <a:cs typeface="Courier New" pitchFamily="49" charset="0"/>
              </a:rPr>
              <a:t> </a:t>
            </a:r>
            <a:r>
              <a:rPr lang="en-US" sz="1500">
                <a:latin typeface="Courier New" pitchFamily="49" charset="0"/>
                <a:cs typeface="Courier New" pitchFamily="49" charset="0"/>
              </a:rPr>
              <a:t>Item </a:t>
            </a:r>
            <a:r>
              <a:rPr lang="en-US" sz="1500" b="1" smtClean="0">
                <a:latin typeface="Courier New" pitchFamily="49" charset="0"/>
                <a:cs typeface="Courier New" pitchFamily="49" charset="0"/>
              </a:rPr>
              <a:t>getItem</a:t>
            </a:r>
            <a:r>
              <a:rPr lang="en-US" sz="1500" smtClean="0">
                <a:latin typeface="Courier New" pitchFamily="49" charset="0"/>
                <a:cs typeface="Courier New" pitchFamily="49" charset="0"/>
              </a:rPr>
              <a:t>(@QueryParam(</a:t>
            </a:r>
            <a:r>
              <a:rPr lang="en-US" sz="1500" smtClean="0">
                <a:solidFill>
                  <a:srgbClr val="CC9900"/>
                </a:solidFill>
                <a:latin typeface="Courier New" pitchFamily="49" charset="0"/>
                <a:cs typeface="Courier New" pitchFamily="49" charset="0"/>
              </a:rPr>
              <a:t>"itemId</a:t>
            </a:r>
            <a:r>
              <a:rPr lang="en-US" sz="1500">
                <a:solidFill>
                  <a:srgbClr val="CC9900"/>
                </a:solidFill>
                <a:latin typeface="Courier New" pitchFamily="49" charset="0"/>
                <a:cs typeface="Courier New" pitchFamily="49" charset="0"/>
              </a:rPr>
              <a:t>"</a:t>
            </a:r>
            <a:r>
              <a:rPr lang="en-US" sz="1500">
                <a:latin typeface="Courier New" pitchFamily="49" charset="0"/>
                <a:cs typeface="Courier New" pitchFamily="49" charset="0"/>
              </a:rPr>
              <a:t>) Long id) </a:t>
            </a:r>
            <a:r>
              <a:rPr lang="en-US" sz="1500" smtClean="0">
                <a:latin typeface="Courier New" pitchFamily="49" charset="0"/>
                <a:cs typeface="Courier New" pitchFamily="49" charset="0"/>
              </a:rPr>
              <a:t>{</a:t>
            </a:r>
          </a:p>
          <a:p>
            <a:r>
              <a:rPr lang="en-US" sz="1500" smtClean="0">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@QueryParam example</a:t>
            </a:r>
            <a:endParaRPr lang="en-US" sz="1500">
              <a:solidFill>
                <a:srgbClr val="408040"/>
              </a:solidFill>
              <a:latin typeface="Courier New" pitchFamily="49" charset="0"/>
              <a:cs typeface="Courier New" pitchFamily="49" charset="0"/>
            </a:endParaRPr>
          </a:p>
          <a:p>
            <a:r>
              <a:rPr lang="en-US" sz="1500">
                <a:latin typeface="Courier New" pitchFamily="49" charset="0"/>
                <a:cs typeface="Courier New" pitchFamily="49" charset="0"/>
              </a:rPr>
              <a:t>    }</a:t>
            </a:r>
          </a:p>
          <a:p>
            <a:endParaRPr lang="en-US" sz="150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@POST</a:t>
            </a:r>
          </a:p>
          <a:p>
            <a:r>
              <a:rPr lang="en-US" sz="1500" b="1" smtClean="0">
                <a:solidFill>
                  <a:srgbClr val="0000FF"/>
                </a:solidFill>
                <a:latin typeface="Courier New" pitchFamily="49" charset="0"/>
                <a:cs typeface="Courier New" pitchFamily="49" charset="0"/>
              </a:rPr>
              <a:t>    public</a:t>
            </a:r>
            <a:r>
              <a:rPr lang="en-US" sz="1500" smtClean="0">
                <a:solidFill>
                  <a:srgbClr val="0000FF"/>
                </a:solidFill>
                <a:latin typeface="Courier New" pitchFamily="49" charset="0"/>
                <a:cs typeface="Courier New" pitchFamily="49" charset="0"/>
              </a:rPr>
              <a:t> </a:t>
            </a:r>
            <a:r>
              <a:rPr lang="en-US" sz="1500" smtClean="0">
                <a:latin typeface="Courier New" pitchFamily="49" charset="0"/>
                <a:cs typeface="Courier New" pitchFamily="49" charset="0"/>
              </a:rPr>
              <a:t>Response </a:t>
            </a:r>
            <a:r>
              <a:rPr lang="en-US" sz="1500" b="1" smtClean="0">
                <a:latin typeface="Courier New" pitchFamily="49" charset="0"/>
                <a:cs typeface="Courier New" pitchFamily="49" charset="0"/>
              </a:rPr>
              <a:t>editItem</a:t>
            </a:r>
            <a:r>
              <a:rPr lang="en-US" sz="1500" smtClean="0">
                <a:latin typeface="Courier New" pitchFamily="49" charset="0"/>
                <a:cs typeface="Courier New" pitchFamily="49" charset="0"/>
              </a:rPr>
              <a:t>(@</a:t>
            </a:r>
            <a:r>
              <a:rPr lang="en-US" sz="1500">
                <a:latin typeface="Courier New" pitchFamily="49" charset="0"/>
                <a:cs typeface="Courier New" pitchFamily="49" charset="0"/>
              </a:rPr>
              <a:t>FormParam</a:t>
            </a:r>
            <a:r>
              <a:rPr lang="en-US" sz="1500" smtClean="0">
                <a:latin typeface="Courier New" pitchFamily="49" charset="0"/>
                <a:cs typeface="Courier New" pitchFamily="49" charset="0"/>
              </a:rPr>
              <a:t>(</a:t>
            </a:r>
            <a:r>
              <a:rPr lang="en-US" sz="1500" smtClean="0">
                <a:solidFill>
                  <a:srgbClr val="CC9900"/>
                </a:solidFill>
                <a:latin typeface="Courier New" pitchFamily="49" charset="0"/>
                <a:cs typeface="Courier New" pitchFamily="49" charset="0"/>
              </a:rPr>
              <a:t>"itemId</a:t>
            </a:r>
            <a:r>
              <a:rPr lang="en-US" sz="1500">
                <a:solidFill>
                  <a:srgbClr val="CC9900"/>
                </a:solidFill>
                <a:latin typeface="Courier New" pitchFamily="49" charset="0"/>
                <a:cs typeface="Courier New" pitchFamily="49" charset="0"/>
              </a:rPr>
              <a:t>"</a:t>
            </a:r>
            <a:r>
              <a:rPr lang="en-US" sz="1500">
                <a:latin typeface="Courier New" pitchFamily="49" charset="0"/>
                <a:cs typeface="Courier New" pitchFamily="49" charset="0"/>
              </a:rPr>
              <a:t>) Long </a:t>
            </a:r>
            <a:r>
              <a:rPr lang="en-US" sz="1500" smtClean="0">
                <a:latin typeface="Courier New" pitchFamily="49" charset="0"/>
                <a:cs typeface="Courier New" pitchFamily="49" charset="0"/>
              </a:rPr>
              <a:t>id, </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@FormParam(</a:t>
            </a:r>
            <a:r>
              <a:rPr lang="en-US" sz="1500" smtClean="0">
                <a:solidFill>
                  <a:srgbClr val="CC9900"/>
                </a:solidFill>
                <a:latin typeface="Courier New" pitchFamily="49" charset="0"/>
                <a:cs typeface="Courier New" pitchFamily="49" charset="0"/>
              </a:rPr>
              <a:t>"value"</a:t>
            </a:r>
            <a:r>
              <a:rPr lang="en-US" sz="1500" smtClean="0">
                <a:latin typeface="Courier New" pitchFamily="49" charset="0"/>
                <a:cs typeface="Courier New" pitchFamily="49" charset="0"/>
              </a:rPr>
              <a:t>) String value) </a:t>
            </a:r>
            <a:r>
              <a:rPr lang="en-US" sz="1500">
                <a:latin typeface="Courier New" pitchFamily="49" charset="0"/>
                <a:cs typeface="Courier New" pitchFamily="49" charset="0"/>
              </a:rPr>
              <a:t>{</a:t>
            </a:r>
          </a:p>
          <a:p>
            <a:r>
              <a:rPr lang="en-US" sz="1500">
                <a:latin typeface="Courier New" pitchFamily="49" charset="0"/>
                <a:cs typeface="Courier New" pitchFamily="49" charset="0"/>
              </a:rPr>
              <a:t>	</a:t>
            </a:r>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@FormParam </a:t>
            </a:r>
            <a:r>
              <a:rPr lang="en-US" sz="1500">
                <a:solidFill>
                  <a:srgbClr val="408040"/>
                </a:solidFill>
                <a:latin typeface="Courier New" pitchFamily="49" charset="0"/>
                <a:cs typeface="Courier New" pitchFamily="49" charset="0"/>
              </a:rPr>
              <a:t>example</a:t>
            </a:r>
          </a:p>
          <a:p>
            <a:r>
              <a:rPr lang="en-US" sz="1500" smtClean="0">
                <a:latin typeface="Courier New" pitchFamily="49" charset="0"/>
                <a:cs typeface="Courier New" pitchFamily="49" charset="0"/>
              </a:rPr>
              <a:t>    }</a:t>
            </a:r>
          </a:p>
          <a:p>
            <a:endParaRPr lang="en-US" sz="1500" b="1">
              <a:latin typeface="Courier New" pitchFamily="49" charset="0"/>
              <a:cs typeface="Courier New" pitchFamily="49" charset="0"/>
            </a:endParaRPr>
          </a:p>
          <a:p>
            <a:r>
              <a:rPr lang="en-US" sz="1500">
                <a:latin typeface="Courier New" pitchFamily="49" charset="0"/>
                <a:cs typeface="Courier New" pitchFamily="49" charset="0"/>
              </a:rPr>
              <a:t>    @GET</a:t>
            </a:r>
          </a:p>
          <a:p>
            <a:r>
              <a:rPr lang="en-US" sz="1500">
                <a:latin typeface="Courier New" pitchFamily="49" charset="0"/>
                <a:cs typeface="Courier New" pitchFamily="49" charset="0"/>
              </a:rPr>
              <a:t>    @Path</a:t>
            </a:r>
            <a:r>
              <a:rPr lang="en-US" sz="1500" smtClean="0">
                <a:latin typeface="Courier New" pitchFamily="49" charset="0"/>
                <a:cs typeface="Courier New" pitchFamily="49" charset="0"/>
              </a:rPr>
              <a:t>(</a:t>
            </a:r>
            <a:r>
              <a:rPr lang="en-US" sz="1500" smtClean="0">
                <a:solidFill>
                  <a:srgbClr val="CC9900"/>
                </a:solidFill>
                <a:latin typeface="Courier New" pitchFamily="49" charset="0"/>
                <a:cs typeface="Courier New" pitchFamily="49" charset="0"/>
              </a:rPr>
              <a:t>"{category}/{subcategory:[^/]*}"</a:t>
            </a:r>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a:p>
            <a:r>
              <a:rPr lang="en-US" sz="150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public</a:t>
            </a:r>
            <a:r>
              <a:rPr lang="en-US" sz="1500">
                <a:solidFill>
                  <a:srgbClr val="0000FF"/>
                </a:solidFill>
                <a:latin typeface="Courier New" pitchFamily="49" charset="0"/>
                <a:cs typeface="Courier New" pitchFamily="49" charset="0"/>
              </a:rPr>
              <a:t> </a:t>
            </a:r>
            <a:r>
              <a:rPr lang="en-US" sz="1500" smtClean="0">
                <a:latin typeface="Courier New" pitchFamily="49" charset="0"/>
                <a:cs typeface="Courier New" pitchFamily="49" charset="0"/>
              </a:rPr>
              <a:t>List&lt;Item&gt; </a:t>
            </a:r>
            <a:r>
              <a:rPr lang="en-US" sz="1500" b="1" smtClean="0">
                <a:latin typeface="Courier New" pitchFamily="49" charset="0"/>
                <a:cs typeface="Courier New" pitchFamily="49" charset="0"/>
              </a:rPr>
              <a:t>getItems</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t>
            </a:r>
            <a:r>
              <a:rPr lang="en-US" sz="1500">
                <a:latin typeface="Courier New" pitchFamily="49" charset="0"/>
                <a:cs typeface="Courier New" pitchFamily="49" charset="0"/>
              </a:rPr>
              <a:t>PathParam</a:t>
            </a:r>
            <a:r>
              <a:rPr lang="en-US" sz="1500" smtClean="0">
                <a:latin typeface="Courier New" pitchFamily="49" charset="0"/>
                <a:cs typeface="Courier New" pitchFamily="49" charset="0"/>
              </a:rPr>
              <a:t>(</a:t>
            </a:r>
            <a:r>
              <a:rPr lang="en-US" sz="1500" smtClean="0">
                <a:solidFill>
                  <a:srgbClr val="CC9900"/>
                </a:solidFill>
                <a:latin typeface="Courier New" pitchFamily="49" charset="0"/>
                <a:cs typeface="Courier New" pitchFamily="49" charset="0"/>
              </a:rPr>
              <a:t>"category"</a:t>
            </a:r>
            <a:r>
              <a:rPr lang="en-US" sz="1500" smtClean="0">
                <a:latin typeface="Courier New" pitchFamily="49" charset="0"/>
                <a:cs typeface="Courier New" pitchFamily="49" charset="0"/>
              </a:rPr>
              <a:t>) String category) </a:t>
            </a:r>
            <a:r>
              <a:rPr lang="en-US" sz="1500">
                <a:latin typeface="Courier New" pitchFamily="49" charset="0"/>
                <a:cs typeface="Courier New" pitchFamily="49" charset="0"/>
              </a:rPr>
              <a:t>{</a:t>
            </a:r>
          </a:p>
          <a:p>
            <a:r>
              <a:rPr lang="en-US" sz="1500" smtClean="0">
                <a:latin typeface="Courier New" pitchFamily="49" charset="0"/>
                <a:cs typeface="Courier New" pitchFamily="49" charset="0"/>
              </a:rPr>
              <a:t>        @</a:t>
            </a:r>
            <a:r>
              <a:rPr lang="en-US" sz="1500">
                <a:latin typeface="Courier New" pitchFamily="49" charset="0"/>
                <a:cs typeface="Courier New" pitchFamily="49" charset="0"/>
              </a:rPr>
              <a:t>PathParam</a:t>
            </a:r>
            <a:r>
              <a:rPr lang="en-US" sz="1500" smtClean="0">
                <a:latin typeface="Courier New" pitchFamily="49" charset="0"/>
                <a:cs typeface="Courier New" pitchFamily="49" charset="0"/>
              </a:rPr>
              <a:t>(</a:t>
            </a:r>
            <a:r>
              <a:rPr lang="en-US" sz="1500">
                <a:solidFill>
                  <a:srgbClr val="CC9900"/>
                </a:solidFill>
                <a:latin typeface="Courier New" pitchFamily="49" charset="0"/>
                <a:cs typeface="Courier New" pitchFamily="49" charset="0"/>
              </a:rPr>
              <a:t>"</a:t>
            </a:r>
            <a:r>
              <a:rPr lang="en-US" sz="1500" smtClean="0">
                <a:solidFill>
                  <a:srgbClr val="CC9900"/>
                </a:solidFill>
                <a:latin typeface="Courier New" pitchFamily="49" charset="0"/>
                <a:cs typeface="Courier New" pitchFamily="49" charset="0"/>
              </a:rPr>
              <a:t>subcategory</a:t>
            </a:r>
            <a:r>
              <a:rPr lang="en-US" sz="1500">
                <a:solidFill>
                  <a:srgbClr val="CC9900"/>
                </a:solidFill>
                <a:latin typeface="Courier New" pitchFamily="49" charset="0"/>
                <a:cs typeface="Courier New" pitchFamily="49" charset="0"/>
              </a:rPr>
              <a:t>"</a:t>
            </a:r>
            <a:r>
              <a:rPr lang="en-US" sz="1500">
                <a:latin typeface="Courier New" pitchFamily="49" charset="0"/>
                <a:cs typeface="Courier New" pitchFamily="49" charset="0"/>
              </a:rPr>
              <a:t>) String </a:t>
            </a:r>
            <a:r>
              <a:rPr lang="en-US" sz="1500" smtClean="0">
                <a:latin typeface="Courier New" pitchFamily="49" charset="0"/>
                <a:cs typeface="Courier New" pitchFamily="49" charset="0"/>
              </a:rPr>
              <a:t>subcategory) {</a:t>
            </a:r>
          </a:p>
          <a:p>
            <a:r>
              <a:rPr lang="en-US" sz="1500">
                <a:latin typeface="Courier New" pitchFamily="49" charset="0"/>
                <a:cs typeface="Courier New" pitchFamily="49" charset="0"/>
              </a:rPr>
              <a:t>	</a:t>
            </a:r>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@Path and @PathParam </a:t>
            </a:r>
            <a:r>
              <a:rPr lang="en-US" sz="1500">
                <a:solidFill>
                  <a:srgbClr val="408040"/>
                </a:solidFill>
                <a:latin typeface="Courier New" pitchFamily="49" charset="0"/>
                <a:cs typeface="Courier New" pitchFamily="49" charset="0"/>
              </a:rPr>
              <a:t>example</a:t>
            </a:r>
          </a:p>
          <a:p>
            <a:r>
              <a:rPr lang="en-US" sz="1500" smtClean="0">
                <a:latin typeface="Courier New" pitchFamily="49" charset="0"/>
                <a:cs typeface="Courier New" pitchFamily="49" charset="0"/>
              </a:rPr>
              <a:t>    </a:t>
            </a:r>
            <a:r>
              <a:rPr lang="en-US" sz="1500">
                <a:latin typeface="Courier New" pitchFamily="49" charset="0"/>
                <a:cs typeface="Courier New" pitchFamily="49" charset="0"/>
              </a:rPr>
              <a:t>}</a:t>
            </a:r>
          </a:p>
          <a:p>
            <a:r>
              <a:rPr lang="en-US" sz="1500" smtClean="0">
                <a:latin typeface="Courier New" pitchFamily="49" charset="0"/>
                <a:cs typeface="Courier New" pitchFamily="49" charset="0"/>
              </a:rPr>
              <a:t>}</a:t>
            </a:r>
          </a:p>
        </p:txBody>
      </p:sp>
    </p:spTree>
    <p:extLst>
      <p:ext uri="{BB962C8B-B14F-4D97-AF65-F5344CB8AC3E}">
        <p14:creationId xmlns:p14="http://schemas.microsoft.com/office/powerpoint/2010/main" val="2731339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@Produces</a:t>
            </a:r>
          </a:p>
          <a:p>
            <a:r>
              <a:rPr lang="en-US" sz="2800" smtClean="0"/>
              <a:t>Used on a class or method to identify the content types that can be produced by that resource class or method.</a:t>
            </a:r>
          </a:p>
          <a:p>
            <a:r>
              <a:rPr lang="en-US" sz="2800" smtClean="0"/>
              <a:t>Method annotation overrides class annotation</a:t>
            </a:r>
          </a:p>
          <a:p>
            <a:r>
              <a:rPr lang="en-US" sz="2800" smtClean="0"/>
              <a:t>If not specified, CXF assumes any type (*/*) can be produced.</a:t>
            </a:r>
          </a:p>
          <a:p>
            <a:r>
              <a:rPr lang="en-US" sz="2800" smtClean="0"/>
              <a:t>CXF responds with HTTP status “406 Not Acceptable” if no appropriate method is found.</a:t>
            </a:r>
          </a:p>
        </p:txBody>
      </p:sp>
      <p:sp>
        <p:nvSpPr>
          <p:cNvPr id="2" name="Title 1"/>
          <p:cNvSpPr>
            <a:spLocks noGrp="1"/>
          </p:cNvSpPr>
          <p:nvPr>
            <p:ph type="title"/>
          </p:nvPr>
        </p:nvSpPr>
        <p:spPr/>
        <p:txBody>
          <a:bodyPr>
            <a:normAutofit/>
          </a:bodyPr>
          <a:lstStyle/>
          <a:p>
            <a:r>
              <a:rPr lang="en-US" smtClean="0"/>
              <a:t>JAX-RS Annotations: @Produces</a:t>
            </a:r>
            <a:endParaRPr lang="en-US"/>
          </a:p>
        </p:txBody>
      </p:sp>
    </p:spTree>
    <p:extLst>
      <p:ext uri="{BB962C8B-B14F-4D97-AF65-F5344CB8AC3E}">
        <p14:creationId xmlns:p14="http://schemas.microsoft.com/office/powerpoint/2010/main" val="1087445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@Consumes</a:t>
            </a:r>
          </a:p>
          <a:p>
            <a:r>
              <a:rPr lang="en-US" sz="2800" smtClean="0"/>
              <a:t>Used on a class or method to identify the content types that can be accepted by that resource class or method.</a:t>
            </a:r>
          </a:p>
          <a:p>
            <a:r>
              <a:rPr lang="en-US" sz="2800" smtClean="0"/>
              <a:t>Method annotation overrides class annotation</a:t>
            </a:r>
          </a:p>
          <a:p>
            <a:r>
              <a:rPr lang="en-US" sz="2800" smtClean="0"/>
              <a:t>If not specified, CXF assumes any type (*/*) is acceptable.</a:t>
            </a:r>
          </a:p>
          <a:p>
            <a:r>
              <a:rPr lang="en-US" sz="2800" smtClean="0"/>
              <a:t>CXF responds with HTTP status “406 Not Acceptable” if no appropriate method is found.</a:t>
            </a:r>
          </a:p>
        </p:txBody>
      </p:sp>
      <p:sp>
        <p:nvSpPr>
          <p:cNvPr id="2" name="Title 1"/>
          <p:cNvSpPr>
            <a:spLocks noGrp="1"/>
          </p:cNvSpPr>
          <p:nvPr>
            <p:ph type="title"/>
          </p:nvPr>
        </p:nvSpPr>
        <p:spPr/>
        <p:txBody>
          <a:bodyPr>
            <a:normAutofit/>
          </a:bodyPr>
          <a:lstStyle/>
          <a:p>
            <a:r>
              <a:rPr lang="en-US" smtClean="0"/>
              <a:t>JAX-RS Annotations: @Consumes</a:t>
            </a:r>
            <a:endParaRPr lang="en-US"/>
          </a:p>
        </p:txBody>
      </p:sp>
    </p:spTree>
    <p:extLst>
      <p:ext uri="{BB962C8B-B14F-4D97-AF65-F5344CB8AC3E}">
        <p14:creationId xmlns:p14="http://schemas.microsoft.com/office/powerpoint/2010/main" val="4544629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914400"/>
            <a:ext cx="8686800" cy="5105400"/>
          </a:xfrm>
        </p:spPr>
        <p:txBody>
          <a:bodyPr>
            <a:normAutofit/>
          </a:bodyPr>
          <a:lstStyle/>
          <a:p>
            <a:pPr marL="0" indent="0">
              <a:buNone/>
            </a:pPr>
            <a:r>
              <a:rPr lang="en-US" smtClean="0"/>
              <a:t>Examples of @Produces and @Consumes:</a:t>
            </a:r>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pPr marL="0" indent="0">
              <a:buNone/>
            </a:pPr>
            <a:endParaRPr lang="en-US" sz="1200"/>
          </a:p>
          <a:p>
            <a:pPr marL="0" indent="0">
              <a:buNone/>
            </a:pPr>
            <a:endParaRPr lang="en-US" sz="1200" smtClean="0"/>
          </a:p>
          <a:p>
            <a:r>
              <a:rPr lang="en-US" sz="2400" smtClean="0"/>
              <a:t>The client </a:t>
            </a:r>
            <a:r>
              <a:rPr lang="en-US" sz="2400" i="1" smtClean="0"/>
              <a:t>submits</a:t>
            </a:r>
            <a:r>
              <a:rPr lang="en-US" sz="2400" smtClean="0"/>
              <a:t> JSON or XML content with the “Content-Type” header.</a:t>
            </a:r>
          </a:p>
          <a:p>
            <a:r>
              <a:rPr lang="en-US" sz="2400" smtClean="0"/>
              <a:t>The client </a:t>
            </a:r>
            <a:r>
              <a:rPr lang="en-US" sz="2400" i="1" smtClean="0"/>
              <a:t>requests</a:t>
            </a:r>
            <a:r>
              <a:rPr lang="en-US" sz="2400" smtClean="0"/>
              <a:t> either JSON or XML content through use of the HTTP “Accept” request header.</a:t>
            </a:r>
          </a:p>
          <a:p>
            <a:endParaRPr lang="en-US" sz="2400"/>
          </a:p>
        </p:txBody>
      </p:sp>
      <p:sp>
        <p:nvSpPr>
          <p:cNvPr id="2" name="Title 1"/>
          <p:cNvSpPr>
            <a:spLocks noGrp="1"/>
          </p:cNvSpPr>
          <p:nvPr>
            <p:ph type="title"/>
          </p:nvPr>
        </p:nvSpPr>
        <p:spPr/>
        <p:txBody>
          <a:bodyPr/>
          <a:lstStyle/>
          <a:p>
            <a:r>
              <a:rPr lang="en-US" smtClean="0"/>
              <a:t>JAX-RS Annotations</a:t>
            </a:r>
            <a:endParaRPr lang="en-US"/>
          </a:p>
        </p:txBody>
      </p:sp>
      <p:sp>
        <p:nvSpPr>
          <p:cNvPr id="5" name="TextBox 4"/>
          <p:cNvSpPr txBox="1"/>
          <p:nvPr/>
        </p:nvSpPr>
        <p:spPr>
          <a:xfrm>
            <a:off x="286473" y="1465451"/>
            <a:ext cx="8534400" cy="2631490"/>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500" smtClean="0">
                <a:solidFill>
                  <a:schemeClr val="bg1">
                    <a:lumMod val="10000"/>
                  </a:schemeClr>
                </a:solidFill>
                <a:latin typeface="Courier New" pitchFamily="49" charset="0"/>
                <a:cs typeface="Courier New" pitchFamily="49" charset="0"/>
              </a:rPr>
              <a:t>@Path(</a:t>
            </a:r>
            <a:r>
              <a:rPr lang="en-US" sz="1500" smtClean="0">
                <a:solidFill>
                  <a:srgbClr val="CC9900"/>
                </a:solidFill>
                <a:latin typeface="Courier New" pitchFamily="49" charset="0"/>
                <a:cs typeface="Courier New" pitchFamily="49" charset="0"/>
              </a:rPr>
              <a:t>"example"</a:t>
            </a:r>
            <a:r>
              <a:rPr lang="en-US" sz="1500" smtClean="0">
                <a:solidFill>
                  <a:schemeClr val="bg1">
                    <a:lumMod val="10000"/>
                  </a:schemeClr>
                </a:solidFill>
                <a:latin typeface="Courier New" pitchFamily="49" charset="0"/>
                <a:cs typeface="Courier New" pitchFamily="49" charset="0"/>
              </a:rPr>
              <a:t>)</a:t>
            </a:r>
          </a:p>
          <a:p>
            <a:r>
              <a:rPr lang="en-US" sz="1500" b="1" smtClean="0">
                <a:solidFill>
                  <a:srgbClr val="0000FF"/>
                </a:solidFill>
                <a:latin typeface="Courier New" pitchFamily="49" charset="0"/>
                <a:cs typeface="Courier New" pitchFamily="49" charset="0"/>
              </a:rPr>
              <a:t>public</a:t>
            </a:r>
            <a:r>
              <a:rPr lang="en-US" sz="1500" smtClean="0">
                <a:solidFill>
                  <a:srgbClr val="0000FF"/>
                </a:solidFill>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class</a:t>
            </a:r>
            <a:r>
              <a:rPr lang="en-US" sz="1500">
                <a:solidFill>
                  <a:srgbClr val="0000FF"/>
                </a:solidFill>
                <a:latin typeface="Courier New" pitchFamily="49" charset="0"/>
                <a:cs typeface="Courier New" pitchFamily="49" charset="0"/>
              </a:rPr>
              <a:t> </a:t>
            </a:r>
            <a:r>
              <a:rPr lang="en-US" sz="1500" b="1" smtClean="0">
                <a:latin typeface="Courier New" pitchFamily="49" charset="0"/>
                <a:cs typeface="Courier New" pitchFamily="49" charset="0"/>
              </a:rPr>
              <a:t>ExampleRestService</a:t>
            </a:r>
            <a:r>
              <a:rPr lang="en-US" sz="1500" smtClean="0">
                <a:latin typeface="Courier New" pitchFamily="49" charset="0"/>
                <a:cs typeface="Courier New" pitchFamily="49" charset="0"/>
              </a:rPr>
              <a:t> </a:t>
            </a:r>
            <a:r>
              <a:rPr lang="en-US" sz="1500">
                <a:latin typeface="Courier New" pitchFamily="49" charset="0"/>
                <a:cs typeface="Courier New" pitchFamily="49" charset="0"/>
              </a:rPr>
              <a:t>{</a:t>
            </a:r>
          </a:p>
          <a:p>
            <a:endParaRPr lang="en-US" sz="1500" smtClean="0">
              <a:latin typeface="Courier New" pitchFamily="49" charset="0"/>
              <a:cs typeface="Courier New" pitchFamily="49" charset="0"/>
            </a:endParaRPr>
          </a:p>
          <a:p>
            <a:r>
              <a:rPr lang="en-US" sz="1500" smtClean="0">
                <a:latin typeface="Courier New" pitchFamily="49" charset="0"/>
                <a:cs typeface="Courier New" pitchFamily="49" charset="0"/>
              </a:rPr>
              <a:t>    @POST</a:t>
            </a:r>
            <a:endParaRPr lang="en-US" sz="1500">
              <a:latin typeface="Courier New" pitchFamily="49" charset="0"/>
              <a:cs typeface="Courier New" pitchFamily="49" charset="0"/>
            </a:endParaRPr>
          </a:p>
          <a:p>
            <a:r>
              <a:rPr lang="en-US" sz="1500">
                <a:latin typeface="Courier New" pitchFamily="49" charset="0"/>
                <a:cs typeface="Courier New" pitchFamily="49" charset="0"/>
              </a:rPr>
              <a:t>    @Path</a:t>
            </a:r>
            <a:r>
              <a:rPr lang="en-US" sz="1500" smtClean="0">
                <a:latin typeface="Courier New" pitchFamily="49" charset="0"/>
                <a:cs typeface="Courier New" pitchFamily="49" charset="0"/>
              </a:rPr>
              <a:t>(</a:t>
            </a:r>
            <a:r>
              <a:rPr lang="en-US" sz="1500" smtClean="0">
                <a:solidFill>
                  <a:srgbClr val="CC9900"/>
                </a:solidFill>
                <a:latin typeface="Courier New" pitchFamily="49" charset="0"/>
                <a:cs typeface="Courier New" pitchFamily="49" charset="0"/>
              </a:rPr>
              <a:t>"items"</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@Produces({</a:t>
            </a:r>
            <a:r>
              <a:rPr lang="en-US" sz="1500">
                <a:solidFill>
                  <a:srgbClr val="CC9900"/>
                </a:solidFill>
                <a:latin typeface="Courier New" pitchFamily="49" charset="0"/>
                <a:cs typeface="Courier New" pitchFamily="49" charset="0"/>
              </a:rPr>
              <a:t>"application/json"</a:t>
            </a:r>
            <a:r>
              <a:rPr lang="en-US" sz="1500">
                <a:latin typeface="Courier New" pitchFamily="49" charset="0"/>
                <a:cs typeface="Courier New" pitchFamily="49" charset="0"/>
              </a:rPr>
              <a:t>, </a:t>
            </a:r>
            <a:r>
              <a:rPr lang="en-US" sz="1500">
                <a:solidFill>
                  <a:srgbClr val="CC9900"/>
                </a:solidFill>
                <a:latin typeface="Courier New" pitchFamily="49" charset="0"/>
                <a:cs typeface="Courier New" pitchFamily="49" charset="0"/>
              </a:rPr>
              <a:t>"application/xml</a:t>
            </a:r>
            <a:r>
              <a:rPr lang="en-US" sz="1500" smtClean="0">
                <a:solidFill>
                  <a:srgbClr val="CC9900"/>
                </a:solidFill>
                <a:latin typeface="Courier New" pitchFamily="49" charset="0"/>
                <a:cs typeface="Courier New" pitchFamily="49" charset="0"/>
              </a:rPr>
              <a:t>"</a:t>
            </a:r>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@Consumes({</a:t>
            </a:r>
            <a:r>
              <a:rPr lang="en-US" sz="1500" smtClean="0">
                <a:solidFill>
                  <a:srgbClr val="CC9900"/>
                </a:solidFill>
                <a:latin typeface="Courier New" pitchFamily="49" charset="0"/>
                <a:cs typeface="Courier New" pitchFamily="49" charset="0"/>
              </a:rPr>
              <a:t>"</a:t>
            </a:r>
            <a:r>
              <a:rPr lang="en-US" sz="1500">
                <a:solidFill>
                  <a:srgbClr val="CC9900"/>
                </a:solidFill>
                <a:latin typeface="Courier New" pitchFamily="49" charset="0"/>
                <a:cs typeface="Courier New" pitchFamily="49" charset="0"/>
              </a:rPr>
              <a:t>application/json"</a:t>
            </a:r>
            <a:r>
              <a:rPr lang="en-US" sz="1500">
                <a:latin typeface="Courier New" pitchFamily="49" charset="0"/>
                <a:cs typeface="Courier New" pitchFamily="49" charset="0"/>
              </a:rPr>
              <a:t>, </a:t>
            </a:r>
            <a:r>
              <a:rPr lang="en-US" sz="1500">
                <a:solidFill>
                  <a:srgbClr val="CC9900"/>
                </a:solidFill>
                <a:latin typeface="Courier New" pitchFamily="49" charset="0"/>
                <a:cs typeface="Courier New" pitchFamily="49" charset="0"/>
              </a:rPr>
              <a:t>"application/xml</a:t>
            </a:r>
            <a:r>
              <a:rPr lang="en-US" sz="1500" smtClean="0">
                <a:solidFill>
                  <a:srgbClr val="CC9900"/>
                </a:solidFill>
                <a:latin typeface="Courier New" pitchFamily="49" charset="0"/>
                <a:cs typeface="Courier New" pitchFamily="49" charset="0"/>
              </a:rPr>
              <a:t>"</a:t>
            </a:r>
            <a:r>
              <a:rPr lang="en-US" sz="1500" smtClean="0">
                <a:latin typeface="Courier New" pitchFamily="49" charset="0"/>
                <a:cs typeface="Courier New" pitchFamily="49" charset="0"/>
              </a:rPr>
              <a:t>})</a:t>
            </a:r>
          </a:p>
          <a:p>
            <a:r>
              <a:rPr lang="en-US" sz="1500" smtClean="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public</a:t>
            </a:r>
            <a:r>
              <a:rPr lang="en-US" sz="1500">
                <a:solidFill>
                  <a:srgbClr val="0000FF"/>
                </a:solidFill>
                <a:latin typeface="Courier New" pitchFamily="49" charset="0"/>
                <a:cs typeface="Courier New" pitchFamily="49" charset="0"/>
              </a:rPr>
              <a:t> </a:t>
            </a:r>
            <a:r>
              <a:rPr lang="en-US" sz="1500" smtClean="0">
                <a:latin typeface="Courier New" pitchFamily="49" charset="0"/>
                <a:cs typeface="Courier New" pitchFamily="49" charset="0"/>
              </a:rPr>
              <a:t>List&lt;Item&gt; </a:t>
            </a:r>
            <a:r>
              <a:rPr lang="en-US" sz="1500" b="1" smtClean="0">
                <a:latin typeface="Courier New" pitchFamily="49" charset="0"/>
                <a:cs typeface="Courier New" pitchFamily="49" charset="0"/>
              </a:rPr>
              <a:t>editItems</a:t>
            </a:r>
            <a:r>
              <a:rPr lang="en-US" sz="1500" smtClean="0">
                <a:latin typeface="Courier New" pitchFamily="49" charset="0"/>
                <a:cs typeface="Courier New" pitchFamily="49" charset="0"/>
              </a:rPr>
              <a:t>(List&lt;Item&gt; items) {</a:t>
            </a:r>
          </a:p>
          <a:p>
            <a:r>
              <a:rPr lang="en-US" sz="1500">
                <a:solidFill>
                  <a:srgbClr val="646464"/>
                </a:solidFill>
                <a:latin typeface="Courier New" pitchFamily="49" charset="0"/>
                <a:cs typeface="Courier New" pitchFamily="49" charset="0"/>
              </a:rPr>
              <a:t> </a:t>
            </a:r>
            <a:r>
              <a:rPr lang="en-US" sz="1500" smtClean="0">
                <a:solidFill>
                  <a:srgbClr val="646464"/>
                </a:solidFill>
                <a:latin typeface="Courier New" pitchFamily="49" charset="0"/>
                <a:cs typeface="Courier New" pitchFamily="49" charset="0"/>
              </a:rPr>
              <a:t>       // Does something and returns the modified list</a:t>
            </a:r>
            <a:endParaRPr lang="en-US" sz="1500">
              <a:solidFill>
                <a:srgbClr val="646464"/>
              </a:solidFill>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p:txBody>
      </p:sp>
    </p:spTree>
    <p:extLst>
      <p:ext uri="{BB962C8B-B14F-4D97-AF65-F5344CB8AC3E}">
        <p14:creationId xmlns:p14="http://schemas.microsoft.com/office/powerpoint/2010/main" val="27614510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724400"/>
          </a:xfrm>
        </p:spPr>
        <p:txBody>
          <a:bodyPr>
            <a:normAutofit lnSpcReduction="10000"/>
          </a:bodyPr>
          <a:lstStyle/>
          <a:p>
            <a:pPr marL="0" indent="0">
              <a:buNone/>
            </a:pPr>
            <a:r>
              <a:rPr lang="en-US" sz="2800" smtClean="0"/>
              <a:t>To produce content in other formats (as output), do the following:</a:t>
            </a:r>
          </a:p>
          <a:p>
            <a:r>
              <a:rPr lang="en-US" sz="2600" smtClean="0"/>
              <a:t>Implement </a:t>
            </a:r>
            <a:r>
              <a:rPr lang="en-US" sz="2600" b="1" smtClean="0"/>
              <a:t>javax.ws.rs.ext.MessageBodyWriter</a:t>
            </a:r>
            <a:r>
              <a:rPr lang="en-US" sz="2600"/>
              <a:t> </a:t>
            </a:r>
            <a:r>
              <a:rPr lang="en-US" sz="2600" smtClean="0"/>
              <a:t>for the Java type that you want to write to the response.</a:t>
            </a:r>
            <a:endParaRPr lang="en-US" sz="2600" b="1" smtClean="0"/>
          </a:p>
          <a:p>
            <a:r>
              <a:rPr lang="en-US" sz="2600" smtClean="0"/>
              <a:t>Annotate the implementation with </a:t>
            </a:r>
            <a:r>
              <a:rPr lang="en-US" sz="2600" b="1" smtClean="0"/>
              <a:t>@Provider</a:t>
            </a:r>
          </a:p>
          <a:p>
            <a:r>
              <a:rPr lang="en-US" sz="2600" smtClean="0"/>
              <a:t>Optionally annotate the implementation with </a:t>
            </a:r>
            <a:r>
              <a:rPr lang="en-US" sz="2600" b="1" smtClean="0"/>
              <a:t>@Produces</a:t>
            </a:r>
            <a:r>
              <a:rPr lang="en-US" sz="2600" smtClean="0"/>
              <a:t> to restrict the content types for which it is suitable.</a:t>
            </a:r>
          </a:p>
          <a:p>
            <a:r>
              <a:rPr lang="en-US" sz="2600" smtClean="0"/>
              <a:t>Configure an instance of your provider as a Spring bean.</a:t>
            </a:r>
          </a:p>
          <a:p>
            <a:r>
              <a:rPr lang="en-US" sz="2600" smtClean="0"/>
              <a:t>Supply a reference to your bean under the </a:t>
            </a:r>
            <a:r>
              <a:rPr lang="en-US" sz="2600" b="1" smtClean="0"/>
              <a:t>&lt;stack-rs:providers&gt;</a:t>
            </a:r>
            <a:r>
              <a:rPr lang="en-US" sz="2600" smtClean="0"/>
              <a:t> element of the </a:t>
            </a:r>
            <a:r>
              <a:rPr lang="en-US" sz="2600" b="1" smtClean="0"/>
              <a:t>&lt;stack-rs:produce&gt;</a:t>
            </a:r>
            <a:r>
              <a:rPr lang="en-US" sz="2600" smtClean="0"/>
              <a:t> configuration.</a:t>
            </a:r>
            <a:endParaRPr lang="en-US" sz="2600" b="1" smtClean="0"/>
          </a:p>
        </p:txBody>
      </p:sp>
      <p:sp>
        <p:nvSpPr>
          <p:cNvPr id="2" name="Title 1"/>
          <p:cNvSpPr>
            <a:spLocks noGrp="1"/>
          </p:cNvSpPr>
          <p:nvPr>
            <p:ph type="title"/>
          </p:nvPr>
        </p:nvSpPr>
        <p:spPr/>
        <p:txBody>
          <a:bodyPr/>
          <a:lstStyle/>
          <a:p>
            <a:r>
              <a:rPr lang="en-US" smtClean="0"/>
              <a:t>JAX-RS: MessageBodyWriter</a:t>
            </a:r>
            <a:endParaRPr lang="en-US"/>
          </a:p>
        </p:txBody>
      </p:sp>
    </p:spTree>
    <p:extLst>
      <p:ext uri="{BB962C8B-B14F-4D97-AF65-F5344CB8AC3E}">
        <p14:creationId xmlns:p14="http://schemas.microsoft.com/office/powerpoint/2010/main" val="1091956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38400"/>
            <a:ext cx="8686800" cy="2286000"/>
          </a:xfrm>
        </p:spPr>
        <p:txBody>
          <a:bodyPr/>
          <a:lstStyle/>
          <a:p>
            <a:pPr marL="0" indent="0" algn="ctr">
              <a:buNone/>
            </a:pPr>
            <a:r>
              <a:rPr lang="en-US" sz="4800" b="1" dirty="0" smtClean="0">
                <a:latin typeface="Cambria" pitchFamily="18" charset="0"/>
              </a:rPr>
              <a:t>REST Web Services</a:t>
            </a:r>
            <a:endParaRPr lang="en-US" dirty="0" smtClean="0"/>
          </a:p>
          <a:p>
            <a:pPr marL="0" indent="0" algn="ctr">
              <a:buNone/>
            </a:pPr>
            <a:r>
              <a:rPr lang="en-US" dirty="0" smtClean="0"/>
              <a:t>Introduction </a:t>
            </a:r>
            <a:r>
              <a:rPr lang="en-US" dirty="0" smtClean="0"/>
              <a:t>to REST</a:t>
            </a:r>
            <a:endParaRPr lang="en-US" dirty="0"/>
          </a:p>
        </p:txBody>
      </p:sp>
      <p:sp>
        <p:nvSpPr>
          <p:cNvPr id="2" name="Title 1"/>
          <p:cNvSpPr>
            <a:spLocks noGrp="1"/>
          </p:cNvSpPr>
          <p:nvPr>
            <p:ph type="title"/>
          </p:nvPr>
        </p:nvSpPr>
        <p:spPr/>
        <p:txBody>
          <a:bodyPr>
            <a:normAutofit/>
          </a:bodyPr>
          <a:lstStyle/>
          <a:p>
            <a:r>
              <a:rPr lang="en-US" dirty="0" smtClean="0"/>
              <a:t>Web Services with Apache CXF</a:t>
            </a:r>
            <a:endParaRPr lang="en-US" dirty="0"/>
          </a:p>
        </p:txBody>
      </p:sp>
    </p:spTree>
    <p:extLst>
      <p:ext uri="{BB962C8B-B14F-4D97-AF65-F5344CB8AC3E}">
        <p14:creationId xmlns:p14="http://schemas.microsoft.com/office/powerpoint/2010/main" val="2655469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JAX-RS: Example PDF Export</a:t>
            </a:r>
            <a:endParaRPr lang="en-US"/>
          </a:p>
        </p:txBody>
      </p:sp>
      <p:sp>
        <p:nvSpPr>
          <p:cNvPr id="4" name="TextBox 3"/>
          <p:cNvSpPr txBox="1"/>
          <p:nvPr/>
        </p:nvSpPr>
        <p:spPr>
          <a:xfrm>
            <a:off x="286473" y="914400"/>
            <a:ext cx="8534400" cy="5170646"/>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500" smtClean="0">
                <a:latin typeface="Courier New" pitchFamily="49" charset="0"/>
                <a:cs typeface="Courier New" pitchFamily="49" charset="0"/>
              </a:rPr>
              <a:t>@Provider</a:t>
            </a:r>
          </a:p>
          <a:p>
            <a:r>
              <a:rPr lang="en-US" sz="1500" smtClean="0">
                <a:latin typeface="Courier New" pitchFamily="49" charset="0"/>
                <a:cs typeface="Courier New" pitchFamily="49" charset="0"/>
              </a:rPr>
              <a:t>@Produces(</a:t>
            </a:r>
            <a:r>
              <a:rPr lang="en-US" sz="1500">
                <a:solidFill>
                  <a:srgbClr val="CC9900"/>
                </a:solidFill>
                <a:latin typeface="Courier New" pitchFamily="49" charset="0"/>
                <a:cs typeface="Courier New" pitchFamily="49" charset="0"/>
              </a:rPr>
              <a:t>"</a:t>
            </a:r>
            <a:r>
              <a:rPr lang="en-US" sz="1500" smtClean="0">
                <a:solidFill>
                  <a:srgbClr val="CC9900"/>
                </a:solidFill>
                <a:latin typeface="Courier New" pitchFamily="49" charset="0"/>
                <a:cs typeface="Courier New" pitchFamily="49" charset="0"/>
              </a:rPr>
              <a:t>application/pdf"</a:t>
            </a:r>
            <a:r>
              <a:rPr lang="en-US" sz="1500" smtClean="0">
                <a:latin typeface="Courier New" pitchFamily="49" charset="0"/>
                <a:cs typeface="Courier New" pitchFamily="49" charset="0"/>
              </a:rPr>
              <a:t>)</a:t>
            </a:r>
          </a:p>
          <a:p>
            <a:r>
              <a:rPr lang="en-US" sz="1500" b="1" smtClean="0">
                <a:solidFill>
                  <a:srgbClr val="0000FF"/>
                </a:solidFill>
                <a:latin typeface="Courier New" pitchFamily="49" charset="0"/>
                <a:cs typeface="Courier New" pitchFamily="49" charset="0"/>
              </a:rPr>
              <a:t>public</a:t>
            </a:r>
            <a:r>
              <a:rPr lang="en-US" sz="1500" smtClean="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class</a:t>
            </a:r>
            <a:r>
              <a:rPr lang="en-US" sz="1500">
                <a:latin typeface="Courier New" pitchFamily="49" charset="0"/>
                <a:cs typeface="Courier New" pitchFamily="49" charset="0"/>
              </a:rPr>
              <a:t> </a:t>
            </a:r>
            <a:r>
              <a:rPr lang="en-US" sz="1500" b="1">
                <a:latin typeface="Courier New" pitchFamily="49" charset="0"/>
                <a:cs typeface="Courier New" pitchFamily="49" charset="0"/>
              </a:rPr>
              <a:t>PdfWriter</a:t>
            </a:r>
            <a:r>
              <a:rPr lang="en-US" sz="150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implements</a:t>
            </a:r>
            <a:r>
              <a:rPr lang="en-US" sz="1500">
                <a:latin typeface="Courier New" pitchFamily="49" charset="0"/>
                <a:cs typeface="Courier New" pitchFamily="49" charset="0"/>
              </a:rPr>
              <a:t> </a:t>
            </a:r>
            <a:r>
              <a:rPr lang="en-US" sz="1500" smtClean="0">
                <a:latin typeface="Courier New" pitchFamily="49" charset="0"/>
                <a:cs typeface="Courier New" pitchFamily="49" charset="0"/>
              </a:rPr>
              <a:t>MessageBodyWriter&lt;MyCatalog&gt; </a:t>
            </a:r>
            <a:r>
              <a:rPr lang="en-US" sz="1500">
                <a:latin typeface="Courier New" pitchFamily="49" charset="0"/>
                <a:cs typeface="Courier New" pitchFamily="49" charset="0"/>
              </a:rPr>
              <a:t>{</a:t>
            </a:r>
          </a:p>
          <a:p>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boolean</a:t>
            </a:r>
            <a:r>
              <a:rPr lang="en-US" sz="1500">
                <a:latin typeface="Courier New" pitchFamily="49" charset="0"/>
                <a:cs typeface="Courier New" pitchFamily="49" charset="0"/>
              </a:rPr>
              <a:t> </a:t>
            </a:r>
            <a:r>
              <a:rPr lang="en-US" sz="1500" b="1" smtClean="0">
                <a:latin typeface="Courier New" pitchFamily="49" charset="0"/>
                <a:cs typeface="Courier New" pitchFamily="49" charset="0"/>
              </a:rPr>
              <a:t>isWriteable</a:t>
            </a:r>
            <a:r>
              <a:rPr lang="en-US" sz="1500" smtClean="0">
                <a:latin typeface="Courier New" pitchFamily="49" charset="0"/>
                <a:cs typeface="Courier New" pitchFamily="49" charset="0"/>
              </a:rPr>
              <a:t>(Class</a:t>
            </a:r>
            <a:r>
              <a:rPr lang="en-US" sz="1500">
                <a:latin typeface="Courier New" pitchFamily="49" charset="0"/>
                <a:cs typeface="Courier New" pitchFamily="49" charset="0"/>
              </a:rPr>
              <a:t>&lt;?&gt; type, Type genericType, </a:t>
            </a:r>
            <a:endParaRPr lang="en-US" sz="1500" smtClean="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Annotation</a:t>
            </a:r>
            <a:r>
              <a:rPr lang="en-US" sz="1500">
                <a:latin typeface="Courier New" pitchFamily="49" charset="0"/>
                <a:cs typeface="Courier New" pitchFamily="49" charset="0"/>
              </a:rPr>
              <a:t>[] annotations, MediaType mediaType) {</a:t>
            </a:r>
          </a:p>
          <a:p>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return</a:t>
            </a:r>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true</a:t>
            </a:r>
            <a:r>
              <a:rPr lang="en-US" sz="1500" smtClean="0">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true means I can write the type to PDF</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t>
            </a:r>
          </a:p>
          <a:p>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long</a:t>
            </a:r>
            <a:r>
              <a:rPr lang="en-US" sz="1500">
                <a:latin typeface="Courier New" pitchFamily="49" charset="0"/>
                <a:cs typeface="Courier New" pitchFamily="49" charset="0"/>
              </a:rPr>
              <a:t> </a:t>
            </a:r>
            <a:r>
              <a:rPr lang="en-US" sz="1500" b="1" smtClean="0">
                <a:latin typeface="Courier New" pitchFamily="49" charset="0"/>
                <a:cs typeface="Courier New" pitchFamily="49" charset="0"/>
              </a:rPr>
              <a:t>getSize</a:t>
            </a:r>
            <a:r>
              <a:rPr lang="en-US" sz="1500" smtClean="0">
                <a:latin typeface="Courier New" pitchFamily="49" charset="0"/>
                <a:cs typeface="Courier New" pitchFamily="49" charset="0"/>
              </a:rPr>
              <a:t>(</a:t>
            </a:r>
            <a:r>
              <a:rPr lang="en-US" sz="1500">
                <a:latin typeface="Courier New" pitchFamily="49" charset="0"/>
                <a:cs typeface="Courier New" pitchFamily="49" charset="0"/>
              </a:rPr>
              <a:t>MyCatalog</a:t>
            </a:r>
            <a:r>
              <a:rPr lang="en-US" sz="1500" smtClean="0">
                <a:latin typeface="Courier New" pitchFamily="49" charset="0"/>
                <a:cs typeface="Courier New" pitchFamily="49" charset="0"/>
              </a:rPr>
              <a:t> mc, </a:t>
            </a:r>
            <a:r>
              <a:rPr lang="en-US" sz="1500">
                <a:latin typeface="Courier New" pitchFamily="49" charset="0"/>
                <a:cs typeface="Courier New" pitchFamily="49" charset="0"/>
              </a:rPr>
              <a:t>Class&lt;?&gt; type, Type genericType, </a:t>
            </a:r>
            <a:endParaRPr lang="en-US" sz="1500" smtClean="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Annotation</a:t>
            </a:r>
            <a:r>
              <a:rPr lang="en-US" sz="1500">
                <a:latin typeface="Courier New" pitchFamily="49" charset="0"/>
                <a:cs typeface="Courier New" pitchFamily="49" charset="0"/>
              </a:rPr>
              <a:t>[] annotations, MediaType mediaType) {</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return </a:t>
            </a:r>
            <a:r>
              <a:rPr lang="en-US" sz="1500">
                <a:latin typeface="Courier New" pitchFamily="49" charset="0"/>
                <a:cs typeface="Courier New" pitchFamily="49" charset="0"/>
              </a:rPr>
              <a:t>-1; </a:t>
            </a:r>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Negative value means I don’t know yet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a:p>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void</a:t>
            </a:r>
            <a:r>
              <a:rPr lang="en-US" sz="1500">
                <a:latin typeface="Courier New" pitchFamily="49" charset="0"/>
                <a:cs typeface="Courier New" pitchFamily="49" charset="0"/>
              </a:rPr>
              <a:t> </a:t>
            </a:r>
            <a:r>
              <a:rPr lang="en-US" sz="1500" b="1" smtClean="0">
                <a:latin typeface="Courier New" pitchFamily="49" charset="0"/>
                <a:cs typeface="Courier New" pitchFamily="49" charset="0"/>
              </a:rPr>
              <a:t>writeTo</a:t>
            </a:r>
            <a:r>
              <a:rPr lang="en-US" sz="1500" smtClean="0">
                <a:latin typeface="Courier New" pitchFamily="49" charset="0"/>
                <a:cs typeface="Courier New" pitchFamily="49" charset="0"/>
              </a:rPr>
              <a:t>(</a:t>
            </a:r>
            <a:r>
              <a:rPr lang="en-US" sz="1500">
                <a:latin typeface="Courier New" pitchFamily="49" charset="0"/>
                <a:cs typeface="Courier New" pitchFamily="49" charset="0"/>
              </a:rPr>
              <a:t>MyCatalog</a:t>
            </a:r>
            <a:r>
              <a:rPr lang="en-US" sz="1500" smtClean="0">
                <a:latin typeface="Courier New" pitchFamily="49" charset="0"/>
                <a:cs typeface="Courier New" pitchFamily="49" charset="0"/>
              </a:rPr>
              <a:t> mc, </a:t>
            </a:r>
            <a:r>
              <a:rPr lang="en-US" sz="1500">
                <a:latin typeface="Courier New" pitchFamily="49" charset="0"/>
                <a:cs typeface="Courier New" pitchFamily="49" charset="0"/>
              </a:rPr>
              <a:t>Class&lt;?&gt; type</a:t>
            </a:r>
            <a:r>
              <a:rPr lang="en-US" sz="1500" smtClean="0">
                <a:latin typeface="Courier New" pitchFamily="49" charset="0"/>
                <a:cs typeface="Courier New" pitchFamily="49" charset="0"/>
              </a:rPr>
              <a:t>,</a:t>
            </a:r>
          </a:p>
          <a:p>
            <a:r>
              <a:rPr lang="en-US" sz="1500" smtClean="0">
                <a:latin typeface="Courier New" pitchFamily="49" charset="0"/>
                <a:cs typeface="Courier New" pitchFamily="49" charset="0"/>
              </a:rPr>
              <a:t>            Type </a:t>
            </a:r>
            <a:r>
              <a:rPr lang="en-US" sz="1500">
                <a:latin typeface="Courier New" pitchFamily="49" charset="0"/>
                <a:cs typeface="Courier New" pitchFamily="49" charset="0"/>
              </a:rPr>
              <a:t>genericType, Annotation[] </a:t>
            </a:r>
            <a:r>
              <a:rPr lang="en-US" sz="1500" smtClean="0">
                <a:latin typeface="Courier New" pitchFamily="49" charset="0"/>
                <a:cs typeface="Courier New" pitchFamily="49" charset="0"/>
              </a:rPr>
              <a:t>annot, MediaType mediaType,</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MultivaluedMap&lt;String</a:t>
            </a:r>
            <a:r>
              <a:rPr lang="en-US" sz="1500">
                <a:latin typeface="Courier New" pitchFamily="49" charset="0"/>
                <a:cs typeface="Courier New" pitchFamily="49" charset="0"/>
              </a:rPr>
              <a:t>, Object&gt; </a:t>
            </a:r>
            <a:r>
              <a:rPr lang="en-US" sz="1500" smtClean="0">
                <a:latin typeface="Courier New" pitchFamily="49" charset="0"/>
                <a:cs typeface="Courier New" pitchFamily="49" charset="0"/>
              </a:rPr>
              <a:t>httpHeaders,</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OutputStream </a:t>
            </a:r>
            <a:r>
              <a:rPr lang="en-US" sz="1500">
                <a:latin typeface="Courier New" pitchFamily="49" charset="0"/>
                <a:cs typeface="Courier New" pitchFamily="49" charset="0"/>
              </a:rPr>
              <a:t>entityStream</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throws</a:t>
            </a:r>
            <a:r>
              <a:rPr lang="en-US" sz="1500" smtClean="0">
                <a:latin typeface="Courier New" pitchFamily="49" charset="0"/>
                <a:cs typeface="Courier New" pitchFamily="49" charset="0"/>
              </a:rPr>
              <a:t> </a:t>
            </a:r>
            <a:r>
              <a:rPr lang="en-US" sz="1500">
                <a:latin typeface="Courier New" pitchFamily="49" charset="0"/>
                <a:cs typeface="Courier New" pitchFamily="49" charset="0"/>
              </a:rPr>
              <a:t>IOException, </a:t>
            </a:r>
            <a:r>
              <a:rPr lang="en-US" sz="1500" smtClean="0">
                <a:latin typeface="Courier New" pitchFamily="49" charset="0"/>
                <a:cs typeface="Courier New" pitchFamily="49" charset="0"/>
              </a:rPr>
              <a:t>WebApplicationException {</a:t>
            </a:r>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Use iText to generate PDF and write </a:t>
            </a:r>
            <a:r>
              <a:rPr lang="en-US" sz="1500">
                <a:solidFill>
                  <a:srgbClr val="408040"/>
                </a:solidFill>
                <a:latin typeface="Courier New" pitchFamily="49" charset="0"/>
                <a:cs typeface="Courier New" pitchFamily="49" charset="0"/>
              </a:rPr>
              <a:t>to entityStream</a:t>
            </a:r>
          </a:p>
          <a:p>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a:t>
            </a:r>
            <a:endParaRPr lang="en-US" sz="1500">
              <a:latin typeface="Courier New" pitchFamily="49" charset="0"/>
              <a:cs typeface="Courier New" pitchFamily="49" charset="0"/>
            </a:endParaRPr>
          </a:p>
        </p:txBody>
      </p:sp>
    </p:spTree>
    <p:extLst>
      <p:ext uri="{BB962C8B-B14F-4D97-AF65-F5344CB8AC3E}">
        <p14:creationId xmlns:p14="http://schemas.microsoft.com/office/powerpoint/2010/main" val="1798428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724400"/>
          </a:xfrm>
        </p:spPr>
        <p:txBody>
          <a:bodyPr>
            <a:normAutofit lnSpcReduction="10000"/>
          </a:bodyPr>
          <a:lstStyle/>
          <a:p>
            <a:pPr marL="0" indent="0">
              <a:buNone/>
            </a:pPr>
            <a:r>
              <a:rPr lang="en-US" sz="2800" smtClean="0"/>
              <a:t>To consume content in other formats (as input), do the following:</a:t>
            </a:r>
          </a:p>
          <a:p>
            <a:r>
              <a:rPr lang="en-US" sz="2600" smtClean="0"/>
              <a:t>Implement </a:t>
            </a:r>
            <a:r>
              <a:rPr lang="en-US" sz="2600" b="1" smtClean="0"/>
              <a:t>javax.ws.rs.ext.MessageBodyReader</a:t>
            </a:r>
            <a:r>
              <a:rPr lang="en-US" sz="2600" smtClean="0"/>
              <a:t> for the type that you want to read from the request.</a:t>
            </a:r>
            <a:endParaRPr lang="en-US" sz="2600" b="1" smtClean="0"/>
          </a:p>
          <a:p>
            <a:r>
              <a:rPr lang="en-US" sz="2600" smtClean="0"/>
              <a:t>Annotate the implementation with </a:t>
            </a:r>
            <a:r>
              <a:rPr lang="en-US" sz="2600" b="1" smtClean="0"/>
              <a:t>@Provider</a:t>
            </a:r>
          </a:p>
          <a:p>
            <a:r>
              <a:rPr lang="en-US" sz="2600" smtClean="0"/>
              <a:t>Optionally annotate the implementation with </a:t>
            </a:r>
            <a:r>
              <a:rPr lang="en-US" sz="2600" b="1" smtClean="0"/>
              <a:t>@Consumes</a:t>
            </a:r>
            <a:r>
              <a:rPr lang="en-US" sz="2600" smtClean="0"/>
              <a:t> to restrict the content types for which it is suitable.</a:t>
            </a:r>
          </a:p>
          <a:p>
            <a:r>
              <a:rPr lang="en-US" sz="2600" smtClean="0"/>
              <a:t>Configure an instance of your provider as a Spring bean.</a:t>
            </a:r>
          </a:p>
          <a:p>
            <a:r>
              <a:rPr lang="en-US" sz="2600" smtClean="0"/>
              <a:t>Supply a reference to your bean under the </a:t>
            </a:r>
            <a:r>
              <a:rPr lang="en-US" sz="2600" b="1" smtClean="0"/>
              <a:t>&lt;stack-rs:providers&gt;</a:t>
            </a:r>
            <a:r>
              <a:rPr lang="en-US" sz="2600" smtClean="0"/>
              <a:t> element of the </a:t>
            </a:r>
            <a:r>
              <a:rPr lang="en-US" sz="2600" b="1" smtClean="0"/>
              <a:t>&lt;stack-rs:produce&gt;</a:t>
            </a:r>
            <a:r>
              <a:rPr lang="en-US" sz="2600" smtClean="0"/>
              <a:t> configuration.</a:t>
            </a:r>
            <a:endParaRPr lang="en-US" sz="2600"/>
          </a:p>
        </p:txBody>
      </p:sp>
      <p:sp>
        <p:nvSpPr>
          <p:cNvPr id="2" name="Title 1"/>
          <p:cNvSpPr>
            <a:spLocks noGrp="1"/>
          </p:cNvSpPr>
          <p:nvPr>
            <p:ph type="title"/>
          </p:nvPr>
        </p:nvSpPr>
        <p:spPr/>
        <p:txBody>
          <a:bodyPr/>
          <a:lstStyle/>
          <a:p>
            <a:r>
              <a:rPr lang="en-US" smtClean="0"/>
              <a:t>JAX-RS: MessageBodyReader</a:t>
            </a:r>
            <a:endParaRPr lang="en-US"/>
          </a:p>
        </p:txBody>
      </p:sp>
    </p:spTree>
    <p:extLst>
      <p:ext uri="{BB962C8B-B14F-4D97-AF65-F5344CB8AC3E}">
        <p14:creationId xmlns:p14="http://schemas.microsoft.com/office/powerpoint/2010/main" val="22831782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JAX-RS: Example Spreadsheet Import</a:t>
            </a:r>
            <a:endParaRPr lang="en-US"/>
          </a:p>
        </p:txBody>
      </p:sp>
      <p:sp>
        <p:nvSpPr>
          <p:cNvPr id="4" name="TextBox 3"/>
          <p:cNvSpPr txBox="1"/>
          <p:nvPr/>
        </p:nvSpPr>
        <p:spPr>
          <a:xfrm>
            <a:off x="286473" y="1066800"/>
            <a:ext cx="8534400" cy="4708981"/>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500" smtClean="0">
                <a:latin typeface="Courier New" pitchFamily="49" charset="0"/>
                <a:cs typeface="Courier New" pitchFamily="49" charset="0"/>
              </a:rPr>
              <a:t>@Provider</a:t>
            </a:r>
          </a:p>
          <a:p>
            <a:r>
              <a:rPr lang="en-US" sz="1500">
                <a:latin typeface="Courier New" pitchFamily="49" charset="0"/>
                <a:cs typeface="Courier New" pitchFamily="49" charset="0"/>
              </a:rPr>
              <a:t>@Consumes</a:t>
            </a:r>
            <a:r>
              <a:rPr lang="en-US" sz="1500" smtClean="0">
                <a:latin typeface="Courier New" pitchFamily="49" charset="0"/>
                <a:cs typeface="Courier New" pitchFamily="49" charset="0"/>
              </a:rPr>
              <a:t>(</a:t>
            </a:r>
          </a:p>
          <a:p>
            <a:r>
              <a:rPr lang="en-US" sz="1500" smtClean="0">
                <a:solidFill>
                  <a:srgbClr val="CC9900"/>
                </a:solidFill>
                <a:latin typeface="Courier New" pitchFamily="49" charset="0"/>
                <a:cs typeface="Courier New" pitchFamily="49" charset="0"/>
              </a:rPr>
              <a:t>"</a:t>
            </a:r>
            <a:r>
              <a:rPr lang="en-US" sz="1500">
                <a:solidFill>
                  <a:srgbClr val="CC9900"/>
                </a:solidFill>
                <a:latin typeface="Courier New" pitchFamily="49" charset="0"/>
                <a:cs typeface="Courier New" pitchFamily="49" charset="0"/>
              </a:rPr>
              <a:t>application/vnd.openxmlformats-officedocument.spreadsheetml.sheet"</a:t>
            </a:r>
            <a:r>
              <a:rPr lang="en-US" sz="1500">
                <a:latin typeface="Courier New" pitchFamily="49" charset="0"/>
                <a:cs typeface="Courier New" pitchFamily="49" charset="0"/>
              </a:rPr>
              <a:t>)</a:t>
            </a:r>
          </a:p>
          <a:p>
            <a:r>
              <a:rPr lang="en-US" sz="1500" b="1">
                <a:solidFill>
                  <a:srgbClr val="0000FF"/>
                </a:solidFill>
                <a:latin typeface="Courier New" pitchFamily="49" charset="0"/>
                <a:cs typeface="Courier New" pitchFamily="49" charset="0"/>
              </a:rPr>
              <a:t>public</a:t>
            </a:r>
            <a:r>
              <a:rPr lang="en-US" sz="1500">
                <a:solidFill>
                  <a:srgbClr val="0000FF"/>
                </a:solidFill>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class</a:t>
            </a:r>
            <a:r>
              <a:rPr lang="en-US" sz="1500">
                <a:solidFill>
                  <a:srgbClr val="0000FF"/>
                </a:solidFill>
                <a:latin typeface="Courier New" pitchFamily="49" charset="0"/>
                <a:cs typeface="Courier New" pitchFamily="49" charset="0"/>
              </a:rPr>
              <a:t> </a:t>
            </a:r>
            <a:r>
              <a:rPr lang="en-US" sz="1500" b="1">
                <a:latin typeface="Courier New" pitchFamily="49" charset="0"/>
                <a:cs typeface="Courier New" pitchFamily="49" charset="0"/>
              </a:rPr>
              <a:t>SpreadSheetReader</a:t>
            </a:r>
            <a:r>
              <a:rPr lang="en-US" sz="1500">
                <a:latin typeface="Courier New" pitchFamily="49" charset="0"/>
                <a:cs typeface="Courier New" pitchFamily="49" charset="0"/>
              </a:rPr>
              <a:t> implements </a:t>
            </a:r>
            <a:r>
              <a:rPr lang="en-US" sz="1500" smtClean="0">
                <a:latin typeface="Courier New" pitchFamily="49" charset="0"/>
                <a:cs typeface="Courier New" pitchFamily="49" charset="0"/>
              </a:rPr>
              <a:t>MessageBodyReader&lt;MyCatalog&gt; </a:t>
            </a:r>
            <a:r>
              <a:rPr lang="en-US" sz="1500">
                <a:latin typeface="Courier New" pitchFamily="49" charset="0"/>
                <a:cs typeface="Courier New" pitchFamily="49" charset="0"/>
              </a:rPr>
              <a:t>{</a:t>
            </a:r>
          </a:p>
          <a:p>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solidFill>
                  <a:srgbClr val="0000FF"/>
                </a:solidFill>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boolean</a:t>
            </a:r>
            <a:r>
              <a:rPr lang="en-US" sz="1500">
                <a:solidFill>
                  <a:srgbClr val="0000FF"/>
                </a:solidFill>
                <a:latin typeface="Courier New" pitchFamily="49" charset="0"/>
                <a:cs typeface="Courier New" pitchFamily="49" charset="0"/>
              </a:rPr>
              <a:t> </a:t>
            </a:r>
            <a:r>
              <a:rPr lang="en-US" sz="1500" b="1">
                <a:latin typeface="Courier New" pitchFamily="49" charset="0"/>
                <a:cs typeface="Courier New" pitchFamily="49" charset="0"/>
              </a:rPr>
              <a:t>isReadable</a:t>
            </a:r>
            <a:r>
              <a:rPr lang="en-US" sz="1500">
                <a:latin typeface="Courier New" pitchFamily="49" charset="0"/>
                <a:cs typeface="Courier New" pitchFamily="49" charset="0"/>
              </a:rPr>
              <a:t>(Class&lt;?&gt; type, Type genericType, </a:t>
            </a:r>
            <a:endParaRPr lang="en-US" sz="1500" smtClean="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Annotation</a:t>
            </a:r>
            <a:r>
              <a:rPr lang="en-US" sz="1500">
                <a:latin typeface="Courier New" pitchFamily="49" charset="0"/>
                <a:cs typeface="Courier New" pitchFamily="49" charset="0"/>
              </a:rPr>
              <a:t>[] annotations, MediaType mediaType) </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return</a:t>
            </a:r>
            <a:r>
              <a:rPr lang="en-US" sz="1500">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true</a:t>
            </a:r>
            <a:r>
              <a:rPr lang="en-US" sz="1500" smtClean="0">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a:t>
            </a:r>
            <a:r>
              <a:rPr lang="en-US" sz="1500">
                <a:solidFill>
                  <a:srgbClr val="408040"/>
                </a:solidFill>
                <a:latin typeface="Courier New" pitchFamily="49" charset="0"/>
                <a:cs typeface="Courier New" pitchFamily="49" charset="0"/>
              </a:rPr>
              <a:t>true means I can </a:t>
            </a:r>
            <a:r>
              <a:rPr lang="en-US" sz="1500" smtClean="0">
                <a:solidFill>
                  <a:srgbClr val="408040"/>
                </a:solidFill>
                <a:latin typeface="Courier New" pitchFamily="49" charset="0"/>
                <a:cs typeface="Courier New" pitchFamily="49" charset="0"/>
              </a:rPr>
              <a:t>read </a:t>
            </a:r>
            <a:r>
              <a:rPr lang="en-US" sz="1500">
                <a:solidFill>
                  <a:srgbClr val="408040"/>
                </a:solidFill>
                <a:latin typeface="Courier New" pitchFamily="49" charset="0"/>
                <a:cs typeface="Courier New" pitchFamily="49" charset="0"/>
              </a:rPr>
              <a:t>the type </a:t>
            </a:r>
            <a:r>
              <a:rPr lang="en-US" sz="1500" smtClean="0">
                <a:solidFill>
                  <a:srgbClr val="408040"/>
                </a:solidFill>
                <a:latin typeface="Courier New" pitchFamily="49" charset="0"/>
                <a:cs typeface="Courier New" pitchFamily="49" charset="0"/>
              </a:rPr>
              <a:t>as a spreadsheet</a:t>
            </a:r>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a:p>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solidFill>
                  <a:srgbClr val="0000FF"/>
                </a:solidFill>
                <a:latin typeface="Courier New" pitchFamily="49" charset="0"/>
                <a:cs typeface="Courier New" pitchFamily="49" charset="0"/>
              </a:rPr>
              <a:t> </a:t>
            </a:r>
            <a:r>
              <a:rPr lang="en-US" sz="1500" smtClean="0">
                <a:latin typeface="Courier New" pitchFamily="49" charset="0"/>
                <a:cs typeface="Courier New" pitchFamily="49" charset="0"/>
              </a:rPr>
              <a:t>MyCatalog </a:t>
            </a:r>
            <a:r>
              <a:rPr lang="en-US" sz="1500" b="1" smtClean="0">
                <a:latin typeface="Courier New" pitchFamily="49" charset="0"/>
                <a:cs typeface="Courier New" pitchFamily="49" charset="0"/>
              </a:rPr>
              <a:t>readFrom</a:t>
            </a:r>
            <a:r>
              <a:rPr lang="en-US" sz="1500" smtClean="0">
                <a:latin typeface="Courier New" pitchFamily="49" charset="0"/>
                <a:cs typeface="Courier New" pitchFamily="49" charset="0"/>
              </a:rPr>
              <a:t>(Class&lt;MyCatalog&gt; </a:t>
            </a:r>
            <a:r>
              <a:rPr lang="en-US" sz="1500">
                <a:latin typeface="Courier New" pitchFamily="49" charset="0"/>
                <a:cs typeface="Courier New" pitchFamily="49" charset="0"/>
              </a:rPr>
              <a:t>type</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Type </a:t>
            </a:r>
            <a:r>
              <a:rPr lang="en-US" sz="1500">
                <a:latin typeface="Courier New" pitchFamily="49" charset="0"/>
                <a:cs typeface="Courier New" pitchFamily="49" charset="0"/>
              </a:rPr>
              <a:t>genericType, Annotation[] </a:t>
            </a:r>
            <a:r>
              <a:rPr lang="en-US" sz="1500" smtClean="0">
                <a:latin typeface="Courier New" pitchFamily="49" charset="0"/>
                <a:cs typeface="Courier New" pitchFamily="49" charset="0"/>
              </a:rPr>
              <a:t>annot, </a:t>
            </a:r>
            <a:r>
              <a:rPr lang="en-US" sz="1500">
                <a:latin typeface="Courier New" pitchFamily="49" charset="0"/>
                <a:cs typeface="Courier New" pitchFamily="49" charset="0"/>
              </a:rPr>
              <a:t>MediaType mediaType, </a:t>
            </a:r>
            <a:endParaRPr lang="en-US" sz="1500" smtClean="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MultivaluedMap&lt;String</a:t>
            </a:r>
            <a:r>
              <a:rPr lang="en-US" sz="1500">
                <a:latin typeface="Courier New" pitchFamily="49" charset="0"/>
                <a:cs typeface="Courier New" pitchFamily="49" charset="0"/>
              </a:rPr>
              <a:t>, String&gt; httpHeaders</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InputStream </a:t>
            </a:r>
            <a:r>
              <a:rPr lang="en-US" sz="1500">
                <a:latin typeface="Courier New" pitchFamily="49" charset="0"/>
                <a:cs typeface="Courier New" pitchFamily="49" charset="0"/>
              </a:rPr>
              <a:t>entityStream</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throws</a:t>
            </a:r>
            <a:r>
              <a:rPr lang="en-US" sz="1500" smtClean="0">
                <a:solidFill>
                  <a:srgbClr val="0000FF"/>
                </a:solidFill>
                <a:latin typeface="Courier New" pitchFamily="49" charset="0"/>
                <a:cs typeface="Courier New" pitchFamily="49" charset="0"/>
              </a:rPr>
              <a:t> </a:t>
            </a:r>
            <a:r>
              <a:rPr lang="en-US" sz="1500">
                <a:latin typeface="Courier New" pitchFamily="49" charset="0"/>
                <a:cs typeface="Courier New" pitchFamily="49" charset="0"/>
              </a:rPr>
              <a:t>IOException, WebApplicationException </a:t>
            </a:r>
            <a:r>
              <a:rPr lang="en-US" sz="1500" smtClean="0">
                <a:latin typeface="Courier New" pitchFamily="49" charset="0"/>
                <a:cs typeface="Courier New" pitchFamily="49" charset="0"/>
              </a:rPr>
              <a: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MyCatalog catalog = new MyCatalog()</a:t>
            </a:r>
          </a:p>
          <a:p>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 Use Apache POI, to read the spreadsheet and extract its data</a:t>
            </a:r>
          </a:p>
          <a:p>
            <a:r>
              <a:rPr lang="en-US" sz="1500" smtClean="0">
                <a:latin typeface="Courier New" pitchFamily="49" charset="0"/>
                <a:cs typeface="Courier New" pitchFamily="49" charset="0"/>
              </a:rPr>
              <a:t>        return catalog;</a:t>
            </a:r>
            <a:endParaRPr lang="en-US" sz="1500">
              <a:latin typeface="Courier New" pitchFamily="49" charset="0"/>
              <a:cs typeface="Courier New" pitchFamily="49" charset="0"/>
            </a:endParaRPr>
          </a:p>
          <a:p>
            <a:r>
              <a:rPr lang="en-US" sz="1500" smtClean="0">
                <a:latin typeface="Courier New" pitchFamily="49" charset="0"/>
                <a:cs typeface="Courier New" pitchFamily="49" charset="0"/>
              </a:rPr>
              <a:t>    }</a:t>
            </a:r>
            <a:endParaRPr lang="en-US" sz="1500">
              <a:latin typeface="Courier New" pitchFamily="49" charset="0"/>
              <a:cs typeface="Courier New" pitchFamily="49" charset="0"/>
            </a:endParaRPr>
          </a:p>
          <a:p>
            <a:r>
              <a:rPr lang="en-US" sz="1500">
                <a:latin typeface="Courier New" pitchFamily="49" charset="0"/>
                <a:cs typeface="Courier New" pitchFamily="49" charset="0"/>
              </a:rPr>
              <a:t>}</a:t>
            </a:r>
          </a:p>
        </p:txBody>
      </p:sp>
    </p:spTree>
    <p:extLst>
      <p:ext uri="{BB962C8B-B14F-4D97-AF65-F5344CB8AC3E}">
        <p14:creationId xmlns:p14="http://schemas.microsoft.com/office/powerpoint/2010/main" val="3426422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pPr marL="0" indent="0">
              <a:buNone/>
            </a:pPr>
            <a:r>
              <a:rPr lang="en-US" smtClean="0"/>
              <a:t>The Stack RS namespace handler can be configured to use your own custom providers:</a:t>
            </a:r>
            <a:endParaRPr lang="en-US"/>
          </a:p>
        </p:txBody>
      </p:sp>
      <p:sp>
        <p:nvSpPr>
          <p:cNvPr id="2" name="Title 1"/>
          <p:cNvSpPr>
            <a:spLocks noGrp="1"/>
          </p:cNvSpPr>
          <p:nvPr>
            <p:ph type="title"/>
          </p:nvPr>
        </p:nvSpPr>
        <p:spPr/>
        <p:txBody>
          <a:bodyPr>
            <a:normAutofit/>
          </a:bodyPr>
          <a:lstStyle/>
          <a:p>
            <a:r>
              <a:rPr lang="en-US" smtClean="0"/>
              <a:t>JAX-RS: Example Configuration</a:t>
            </a:r>
            <a:endParaRPr lang="en-US"/>
          </a:p>
        </p:txBody>
      </p:sp>
      <p:sp>
        <p:nvSpPr>
          <p:cNvPr id="4" name="TextBox 3"/>
          <p:cNvSpPr txBox="1"/>
          <p:nvPr/>
        </p:nvSpPr>
        <p:spPr>
          <a:xfrm>
            <a:off x="286473" y="2438400"/>
            <a:ext cx="8534400" cy="2585323"/>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mtClean="0">
                <a:solidFill>
                  <a:srgbClr val="0000FF"/>
                </a:solidFill>
                <a:latin typeface="Courier New" pitchFamily="49" charset="0"/>
                <a:cs typeface="Courier New" pitchFamily="49" charset="0"/>
              </a:rPr>
              <a:t>&lt;stack-rs:produce&gt;</a:t>
            </a:r>
          </a:p>
          <a:p>
            <a:r>
              <a:rPr lang="en-US" smtClean="0">
                <a:solidFill>
                  <a:srgbClr val="0000FF"/>
                </a:solidFill>
                <a:latin typeface="Courier New" pitchFamily="49" charset="0"/>
                <a:cs typeface="Courier New" pitchFamily="49" charset="0"/>
              </a:rPr>
              <a:t>    &lt;stack-rs:interfaces&gt;</a:t>
            </a:r>
          </a:p>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ref </a:t>
            </a:r>
            <a:r>
              <a:rPr lang="en-US">
                <a:solidFill>
                  <a:srgbClr val="008000"/>
                </a:solidFill>
                <a:latin typeface="Courier New" pitchFamily="49" charset="0"/>
                <a:cs typeface="Courier New" pitchFamily="49" charset="0"/>
              </a:rPr>
              <a:t>bean</a:t>
            </a:r>
            <a:r>
              <a:rPr lang="en-US" smtClean="0">
                <a:solidFill>
                  <a:schemeClr val="bg1">
                    <a:lumMod val="10000"/>
                  </a:schemeClr>
                </a:solidFill>
                <a:latin typeface="Courier New" pitchFamily="49" charset="0"/>
                <a:cs typeface="Courier New" pitchFamily="49" charset="0"/>
              </a:rPr>
              <a:t>=</a:t>
            </a:r>
            <a:r>
              <a:rPr lang="en-US" smtClean="0">
                <a:solidFill>
                  <a:srgbClr val="CC9900"/>
                </a:solidFill>
                <a:latin typeface="Courier New" pitchFamily="49" charset="0"/>
                <a:cs typeface="Courier New" pitchFamily="49" charset="0"/>
              </a:rPr>
              <a:t>"catalogServiceRest"</a:t>
            </a:r>
            <a:r>
              <a:rPr lang="en-US" smtClean="0">
                <a:solidFill>
                  <a:srgbClr val="0000FF"/>
                </a:solidFill>
                <a:latin typeface="Courier New" pitchFamily="49" charset="0"/>
                <a:cs typeface="Courier New" pitchFamily="49" charset="0"/>
              </a:rPr>
              <a:t>/&gt;</a:t>
            </a:r>
          </a:p>
          <a:p>
            <a:r>
              <a:rPr lang="en-US" smtClean="0">
                <a:solidFill>
                  <a:srgbClr val="0000FF"/>
                </a:solidFill>
                <a:latin typeface="Courier New" pitchFamily="49" charset="0"/>
                <a:cs typeface="Courier New" pitchFamily="49" charset="0"/>
              </a:rPr>
              <a:t>    &lt;/stack-rs:interfaces&gt;</a:t>
            </a:r>
          </a:p>
          <a:p>
            <a:r>
              <a:rPr lang="en-US" smtClean="0">
                <a:solidFill>
                  <a:srgbClr val="0000FF"/>
                </a:solidFill>
                <a:latin typeface="Courier New" pitchFamily="49" charset="0"/>
                <a:cs typeface="Courier New" pitchFamily="49" charset="0"/>
              </a:rPr>
              <a:t>    &lt;stack-rs:providers&gt;</a:t>
            </a:r>
          </a:p>
          <a:p>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ref </a:t>
            </a:r>
            <a:r>
              <a:rPr lang="en-US">
                <a:solidFill>
                  <a:srgbClr val="008000"/>
                </a:solidFill>
                <a:latin typeface="Courier New" pitchFamily="49" charset="0"/>
                <a:cs typeface="Courier New" pitchFamily="49" charset="0"/>
              </a:rPr>
              <a:t>bean</a:t>
            </a:r>
            <a:r>
              <a:rPr lang="en-US" smtClean="0">
                <a:solidFill>
                  <a:schemeClr val="bg1">
                    <a:lumMod val="10000"/>
                  </a:schemeClr>
                </a:solidFill>
                <a:latin typeface="Courier New" pitchFamily="49" charset="0"/>
                <a:cs typeface="Courier New" pitchFamily="49" charset="0"/>
              </a:rPr>
              <a:t>=</a:t>
            </a:r>
            <a:r>
              <a:rPr lang="en-US" smtClean="0">
                <a:solidFill>
                  <a:srgbClr val="CC9900"/>
                </a:solidFill>
                <a:latin typeface="Courier New" pitchFamily="49" charset="0"/>
                <a:cs typeface="Courier New" pitchFamily="49" charset="0"/>
              </a:rPr>
              <a:t>"pdfWriter"</a:t>
            </a:r>
            <a:r>
              <a:rPr lang="en-US" smtClean="0">
                <a:solidFill>
                  <a:srgbClr val="0000FF"/>
                </a:solidFill>
                <a:latin typeface="Courier New" pitchFamily="49" charset="0"/>
                <a:cs typeface="Courier New" pitchFamily="49" charset="0"/>
              </a:rPr>
              <a:t>/&gt;</a:t>
            </a:r>
          </a:p>
          <a:p>
            <a:r>
              <a:rPr lang="en-US">
                <a:solidFill>
                  <a:srgbClr val="0000FF"/>
                </a:solidFill>
                <a:latin typeface="Courier New" pitchFamily="49" charset="0"/>
                <a:cs typeface="Courier New" pitchFamily="49" charset="0"/>
              </a:rPr>
              <a:t> </a:t>
            </a:r>
            <a:r>
              <a:rPr lang="en-US" smtClean="0">
                <a:solidFill>
                  <a:srgbClr val="0000FF"/>
                </a:solidFill>
                <a:latin typeface="Courier New" pitchFamily="49" charset="0"/>
                <a:cs typeface="Courier New" pitchFamily="49" charset="0"/>
              </a:rPr>
              <a:t>       &lt;</a:t>
            </a:r>
            <a:r>
              <a:rPr lang="en-US">
                <a:solidFill>
                  <a:srgbClr val="0000FF"/>
                </a:solidFill>
                <a:latin typeface="Courier New" pitchFamily="49" charset="0"/>
                <a:cs typeface="Courier New" pitchFamily="49" charset="0"/>
              </a:rPr>
              <a:t>ref </a:t>
            </a:r>
            <a:r>
              <a:rPr lang="en-US">
                <a:solidFill>
                  <a:srgbClr val="008000"/>
                </a:solidFill>
                <a:latin typeface="Courier New" pitchFamily="49" charset="0"/>
                <a:cs typeface="Courier New" pitchFamily="49" charset="0"/>
              </a:rPr>
              <a:t>bean</a:t>
            </a:r>
            <a:r>
              <a:rPr lang="en-US" smtClean="0">
                <a:solidFill>
                  <a:schemeClr val="bg1">
                    <a:lumMod val="10000"/>
                  </a:schemeClr>
                </a:solidFill>
                <a:latin typeface="Courier New" pitchFamily="49" charset="0"/>
                <a:cs typeface="Courier New" pitchFamily="49" charset="0"/>
              </a:rPr>
              <a:t>=</a:t>
            </a:r>
            <a:r>
              <a:rPr lang="en-US" smtClean="0">
                <a:solidFill>
                  <a:srgbClr val="CC9900"/>
                </a:solidFill>
                <a:latin typeface="Courier New" pitchFamily="49" charset="0"/>
                <a:cs typeface="Courier New" pitchFamily="49" charset="0"/>
              </a:rPr>
              <a:t>"xlsReader"</a:t>
            </a:r>
            <a:r>
              <a:rPr lang="en-US" smtClean="0">
                <a:solidFill>
                  <a:srgbClr val="0000FF"/>
                </a:solidFill>
                <a:latin typeface="Courier New" pitchFamily="49" charset="0"/>
                <a:cs typeface="Courier New" pitchFamily="49" charset="0"/>
              </a:rPr>
              <a:t>/&gt;</a:t>
            </a:r>
          </a:p>
          <a:p>
            <a:r>
              <a:rPr lang="en-US" smtClean="0">
                <a:solidFill>
                  <a:srgbClr val="0000FF"/>
                </a:solidFill>
                <a:latin typeface="Courier New" pitchFamily="49" charset="0"/>
                <a:cs typeface="Courier New" pitchFamily="49" charset="0"/>
              </a:rPr>
              <a:t>    &lt;/stack-rs:providers&gt;</a:t>
            </a:r>
          </a:p>
          <a:p>
            <a:r>
              <a:rPr lang="en-US" smtClean="0">
                <a:solidFill>
                  <a:srgbClr val="0000FF"/>
                </a:solidFill>
                <a:latin typeface="Courier New" pitchFamily="49" charset="0"/>
                <a:cs typeface="Courier New" pitchFamily="49" charset="0"/>
              </a:rPr>
              <a:t>&lt;/stack-rs:produce&gt;</a:t>
            </a:r>
            <a:endParaRPr lang="en-US">
              <a:solidFill>
                <a:srgbClr val="0000FF"/>
              </a:solidFill>
              <a:latin typeface="Courier New" pitchFamily="49" charset="0"/>
              <a:cs typeface="Courier New" pitchFamily="49" charset="0"/>
            </a:endParaRPr>
          </a:p>
        </p:txBody>
      </p:sp>
    </p:spTree>
    <p:extLst>
      <p:ext uri="{BB962C8B-B14F-4D97-AF65-F5344CB8AC3E}">
        <p14:creationId xmlns:p14="http://schemas.microsoft.com/office/powerpoint/2010/main" val="42150408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029200"/>
          </a:xfrm>
        </p:spPr>
        <p:txBody>
          <a:bodyPr/>
          <a:lstStyle/>
          <a:p>
            <a:r>
              <a:rPr lang="en-US" smtClean="0"/>
              <a:t>As a requirement of JAX-RS, CXF automatically provides support for reading and writing XML to and from JAXB annotated classes.</a:t>
            </a:r>
          </a:p>
          <a:p>
            <a:r>
              <a:rPr lang="en-US" smtClean="0"/>
              <a:t>CXF also provides built-in support for reading and writing JSON to and from JAXB annotated classes.</a:t>
            </a:r>
          </a:p>
          <a:p>
            <a:pPr lvl="1"/>
            <a:r>
              <a:rPr lang="en-US" smtClean="0"/>
              <a:t>Default support uses Jettison as the JSON provider</a:t>
            </a:r>
          </a:p>
          <a:p>
            <a:pPr lvl="1"/>
            <a:r>
              <a:rPr lang="en-US" smtClean="0"/>
              <a:t>The Stack RS namespace handler will automatically configure Jackson as the JSON provider if it is on the classpath.</a:t>
            </a:r>
            <a:endParaRPr lang="en-US"/>
          </a:p>
        </p:txBody>
      </p:sp>
      <p:sp>
        <p:nvSpPr>
          <p:cNvPr id="2" name="Title 1"/>
          <p:cNvSpPr>
            <a:spLocks noGrp="1"/>
          </p:cNvSpPr>
          <p:nvPr>
            <p:ph type="title"/>
          </p:nvPr>
        </p:nvSpPr>
        <p:spPr/>
        <p:txBody>
          <a:bodyPr>
            <a:normAutofit/>
          </a:bodyPr>
          <a:lstStyle/>
          <a:p>
            <a:r>
              <a:rPr lang="en-US" smtClean="0"/>
              <a:t>JAX-RS: XML and JSON Providers</a:t>
            </a:r>
            <a:endParaRPr lang="en-US"/>
          </a:p>
        </p:txBody>
      </p:sp>
    </p:spTree>
    <p:extLst>
      <p:ext uri="{BB962C8B-B14F-4D97-AF65-F5344CB8AC3E}">
        <p14:creationId xmlns:p14="http://schemas.microsoft.com/office/powerpoint/2010/main" val="38921815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mtClean="0"/>
          </a:p>
          <a:p>
            <a:pPr marL="0" indent="0" algn="ctr">
              <a:buNone/>
            </a:pPr>
            <a:endParaRPr lang="en-US" smtClean="0"/>
          </a:p>
          <a:p>
            <a:pPr marL="0" indent="0" algn="ctr">
              <a:buNone/>
            </a:pPr>
            <a:endParaRPr lang="en-US"/>
          </a:p>
          <a:p>
            <a:pPr marL="0" indent="0" algn="ctr">
              <a:buNone/>
            </a:pPr>
            <a:r>
              <a:rPr lang="en-US" b="1" smtClean="0"/>
              <a:t>Lab 2: Using JAX-RS Annotations</a:t>
            </a:r>
          </a:p>
          <a:p>
            <a:pPr marL="0" indent="0" algn="ctr">
              <a:buNone/>
            </a:pPr>
            <a:r>
              <a:rPr lang="en-US" sz="2000" smtClean="0">
                <a:hlinkClick r:id="rId3"/>
              </a:rPr>
              <a:t>http://tech.lds.org/wiki/Web_Services_with_Apache_CXF_-_Part_3</a:t>
            </a:r>
            <a:endParaRPr lang="en-US" sz="2000" b="1"/>
          </a:p>
        </p:txBody>
      </p:sp>
      <p:sp>
        <p:nvSpPr>
          <p:cNvPr id="2" name="Title 1"/>
          <p:cNvSpPr>
            <a:spLocks noGrp="1"/>
          </p:cNvSpPr>
          <p:nvPr>
            <p:ph type="title"/>
          </p:nvPr>
        </p:nvSpPr>
        <p:spPr/>
        <p:txBody>
          <a:bodyPr/>
          <a:lstStyle/>
          <a:p>
            <a:r>
              <a:rPr lang="en-US" smtClean="0"/>
              <a:t>JAX-RS: Lab 2</a:t>
            </a:r>
            <a:endParaRPr lang="en-US"/>
          </a:p>
        </p:txBody>
      </p:sp>
    </p:spTree>
    <p:extLst>
      <p:ext uri="{BB962C8B-B14F-4D97-AF65-F5344CB8AC3E}">
        <p14:creationId xmlns:p14="http://schemas.microsoft.com/office/powerpoint/2010/main" val="3154119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z="2800" smtClean="0"/>
              <a:t>There may be times when you need to customize the response from your JAX-RS service, for example:</a:t>
            </a:r>
          </a:p>
          <a:p>
            <a:r>
              <a:rPr lang="en-US" sz="2800" smtClean="0"/>
              <a:t>To provide metadata instead of, or in addition to, the response entity.</a:t>
            </a:r>
          </a:p>
          <a:p>
            <a:r>
              <a:rPr lang="en-US" sz="2800" smtClean="0"/>
              <a:t>To supply a custom status code</a:t>
            </a:r>
          </a:p>
          <a:p>
            <a:r>
              <a:rPr lang="en-US" sz="2800" smtClean="0"/>
              <a:t>To instruct CXF to perform a redirect.</a:t>
            </a:r>
          </a:p>
          <a:p>
            <a:pPr marL="0" indent="0">
              <a:buNone/>
            </a:pPr>
            <a:r>
              <a:rPr lang="en-US" sz="2800" smtClean="0"/>
              <a:t>For these cases, JAX-RS provides the abstract </a:t>
            </a:r>
            <a:r>
              <a:rPr lang="en-US" sz="2800" b="1" smtClean="0"/>
              <a:t>Response</a:t>
            </a:r>
            <a:r>
              <a:rPr lang="en-US" sz="2800" smtClean="0"/>
              <a:t> class and the </a:t>
            </a:r>
            <a:r>
              <a:rPr lang="en-US" sz="2800" b="1" smtClean="0"/>
              <a:t>ResponseBuilder</a:t>
            </a:r>
            <a:r>
              <a:rPr lang="en-US" sz="2800" smtClean="0"/>
              <a:t> utility.</a:t>
            </a:r>
          </a:p>
          <a:p>
            <a:r>
              <a:rPr lang="en-US" sz="2800" smtClean="0"/>
              <a:t>An example is provided on the following screen.</a:t>
            </a:r>
            <a:endParaRPr lang="en-US" sz="2800"/>
          </a:p>
        </p:txBody>
      </p:sp>
      <p:sp>
        <p:nvSpPr>
          <p:cNvPr id="2" name="Title 1"/>
          <p:cNvSpPr>
            <a:spLocks noGrp="1"/>
          </p:cNvSpPr>
          <p:nvPr>
            <p:ph type="title"/>
          </p:nvPr>
        </p:nvSpPr>
        <p:spPr/>
        <p:txBody>
          <a:bodyPr>
            <a:normAutofit fontScale="90000"/>
          </a:bodyPr>
          <a:lstStyle/>
          <a:p>
            <a:r>
              <a:rPr lang="en-US" smtClean="0"/>
              <a:t>JAX-RS: Customizing the Response</a:t>
            </a:r>
            <a:endParaRPr lang="en-US"/>
          </a:p>
        </p:txBody>
      </p:sp>
    </p:spTree>
    <p:extLst>
      <p:ext uri="{BB962C8B-B14F-4D97-AF65-F5344CB8AC3E}">
        <p14:creationId xmlns:p14="http://schemas.microsoft.com/office/powerpoint/2010/main" val="2908276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JAX-RS: Customizing the Response</a:t>
            </a:r>
            <a:endParaRPr lang="en-US"/>
          </a:p>
        </p:txBody>
      </p:sp>
      <p:sp>
        <p:nvSpPr>
          <p:cNvPr id="4" name="TextBox 3"/>
          <p:cNvSpPr txBox="1"/>
          <p:nvPr/>
        </p:nvSpPr>
        <p:spPr>
          <a:xfrm>
            <a:off x="286473" y="990600"/>
            <a:ext cx="8534400" cy="4939814"/>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500">
                <a:solidFill>
                  <a:schemeClr val="bg1">
                    <a:lumMod val="10000"/>
                  </a:schemeClr>
                </a:solidFill>
                <a:latin typeface="Courier New" pitchFamily="49" charset="0"/>
                <a:cs typeface="Courier New" pitchFamily="49" charset="0"/>
              </a:rPr>
              <a:t>@Path(</a:t>
            </a:r>
            <a:r>
              <a:rPr lang="en-US" sz="1500">
                <a:solidFill>
                  <a:srgbClr val="CC9900"/>
                </a:solidFill>
                <a:latin typeface="Courier New" pitchFamily="49" charset="0"/>
                <a:cs typeface="Courier New" pitchFamily="49" charset="0"/>
              </a:rPr>
              <a:t>"example"</a:t>
            </a:r>
            <a:r>
              <a:rPr lang="en-US" sz="1500">
                <a:solidFill>
                  <a:schemeClr val="bg1">
                    <a:lumMod val="10000"/>
                  </a:schemeClr>
                </a:solidFill>
                <a:latin typeface="Courier New" pitchFamily="49" charset="0"/>
                <a:cs typeface="Courier New" pitchFamily="49" charset="0"/>
              </a:rPr>
              <a:t>)</a:t>
            </a:r>
          </a:p>
          <a:p>
            <a:r>
              <a:rPr lang="en-US" sz="1500" smtClean="0">
                <a:latin typeface="Courier New" pitchFamily="49" charset="0"/>
                <a:cs typeface="Courier New" pitchFamily="49" charset="0"/>
              </a:rPr>
              <a:t>@</a:t>
            </a:r>
            <a:r>
              <a:rPr lang="en-US" sz="1500">
                <a:latin typeface="Courier New" pitchFamily="49" charset="0"/>
                <a:cs typeface="Courier New" pitchFamily="49" charset="0"/>
              </a:rPr>
              <a:t>Produces({</a:t>
            </a:r>
            <a:r>
              <a:rPr lang="en-US" sz="1500">
                <a:solidFill>
                  <a:srgbClr val="CC9900"/>
                </a:solidFill>
                <a:latin typeface="Courier New" pitchFamily="49" charset="0"/>
                <a:cs typeface="Courier New" pitchFamily="49" charset="0"/>
              </a:rPr>
              <a:t>"application/json"</a:t>
            </a:r>
            <a:r>
              <a:rPr lang="en-US" sz="1500">
                <a:latin typeface="Courier New" pitchFamily="49" charset="0"/>
                <a:cs typeface="Courier New" pitchFamily="49" charset="0"/>
              </a:rPr>
              <a:t>, </a:t>
            </a:r>
            <a:r>
              <a:rPr lang="en-US" sz="1500">
                <a:solidFill>
                  <a:srgbClr val="CC9900"/>
                </a:solidFill>
                <a:latin typeface="Courier New" pitchFamily="49" charset="0"/>
                <a:cs typeface="Courier New" pitchFamily="49" charset="0"/>
              </a:rPr>
              <a:t>"application/xml</a:t>
            </a:r>
            <a:r>
              <a:rPr lang="en-US" sz="1500" smtClean="0">
                <a:solidFill>
                  <a:srgbClr val="CC9900"/>
                </a:solidFill>
                <a:latin typeface="Courier New" pitchFamily="49" charset="0"/>
                <a:cs typeface="Courier New" pitchFamily="49" charset="0"/>
              </a:rPr>
              <a:t>"</a:t>
            </a:r>
            <a:r>
              <a:rPr lang="en-US" sz="1500" smtClean="0">
                <a:latin typeface="Courier New" pitchFamily="49" charset="0"/>
                <a:cs typeface="Courier New" pitchFamily="49" charset="0"/>
              </a:rPr>
              <a:t>})</a:t>
            </a:r>
          </a:p>
          <a:p>
            <a:r>
              <a:rPr lang="en-US" sz="1500" smtClean="0">
                <a:latin typeface="Courier New" pitchFamily="49" charset="0"/>
                <a:cs typeface="Courier New" pitchFamily="49" charset="0"/>
              </a:rPr>
              <a:t>@Consumes({</a:t>
            </a:r>
            <a:r>
              <a:rPr lang="en-US" sz="1500" smtClean="0">
                <a:solidFill>
                  <a:srgbClr val="CC9900"/>
                </a:solidFill>
                <a:latin typeface="Courier New" pitchFamily="49" charset="0"/>
                <a:cs typeface="Courier New" pitchFamily="49" charset="0"/>
              </a:rPr>
              <a:t>"</a:t>
            </a:r>
            <a:r>
              <a:rPr lang="en-US" sz="1500">
                <a:solidFill>
                  <a:srgbClr val="CC9900"/>
                </a:solidFill>
                <a:latin typeface="Courier New" pitchFamily="49" charset="0"/>
                <a:cs typeface="Courier New" pitchFamily="49" charset="0"/>
              </a:rPr>
              <a:t>application/json"</a:t>
            </a:r>
            <a:r>
              <a:rPr lang="en-US" sz="1500">
                <a:latin typeface="Courier New" pitchFamily="49" charset="0"/>
                <a:cs typeface="Courier New" pitchFamily="49" charset="0"/>
              </a:rPr>
              <a:t>, </a:t>
            </a:r>
            <a:r>
              <a:rPr lang="en-US" sz="1500">
                <a:solidFill>
                  <a:srgbClr val="CC9900"/>
                </a:solidFill>
                <a:latin typeface="Courier New" pitchFamily="49" charset="0"/>
                <a:cs typeface="Courier New" pitchFamily="49" charset="0"/>
              </a:rPr>
              <a:t>"application/xml"</a:t>
            </a:r>
            <a:r>
              <a:rPr lang="en-US" sz="1500">
                <a:latin typeface="Courier New" pitchFamily="49" charset="0"/>
                <a:cs typeface="Courier New" pitchFamily="49" charset="0"/>
              </a:rPr>
              <a:t>})</a:t>
            </a:r>
            <a:endParaRPr lang="en-US" sz="1500" b="1">
              <a:solidFill>
                <a:srgbClr val="0000FF"/>
              </a:solidFill>
              <a:latin typeface="Courier New" pitchFamily="49" charset="0"/>
              <a:cs typeface="Courier New" pitchFamily="49" charset="0"/>
            </a:endParaRPr>
          </a:p>
          <a:p>
            <a:r>
              <a:rPr lang="en-US" sz="1500" b="1" smtClean="0">
                <a:solidFill>
                  <a:srgbClr val="0000FF"/>
                </a:solidFill>
                <a:latin typeface="Courier New" pitchFamily="49" charset="0"/>
                <a:cs typeface="Courier New" pitchFamily="49" charset="0"/>
              </a:rPr>
              <a:t>public</a:t>
            </a:r>
            <a:r>
              <a:rPr lang="en-US" sz="1500" smtClean="0">
                <a:solidFill>
                  <a:srgbClr val="0000FF"/>
                </a:solidFill>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class</a:t>
            </a:r>
            <a:r>
              <a:rPr lang="en-US" sz="1500">
                <a:solidFill>
                  <a:srgbClr val="0000FF"/>
                </a:solidFill>
                <a:latin typeface="Courier New" pitchFamily="49" charset="0"/>
                <a:cs typeface="Courier New" pitchFamily="49" charset="0"/>
              </a:rPr>
              <a:t> </a:t>
            </a:r>
            <a:r>
              <a:rPr lang="en-US" sz="1500" b="1">
                <a:latin typeface="Courier New" pitchFamily="49" charset="0"/>
                <a:cs typeface="Courier New" pitchFamily="49" charset="0"/>
              </a:rPr>
              <a:t>ExampleRestService</a:t>
            </a:r>
            <a:r>
              <a:rPr lang="en-US" sz="1500">
                <a:latin typeface="Courier New" pitchFamily="49" charset="0"/>
                <a:cs typeface="Courier New" pitchFamily="49" charset="0"/>
              </a:rPr>
              <a:t> {</a:t>
            </a:r>
          </a:p>
          <a:p>
            <a:endParaRPr lang="en-US" sz="1500" smtClean="0">
              <a:latin typeface="Courier New" pitchFamily="49" charset="0"/>
              <a:cs typeface="Courier New" pitchFamily="49" charset="0"/>
            </a:endParaRP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@GET</a:t>
            </a:r>
          </a:p>
          <a:p>
            <a:r>
              <a:rPr lang="en-US" sz="1500">
                <a:latin typeface="Courier New" pitchFamily="49" charset="0"/>
                <a:cs typeface="Courier New" pitchFamily="49" charset="0"/>
              </a:rPr>
              <a:t> </a:t>
            </a:r>
            <a:r>
              <a:rPr lang="en-US" sz="1500" smtClean="0">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latin typeface="Courier New" pitchFamily="49" charset="0"/>
                <a:cs typeface="Courier New" pitchFamily="49" charset="0"/>
              </a:rPr>
              <a:t> List&lt;Item&gt; getItems() {</a:t>
            </a:r>
          </a:p>
          <a:p>
            <a:r>
              <a:rPr lang="en-US" sz="1500" smtClean="0">
                <a:solidFill>
                  <a:srgbClr val="408040"/>
                </a:solidFill>
                <a:latin typeface="Courier New" pitchFamily="49" charset="0"/>
                <a:cs typeface="Courier New" pitchFamily="49" charset="0"/>
              </a:rPr>
              <a:t>        // Return all items.</a:t>
            </a:r>
          </a:p>
          <a:p>
            <a:r>
              <a:rPr lang="en-US" sz="1500">
                <a:solidFill>
                  <a:schemeClr val="bg1">
                    <a:lumMod val="10000"/>
                  </a:schemeClr>
                </a:solidFill>
                <a:latin typeface="Courier New" pitchFamily="49" charset="0"/>
                <a:cs typeface="Courier New" pitchFamily="49" charset="0"/>
              </a:rPr>
              <a:t> </a:t>
            </a:r>
            <a:r>
              <a:rPr lang="en-US" sz="1500" smtClean="0">
                <a:solidFill>
                  <a:schemeClr val="bg1">
                    <a:lumMod val="10000"/>
                  </a:schemeClr>
                </a:solidFill>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return</a:t>
            </a:r>
            <a:r>
              <a:rPr lang="en-US" sz="1500" smtClean="0">
                <a:solidFill>
                  <a:schemeClr val="bg1">
                    <a:lumMod val="10000"/>
                  </a:schemeClr>
                </a:solidFill>
                <a:latin typeface="Courier New" pitchFamily="49" charset="0"/>
                <a:cs typeface="Courier New" pitchFamily="49" charset="0"/>
              </a:rPr>
              <a:t> items;</a:t>
            </a:r>
          </a:p>
          <a:p>
            <a:r>
              <a:rPr lang="en-US" sz="1500" smtClean="0">
                <a:latin typeface="Courier New" pitchFamily="49" charset="0"/>
                <a:cs typeface="Courier New" pitchFamily="49" charset="0"/>
              </a:rPr>
              <a:t>    }</a:t>
            </a:r>
          </a:p>
          <a:p>
            <a:endParaRPr lang="en-US" sz="1500">
              <a:latin typeface="Courier New" pitchFamily="49" charset="0"/>
              <a:cs typeface="Courier New" pitchFamily="49" charset="0"/>
            </a:endParaRPr>
          </a:p>
          <a:p>
            <a:r>
              <a:rPr lang="en-US" sz="1500">
                <a:latin typeface="Courier New" pitchFamily="49" charset="0"/>
                <a:cs typeface="Courier New" pitchFamily="49" charset="0"/>
              </a:rPr>
              <a:t>    @POST</a:t>
            </a:r>
          </a:p>
          <a:p>
            <a:r>
              <a:rPr lang="en-US" sz="1500">
                <a:latin typeface="Courier New" pitchFamily="49" charset="0"/>
                <a:cs typeface="Courier New" pitchFamily="49" charset="0"/>
              </a:rPr>
              <a:t>    @Path(</a:t>
            </a:r>
            <a:r>
              <a:rPr lang="en-US" sz="1500">
                <a:solidFill>
                  <a:srgbClr val="CC9900"/>
                </a:solidFill>
                <a:latin typeface="Courier New" pitchFamily="49" charset="0"/>
                <a:cs typeface="Courier New" pitchFamily="49" charset="0"/>
              </a:rPr>
              <a:t>"items"</a:t>
            </a:r>
            <a:r>
              <a:rPr lang="en-US" sz="1500">
                <a:latin typeface="Courier New" pitchFamily="49" charset="0"/>
                <a:cs typeface="Courier New" pitchFamily="49" charset="0"/>
              </a:rPr>
              <a:t>)</a:t>
            </a:r>
          </a:p>
          <a:p>
            <a:r>
              <a:rPr lang="en-US" sz="1500" b="1" smtClean="0">
                <a:solidFill>
                  <a:srgbClr val="0000FF"/>
                </a:solidFill>
                <a:latin typeface="Courier New" pitchFamily="49" charset="0"/>
                <a:cs typeface="Courier New" pitchFamily="49" charset="0"/>
              </a:rPr>
              <a:t>    public</a:t>
            </a:r>
            <a:r>
              <a:rPr lang="en-US" sz="1500" smtClean="0">
                <a:solidFill>
                  <a:srgbClr val="0000FF"/>
                </a:solidFill>
                <a:latin typeface="Courier New" pitchFamily="49" charset="0"/>
                <a:cs typeface="Courier New" pitchFamily="49" charset="0"/>
              </a:rPr>
              <a:t> </a:t>
            </a:r>
            <a:r>
              <a:rPr lang="en-US" sz="1500" smtClean="0">
                <a:latin typeface="Courier New" pitchFamily="49" charset="0"/>
                <a:cs typeface="Courier New" pitchFamily="49" charset="0"/>
              </a:rPr>
              <a:t>Response </a:t>
            </a:r>
            <a:r>
              <a:rPr lang="en-US" sz="1500" b="1" smtClean="0">
                <a:latin typeface="Courier New" pitchFamily="49" charset="0"/>
                <a:cs typeface="Courier New" pitchFamily="49" charset="0"/>
              </a:rPr>
              <a:t>editItems</a:t>
            </a:r>
            <a:r>
              <a:rPr lang="en-US" sz="1500" smtClean="0">
                <a:latin typeface="Courier New" pitchFamily="49" charset="0"/>
                <a:cs typeface="Courier New" pitchFamily="49" charset="0"/>
              </a:rPr>
              <a:t>(List&lt;Item</a:t>
            </a:r>
            <a:r>
              <a:rPr lang="en-US" sz="1500">
                <a:latin typeface="Courier New" pitchFamily="49" charset="0"/>
                <a:cs typeface="Courier New" pitchFamily="49" charset="0"/>
              </a:rPr>
              <a:t>&gt; items) </a:t>
            </a:r>
            <a:r>
              <a:rPr lang="en-US" sz="1500" smtClean="0">
                <a:latin typeface="Courier New" pitchFamily="49" charset="0"/>
                <a:cs typeface="Courier New" pitchFamily="49" charset="0"/>
              </a:rPr>
              <a:t>{</a:t>
            </a:r>
          </a:p>
          <a:p>
            <a:r>
              <a:rPr lang="en-US" sz="1500" smtClean="0">
                <a:solidFill>
                  <a:srgbClr val="408040"/>
                </a:solidFill>
                <a:latin typeface="Courier New" pitchFamily="49" charset="0"/>
                <a:cs typeface="Courier New" pitchFamily="49" charset="0"/>
              </a:rPr>
              <a:t>        // ... Modify the list of items</a:t>
            </a:r>
          </a:p>
          <a:p>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a:t>
            </a:r>
            <a:r>
              <a:rPr lang="en-US" sz="1500" smtClean="0">
                <a:latin typeface="Courier New" pitchFamily="49" charset="0"/>
                <a:cs typeface="Courier New" pitchFamily="49" charset="0"/>
              </a:rPr>
              <a:t>ResponseBuilder rb = Response.temporaryRedirect(</a:t>
            </a:r>
          </a:p>
          <a:p>
            <a:r>
              <a:rPr lang="en-US" sz="1500">
                <a:solidFill>
                  <a:srgbClr val="CC9900"/>
                </a:solidFill>
                <a:latin typeface="Courier New" pitchFamily="49" charset="0"/>
                <a:cs typeface="Courier New" pitchFamily="49" charset="0"/>
              </a:rPr>
              <a:t> </a:t>
            </a:r>
            <a:r>
              <a:rPr lang="en-US" sz="1500" smtClean="0">
                <a:solidFill>
                  <a:srgbClr val="CC9900"/>
                </a:solidFill>
                <a:latin typeface="Courier New" pitchFamily="49" charset="0"/>
                <a:cs typeface="Courier New" pitchFamily="49" charset="0"/>
              </a:rPr>
              <a:t>               </a:t>
            </a:r>
            <a:r>
              <a:rPr lang="en-US" sz="1500" smtClean="0">
                <a:latin typeface="Courier New" pitchFamily="49" charset="0"/>
                <a:cs typeface="Courier New" pitchFamily="49" charset="0"/>
              </a:rPr>
              <a:t>URI.create(UriInfo.getBaseUri() + </a:t>
            </a:r>
            <a:r>
              <a:rPr lang="en-US" sz="1500" smtClean="0">
                <a:solidFill>
                  <a:srgbClr val="CC9900"/>
                </a:solidFill>
                <a:latin typeface="Courier New" pitchFamily="49" charset="0"/>
                <a:cs typeface="Courier New" pitchFamily="49" charset="0"/>
              </a:rPr>
              <a:t>"example"</a:t>
            </a:r>
            <a:r>
              <a:rPr lang="en-US" sz="1500" smtClean="0">
                <a:latin typeface="Courier New" pitchFamily="49" charset="0"/>
                <a:cs typeface="Courier New" pitchFamily="49" charset="0"/>
              </a:rPr>
              <a:t>));</a:t>
            </a:r>
          </a:p>
          <a:p>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return</a:t>
            </a:r>
            <a:r>
              <a:rPr lang="en-US" sz="1500" smtClean="0">
                <a:latin typeface="Courier New" pitchFamily="49" charset="0"/>
                <a:cs typeface="Courier New" pitchFamily="49" charset="0"/>
              </a:rPr>
              <a:t> rb.build(); </a:t>
            </a:r>
            <a:r>
              <a:rPr lang="en-US" sz="1500" smtClean="0">
                <a:solidFill>
                  <a:srgbClr val="408040"/>
                </a:solidFill>
                <a:latin typeface="Courier New" pitchFamily="49" charset="0"/>
                <a:cs typeface="Courier New" pitchFamily="49" charset="0"/>
              </a:rPr>
              <a:t>// redirect to getItems()</a:t>
            </a:r>
            <a:endParaRPr lang="en-US" sz="1500">
              <a:solidFill>
                <a:srgbClr val="408040"/>
              </a:solidFill>
              <a:latin typeface="Courier New" pitchFamily="49" charset="0"/>
              <a:cs typeface="Courier New" pitchFamily="49" charset="0"/>
            </a:endParaRPr>
          </a:p>
          <a:p>
            <a:r>
              <a:rPr lang="en-US" sz="1500">
                <a:latin typeface="Courier New" pitchFamily="49" charset="0"/>
                <a:cs typeface="Courier New" pitchFamily="49" charset="0"/>
              </a:rPr>
              <a:t>    }</a:t>
            </a:r>
          </a:p>
          <a:p>
            <a:r>
              <a:rPr lang="en-US" sz="1500" smtClean="0">
                <a:latin typeface="Courier New" pitchFamily="49" charset="0"/>
                <a:cs typeface="Courier New" pitchFamily="49" charset="0"/>
              </a:rPr>
              <a:t>}</a:t>
            </a:r>
          </a:p>
          <a:p>
            <a:endParaRPr lang="en-US" sz="1500">
              <a:latin typeface="Courier New" pitchFamily="49" charset="0"/>
              <a:cs typeface="Courier New" pitchFamily="49" charset="0"/>
            </a:endParaRPr>
          </a:p>
        </p:txBody>
      </p:sp>
    </p:spTree>
    <p:extLst>
      <p:ext uri="{BB962C8B-B14F-4D97-AF65-F5344CB8AC3E}">
        <p14:creationId xmlns:p14="http://schemas.microsoft.com/office/powerpoint/2010/main" val="25777475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lstStyle/>
          <a:p>
            <a:pPr marL="0" indent="0">
              <a:buNone/>
            </a:pPr>
            <a:r>
              <a:rPr lang="en-US" smtClean="0"/>
              <a:t>By default, JAX-RS provides exception handling for its own </a:t>
            </a:r>
            <a:r>
              <a:rPr lang="en-US" b="1" smtClean="0"/>
              <a:t>javax.ws.rs.WebApplicationException</a:t>
            </a:r>
            <a:r>
              <a:rPr lang="en-US" smtClean="0"/>
              <a:t>.</a:t>
            </a:r>
            <a:endParaRPr lang="en-US" b="1" smtClean="0"/>
          </a:p>
          <a:p>
            <a:r>
              <a:rPr lang="en-US" smtClean="0"/>
              <a:t>Extends </a:t>
            </a:r>
            <a:r>
              <a:rPr lang="en-US" b="1" smtClean="0"/>
              <a:t>java.lang.RuntimeException</a:t>
            </a:r>
          </a:p>
          <a:p>
            <a:r>
              <a:rPr lang="en-US" smtClean="0"/>
              <a:t>May be thrown by any resource method</a:t>
            </a:r>
          </a:p>
          <a:p>
            <a:r>
              <a:rPr lang="en-US" smtClean="0"/>
              <a:t>Is converted by CXF into a </a:t>
            </a:r>
            <a:r>
              <a:rPr lang="en-US" b="1" smtClean="0"/>
              <a:t>Response</a:t>
            </a:r>
            <a:r>
              <a:rPr lang="en-US" smtClean="0"/>
              <a:t> object.</a:t>
            </a:r>
          </a:p>
          <a:p>
            <a:pPr marL="0" indent="0">
              <a:buNone/>
            </a:pPr>
            <a:r>
              <a:rPr lang="en-US" smtClean="0"/>
              <a:t>Any other exception will result in HTTP status “500 Internal Server Error”</a:t>
            </a:r>
          </a:p>
          <a:p>
            <a:pPr marL="0" indent="0">
              <a:buNone/>
            </a:pPr>
            <a:endParaRPr lang="en-US"/>
          </a:p>
        </p:txBody>
      </p:sp>
      <p:sp>
        <p:nvSpPr>
          <p:cNvPr id="2" name="Title 1"/>
          <p:cNvSpPr>
            <a:spLocks noGrp="1"/>
          </p:cNvSpPr>
          <p:nvPr>
            <p:ph type="title"/>
          </p:nvPr>
        </p:nvSpPr>
        <p:spPr/>
        <p:txBody>
          <a:bodyPr/>
          <a:lstStyle/>
          <a:p>
            <a:r>
              <a:rPr lang="en-US" smtClean="0"/>
              <a:t>JAX-RS: Exception Handling</a:t>
            </a:r>
            <a:endParaRPr lang="en-US"/>
          </a:p>
        </p:txBody>
      </p:sp>
    </p:spTree>
    <p:extLst>
      <p:ext uri="{BB962C8B-B14F-4D97-AF65-F5344CB8AC3E}">
        <p14:creationId xmlns:p14="http://schemas.microsoft.com/office/powerpoint/2010/main" val="3808748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a:bodyPr>
          <a:lstStyle/>
          <a:p>
            <a:pPr marL="0" indent="0">
              <a:buNone/>
            </a:pPr>
            <a:r>
              <a:rPr lang="en-US" smtClean="0"/>
              <a:t>Custom exception handling can be provided by doing the following:</a:t>
            </a:r>
          </a:p>
          <a:p>
            <a:r>
              <a:rPr lang="en-US" sz="2800" smtClean="0"/>
              <a:t>Implement </a:t>
            </a:r>
            <a:r>
              <a:rPr lang="en-US" sz="2800" b="1" smtClean="0"/>
              <a:t>javax.ws.rs.ext.ExceptionMapper</a:t>
            </a:r>
            <a:r>
              <a:rPr lang="en-US" sz="2800" smtClean="0"/>
              <a:t> for the exception type you want to handle.</a:t>
            </a:r>
          </a:p>
          <a:p>
            <a:r>
              <a:rPr lang="en-US" sz="2800" smtClean="0"/>
              <a:t>Annotate the implementation class with </a:t>
            </a:r>
            <a:r>
              <a:rPr lang="en-US" sz="2800" b="1" smtClean="0"/>
              <a:t>@Provider</a:t>
            </a:r>
          </a:p>
          <a:p>
            <a:r>
              <a:rPr lang="en-US" sz="2800"/>
              <a:t>Configure an instance of your provider as a Spring bean.</a:t>
            </a:r>
          </a:p>
          <a:p>
            <a:r>
              <a:rPr lang="en-US" sz="2800"/>
              <a:t>Supply a reference to your bean under the </a:t>
            </a:r>
            <a:r>
              <a:rPr lang="en-US" sz="2800" b="1"/>
              <a:t>&lt;stack-rs:providers&gt;</a:t>
            </a:r>
            <a:r>
              <a:rPr lang="en-US" sz="2800"/>
              <a:t> element of the </a:t>
            </a:r>
            <a:r>
              <a:rPr lang="en-US" sz="2800" b="1"/>
              <a:t>&lt;stack-rs:produce&gt;</a:t>
            </a:r>
            <a:r>
              <a:rPr lang="en-US" sz="2800"/>
              <a:t> configuration.</a:t>
            </a:r>
          </a:p>
          <a:p>
            <a:endParaRPr lang="en-US" sz="2800" b="1" smtClean="0"/>
          </a:p>
          <a:p>
            <a:endParaRPr lang="en-US" sz="2800" smtClean="0"/>
          </a:p>
          <a:p>
            <a:endParaRPr lang="en-US" sz="2800"/>
          </a:p>
        </p:txBody>
      </p:sp>
      <p:sp>
        <p:nvSpPr>
          <p:cNvPr id="2" name="Title 1"/>
          <p:cNvSpPr>
            <a:spLocks noGrp="1"/>
          </p:cNvSpPr>
          <p:nvPr>
            <p:ph type="title"/>
          </p:nvPr>
        </p:nvSpPr>
        <p:spPr/>
        <p:txBody>
          <a:bodyPr>
            <a:normAutofit fontScale="90000"/>
          </a:bodyPr>
          <a:lstStyle/>
          <a:p>
            <a:r>
              <a:rPr lang="en-US" smtClean="0"/>
              <a:t>JAX-RS: Custom Exception Handling</a:t>
            </a:r>
            <a:endParaRPr lang="en-US"/>
          </a:p>
        </p:txBody>
      </p:sp>
    </p:spTree>
    <p:extLst>
      <p:ext uri="{BB962C8B-B14F-4D97-AF65-F5344CB8AC3E}">
        <p14:creationId xmlns:p14="http://schemas.microsoft.com/office/powerpoint/2010/main" val="2834323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4724400"/>
          </a:xfrm>
        </p:spPr>
        <p:txBody>
          <a:bodyPr>
            <a:normAutofit fontScale="70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IN" dirty="0"/>
              <a:t>The REST stands for Representational State Transfer. </a:t>
            </a:r>
          </a:p>
          <a:p>
            <a:pPr marL="0" indent="0">
              <a:buNone/>
            </a:pPr>
            <a:r>
              <a:rPr lang="en-IN" dirty="0"/>
              <a:t>	Representational</a:t>
            </a:r>
          </a:p>
          <a:p>
            <a:pPr marL="0" indent="0">
              <a:buNone/>
            </a:pPr>
            <a:r>
              <a:rPr lang="en-IN" dirty="0"/>
              <a:t>		- Representational means formats (such as xml, </a:t>
            </a:r>
            <a:r>
              <a:rPr lang="en-IN" dirty="0" err="1"/>
              <a:t>json</a:t>
            </a:r>
            <a:r>
              <a:rPr lang="en-IN" dirty="0"/>
              <a:t>, </a:t>
            </a:r>
            <a:r>
              <a:rPr lang="en-IN" dirty="0" err="1"/>
              <a:t>yaml</a:t>
            </a:r>
            <a:r>
              <a:rPr lang="en-IN" dirty="0"/>
              <a:t>, html, </a:t>
            </a:r>
            <a:r>
              <a:rPr lang="en-IN" dirty="0" err="1"/>
              <a:t>etc</a:t>
            </a:r>
            <a:r>
              <a:rPr lang="en-IN" dirty="0"/>
              <a:t>)</a:t>
            </a:r>
          </a:p>
          <a:p>
            <a:pPr marL="0" indent="0">
              <a:buNone/>
            </a:pPr>
            <a:r>
              <a:rPr lang="en-IN" dirty="0"/>
              <a:t>		– Clients possess the information necessary to identify, modify, and/or delete a web resource.</a:t>
            </a:r>
          </a:p>
          <a:p>
            <a:pPr marL="0" indent="0">
              <a:buNone/>
            </a:pPr>
            <a:r>
              <a:rPr lang="en-IN" dirty="0"/>
              <a:t>	State</a:t>
            </a:r>
          </a:p>
          <a:p>
            <a:pPr marL="0" indent="0">
              <a:buNone/>
            </a:pPr>
            <a:r>
              <a:rPr lang="en-IN" dirty="0"/>
              <a:t>		- State means data</a:t>
            </a:r>
          </a:p>
          <a:p>
            <a:pPr marL="0" indent="0">
              <a:buNone/>
            </a:pPr>
            <a:r>
              <a:rPr lang="en-IN" dirty="0"/>
              <a:t>		– All resource state information is stored on the client.</a:t>
            </a:r>
          </a:p>
          <a:p>
            <a:pPr marL="0" indent="0">
              <a:buNone/>
            </a:pPr>
            <a:r>
              <a:rPr lang="en-IN" dirty="0"/>
              <a:t>	Transfer</a:t>
            </a:r>
          </a:p>
          <a:p>
            <a:pPr marL="0" indent="0">
              <a:buNone/>
            </a:pPr>
            <a:r>
              <a:rPr lang="en-IN" dirty="0"/>
              <a:t>		- Transfer means carry data between consumer and provider using HTTP protocol</a:t>
            </a:r>
          </a:p>
          <a:p>
            <a:pPr marL="0" indent="0">
              <a:buNone/>
            </a:pPr>
            <a:r>
              <a:rPr lang="en-IN" dirty="0"/>
              <a:t>		– Client state is passed from the client to the service through HTTP.</a:t>
            </a:r>
          </a:p>
          <a:p>
            <a:pPr marL="0" indent="0">
              <a:buNone/>
            </a:pPr>
            <a:endParaRPr lang="en-IN" dirty="0"/>
          </a:p>
          <a:p>
            <a:pPr marL="0" indent="0">
              <a:buNone/>
            </a:pPr>
            <a:r>
              <a:rPr lang="en-IN" dirty="0"/>
              <a:t>	The author of the REST (It is also called as </a:t>
            </a:r>
            <a:r>
              <a:rPr lang="en-IN" dirty="0" err="1"/>
              <a:t>RESTful</a:t>
            </a:r>
            <a:r>
              <a:rPr lang="en-IN" dirty="0"/>
              <a:t> Web Services) is Roy Fielding.</a:t>
            </a:r>
            <a:endParaRPr lang="en-US" dirty="0" smtClean="0"/>
          </a:p>
          <a:p>
            <a:pPr lvl="2"/>
            <a:endParaRPr lang="en-US" sz="2000" dirty="0" smtClean="0"/>
          </a:p>
        </p:txBody>
      </p:sp>
      <p:sp>
        <p:nvSpPr>
          <p:cNvPr id="2" name="Title 1"/>
          <p:cNvSpPr>
            <a:spLocks noGrp="1"/>
          </p:cNvSpPr>
          <p:nvPr>
            <p:ph type="title"/>
          </p:nvPr>
        </p:nvSpPr>
        <p:spPr/>
        <p:txBody>
          <a:bodyPr>
            <a:normAutofit/>
          </a:bodyPr>
          <a:lstStyle/>
          <a:p>
            <a:r>
              <a:rPr lang="en-US" smtClean="0"/>
              <a:t>Introduction to REST</a:t>
            </a:r>
            <a:endParaRPr lang="en-US"/>
          </a:p>
        </p:txBody>
      </p:sp>
    </p:spTree>
    <p:extLst>
      <p:ext uri="{BB962C8B-B14F-4D97-AF65-F5344CB8AC3E}">
        <p14:creationId xmlns:p14="http://schemas.microsoft.com/office/powerpoint/2010/main" val="268071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JAX-RS: Custom ExceptionMapper</a:t>
            </a:r>
            <a:endParaRPr lang="en-US"/>
          </a:p>
        </p:txBody>
      </p:sp>
      <p:sp>
        <p:nvSpPr>
          <p:cNvPr id="4" name="TextBox 3"/>
          <p:cNvSpPr txBox="1"/>
          <p:nvPr/>
        </p:nvSpPr>
        <p:spPr>
          <a:xfrm>
            <a:off x="286473" y="1066800"/>
            <a:ext cx="8534400" cy="2631490"/>
          </a:xfrm>
          <a:prstGeom prst="rect">
            <a:avLst/>
          </a:prstGeom>
          <a:solidFill>
            <a:schemeClr val="tx1">
              <a:lumMod val="20000"/>
              <a:lumOff val="80000"/>
            </a:schemeClr>
          </a:solidFill>
          <a:ln>
            <a:solidFill>
              <a:schemeClr val="accent6">
                <a:lumMod val="75000"/>
              </a:schemeClr>
            </a:solidFill>
          </a:ln>
        </p:spPr>
        <p:txBody>
          <a:bodyPr wrap="square" rtlCol="0">
            <a:spAutoFit/>
          </a:bodyPr>
          <a:lstStyle/>
          <a:p>
            <a:r>
              <a:rPr lang="en-US" sz="1500">
                <a:solidFill>
                  <a:srgbClr val="3B3B35"/>
                </a:solidFill>
                <a:latin typeface="Courier New" pitchFamily="49" charset="0"/>
                <a:cs typeface="Courier New" pitchFamily="49" charset="0"/>
              </a:rPr>
              <a:t>@Provider</a:t>
            </a:r>
          </a:p>
          <a:p>
            <a:r>
              <a:rPr lang="en-US" sz="1500" b="1">
                <a:solidFill>
                  <a:srgbClr val="0000FF"/>
                </a:solidFill>
                <a:latin typeface="Courier New" pitchFamily="49" charset="0"/>
                <a:cs typeface="Courier New" pitchFamily="49" charset="0"/>
              </a:rPr>
              <a:t>public</a:t>
            </a:r>
            <a:r>
              <a:rPr lang="en-US" sz="1500">
                <a:solidFill>
                  <a:srgbClr val="3B3B35"/>
                </a:solidFill>
                <a:latin typeface="Courier New" pitchFamily="49" charset="0"/>
                <a:cs typeface="Courier New" pitchFamily="49" charset="0"/>
              </a:rPr>
              <a:t> </a:t>
            </a:r>
            <a:r>
              <a:rPr lang="en-US" sz="1500" b="1">
                <a:solidFill>
                  <a:srgbClr val="0000FF"/>
                </a:solidFill>
                <a:latin typeface="Courier New" pitchFamily="49" charset="0"/>
                <a:cs typeface="Courier New" pitchFamily="49" charset="0"/>
              </a:rPr>
              <a:t>class</a:t>
            </a:r>
            <a:r>
              <a:rPr lang="en-US" sz="1500">
                <a:solidFill>
                  <a:srgbClr val="3B3B35"/>
                </a:solidFill>
                <a:latin typeface="Courier New" pitchFamily="49" charset="0"/>
                <a:cs typeface="Courier New" pitchFamily="49" charset="0"/>
              </a:rPr>
              <a:t> </a:t>
            </a:r>
            <a:r>
              <a:rPr lang="en-US" sz="1500" b="1" smtClean="0">
                <a:solidFill>
                  <a:srgbClr val="3B3B35"/>
                </a:solidFill>
                <a:latin typeface="Courier New" pitchFamily="49" charset="0"/>
                <a:cs typeface="Courier New" pitchFamily="49" charset="0"/>
              </a:rPr>
              <a:t>TimeoutExceptionMapper</a:t>
            </a:r>
          </a:p>
          <a:p>
            <a:r>
              <a:rPr lang="en-US" sz="1500">
                <a:solidFill>
                  <a:srgbClr val="3B3B35"/>
                </a:solidFill>
                <a:latin typeface="Courier New" pitchFamily="49" charset="0"/>
                <a:cs typeface="Courier New" pitchFamily="49" charset="0"/>
              </a:rPr>
              <a:t> </a:t>
            </a:r>
            <a:r>
              <a:rPr lang="en-US" sz="1500" smtClean="0">
                <a:solidFill>
                  <a:srgbClr val="3B3B35"/>
                </a:solidFill>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implements</a:t>
            </a:r>
            <a:r>
              <a:rPr lang="en-US" sz="1500" smtClean="0">
                <a:solidFill>
                  <a:srgbClr val="3B3B35"/>
                </a:solidFill>
                <a:latin typeface="Courier New" pitchFamily="49" charset="0"/>
                <a:cs typeface="Courier New" pitchFamily="49" charset="0"/>
              </a:rPr>
              <a:t> ExceptionMapper&lt;TimeoutException</a:t>
            </a:r>
            <a:r>
              <a:rPr lang="en-US" sz="1500">
                <a:solidFill>
                  <a:srgbClr val="3B3B35"/>
                </a:solidFill>
                <a:latin typeface="Courier New" pitchFamily="49" charset="0"/>
                <a:cs typeface="Courier New" pitchFamily="49" charset="0"/>
              </a:rPr>
              <a:t>&gt; {</a:t>
            </a:r>
          </a:p>
          <a:p>
            <a:endParaRPr lang="en-US" sz="1500">
              <a:solidFill>
                <a:srgbClr val="3B3B35"/>
              </a:solidFill>
              <a:latin typeface="Courier New" pitchFamily="49" charset="0"/>
              <a:cs typeface="Courier New" pitchFamily="49" charset="0"/>
            </a:endParaRPr>
          </a:p>
          <a:p>
            <a:r>
              <a:rPr lang="en-US" sz="1500" smtClean="0">
                <a:solidFill>
                  <a:srgbClr val="3B3B35"/>
                </a:solidFill>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public</a:t>
            </a:r>
            <a:r>
              <a:rPr lang="en-US" sz="1500" smtClean="0">
                <a:solidFill>
                  <a:srgbClr val="3B3B35"/>
                </a:solidFill>
                <a:latin typeface="Courier New" pitchFamily="49" charset="0"/>
                <a:cs typeface="Courier New" pitchFamily="49" charset="0"/>
              </a:rPr>
              <a:t> </a:t>
            </a:r>
            <a:r>
              <a:rPr lang="en-US" sz="1500">
                <a:solidFill>
                  <a:srgbClr val="3B3B35"/>
                </a:solidFill>
                <a:latin typeface="Courier New" pitchFamily="49" charset="0"/>
                <a:cs typeface="Courier New" pitchFamily="49" charset="0"/>
              </a:rPr>
              <a:t>Response </a:t>
            </a:r>
            <a:r>
              <a:rPr lang="en-US" sz="1500" b="1" smtClean="0">
                <a:solidFill>
                  <a:srgbClr val="3B3B35"/>
                </a:solidFill>
                <a:latin typeface="Courier New" pitchFamily="49" charset="0"/>
                <a:cs typeface="Courier New" pitchFamily="49" charset="0"/>
              </a:rPr>
              <a:t>toResponse</a:t>
            </a:r>
            <a:r>
              <a:rPr lang="en-US" sz="1500" smtClean="0">
                <a:solidFill>
                  <a:srgbClr val="3B3B35"/>
                </a:solidFill>
                <a:latin typeface="Courier New" pitchFamily="49" charset="0"/>
                <a:cs typeface="Courier New" pitchFamily="49" charset="0"/>
              </a:rPr>
              <a:t>(TimeoutException </a:t>
            </a:r>
            <a:r>
              <a:rPr lang="en-US" sz="1500">
                <a:solidFill>
                  <a:srgbClr val="3B3B35"/>
                </a:solidFill>
                <a:latin typeface="Courier New" pitchFamily="49" charset="0"/>
                <a:cs typeface="Courier New" pitchFamily="49" charset="0"/>
              </a:rPr>
              <a:t>exception) {</a:t>
            </a:r>
          </a:p>
          <a:p>
            <a:r>
              <a:rPr lang="en-US" sz="1500" smtClean="0">
                <a:solidFill>
                  <a:srgbClr val="3B3B35"/>
                </a:solidFill>
                <a:latin typeface="Courier New" pitchFamily="49" charset="0"/>
                <a:cs typeface="Courier New" pitchFamily="49" charset="0"/>
              </a:rPr>
              <a:t>        ResponseBuilder </a:t>
            </a:r>
            <a:r>
              <a:rPr lang="en-US" sz="1500">
                <a:solidFill>
                  <a:srgbClr val="3B3B35"/>
                </a:solidFill>
                <a:latin typeface="Courier New" pitchFamily="49" charset="0"/>
                <a:cs typeface="Courier New" pitchFamily="49" charset="0"/>
              </a:rPr>
              <a:t>rb = </a:t>
            </a:r>
            <a:r>
              <a:rPr lang="en-US" sz="1500" smtClean="0">
                <a:solidFill>
                  <a:srgbClr val="3B3B35"/>
                </a:solidFill>
                <a:latin typeface="Courier New" pitchFamily="49" charset="0"/>
                <a:cs typeface="Courier New" pitchFamily="49" charset="0"/>
              </a:rPr>
              <a:t>Response.status(</a:t>
            </a:r>
            <a:r>
              <a:rPr lang="en-US" sz="1500" smtClean="0">
                <a:solidFill>
                  <a:schemeClr val="accent4"/>
                </a:solidFill>
                <a:latin typeface="Courier New" pitchFamily="49" charset="0"/>
                <a:cs typeface="Courier New" pitchFamily="49" charset="0"/>
              </a:rPr>
              <a:t>408</a:t>
            </a:r>
            <a:r>
              <a:rPr lang="en-US" sz="1500" smtClean="0">
                <a:solidFill>
                  <a:srgbClr val="3B3B35"/>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Request timeout</a:t>
            </a:r>
            <a:endParaRPr lang="en-US" sz="1500">
              <a:solidFill>
                <a:srgbClr val="408040"/>
              </a:solidFill>
              <a:latin typeface="Courier New" pitchFamily="49" charset="0"/>
              <a:cs typeface="Courier New" pitchFamily="49" charset="0"/>
            </a:endParaRPr>
          </a:p>
          <a:p>
            <a:r>
              <a:rPr lang="en-US" sz="1500" smtClean="0">
                <a:solidFill>
                  <a:srgbClr val="408040"/>
                </a:solidFill>
                <a:latin typeface="Courier New" pitchFamily="49" charset="0"/>
                <a:cs typeface="Courier New" pitchFamily="49" charset="0"/>
              </a:rPr>
              <a:t>        // </a:t>
            </a:r>
            <a:r>
              <a:rPr lang="en-US" sz="1500">
                <a:solidFill>
                  <a:srgbClr val="408040"/>
                </a:solidFill>
                <a:latin typeface="Courier New" pitchFamily="49" charset="0"/>
                <a:cs typeface="Courier New" pitchFamily="49" charset="0"/>
              </a:rPr>
              <a:t>Call additional methods on the </a:t>
            </a:r>
            <a:r>
              <a:rPr lang="en-US" sz="1500" smtClean="0">
                <a:solidFill>
                  <a:srgbClr val="408040"/>
                </a:solidFill>
                <a:latin typeface="Courier New" pitchFamily="49" charset="0"/>
                <a:cs typeface="Courier New" pitchFamily="49" charset="0"/>
              </a:rPr>
              <a:t>response builder</a:t>
            </a:r>
          </a:p>
          <a:p>
            <a:r>
              <a:rPr lang="en-US" sz="1500">
                <a:solidFill>
                  <a:srgbClr val="408040"/>
                </a:solidFill>
                <a:latin typeface="Courier New" pitchFamily="49" charset="0"/>
                <a:cs typeface="Courier New" pitchFamily="49" charset="0"/>
              </a:rPr>
              <a:t> </a:t>
            </a:r>
            <a:r>
              <a:rPr lang="en-US" sz="1500" smtClean="0">
                <a:solidFill>
                  <a:srgbClr val="408040"/>
                </a:solidFill>
                <a:latin typeface="Courier New" pitchFamily="49" charset="0"/>
                <a:cs typeface="Courier New" pitchFamily="49" charset="0"/>
              </a:rPr>
              <a:t>       // to </a:t>
            </a:r>
            <a:r>
              <a:rPr lang="en-US" sz="1500">
                <a:solidFill>
                  <a:srgbClr val="408040"/>
                </a:solidFill>
                <a:latin typeface="Courier New" pitchFamily="49" charset="0"/>
                <a:cs typeface="Courier New" pitchFamily="49" charset="0"/>
              </a:rPr>
              <a:t>further customize the response</a:t>
            </a:r>
          </a:p>
          <a:p>
            <a:r>
              <a:rPr lang="en-US" sz="1500" smtClean="0">
                <a:solidFill>
                  <a:srgbClr val="3B3B35"/>
                </a:solidFill>
                <a:latin typeface="Courier New" pitchFamily="49" charset="0"/>
                <a:cs typeface="Courier New" pitchFamily="49" charset="0"/>
              </a:rPr>
              <a:t>        </a:t>
            </a:r>
            <a:r>
              <a:rPr lang="en-US" sz="1500" b="1" smtClean="0">
                <a:solidFill>
                  <a:srgbClr val="0000FF"/>
                </a:solidFill>
                <a:latin typeface="Courier New" pitchFamily="49" charset="0"/>
                <a:cs typeface="Courier New" pitchFamily="49" charset="0"/>
              </a:rPr>
              <a:t>return</a:t>
            </a:r>
            <a:r>
              <a:rPr lang="en-US" sz="1500" smtClean="0">
                <a:solidFill>
                  <a:srgbClr val="3B3B35"/>
                </a:solidFill>
                <a:latin typeface="Courier New" pitchFamily="49" charset="0"/>
                <a:cs typeface="Courier New" pitchFamily="49" charset="0"/>
              </a:rPr>
              <a:t> </a:t>
            </a:r>
            <a:r>
              <a:rPr lang="en-US" sz="1500">
                <a:solidFill>
                  <a:srgbClr val="3B3B35"/>
                </a:solidFill>
                <a:latin typeface="Courier New" pitchFamily="49" charset="0"/>
                <a:cs typeface="Courier New" pitchFamily="49" charset="0"/>
              </a:rPr>
              <a:t>rb.build();</a:t>
            </a:r>
          </a:p>
          <a:p>
            <a:r>
              <a:rPr lang="en-US" sz="1500" smtClean="0">
                <a:solidFill>
                  <a:srgbClr val="3B3B35"/>
                </a:solidFill>
                <a:latin typeface="Courier New" pitchFamily="49" charset="0"/>
                <a:cs typeface="Courier New" pitchFamily="49" charset="0"/>
              </a:rPr>
              <a:t>    }</a:t>
            </a:r>
            <a:endParaRPr lang="en-US" sz="1500">
              <a:solidFill>
                <a:srgbClr val="3B3B35"/>
              </a:solidFill>
              <a:latin typeface="Courier New" pitchFamily="49" charset="0"/>
              <a:cs typeface="Courier New" pitchFamily="49" charset="0"/>
            </a:endParaRPr>
          </a:p>
          <a:p>
            <a:r>
              <a:rPr lang="en-US" sz="1500">
                <a:solidFill>
                  <a:srgbClr val="3B3B35"/>
                </a:solidFill>
                <a:latin typeface="Courier New" pitchFamily="49" charset="0"/>
                <a:cs typeface="Courier New" pitchFamily="49" charset="0"/>
              </a:rPr>
              <a:t>}</a:t>
            </a:r>
          </a:p>
        </p:txBody>
      </p:sp>
    </p:spTree>
    <p:extLst>
      <p:ext uri="{BB962C8B-B14F-4D97-AF65-F5344CB8AC3E}">
        <p14:creationId xmlns:p14="http://schemas.microsoft.com/office/powerpoint/2010/main" val="3308031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mtClean="0"/>
          </a:p>
          <a:p>
            <a:pPr marL="0" indent="0" algn="ctr">
              <a:buNone/>
            </a:pPr>
            <a:endParaRPr lang="en-US" smtClean="0"/>
          </a:p>
          <a:p>
            <a:pPr marL="0" indent="0" algn="ctr">
              <a:buNone/>
            </a:pPr>
            <a:endParaRPr lang="en-US"/>
          </a:p>
          <a:p>
            <a:pPr marL="0" indent="0" algn="ctr">
              <a:buNone/>
            </a:pPr>
            <a:r>
              <a:rPr lang="en-US" b="1" smtClean="0"/>
              <a:t>Lab 3: Custom Response and Exception Handling</a:t>
            </a:r>
          </a:p>
          <a:p>
            <a:pPr marL="0" indent="0" algn="ctr">
              <a:buNone/>
            </a:pPr>
            <a:r>
              <a:rPr lang="en-US" sz="2000" smtClean="0">
                <a:hlinkClick r:id="rId3"/>
              </a:rPr>
              <a:t>http://tech.lds.org/wiki/Web_Services_with_Apache_CXF_-_Part_3</a:t>
            </a:r>
            <a:endParaRPr lang="en-US" sz="2000" b="1"/>
          </a:p>
        </p:txBody>
      </p:sp>
      <p:sp>
        <p:nvSpPr>
          <p:cNvPr id="2" name="Title 1"/>
          <p:cNvSpPr>
            <a:spLocks noGrp="1"/>
          </p:cNvSpPr>
          <p:nvPr>
            <p:ph type="title"/>
          </p:nvPr>
        </p:nvSpPr>
        <p:spPr/>
        <p:txBody>
          <a:bodyPr/>
          <a:lstStyle/>
          <a:p>
            <a:r>
              <a:rPr lang="en-US" smtClean="0"/>
              <a:t>JAX-RS: Lab 3</a:t>
            </a:r>
            <a:endParaRPr lang="en-US"/>
          </a:p>
        </p:txBody>
      </p:sp>
    </p:spTree>
    <p:extLst>
      <p:ext uri="{BB962C8B-B14F-4D97-AF65-F5344CB8AC3E}">
        <p14:creationId xmlns:p14="http://schemas.microsoft.com/office/powerpoint/2010/main" val="37027515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mtClean="0"/>
              <a:t>JAX-RS is a flexible API for providing scalable web services.</a:t>
            </a:r>
          </a:p>
          <a:p>
            <a:pPr marL="0" indent="0">
              <a:buNone/>
            </a:pPr>
            <a:r>
              <a:rPr lang="en-US" smtClean="0"/>
              <a:t>CXF, Spring and the Java Stack integrate to make developing and configuring REST services easy.</a:t>
            </a:r>
          </a:p>
          <a:p>
            <a:pPr marL="0" indent="0">
              <a:buNone/>
            </a:pPr>
            <a:r>
              <a:rPr lang="en-US" smtClean="0"/>
              <a:t>Many aspects of the request, response, and exception handling can be customized through use of </a:t>
            </a:r>
            <a:r>
              <a:rPr lang="en-US" b="1" smtClean="0"/>
              <a:t>MessageBodyReader</a:t>
            </a:r>
            <a:r>
              <a:rPr lang="en-US" smtClean="0"/>
              <a:t>, </a:t>
            </a:r>
            <a:r>
              <a:rPr lang="en-US" b="1" smtClean="0"/>
              <a:t>MessageBodyWriter</a:t>
            </a:r>
            <a:r>
              <a:rPr lang="en-US" smtClean="0"/>
              <a:t>, </a:t>
            </a:r>
            <a:r>
              <a:rPr lang="en-US" b="1" smtClean="0"/>
              <a:t>ResponseBuilder</a:t>
            </a:r>
            <a:r>
              <a:rPr lang="en-US" smtClean="0"/>
              <a:t>, and </a:t>
            </a:r>
            <a:r>
              <a:rPr lang="en-US" b="1" smtClean="0"/>
              <a:t>ExceptionMapper</a:t>
            </a:r>
            <a:r>
              <a:rPr lang="en-US" smtClean="0"/>
              <a:t>.</a:t>
            </a:r>
          </a:p>
        </p:txBody>
      </p:sp>
      <p:sp>
        <p:nvSpPr>
          <p:cNvPr id="2" name="Title 1"/>
          <p:cNvSpPr>
            <a:spLocks noGrp="1"/>
          </p:cNvSpPr>
          <p:nvPr>
            <p:ph type="title"/>
          </p:nvPr>
        </p:nvSpPr>
        <p:spPr/>
        <p:txBody>
          <a:bodyPr/>
          <a:lstStyle/>
          <a:p>
            <a:r>
              <a:rPr lang="en-US" smtClean="0"/>
              <a:t>Conclusion</a:t>
            </a:r>
            <a:endParaRPr lang="en-US"/>
          </a:p>
        </p:txBody>
      </p:sp>
    </p:spTree>
    <p:extLst>
      <p:ext uri="{BB962C8B-B14F-4D97-AF65-F5344CB8AC3E}">
        <p14:creationId xmlns:p14="http://schemas.microsoft.com/office/powerpoint/2010/main" val="842655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400" b="1" smtClean="0"/>
              <a:t>Resources used to prepare this training:</a:t>
            </a:r>
            <a:endParaRPr lang="en-US" sz="2400" b="1" smtClean="0">
              <a:hlinkClick r:id="rId2"/>
            </a:endParaRPr>
          </a:p>
          <a:p>
            <a:r>
              <a:rPr lang="en-US" sz="2400" smtClean="0">
                <a:hlinkClick r:id="rId2"/>
              </a:rPr>
              <a:t>http://cxf.apache.org</a:t>
            </a:r>
            <a:endParaRPr lang="en-US" sz="2400" smtClean="0"/>
          </a:p>
          <a:p>
            <a:r>
              <a:rPr lang="en-US" sz="2400">
                <a:hlinkClick r:id="rId3"/>
              </a:rPr>
              <a:t>http://</a:t>
            </a:r>
            <a:r>
              <a:rPr lang="en-US" sz="2400" smtClean="0">
                <a:hlinkClick r:id="rId3"/>
              </a:rPr>
              <a:t>en.wikipedia.org/wiki/Representational_state_transfer</a:t>
            </a:r>
            <a:endParaRPr lang="en-US" sz="2400" smtClean="0">
              <a:hlinkClick r:id="rId4"/>
            </a:endParaRPr>
          </a:p>
          <a:p>
            <a:r>
              <a:rPr lang="en-US" sz="2400" smtClean="0">
                <a:hlinkClick r:id="rId4"/>
              </a:rPr>
              <a:t>Java 6 API Documentation</a:t>
            </a:r>
            <a:endParaRPr lang="en-US" sz="2400" smtClean="0"/>
          </a:p>
          <a:p>
            <a:r>
              <a:rPr lang="en-US" sz="2400" smtClean="0">
                <a:hlinkClick r:id="rId5"/>
              </a:rPr>
              <a:t>Java Stack Documentation</a:t>
            </a:r>
            <a:endParaRPr lang="en-US" sz="2400" smtClean="0"/>
          </a:p>
          <a:p>
            <a:r>
              <a:rPr lang="en-US" sz="2400" smtClean="0">
                <a:hlinkClick r:id="rId6"/>
              </a:rPr>
              <a:t>W3C HTTP Method Specification</a:t>
            </a:r>
            <a:endParaRPr lang="en-US" sz="2400" smtClean="0"/>
          </a:p>
          <a:p>
            <a:r>
              <a:rPr lang="en-US" sz="2400" smtClean="0"/>
              <a:t>Spring MVC Training, Part 2, by Spencer Uresk</a:t>
            </a:r>
          </a:p>
        </p:txBody>
      </p:sp>
      <p:sp>
        <p:nvSpPr>
          <p:cNvPr id="2" name="Title 1"/>
          <p:cNvSpPr>
            <a:spLocks noGrp="1"/>
          </p:cNvSpPr>
          <p:nvPr>
            <p:ph type="title"/>
          </p:nvPr>
        </p:nvSpPr>
        <p:spPr/>
        <p:txBody>
          <a:bodyPr/>
          <a:lstStyle/>
          <a:p>
            <a:r>
              <a:rPr lang="en-US" smtClean="0"/>
              <a:t>Credit</a:t>
            </a:r>
            <a:endParaRPr lang="en-US"/>
          </a:p>
        </p:txBody>
      </p:sp>
    </p:spTree>
    <p:extLst>
      <p:ext uri="{BB962C8B-B14F-4D97-AF65-F5344CB8AC3E}">
        <p14:creationId xmlns:p14="http://schemas.microsoft.com/office/powerpoint/2010/main" val="1833848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105400"/>
          </a:xfrm>
        </p:spPr>
        <p:txBody>
          <a:bodyPr/>
          <a:lstStyle/>
          <a:p>
            <a:r>
              <a:rPr lang="en-US" dirty="0" smtClean="0"/>
              <a:t>Representational</a:t>
            </a:r>
          </a:p>
          <a:p>
            <a:pPr lvl="1"/>
            <a:r>
              <a:rPr lang="en-US" dirty="0" smtClean="0"/>
              <a:t>Clients possess the information necessary to identify, modify, and/or delete a web resource.</a:t>
            </a:r>
          </a:p>
          <a:p>
            <a:r>
              <a:rPr lang="en-US" dirty="0" smtClean="0"/>
              <a:t>State</a:t>
            </a:r>
          </a:p>
          <a:p>
            <a:pPr lvl="1"/>
            <a:r>
              <a:rPr lang="en-US" dirty="0" smtClean="0"/>
              <a:t>All resource state information is stored on the client.</a:t>
            </a:r>
          </a:p>
          <a:p>
            <a:r>
              <a:rPr lang="en-US" dirty="0" smtClean="0"/>
              <a:t>Transfer</a:t>
            </a:r>
          </a:p>
          <a:p>
            <a:pPr lvl="1"/>
            <a:r>
              <a:rPr lang="en-US" dirty="0" smtClean="0"/>
              <a:t>Client state is passed from the client to the service through HTTP.</a:t>
            </a:r>
            <a:endParaRPr lang="en-US" dirty="0"/>
          </a:p>
        </p:txBody>
      </p:sp>
      <p:sp>
        <p:nvSpPr>
          <p:cNvPr id="2" name="Title 1"/>
          <p:cNvSpPr>
            <a:spLocks noGrp="1"/>
          </p:cNvSpPr>
          <p:nvPr>
            <p:ph type="title"/>
          </p:nvPr>
        </p:nvSpPr>
        <p:spPr/>
        <p:txBody>
          <a:bodyPr>
            <a:normAutofit/>
          </a:bodyPr>
          <a:lstStyle/>
          <a:p>
            <a:r>
              <a:rPr lang="en-US" smtClean="0"/>
              <a:t>Introduction to REST</a:t>
            </a:r>
            <a:endParaRPr lang="en-US"/>
          </a:p>
        </p:txBody>
      </p:sp>
    </p:spTree>
    <p:extLst>
      <p:ext uri="{BB962C8B-B14F-4D97-AF65-F5344CB8AC3E}">
        <p14:creationId xmlns:p14="http://schemas.microsoft.com/office/powerpoint/2010/main" val="2517072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724400"/>
          </a:xfrm>
        </p:spPr>
        <p:txBody>
          <a:bodyPr>
            <a:normAutofit/>
          </a:bodyPr>
          <a:lstStyle/>
          <a:p>
            <a:pPr marL="114300" indent="0">
              <a:spcAft>
                <a:spcPts val="600"/>
              </a:spcAft>
              <a:buNone/>
            </a:pPr>
            <a:r>
              <a:rPr lang="en-US" dirty="0" smtClean="0"/>
              <a:t>The six characteristics of REST:</a:t>
            </a:r>
          </a:p>
          <a:p>
            <a:pPr marL="628650" indent="-514350">
              <a:buFont typeface="+mj-lt"/>
              <a:buAutoNum type="arabicPeriod"/>
            </a:pPr>
            <a:r>
              <a:rPr lang="en-US" sz="2800" dirty="0" smtClean="0"/>
              <a:t>Uniform interface</a:t>
            </a:r>
          </a:p>
          <a:p>
            <a:pPr marL="628650" indent="-514350">
              <a:buFont typeface="+mj-lt"/>
              <a:buAutoNum type="arabicPeriod"/>
            </a:pPr>
            <a:r>
              <a:rPr lang="en-US" sz="2800" dirty="0" smtClean="0"/>
              <a:t>Decoupled client-server interaction</a:t>
            </a:r>
          </a:p>
          <a:p>
            <a:pPr marL="628650" indent="-514350">
              <a:buFont typeface="+mj-lt"/>
              <a:buAutoNum type="arabicPeriod"/>
            </a:pPr>
            <a:r>
              <a:rPr lang="en-US" sz="2800" dirty="0" smtClean="0"/>
              <a:t>Stateless</a:t>
            </a:r>
          </a:p>
          <a:p>
            <a:pPr marL="628650" indent="-514350">
              <a:buFont typeface="+mj-lt"/>
              <a:buAutoNum type="arabicPeriod"/>
            </a:pPr>
            <a:r>
              <a:rPr lang="en-US" sz="2800" dirty="0" smtClean="0"/>
              <a:t>Cacheable</a:t>
            </a:r>
          </a:p>
          <a:p>
            <a:pPr marL="628650" indent="-514350">
              <a:buFont typeface="+mj-lt"/>
              <a:buAutoNum type="arabicPeriod"/>
            </a:pPr>
            <a:r>
              <a:rPr lang="en-US" sz="2800" dirty="0" smtClean="0"/>
              <a:t>Layered</a:t>
            </a:r>
          </a:p>
          <a:p>
            <a:pPr marL="628650" indent="-514350">
              <a:buFont typeface="+mj-lt"/>
              <a:buAutoNum type="arabicPeriod"/>
            </a:pPr>
            <a:r>
              <a:rPr lang="en-US" sz="2800" dirty="0" smtClean="0"/>
              <a:t>Extensible through code on demand (optional)</a:t>
            </a:r>
            <a:endParaRPr lang="en-US" sz="2800" dirty="0"/>
          </a:p>
          <a:p>
            <a:pPr marL="114300" indent="0">
              <a:spcBef>
                <a:spcPts val="1400"/>
              </a:spcBef>
              <a:buNone/>
            </a:pPr>
            <a:r>
              <a:rPr lang="en-US" sz="2800" dirty="0" smtClean="0"/>
              <a:t>* Services that do not conform to the above required </a:t>
            </a:r>
            <a:r>
              <a:rPr lang="en-US" sz="2800" dirty="0" err="1" smtClean="0"/>
              <a:t>contstraints</a:t>
            </a:r>
            <a:r>
              <a:rPr lang="en-US" sz="2800" dirty="0" smtClean="0"/>
              <a:t> are not strictly </a:t>
            </a:r>
            <a:r>
              <a:rPr lang="en-US" sz="2800" dirty="0" err="1" smtClean="0"/>
              <a:t>RESTful</a:t>
            </a:r>
            <a:r>
              <a:rPr lang="en-US" sz="2800" dirty="0" smtClean="0"/>
              <a:t> web services.</a:t>
            </a:r>
          </a:p>
        </p:txBody>
      </p:sp>
      <p:sp>
        <p:nvSpPr>
          <p:cNvPr id="2" name="Title 1"/>
          <p:cNvSpPr>
            <a:spLocks noGrp="1"/>
          </p:cNvSpPr>
          <p:nvPr>
            <p:ph type="title"/>
          </p:nvPr>
        </p:nvSpPr>
        <p:spPr/>
        <p:txBody>
          <a:bodyPr>
            <a:normAutofit/>
          </a:bodyPr>
          <a:lstStyle/>
          <a:p>
            <a:r>
              <a:rPr lang="en-US" smtClean="0"/>
              <a:t>Introduction to REST</a:t>
            </a:r>
            <a:endParaRPr lang="en-US"/>
          </a:p>
        </p:txBody>
      </p:sp>
    </p:spTree>
    <p:extLst>
      <p:ext uri="{BB962C8B-B14F-4D97-AF65-F5344CB8AC3E}">
        <p14:creationId xmlns:p14="http://schemas.microsoft.com/office/powerpoint/2010/main" val="3188631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38400"/>
            <a:ext cx="8686800" cy="2286000"/>
          </a:xfrm>
        </p:spPr>
        <p:txBody>
          <a:bodyPr/>
          <a:lstStyle/>
          <a:p>
            <a:pPr marL="0" indent="0" algn="ctr">
              <a:buNone/>
            </a:pPr>
            <a:r>
              <a:rPr lang="en-US" sz="4800" b="1" smtClean="0">
                <a:latin typeface="Cambria" pitchFamily="18" charset="0"/>
              </a:rPr>
              <a:t>REST Web Services</a:t>
            </a:r>
            <a:endParaRPr lang="en-US" smtClean="0"/>
          </a:p>
          <a:p>
            <a:pPr marL="0" indent="0" algn="ctr">
              <a:buNone/>
            </a:pPr>
            <a:r>
              <a:rPr lang="en-US" smtClean="0"/>
              <a:t>Part 2: HTTP and REST</a:t>
            </a:r>
            <a:endParaRPr lang="en-US"/>
          </a:p>
        </p:txBody>
      </p:sp>
      <p:sp>
        <p:nvSpPr>
          <p:cNvPr id="2" name="Title 1"/>
          <p:cNvSpPr>
            <a:spLocks noGrp="1"/>
          </p:cNvSpPr>
          <p:nvPr>
            <p:ph type="title"/>
          </p:nvPr>
        </p:nvSpPr>
        <p:spPr/>
        <p:txBody>
          <a:bodyPr>
            <a:normAutofit/>
          </a:bodyPr>
          <a:lstStyle/>
          <a:p>
            <a:r>
              <a:rPr lang="en-US" smtClean="0"/>
              <a:t>Web Services with Apache CXF</a:t>
            </a:r>
            <a:endParaRPr lang="en-US"/>
          </a:p>
        </p:txBody>
      </p:sp>
    </p:spTree>
    <p:extLst>
      <p:ext uri="{BB962C8B-B14F-4D97-AF65-F5344CB8AC3E}">
        <p14:creationId xmlns:p14="http://schemas.microsoft.com/office/powerpoint/2010/main" val="426739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4724400"/>
          </a:xfrm>
        </p:spPr>
        <p:txBody>
          <a:bodyPr>
            <a:normAutofit/>
          </a:bodyPr>
          <a:lstStyle/>
          <a:p>
            <a:r>
              <a:rPr lang="en-US" dirty="0" smtClean="0"/>
              <a:t>The </a:t>
            </a:r>
            <a:r>
              <a:rPr lang="en-US" b="1" dirty="0" smtClean="0"/>
              <a:t>HTTP request </a:t>
            </a:r>
            <a:r>
              <a:rPr lang="en-US" dirty="0" smtClean="0"/>
              <a:t>is sent </a:t>
            </a:r>
            <a:r>
              <a:rPr lang="en-US" i="1" dirty="0" smtClean="0"/>
              <a:t>from the client</a:t>
            </a:r>
            <a:r>
              <a:rPr lang="en-US" dirty="0" smtClean="0"/>
              <a:t>.</a:t>
            </a:r>
          </a:p>
          <a:p>
            <a:pPr lvl="1"/>
            <a:r>
              <a:rPr lang="en-US" dirty="0" smtClean="0"/>
              <a:t>Identifies the location of a </a:t>
            </a:r>
            <a:r>
              <a:rPr lang="en-US" b="1" dirty="0" smtClean="0"/>
              <a:t>resource</a:t>
            </a:r>
            <a:r>
              <a:rPr lang="en-US" dirty="0" smtClean="0"/>
              <a:t>.</a:t>
            </a:r>
          </a:p>
          <a:p>
            <a:pPr lvl="1"/>
            <a:r>
              <a:rPr lang="en-US" dirty="0" smtClean="0"/>
              <a:t>Specifies the </a:t>
            </a:r>
            <a:r>
              <a:rPr lang="en-US" b="1" dirty="0" smtClean="0"/>
              <a:t>verb</a:t>
            </a:r>
            <a:r>
              <a:rPr lang="en-US" dirty="0" smtClean="0"/>
              <a:t>, or HTTP </a:t>
            </a:r>
            <a:r>
              <a:rPr lang="en-US" b="1" dirty="0" smtClean="0"/>
              <a:t>method</a:t>
            </a:r>
            <a:r>
              <a:rPr lang="en-US" dirty="0" smtClean="0"/>
              <a:t> to use when accessing the resource.</a:t>
            </a:r>
          </a:p>
          <a:p>
            <a:pPr lvl="1"/>
            <a:r>
              <a:rPr lang="en-US" dirty="0" smtClean="0"/>
              <a:t>Supplies optional </a:t>
            </a:r>
            <a:r>
              <a:rPr lang="en-US" b="1" dirty="0" smtClean="0"/>
              <a:t>request headers</a:t>
            </a:r>
            <a:r>
              <a:rPr lang="en-US" dirty="0" smtClean="0"/>
              <a:t> (name-value pairs) that provide additional information the server may need when processing the request.</a:t>
            </a:r>
          </a:p>
          <a:p>
            <a:pPr lvl="1"/>
            <a:r>
              <a:rPr lang="en-US" dirty="0" smtClean="0"/>
              <a:t>Supplies an optional </a:t>
            </a:r>
            <a:r>
              <a:rPr lang="en-US" b="1" dirty="0" smtClean="0"/>
              <a:t>request body</a:t>
            </a:r>
            <a:r>
              <a:rPr lang="en-US" dirty="0" smtClean="0"/>
              <a:t> that identifies additional data to be uploaded to the server (e.g. form parameters, attachments, etc.)</a:t>
            </a:r>
          </a:p>
          <a:p>
            <a:pPr lvl="1"/>
            <a:endParaRPr lang="en-US" dirty="0"/>
          </a:p>
        </p:txBody>
      </p:sp>
      <p:sp>
        <p:nvSpPr>
          <p:cNvPr id="2" name="Title 1"/>
          <p:cNvSpPr>
            <a:spLocks noGrp="1"/>
          </p:cNvSpPr>
          <p:nvPr>
            <p:ph type="title"/>
          </p:nvPr>
        </p:nvSpPr>
        <p:spPr/>
        <p:txBody>
          <a:bodyPr>
            <a:normAutofit/>
          </a:bodyPr>
          <a:lstStyle/>
          <a:p>
            <a:r>
              <a:rPr lang="en-US" dirty="0" smtClean="0"/>
              <a:t>HTTP-REST Request Basics</a:t>
            </a:r>
            <a:endParaRPr lang="en-US" dirty="0"/>
          </a:p>
        </p:txBody>
      </p:sp>
    </p:spTree>
    <p:extLst>
      <p:ext uri="{BB962C8B-B14F-4D97-AF65-F5344CB8AC3E}">
        <p14:creationId xmlns:p14="http://schemas.microsoft.com/office/powerpoint/2010/main" val="33796011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28136</TotalTime>
  <Words>4478</Words>
  <Application>Microsoft Office PowerPoint</Application>
  <PresentationFormat>On-screen Show (4:3)</PresentationFormat>
  <Paragraphs>718</Paragraphs>
  <Slides>53</Slides>
  <Notes>27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Waveform</vt:lpstr>
      <vt:lpstr>Balakumar Sethuraman</vt:lpstr>
      <vt:lpstr>Agenda</vt:lpstr>
      <vt:lpstr>Objectives</vt:lpstr>
      <vt:lpstr>Web Services with Apache CXF</vt:lpstr>
      <vt:lpstr>Introduction to REST</vt:lpstr>
      <vt:lpstr>Introduction to REST</vt:lpstr>
      <vt:lpstr>Introduction to REST</vt:lpstr>
      <vt:lpstr>Web Services with Apache CXF</vt:lpstr>
      <vt:lpstr>HTTP-REST Request Basics</vt:lpstr>
      <vt:lpstr>HTTP-REST Request Basics</vt:lpstr>
      <vt:lpstr>HTTP-REST Response Basics</vt:lpstr>
      <vt:lpstr>HTTP-REST Response Basics</vt:lpstr>
      <vt:lpstr>HTTP-REST Vocabulary</vt:lpstr>
      <vt:lpstr>HTTP-REST Vocabulary</vt:lpstr>
      <vt:lpstr>HTTP and REST</vt:lpstr>
      <vt:lpstr>Producing REST Services</vt:lpstr>
      <vt:lpstr>REST on the Java Stack</vt:lpstr>
      <vt:lpstr>CXF Web Services Framework</vt:lpstr>
      <vt:lpstr>CXF Web Services Framework</vt:lpstr>
      <vt:lpstr>REST Services with JAX-RS</vt:lpstr>
      <vt:lpstr>REST Services with Spring MVC</vt:lpstr>
      <vt:lpstr>JAX-RS or Spring MVC?</vt:lpstr>
      <vt:lpstr>JAX-RS Basics</vt:lpstr>
      <vt:lpstr>JAX-RS Basics</vt:lpstr>
      <vt:lpstr>JAX-RS Basics</vt:lpstr>
      <vt:lpstr>JAX-RS Basics</vt:lpstr>
      <vt:lpstr>JAX-RS Basics</vt:lpstr>
      <vt:lpstr>JAX-RS Basics</vt:lpstr>
      <vt:lpstr>JAX-RS: Lab 1</vt:lpstr>
      <vt:lpstr>JAX-RS Annotations</vt:lpstr>
      <vt:lpstr>JAX-RS Method Annotations</vt:lpstr>
      <vt:lpstr>JAX-RS @Path Annotation</vt:lpstr>
      <vt:lpstr>JAX-RS: @Path Annotation</vt:lpstr>
      <vt:lpstr>JAX-RS Parameter Annotations</vt:lpstr>
      <vt:lpstr>JAX-RS Annotations: Examples</vt:lpstr>
      <vt:lpstr>JAX-RS Annotations: @Produces</vt:lpstr>
      <vt:lpstr>JAX-RS Annotations: @Consumes</vt:lpstr>
      <vt:lpstr>JAX-RS Annotations</vt:lpstr>
      <vt:lpstr>JAX-RS: MessageBodyWriter</vt:lpstr>
      <vt:lpstr>JAX-RS: Example PDF Export</vt:lpstr>
      <vt:lpstr>JAX-RS: MessageBodyReader</vt:lpstr>
      <vt:lpstr>JAX-RS: Example Spreadsheet Import</vt:lpstr>
      <vt:lpstr>JAX-RS: Example Configuration</vt:lpstr>
      <vt:lpstr>JAX-RS: XML and JSON Providers</vt:lpstr>
      <vt:lpstr>JAX-RS: Lab 2</vt:lpstr>
      <vt:lpstr>JAX-RS: Customizing the Response</vt:lpstr>
      <vt:lpstr>JAX-RS: Customizing the Response</vt:lpstr>
      <vt:lpstr>JAX-RS: Exception Handling</vt:lpstr>
      <vt:lpstr>JAX-RS: Custom Exception Handling</vt:lpstr>
      <vt:lpstr>JAX-RS: Custom ExceptionMapper</vt:lpstr>
      <vt:lpstr>JAX-RS: Lab 3</vt:lpstr>
      <vt:lpstr>Conclusion</vt:lpstr>
      <vt:lpstr>Credit</vt:lpstr>
    </vt:vector>
  </TitlesOfParts>
  <Company>LDS Church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Thornton</dc:creator>
  <cp:keywords>CXF;SOAP;REST;WS;Service;HTTP;Stack</cp:keywords>
  <cp:lastModifiedBy>ACER</cp:lastModifiedBy>
  <cp:revision>449</cp:revision>
  <dcterms:created xsi:type="dcterms:W3CDTF">2011-07-19T20:02:11Z</dcterms:created>
  <dcterms:modified xsi:type="dcterms:W3CDTF">2016-02-11T03:22:20Z</dcterms:modified>
</cp:coreProperties>
</file>