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Text box"/>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Text box"/>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9/15/2025</a:t>
            </a:fld>
            <a:endParaRPr lang="zh-CN" altLang="en-US" sz="1200">
              <a:latin typeface="Calibri" pitchFamily="0" charset="0"/>
              <a:ea typeface="等线" pitchFamily="0" charset="0"/>
              <a:cs typeface="Calibri" pitchFamily="0" charset="0"/>
            </a:endParaRPr>
          </a:p>
        </p:txBody>
      </p:sp>
      <p:sp>
        <p:nvSpPr>
          <p:cNvPr id="20" name="Object"/>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Text box"/>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Text box"/>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753681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8" name="Object"/>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9"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5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t" anchorCtr="0">
            <a:prstTxWarp prst="textNoShape"/>
          </a:bodyPr>
          <a:lstStyle/>
          <a:p>
            <a:fld id="{CAD2D6BD-DE1B-4B5F-8B41-2702339687B9}" type="slidenum">
              <a:rPr lang="en-US" altLang="zh-CN" sz="1800" b="0" i="0" u="none" strike="noStrike" kern="1200" cap="none" spc="0" baseline="0">
                <a:solidFill>
                  <a:schemeClr val="tx1"/>
                </a:solidFill>
                <a:latin typeface="Droid Sans" pitchFamily="0" charset="0"/>
                <a:ea typeface="宋体" pitchFamily="0" charset="0"/>
                <a:cs typeface="Lucida Sans" pitchFamily="0" charset="0"/>
              </a:rPr>
              <a:t>1</a:t>
            </a:fld>
            <a:endParaRPr lang="zh-CN" altLang="en-US"/>
          </a:p>
        </p:txBody>
      </p:sp>
    </p:spTree>
    <p:extLst>
      <p:ext uri="{BB962C8B-B14F-4D97-AF65-F5344CB8AC3E}">
        <p14:creationId xmlns:p14="http://schemas.microsoft.com/office/powerpoint/2010/main" val="10388754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4" name="Object"/>
          <p:cNvSpPr>
            <a:spLocks noGrp="1"/>
          </p:cNvSpPr>
          <p:nvPr>
            <p:ph type="sldImg"/>
          </p:nvPr>
        </p:nvSpPr>
        <p:spPr>
          <a:xfrm rot="0">
            <a:off x="4038600" y="857250"/>
            <a:ext cx="4114800" cy="2314575"/>
          </a:xfrm>
          <a:prstGeom prst="rect"/>
          <a:noFill/>
          <a:ln w="12700" cmpd="sng" cap="flat">
            <a:noFill/>
            <a:prstDash val="solid"/>
            <a:miter/>
          </a:ln>
        </p:spPr>
      </p:sp>
      <p:sp>
        <p:nvSpPr>
          <p:cNvPr id="185"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86"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2937811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6" name="Object"/>
          <p:cNvSpPr>
            <a:spLocks noGrp="1"/>
          </p:cNvSpPr>
          <p:nvPr>
            <p:ph type="sldImg"/>
          </p:nvPr>
        </p:nvSpPr>
        <p:spPr>
          <a:xfrm rot="0">
            <a:off x="4038600" y="857250"/>
            <a:ext cx="4114800" cy="2314575"/>
          </a:xfrm>
          <a:prstGeom prst="rect"/>
          <a:noFill/>
          <a:ln w="12700" cmpd="sng" cap="flat">
            <a:noFill/>
            <a:prstDash val="solid"/>
            <a:miter/>
          </a:ln>
        </p:spPr>
      </p:sp>
      <p:sp>
        <p:nvSpPr>
          <p:cNvPr id="197"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9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7465672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7" name="Object"/>
          <p:cNvSpPr>
            <a:spLocks noGrp="1"/>
          </p:cNvSpPr>
          <p:nvPr>
            <p:ph type="sldImg"/>
          </p:nvPr>
        </p:nvSpPr>
        <p:spPr>
          <a:xfrm rot="0">
            <a:off x="4038600" y="857250"/>
            <a:ext cx="4114800" cy="2314575"/>
          </a:xfrm>
          <a:prstGeom prst="rect"/>
          <a:noFill/>
          <a:ln w="12700" cmpd="sng" cap="flat">
            <a:noFill/>
            <a:prstDash val="solid"/>
            <a:miter/>
          </a:ln>
        </p:spPr>
      </p:sp>
      <p:sp>
        <p:nvSpPr>
          <p:cNvPr id="208"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209"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4403335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Object"/>
          <p:cNvSpPr>
            <a:spLocks noGrp="1"/>
          </p:cNvSpPr>
          <p:nvPr>
            <p:ph type="sldImg"/>
          </p:nvPr>
        </p:nvSpPr>
        <p:spPr>
          <a:xfrm rot="0">
            <a:off x="4038600" y="857250"/>
            <a:ext cx="4114800" cy="2314575"/>
          </a:xfrm>
          <a:prstGeom prst="rect"/>
          <a:noFill/>
          <a:ln w="12700" cmpd="sng" cap="flat">
            <a:noFill/>
            <a:prstDash val="solid"/>
            <a:miter/>
          </a:ln>
        </p:spPr>
      </p:sp>
      <p:sp>
        <p:nvSpPr>
          <p:cNvPr id="89"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9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6860272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3" name="Object"/>
          <p:cNvSpPr>
            <a:spLocks noGrp="1"/>
          </p:cNvSpPr>
          <p:nvPr>
            <p:ph type="sldImg"/>
          </p:nvPr>
        </p:nvSpPr>
        <p:spPr>
          <a:xfrm rot="0">
            <a:off x="4038600" y="857250"/>
            <a:ext cx="4114800" cy="2314575"/>
          </a:xfrm>
          <a:prstGeom prst="rect"/>
          <a:noFill/>
          <a:ln w="12700" cmpd="sng" cap="flat">
            <a:noFill/>
            <a:prstDash val="solid"/>
            <a:miter/>
          </a:ln>
        </p:spPr>
      </p:sp>
      <p:sp>
        <p:nvSpPr>
          <p:cNvPr id="114"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1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3637018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6" name="Object"/>
          <p:cNvSpPr>
            <a:spLocks noGrp="1"/>
          </p:cNvSpPr>
          <p:nvPr>
            <p:ph type="sldImg"/>
          </p:nvPr>
        </p:nvSpPr>
        <p:spPr>
          <a:xfrm rot="0">
            <a:off x="4038600" y="857250"/>
            <a:ext cx="4114800" cy="2314575"/>
          </a:xfrm>
          <a:prstGeom prst="rect"/>
          <a:noFill/>
          <a:ln w="12700" cmpd="sng" cap="flat">
            <a:noFill/>
            <a:prstDash val="solid"/>
            <a:miter/>
          </a:ln>
        </p:spPr>
      </p:sp>
      <p:sp>
        <p:nvSpPr>
          <p:cNvPr id="127"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28"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917452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0" name="Object"/>
          <p:cNvSpPr>
            <a:spLocks noGrp="1"/>
          </p:cNvSpPr>
          <p:nvPr>
            <p:ph type="sldImg"/>
          </p:nvPr>
        </p:nvSpPr>
        <p:spPr>
          <a:xfrm rot="0">
            <a:off x="4038600" y="857250"/>
            <a:ext cx="4114800" cy="2314575"/>
          </a:xfrm>
          <a:prstGeom prst="rect"/>
          <a:noFill/>
          <a:ln w="12700" cmpd="sng" cap="flat">
            <a:noFill/>
            <a:prstDash val="solid"/>
            <a:miter/>
          </a:ln>
        </p:spPr>
      </p:sp>
      <p:sp>
        <p:nvSpPr>
          <p:cNvPr id="141"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42"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8173735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1" name="Object"/>
          <p:cNvSpPr>
            <a:spLocks noGrp="1"/>
          </p:cNvSpPr>
          <p:nvPr>
            <p:ph type="sldImg"/>
          </p:nvPr>
        </p:nvSpPr>
        <p:spPr>
          <a:xfrm rot="0">
            <a:off x="4038600" y="857250"/>
            <a:ext cx="4114800" cy="2314575"/>
          </a:xfrm>
          <a:prstGeom prst="rect"/>
          <a:noFill/>
          <a:ln w="12700" cmpd="sng" cap="flat">
            <a:noFill/>
            <a:prstDash val="solid"/>
            <a:miter/>
          </a:ln>
        </p:spPr>
      </p:sp>
      <p:sp>
        <p:nvSpPr>
          <p:cNvPr id="152"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53"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961658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3" name="Object"/>
          <p:cNvSpPr>
            <a:spLocks noGrp="1"/>
          </p:cNvSpPr>
          <p:nvPr>
            <p:ph type="sldImg"/>
          </p:nvPr>
        </p:nvSpPr>
        <p:spPr>
          <a:xfrm rot="0">
            <a:off x="4038600" y="857250"/>
            <a:ext cx="4114800" cy="2314575"/>
          </a:xfrm>
          <a:prstGeom prst="rect"/>
          <a:noFill/>
          <a:ln w="12700" cmpd="sng" cap="flat">
            <a:noFill/>
            <a:prstDash val="solid"/>
            <a:miter/>
          </a:ln>
        </p:spPr>
      </p:sp>
      <p:sp>
        <p:nvSpPr>
          <p:cNvPr id="164"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6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702864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73" name="Object"/>
          <p:cNvSpPr>
            <a:spLocks noGrp="1"/>
          </p:cNvSpPr>
          <p:nvPr>
            <p:ph type="sldImg"/>
          </p:nvPr>
        </p:nvSpPr>
        <p:spPr>
          <a:xfrm rot="0">
            <a:off x="4038600" y="857250"/>
            <a:ext cx="4114800" cy="2314575"/>
          </a:xfrm>
          <a:prstGeom prst="rect"/>
          <a:noFill/>
          <a:ln w="12700" cmpd="sng" cap="flat">
            <a:noFill/>
            <a:prstDash val="solid"/>
            <a:miter/>
          </a:ln>
        </p:spPr>
      </p:sp>
      <p:sp>
        <p:nvSpPr>
          <p:cNvPr id="174"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75"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817286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Text box"/>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8" name="Object"/>
          <p:cNvSpPr>
            <a:spLocks noGrp="1"/>
          </p:cNvSpPr>
          <p:nvPr>
            <p:ph type="sldImg"/>
          </p:nvPr>
        </p:nvSpPr>
        <p:spPr>
          <a:xfrm rot="0">
            <a:off x="4038600" y="857250"/>
            <a:ext cx="4114800" cy="2314575"/>
          </a:xfrm>
          <a:prstGeom prst="rect"/>
          <a:noFill/>
          <a:ln w="12700" cmpd="sng" cap="flat">
            <a:noFill/>
            <a:prstDash val="solid"/>
            <a:miter/>
          </a:ln>
        </p:spPr>
      </p:sp>
      <p:sp>
        <p:nvSpPr>
          <p:cNvPr id="179" name="Text box"/>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80" name="Rectangle"/>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51553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Text box"/>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Text box"/>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40177956"/>
      </p:ext>
    </p:extLst>
  </p:cSld>
  <p:clrMapOvr>
    <a:masterClrMapping/>
  </p:clrMapOvr>
</p:sldLayout>
</file>

<file path=ppt/slideLayouts/slideLayout10.xml><?xml version="1.0" encoding="utf-8"?>
<p:sldLayout xmlns:p="http://schemas.openxmlformats.org/presentationml/2006/main" xmlns:a="http://schemas.openxmlformats.org/drawingml/2006/main" xmlns:r="http://schemas.openxmlformats.org/officeDocument/2006/relationships" type="vertTx" preserve="1">
  <p:cSld name="标题和竖排文本">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26715154"/>
      </p:ext>
    </p:extLst>
  </p:cSld>
  <p:clrMapOvr>
    <a:masterClrMapping/>
  </p:clrMapOvr>
</p:sldLayout>
</file>

<file path=ppt/slideLayouts/slideLayout11.xml><?xml version="1.0" encoding="utf-8"?>
<p:sldLayout xmlns:p="http://schemas.openxmlformats.org/presentationml/2006/main" xmlns:a="http://schemas.openxmlformats.org/drawingml/2006/main" xmlns:r="http://schemas.openxmlformats.org/officeDocument/2006/relationships" type="vertTitleAndTx" preserve="1">
  <p:cSld name="垂直排列标题与文本">
    <p:spTree>
      <p:nvGrpSpPr>
        <p:cNvPr id="1" name=""/>
        <p:cNvGrpSpPr/>
        <p:nvPr/>
      </p:nvGrpSpPr>
      <p:grpSpPr>
        <a:xfrm>
          <a:off x="0" y="0"/>
          <a:ext cx="0" cy="0"/>
          <a:chOff x="0" y="0"/>
          <a:chExt cx="0" cy="0"/>
        </a:xfrm>
      </p:grpSpPr>
      <p:sp>
        <p:nvSpPr>
          <p:cNvPr id="2" name="Text box"/>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Text box"/>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684987351"/>
      </p:ext>
    </p:extLst>
  </p:cSld>
  <p:clrMapOvr>
    <a:masterClrMapping/>
  </p:clrMapOvr>
</p:sldLayout>
</file>

<file path=ppt/slideLayouts/slideLayout12.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23"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2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25"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26"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2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28"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2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30"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3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3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33" name="Text box"/>
          <p:cNvSpPr>
            <a:spLocks noGrp="1"/>
          </p:cNvSpPr>
          <p:nvPr>
            <p:ph type="title"/>
          </p:nvPr>
        </p:nvSpPr>
        <p:spPr>
          <a:xfrm rot="0">
            <a:off x="3195573" y="2067305"/>
            <a:ext cx="5800851" cy="51815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sz="3200" b="0" i="0">
              <a:solidFill>
                <a:schemeClr val="tx1"/>
              </a:solidFill>
              <a:latin typeface="Trebuchet MS" pitchFamily="0" charset="0"/>
              <a:cs typeface="Trebuchet MS" pitchFamily="0" charset="0"/>
            </a:endParaRPr>
          </a:p>
        </p:txBody>
      </p:sp>
      <p:sp>
        <p:nvSpPr>
          <p:cNvPr id="34" name="Text box"/>
          <p:cNvSpPr>
            <a:spLocks noGrp="1"/>
          </p:cNvSpPr>
          <p:nvPr>
            <p:ph type="body" idx="4"/>
          </p:nvPr>
        </p:nvSpPr>
        <p:spPr>
          <a:xfrm rot="0">
            <a:off x="1828800" y="3840480"/>
            <a:ext cx="8534401" cy="171449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35"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36"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37"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76604302"/>
      </p:ext>
    </p:extLst>
  </p:cSld>
  <p:clrMapOvr>
    <a:masterClrMapping/>
  </p:clrMapOvr>
  <p:hf sldNum="0"/>
</p:sldLayout>
</file>

<file path=ppt/slideLayouts/slideLayout13.xml><?xml version="1.0" encoding="utf-8"?>
<p:sldLayout xmlns:p="http://schemas.openxmlformats.org/presentationml/2006/main" xmlns:a="http://schemas.openxmlformats.org/drawingml/2006/main" xmlns:r="http://schemas.openxmlformats.org/officeDocument/2006/relationships" showMasterSp="0" preserve="1">
  <p:cSld name="自定义版式">
    <p:bg>
      <p:bgPr>
        <a:solidFill>
          <a:schemeClr val="bg1"/>
        </a:solidFill>
      </p:bgPr>
    </p:bg>
    <p:spTree>
      <p:nvGrpSpPr>
        <p:cNvPr id="1" name=""/>
        <p:cNvGrpSpPr/>
        <p:nvPr/>
      </p:nvGrpSpPr>
      <p:grpSpPr>
        <a:xfrm>
          <a:off x="0" y="0"/>
          <a:ext cx="0" cy="0"/>
          <a:chOff x="0" y="0"/>
          <a:chExt cx="0" cy="0"/>
        </a:xfrm>
      </p:grpSpPr>
      <p:sp>
        <p:nvSpPr>
          <p:cNvPr id="5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5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5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4"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5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5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5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58"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5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1"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62"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63"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r>
              <a:rPr lang="en-US" altLang="zh-CN">
                <a:solidFill>
                  <a:srgbClr val="898989"/>
                </a:solidFill>
                <a:latin typeface="Calibri" pitchFamily="0" charset="0"/>
                <a:ea typeface="宋体" pitchFamily="0" charset="0"/>
                <a:cs typeface="Calibri" pitchFamily="0" charset="0"/>
              </a:rPr>
              <a:t>Date/Time</a:t>
            </a:r>
            <a:endParaRPr lang="zh-CN" altLang="en-US">
              <a:solidFill>
                <a:srgbClr val="898989"/>
              </a:solidFill>
              <a:latin typeface="Calibri" pitchFamily="0" charset="0"/>
              <a:ea typeface="宋体" pitchFamily="0" charset="0"/>
              <a:cs typeface="Calibri" pitchFamily="0" charset="0"/>
            </a:endParaRPr>
          </a:p>
        </p:txBody>
      </p:sp>
      <p:sp>
        <p:nvSpPr>
          <p:cNvPr id="64"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71091042"/>
      </p:ext>
    </p:extLst>
  </p:cSld>
  <p:clrMapOvr>
    <a:masterClrMapping/>
  </p:clrMapOvr>
  <p:hf sldNum="0"/>
</p:sldLayout>
</file>

<file path=ppt/slideLayouts/slideLayout2.xml><?xml version="1.0" encoding="utf-8"?>
<p:sldLayout xmlns:p="http://schemas.openxmlformats.org/presentationml/2006/main" xmlns:a="http://schemas.openxmlformats.org/drawingml/2006/main" xmlns:r="http://schemas.openxmlformats.org/officeDocument/2006/relationships" type="obj" preserve="1">
  <p:cSld name="标题和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45005808"/>
      </p:ext>
    </p:extLst>
  </p:cSld>
  <p:clrMapOvr>
    <a:masterClrMapping/>
  </p:clrMapOvr>
</p:sldLayout>
</file>

<file path=ppt/slideLayouts/slideLayout3.xml><?xml version="1.0" encoding="utf-8"?>
<p:sldLayout xmlns:p="http://schemas.openxmlformats.org/presentationml/2006/main" xmlns:a="http://schemas.openxmlformats.org/drawingml/2006/main" xmlns:r="http://schemas.openxmlformats.org/officeDocument/2006/relationships" type="secHead" preserve="1">
  <p:cSld name="节标题">
    <p:spTree>
      <p:nvGrpSpPr>
        <p:cNvPr id="1" name=""/>
        <p:cNvGrpSpPr/>
        <p:nvPr/>
      </p:nvGrpSpPr>
      <p:grpSpPr>
        <a:xfrm>
          <a:off x="0" y="0"/>
          <a:ext cx="0" cy="0"/>
          <a:chOff x="0" y="0"/>
          <a:chExt cx="0" cy="0"/>
        </a:xfrm>
      </p:grpSpPr>
      <p:sp>
        <p:nvSpPr>
          <p:cNvPr id="2" name="Text box"/>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Text box"/>
          <p:cNvSpPr>
            <a:spLocks noGrp="1"/>
          </p:cNvSpPr>
          <p:nvPr>
            <p:ph type="ftr" sz="quarter" idx="11"/>
          </p:nvPr>
        </p:nvSpPr>
        <p:spPr/>
        <p:txBody>
          <a:bodyPr/>
          <a:lstStyle/>
          <a:p>
            <a:endParaRPr lang="zh-CN" altLang="en-US"/>
          </a:p>
        </p:txBody>
      </p:sp>
      <p:sp>
        <p:nvSpPr>
          <p:cNvPr id="6"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04396229"/>
      </p:ext>
    </p:extLst>
  </p:cSld>
  <p:clrMapOvr>
    <a:masterClrMapping/>
  </p:clrMapOvr>
</p:sldLayout>
</file>

<file path=ppt/slideLayouts/slideLayout4.xml><?xml version="1.0" encoding="utf-8"?>
<p:sldLayout xmlns:p="http://schemas.openxmlformats.org/presentationml/2006/main" xmlns:a="http://schemas.openxmlformats.org/drawingml/2006/main" xmlns:r="http://schemas.openxmlformats.org/officeDocument/2006/relationships" type="twoObj" preserve="1">
  <p:cSld name="两栏内容">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3323987"/>
      </p:ext>
    </p:extLst>
  </p:cSld>
  <p:clrMapOvr>
    <a:masterClrMapping/>
  </p:clrMapOvr>
</p:sldLayout>
</file>

<file path=ppt/slideLayouts/slideLayout5.xml><?xml version="1.0" encoding="utf-8"?>
<p:sldLayout xmlns:p="http://schemas.openxmlformats.org/presentationml/2006/main" xmlns:a="http://schemas.openxmlformats.org/drawingml/2006/main" xmlns:r="http://schemas.openxmlformats.org/officeDocument/2006/relationships" type="twoTxTwoObj" preserve="1">
  <p:cSld name="比较">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Text box"/>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Text box"/>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Text box"/>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Text box"/>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8" name="Text box"/>
          <p:cNvSpPr>
            <a:spLocks noGrp="1"/>
          </p:cNvSpPr>
          <p:nvPr>
            <p:ph type="ftr" sz="quarter" idx="11"/>
          </p:nvPr>
        </p:nvSpPr>
        <p:spPr/>
        <p:txBody>
          <a:bodyPr/>
          <a:lstStyle/>
          <a:p>
            <a:endParaRPr lang="zh-CN" altLang="en-US"/>
          </a:p>
        </p:txBody>
      </p:sp>
      <p:sp>
        <p:nvSpPr>
          <p:cNvPr id="9"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5129081"/>
      </p:ext>
    </p:extLst>
  </p:cSld>
  <p:clrMapOvr>
    <a:masterClrMapping/>
  </p:clrMapOvr>
</p:sldLayout>
</file>

<file path=ppt/slideLayouts/slideLayout6.xml><?xml version="1.0" encoding="utf-8"?>
<p:sldLayout xmlns:p="http://schemas.openxmlformats.org/presentationml/2006/main" xmlns:a="http://schemas.openxmlformats.org/drawingml/2006/main" xmlns:r="http://schemas.openxmlformats.org/officeDocument/2006/relationships" type="titleOnly" preserve="1">
  <p:cSld name="仅标题">
    <p:spTree>
      <p:nvGrpSpPr>
        <p:cNvPr id="1" name=""/>
        <p:cNvGrpSpPr/>
        <p:nvPr/>
      </p:nvGrpSpPr>
      <p:grpSpPr>
        <a:xfrm>
          <a:off x="0" y="0"/>
          <a:ext cx="0" cy="0"/>
          <a:chOff x="0" y="0"/>
          <a:chExt cx="0" cy="0"/>
        </a:xfrm>
      </p:grpSpPr>
      <p:sp>
        <p:nvSpPr>
          <p:cNvPr id="2" name="Text box"/>
          <p:cNvSpPr>
            <a:spLocks noGrp="1"/>
          </p:cNvSpPr>
          <p:nvPr>
            <p:ph type="title"/>
          </p:nvPr>
        </p:nvSpPr>
        <p:spPr/>
        <p:txBody>
          <a:bodyPr/>
          <a:lstStyle/>
          <a:p>
            <a:r>
              <a:rPr lang="zh-CN" altLang="en-US" smtClean="0"/>
              <a:t>单击此处编辑母版标题样式</a:t>
            </a:r>
            <a:endParaRPr lang="zh-CN" altLang="en-US"/>
          </a:p>
        </p:txBody>
      </p:sp>
      <p:sp>
        <p:nvSpPr>
          <p:cNvPr id="3"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4" name="Text box"/>
          <p:cNvSpPr>
            <a:spLocks noGrp="1"/>
          </p:cNvSpPr>
          <p:nvPr>
            <p:ph type="ftr" sz="quarter" idx="11"/>
          </p:nvPr>
        </p:nvSpPr>
        <p:spPr/>
        <p:txBody>
          <a:bodyPr/>
          <a:lstStyle/>
          <a:p>
            <a:endParaRPr lang="zh-CN" altLang="en-US"/>
          </a:p>
        </p:txBody>
      </p:sp>
      <p:sp>
        <p:nvSpPr>
          <p:cNvPr id="5"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44174545"/>
      </p:ext>
    </p:extLst>
  </p:cSld>
  <p:clrMapOvr>
    <a:masterClrMapping/>
  </p:clrMapOvr>
</p:sldLayout>
</file>

<file path=ppt/slideLayouts/slideLayout7.xml><?xml version="1.0" encoding="utf-8"?>
<p:sldLayout xmlns:p="http://schemas.openxmlformats.org/presentationml/2006/main" xmlns:a="http://schemas.openxmlformats.org/drawingml/2006/main" xmlns:r="http://schemas.openxmlformats.org/officeDocument/2006/relationships" type="blank" preserve="1">
  <p:cSld name="空白">
    <p:spTree>
      <p:nvGrpSpPr>
        <p:cNvPr id="1" name=""/>
        <p:cNvGrpSpPr/>
        <p:nvPr/>
      </p:nvGrpSpPr>
      <p:grpSpPr>
        <a:xfrm>
          <a:off x="0" y="0"/>
          <a:ext cx="0" cy="0"/>
          <a:chOff x="0" y="0"/>
          <a:chExt cx="0" cy="0"/>
        </a:xfrm>
      </p:grpSpPr>
      <p:sp>
        <p:nvSpPr>
          <p:cNvPr id="2"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3" name="Text box"/>
          <p:cNvSpPr>
            <a:spLocks noGrp="1"/>
          </p:cNvSpPr>
          <p:nvPr>
            <p:ph type="ftr" sz="quarter" idx="11"/>
          </p:nvPr>
        </p:nvSpPr>
        <p:spPr/>
        <p:txBody>
          <a:bodyPr/>
          <a:lstStyle/>
          <a:p>
            <a:endParaRPr lang="zh-CN" altLang="en-US"/>
          </a:p>
        </p:txBody>
      </p:sp>
      <p:sp>
        <p:nvSpPr>
          <p:cNvPr id="4"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93794249"/>
      </p:ext>
    </p:extLst>
  </p:cSld>
  <p:clrMapOvr>
    <a:masterClrMapping/>
  </p:clrMapOvr>
</p:sldLayout>
</file>

<file path=ppt/slideLayouts/slideLayout8.xml><?xml version="1.0" encoding="utf-8"?>
<p:sldLayout xmlns:p="http://schemas.openxmlformats.org/presentationml/2006/main" xmlns:a="http://schemas.openxmlformats.org/drawingml/2006/main" xmlns:r="http://schemas.openxmlformats.org/officeDocument/2006/relationships" type="objTx" preserve="1">
  <p:cSld name="内容与标题">
    <p:spTree>
      <p:nvGrpSpPr>
        <p:cNvPr id="1" name=""/>
        <p:cNvGrpSpPr/>
        <p:nvPr/>
      </p:nvGrpSpPr>
      <p:grpSpPr>
        <a:xfrm>
          <a:off x="0" y="0"/>
          <a:ext cx="0" cy="0"/>
          <a:chOff x="0" y="0"/>
          <a:chExt cx="0" cy="0"/>
        </a:xfrm>
      </p:grpSpPr>
      <p:sp>
        <p:nvSpPr>
          <p:cNvPr id="2" name="Text box"/>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Text box"/>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582027680"/>
      </p:ext>
    </p:extLst>
  </p:cSld>
  <p:clrMapOvr>
    <a:masterClrMapping/>
  </p:clrMapOvr>
</p:sldLayout>
</file>

<file path=ppt/slideLayouts/slideLayout9.xml><?xml version="1.0" encoding="utf-8"?>
<p:sldLayout xmlns:p="http://schemas.openxmlformats.org/presentationml/2006/main" xmlns:a="http://schemas.openxmlformats.org/drawingml/2006/main" xmlns:r="http://schemas.openxmlformats.org/officeDocument/2006/relationships" type="picTx" preserve="1">
  <p:cSld name="图片与标题">
    <p:spTree>
      <p:nvGrpSpPr>
        <p:cNvPr id="1" name=""/>
        <p:cNvGrpSpPr/>
        <p:nvPr/>
      </p:nvGrpSpPr>
      <p:grpSpPr>
        <a:xfrm>
          <a:off x="0" y="0"/>
          <a:ext cx="0" cy="0"/>
          <a:chOff x="0" y="0"/>
          <a:chExt cx="0" cy="0"/>
        </a:xfrm>
      </p:grpSpPr>
      <p:sp>
        <p:nvSpPr>
          <p:cNvPr id="2" name="Text box"/>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Text box"/>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box"/>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box"/>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6" name="Text box"/>
          <p:cNvSpPr>
            <a:spLocks noGrp="1"/>
          </p:cNvSpPr>
          <p:nvPr>
            <p:ph type="ftr" sz="quarter" idx="11"/>
          </p:nvPr>
        </p:nvSpPr>
        <p:spPr/>
        <p:txBody>
          <a:bodyPr/>
          <a:lstStyle/>
          <a:p>
            <a:endParaRPr lang="zh-CN" altLang="en-US"/>
          </a:p>
        </p:txBody>
      </p:sp>
      <p:sp>
        <p:nvSpPr>
          <p:cNvPr id="7" name="Text box"/>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83790124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Text box"/>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Text box"/>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Text box"/>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9/15/2025</a:t>
            </a:fld>
            <a:endParaRPr lang="zh-CN" altLang="en-US">
              <a:solidFill>
                <a:srgbClr val="898989"/>
              </a:solidFill>
              <a:latin typeface="Calibri" pitchFamily="0" charset="0"/>
              <a:ea typeface="宋体" pitchFamily="0" charset="0"/>
              <a:cs typeface="Calibri" pitchFamily="0" charset="0"/>
            </a:endParaRPr>
          </a:p>
        </p:txBody>
      </p:sp>
      <p:sp>
        <p:nvSpPr>
          <p:cNvPr id="16" name="Text box"/>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1790949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Combination"/>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Text box"/>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Image"/>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Rectangle"/>
          <p:cNvSpPr>
            <a:spLocks/>
          </p:cNvSpPr>
          <p:nvPr/>
        </p:nvSpPr>
        <p:spPr>
          <a:xfrm rot="0">
            <a:off x="2554541" y="3314150"/>
            <a:ext cx="8610599" cy="2234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STUDENT NAME: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REGISTER NO AND NMID: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COLLEGE: COLLEGE/ UNIVERSITY</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
        <p:nvSpPr>
          <p:cNvPr id="213" name="Text box" descr="*#TXT_SIGN#*"/>
          <p:cNvSpPr txBox="1">
            <a:spLocks/>
          </p:cNvSpPr>
          <p:nvPr/>
        </p:nvSpPr>
        <p:spPr>
          <a:xfrm rot="21548344">
            <a:off x="5423922" y="3318528"/>
            <a:ext cx="3486097" cy="419100"/>
          </a:xfrm>
          <a:prstGeom prst="rect"/>
          <a:noFill/>
          <a:ln w="12700" cmpd="sng" cap="flat">
            <a:noFill/>
            <a:prstDash val="solid"/>
            <a:miter/>
          </a:ln>
        </p:spPr>
        <p:txBody>
          <a:bodyPr vert="horz" wrap="square" lIns="76200" tIns="76200" rIns="76200" bIns="7620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BALA DHANDAPANI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214" name="Text box" descr="*#TXT_SIGN#*"/>
          <p:cNvSpPr txBox="1">
            <a:spLocks/>
          </p:cNvSpPr>
          <p:nvPr/>
        </p:nvSpPr>
        <p:spPr>
          <a:xfrm rot="0">
            <a:off x="6763116" y="3770468"/>
            <a:ext cx="3486097" cy="419100"/>
          </a:xfrm>
          <a:prstGeom prst="rect"/>
          <a:noFill/>
          <a:ln w="12700" cmpd="sng" cap="flat">
            <a:noFill/>
            <a:prstDash val="solid"/>
            <a:miter/>
          </a:ln>
        </p:spPr>
        <p:txBody>
          <a:bodyPr vert="horz" wrap="square" lIns="76200" tIns="76200" rIns="76200" bIns="7620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2422k0473/asbru202422k0473</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215" name="Text box" descr="*#TXT_SIGN#*"/>
          <p:cNvSpPr txBox="1">
            <a:spLocks/>
          </p:cNvSpPr>
          <p:nvPr/>
        </p:nvSpPr>
        <p:spPr>
          <a:xfrm rot="0">
            <a:off x="5024429" y="4220393"/>
            <a:ext cx="4286529" cy="419100"/>
          </a:xfrm>
          <a:prstGeom prst="rect"/>
          <a:noFill/>
          <a:ln w="12700" cmpd="sng" cap="flat">
            <a:noFill/>
            <a:prstDash val="solid"/>
            <a:miter/>
          </a:ln>
        </p:spPr>
        <p:txBody>
          <a:bodyPr vert="horz" wrap="square" lIns="76200" tIns="76200" rIns="76200" bIns="7620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BACHELOR OF COMPUTER SCIENCE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217" name="Text box" descr="*#TXT_SIGN#*"/>
          <p:cNvSpPr txBox="1">
            <a:spLocks/>
          </p:cNvSpPr>
          <p:nvPr/>
        </p:nvSpPr>
        <p:spPr>
          <a:xfrm rot="0">
            <a:off x="2619368" y="5158155"/>
            <a:ext cx="6608728" cy="685800"/>
          </a:xfrm>
          <a:prstGeom prst="rect"/>
          <a:noFill/>
          <a:ln w="12700" cmpd="sng" cap="flat">
            <a:noFill/>
            <a:prstDash val="solid"/>
            <a:miter/>
          </a:ln>
        </p:spPr>
        <p:txBody>
          <a:bodyPr vert="horz" wrap="square" lIns="76200" tIns="76200" rIns="76200" bIns="7620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Noto Sans AnatoHiero"/>
                <a:ea typeface="Noto Sans AnatoHiero"/>
                <a:cs typeface="Noto Sans AnatoHiero"/>
              </a:rPr>
              <a:t>THAVATHIRU SANTHALINGA ADIGALAR ARTS SCIENCE AND TAMIL COLLEGE , AFFILIATED TO BHARATHIYAR UNIVERSITY </a:t>
            </a:r>
            <a:endParaRPr lang="zh-CN" altLang="en-US" sz="1800" b="1" i="0" u="none" strike="noStrike" kern="1200" cap="none" spc="0" baseline="0">
              <a:solidFill>
                <a:schemeClr val="tx1"/>
              </a:solidFill>
              <a:latin typeface="Noto Sans AnatoHiero"/>
              <a:ea typeface="Noto Sans AnatoHiero"/>
              <a:cs typeface="Noto Sans AnatoHiero"/>
            </a:endParaRPr>
          </a:p>
        </p:txBody>
      </p:sp>
    </p:spTree>
    <p:extLst>
      <p:ext uri="{BB962C8B-B14F-4D97-AF65-F5344CB8AC3E}">
        <p14:creationId xmlns:p14="http://schemas.microsoft.com/office/powerpoint/2010/main" val="46869336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Text box"/>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2" name="Rectangle" descr="*#TXT_SIGN#*"/>
          <p:cNvSpPr>
            <a:spLocks/>
          </p:cNvSpPr>
          <p:nvPr/>
        </p:nvSpPr>
        <p:spPr>
          <a:xfrm rot="0">
            <a:off x="5514891" y="2852944"/>
            <a:ext cx="3486097" cy="419100"/>
          </a:xfrm>
          <a:prstGeom prst="rect"/>
          <a:noFill/>
          <a:ln w="12700" cmpd="sng" cap="flat">
            <a:noFill/>
            <a:prstDash val="solid"/>
            <a:miter/>
          </a:ln>
        </p:spPr>
      </p:sp>
      <p:sp>
        <p:nvSpPr>
          <p:cNvPr id="183" name="Rectangle"/>
          <p:cNvSpPr>
            <a:spLocks/>
          </p:cNvSpPr>
          <p:nvPr/>
        </p:nvSpPr>
        <p:spPr>
          <a:xfrm rot="0">
            <a:off x="2524086" y="1314430"/>
            <a:ext cx="5981608" cy="5330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1600" b="0" i="0" u="none" strike="noStrike" kern="1200" cap="none" spc="0" baseline="0">
                <a:solidFill>
                  <a:schemeClr val="tx1"/>
                </a:solidFill>
                <a:latin typeface="Cutive Mono" pitchFamily="0" charset="0"/>
                <a:ea typeface="Cutive Mono" pitchFamily="0" charset="0"/>
                <a:cs typeface="Cutive Mono" pitchFamily="0" charset="0"/>
              </a:rPr>
              <a:t>FEATURES:</a:t>
            </a:r>
            <a:endParaRPr lang="en-US" altLang="zh-CN" sz="16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eaLnBrk="1" fontAlgn="auto" latinLnBrk="0" hangingPunct="1">
              <a:lnSpc>
                <a:spcPct val="100000"/>
              </a:lnSpc>
              <a:spcBef>
                <a:spcPts val="0"/>
              </a:spcBef>
              <a:spcAft>
                <a:spcPts val="0"/>
              </a:spcAft>
              <a:buNone/>
            </a:pPr>
            <a:r>
              <a:rPr lang="en-US" altLang="zh-CN" sz="1600" b="0" i="0" u="none" strike="noStrike" kern="1200" cap="none" spc="0" baseline="0">
                <a:solidFill>
                  <a:schemeClr val="tx1"/>
                </a:solidFill>
                <a:latin typeface="Cutive Mono" pitchFamily="0" charset="0"/>
                <a:ea typeface="Cutive Mono" pitchFamily="0" charset="0"/>
                <a:cs typeface="Cutive Mono" pitchFamily="0" charset="0"/>
              </a:rPr>
              <a:t>1. Project showcase: A curated selection of projects with images, descriptions, and: Ao and introduction to background, skills, and experience.</a:t>
            </a:r>
            <a:endParaRPr lang="en-US" altLang="zh-CN" sz="16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eaLnBrk="1" fontAlgn="auto" latinLnBrk="0" hangingPunct="1">
              <a:lnSpc>
                <a:spcPct val="100000"/>
              </a:lnSpc>
              <a:spcBef>
                <a:spcPts val="0"/>
              </a:spcBef>
              <a:spcAft>
                <a:spcPts val="0"/>
              </a:spcAft>
              <a:buNone/>
            </a:pPr>
            <a:r>
              <a:rPr lang="en-US" altLang="zh-CN" sz="1600" b="0" i="0" u="none" strike="noStrike" kern="1200" cap="none" spc="0" baseline="0">
                <a:solidFill>
                  <a:schemeClr val="tx1"/>
                </a:solidFill>
                <a:latin typeface="Cutive Mono" pitchFamily="0" charset="0"/>
                <a:ea typeface="Cutive Mono" pitchFamily="0" charset="0"/>
                <a:cs typeface="Cutive Mono" pitchFamily="0" charset="0"/>
              </a:rPr>
              <a:t>3. Contact form: A form for visitors to send messages or inquiries.</a:t>
            </a:r>
            <a:endParaRPr lang="en-US" altLang="zh-CN" sz="16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eaLnBrk="1" fontAlgn="auto" latinLnBrk="0" hangingPunct="1">
              <a:lnSpc>
                <a:spcPct val="100000"/>
              </a:lnSpc>
              <a:spcBef>
                <a:spcPts val="0"/>
              </a:spcBef>
              <a:spcAft>
                <a:spcPts val="0"/>
              </a:spcAft>
              <a:buNone/>
            </a:pPr>
            <a:r>
              <a:rPr lang="en-US" altLang="zh-CN" sz="1600" b="0" i="0" u="none" strike="noStrike" kern="1200" cap="none" spc="0" baseline="0">
                <a:solidFill>
                  <a:schemeClr val="tx1"/>
                </a:solidFill>
                <a:latin typeface="Cutive Mono" pitchFamily="0" charset="0"/>
                <a:ea typeface="Cutive Mono" pitchFamily="0" charset="0"/>
                <a:cs typeface="Cutive Mono" pitchFamily="0" charset="0"/>
              </a:rPr>
              <a:t>4. Social media integration: Links to social media profiles.</a:t>
            </a:r>
            <a:endParaRPr lang="en-US" altLang="zh-CN" sz="16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eaLnBrk="1" fontAlgn="auto" latinLnBrk="0" hangingPunct="1">
              <a:lnSpc>
                <a:spcPct val="100000"/>
              </a:lnSpc>
              <a:spcBef>
                <a:spcPts val="0"/>
              </a:spcBef>
              <a:spcAft>
                <a:spcPts val="0"/>
              </a:spcAft>
              <a:buNone/>
            </a:pPr>
            <a:r>
              <a:rPr lang="en-US" altLang="zh-CN" sz="1600" b="0" i="0" u="none" strike="noStrike" kern="1200" cap="none" spc="0" baseline="0">
                <a:solidFill>
                  <a:schemeClr val="tx1"/>
                </a:solidFill>
                <a:latin typeface="Cutive Mono" pitchFamily="0" charset="0"/>
                <a:ea typeface="Cutive Mono" pitchFamily="0" charset="0"/>
                <a:cs typeface="Cutive Mono" pitchFamily="0" charset="0"/>
              </a:rPr>
              <a:t>5. Responsive design: Adapts to different screen sizes and devices.</a:t>
            </a:r>
            <a:endParaRPr lang="en-US" altLang="zh-CN" sz="16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eaLnBrk="1" fontAlgn="auto" latinLnBrk="0" hangingPunct="1">
              <a:lnSpc>
                <a:spcPct val="100000"/>
              </a:lnSpc>
              <a:spcBef>
                <a:spcPts val="0"/>
              </a:spcBef>
              <a:spcAft>
                <a:spcPts val="0"/>
              </a:spcAft>
              <a:buNone/>
            </a:pPr>
            <a:r>
              <a:rPr lang="en-US" altLang="zh-CN" sz="1600" b="0" i="0" u="none" strike="noStrike" kern="1200" cap="none" spc="0" baseline="0">
                <a:solidFill>
                  <a:schemeClr val="tx1"/>
                </a:solidFill>
                <a:latin typeface="Cutive Mono" pitchFamily="0" charset="0"/>
                <a:ea typeface="Cutive Mono" pitchFamily="0" charset="0"/>
                <a:cs typeface="Cutive Mono" pitchFamily="0" charset="0"/>
              </a:rPr>
              <a:t>FUNCTIONALITY:</a:t>
            </a:r>
            <a:endParaRPr lang="en-US" altLang="zh-CN" sz="16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eaLnBrk="1" fontAlgn="auto" latinLnBrk="0" hangingPunct="1">
              <a:lnSpc>
                <a:spcPct val="100000"/>
              </a:lnSpc>
              <a:spcBef>
                <a:spcPts val="0"/>
              </a:spcBef>
              <a:spcAft>
                <a:spcPts val="0"/>
              </a:spcAft>
              <a:buNone/>
            </a:pPr>
            <a:r>
              <a:rPr lang="en-US" altLang="zh-CN" sz="1600" b="0" i="0" u="none" strike="noStrike" kern="1200" cap="none" spc="0" baseline="0">
                <a:solidFill>
                  <a:schemeClr val="tx1"/>
                </a:solidFill>
                <a:latin typeface="Cutive Mono" pitchFamily="0" charset="0"/>
                <a:ea typeface="Cutive Mono" pitchFamily="0" charset="0"/>
                <a:cs typeface="Cutive Mono" pitchFamily="0" charset="0"/>
              </a:rPr>
              <a:t>1. Easy navigation: Simple and intuitive menu for easy content access.</a:t>
            </a:r>
            <a:endParaRPr lang="en-US" altLang="zh-CN" sz="16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eaLnBrk="1" fontAlgn="auto" latinLnBrk="0" hangingPunct="1">
              <a:lnSpc>
                <a:spcPct val="100000"/>
              </a:lnSpc>
              <a:spcBef>
                <a:spcPts val="0"/>
              </a:spcBef>
              <a:spcAft>
                <a:spcPts val="0"/>
              </a:spcAft>
              <a:buNone/>
            </a:pPr>
            <a:r>
              <a:rPr lang="en-US" altLang="zh-CN" sz="1600" b="0" i="0" u="none" strike="noStrike" kern="1200" cap="none" spc="0" baseline="0">
                <a:solidFill>
                  <a:schemeClr val="tx1"/>
                </a:solidFill>
                <a:latin typeface="Cutive Mono" pitchFamily="0" charset="0"/>
                <a:ea typeface="Cutive Mono" pitchFamily="0" charset="0"/>
                <a:cs typeface="Cutive Mono" pitchFamily="0" charset="0"/>
              </a:rPr>
              <a:t>2. Fast loading times: Optimized for quick loading on various devices.</a:t>
            </a:r>
            <a:endParaRPr lang="en-US" altLang="zh-CN" sz="16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eaLnBrk="1" fontAlgn="auto" latinLnBrk="0" hangingPunct="1">
              <a:lnSpc>
                <a:spcPct val="100000"/>
              </a:lnSpc>
              <a:spcBef>
                <a:spcPts val="0"/>
              </a:spcBef>
              <a:spcAft>
                <a:spcPts val="0"/>
              </a:spcAft>
              <a:buNone/>
            </a:pPr>
            <a:r>
              <a:rPr lang="en-US" altLang="zh-CN" sz="1600" b="0" i="0" u="none" strike="noStrike" kern="1200" cap="none" spc="0" baseline="0">
                <a:solidFill>
                  <a:schemeClr val="tx1"/>
                </a:solidFill>
                <a:latin typeface="Cutive Mono" pitchFamily="0" charset="0"/>
                <a:ea typeface="Cutive Mono" pitchFamily="0" charset="0"/>
                <a:cs typeface="Cutive Mono" pitchFamily="0" charset="0"/>
              </a:rPr>
              <a:t>3. Interactive elements: Animations, transitions, or other interactive features.</a:t>
            </a:r>
            <a:endParaRPr lang="en-US" altLang="zh-CN" sz="16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eaLnBrk="1" fontAlgn="auto" latinLnBrk="0" hangingPunct="1">
              <a:lnSpc>
                <a:spcPct val="100000"/>
              </a:lnSpc>
              <a:spcBef>
                <a:spcPts val="0"/>
              </a:spcBef>
              <a:spcAft>
                <a:spcPts val="0"/>
              </a:spcAft>
              <a:buNone/>
            </a:pPr>
            <a:r>
              <a:rPr lang="en-US" altLang="zh-CN" sz="1600" b="0" i="0" u="none" strike="noStrike" kern="1200" cap="none" spc="0" baseline="0">
                <a:solidFill>
                  <a:schemeClr val="tx1"/>
                </a:solidFill>
                <a:latin typeface="Cutive Mono" pitchFamily="0" charset="0"/>
                <a:ea typeface="Cutive Mono" pitchFamily="0" charset="0"/>
                <a:cs typeface="Cutive Mono" pitchFamily="0" charset="0"/>
              </a:rPr>
              <a:t>4. Search engine optimization (SEO): Optimized for search engine visibility.</a:t>
            </a:r>
            <a:endParaRPr lang="en-US" altLang="zh-CN" sz="16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eaLnBrk="1" fontAlgn="auto" latinLnBrk="0" hangingPunct="1">
              <a:lnSpc>
                <a:spcPct val="100000"/>
              </a:lnSpc>
              <a:spcBef>
                <a:spcPts val="0"/>
              </a:spcBef>
              <a:spcAft>
                <a:spcPts val="0"/>
              </a:spcAft>
              <a:buNone/>
            </a:pPr>
            <a:r>
              <a:rPr lang="en-US" altLang="zh-CN" sz="1600" b="0" i="0" u="none" strike="noStrike" kern="1200" cap="none" spc="0" baseline="0">
                <a:solidFill>
                  <a:schemeClr val="tx1"/>
                </a:solidFill>
                <a:latin typeface="Cutive Mono" pitchFamily="0" charset="0"/>
                <a:ea typeface="Cutive Mono" pitchFamily="0" charset="0"/>
                <a:cs typeface="Cutive Mono" pitchFamily="0" charset="0"/>
              </a:rPr>
              <a:t>5. Regular updates: Easy to update with new projects, skills, and experiences.</a:t>
            </a:r>
            <a:endParaRPr lang="zh-CN" altLang="en-US" sz="1600" b="0" i="0" u="none" strike="noStrike" kern="1200" cap="none" spc="0" baseline="0">
              <a:solidFill>
                <a:schemeClr val="tx1"/>
              </a:solidFill>
              <a:latin typeface="Cutive Mono" pitchFamily="0" charset="0"/>
              <a:ea typeface="Cutive Mono" pitchFamily="0" charset="0"/>
              <a:cs typeface="Cutive Mono" pitchFamily="0" charset="0"/>
            </a:endParaRPr>
          </a:p>
        </p:txBody>
      </p:sp>
    </p:spTree>
    <p:extLst>
      <p:ext uri="{BB962C8B-B14F-4D97-AF65-F5344CB8AC3E}">
        <p14:creationId xmlns:p14="http://schemas.microsoft.com/office/powerpoint/2010/main" val="63104148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Rectangle"/>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1" name="Image"/>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92" name="Text box"/>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3"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4" name="Rectangle"/>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95" name="Rectangle" descr="*#TXT_SIGN#*"/>
          <p:cNvSpPr>
            <a:spLocks/>
          </p:cNvSpPr>
          <p:nvPr/>
        </p:nvSpPr>
        <p:spPr>
          <a:xfrm rot="0">
            <a:off x="5514891" y="2852944"/>
            <a:ext cx="3486097" cy="419100"/>
          </a:xfrm>
          <a:prstGeom prst="rect"/>
          <a:noFill/>
          <a:ln w="12700" cmpd="sng" cap="flat">
            <a:noFill/>
            <a:prstDash val="solid"/>
            <a:miter/>
          </a:ln>
        </p:spPr>
      </p:sp>
      <p:pic>
        <p:nvPicPr>
          <p:cNvPr id="218" name="Image"/>
          <p:cNvPicPr>
            <a:picLocks noChangeAspect="1"/>
          </p:cNvPicPr>
          <p:nvPr/>
        </p:nvPicPr>
        <p:blipFill>
          <a:blip r:embed="rId2" cstate="print"/>
          <a:stretch>
            <a:fillRect/>
          </a:stretch>
        </p:blipFill>
        <p:spPr>
          <a:xfrm rot="0">
            <a:off x="2524086" y="1485029"/>
            <a:ext cx="5155137" cy="5163319"/>
          </a:xfrm>
          <a:prstGeom prst="rect"/>
          <a:noFill/>
          <a:ln w="12700" cmpd="sng" cap="flat">
            <a:noFill/>
            <a:prstDash val="solid"/>
            <a:miter/>
          </a:ln>
        </p:spPr>
      </p:pic>
    </p:spTree>
    <p:extLst>
      <p:ext uri="{BB962C8B-B14F-4D97-AF65-F5344CB8AC3E}">
        <p14:creationId xmlns:p14="http://schemas.microsoft.com/office/powerpoint/2010/main" val="140030824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0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20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02"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03" name="Text box"/>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4"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05" name="Rectangle" descr="*#TXT_SIGN#*"/>
          <p:cNvSpPr>
            <a:spLocks/>
          </p:cNvSpPr>
          <p:nvPr/>
        </p:nvSpPr>
        <p:spPr>
          <a:xfrm rot="0">
            <a:off x="5514891" y="2852944"/>
            <a:ext cx="3486097" cy="419100"/>
          </a:xfrm>
          <a:prstGeom prst="rect"/>
          <a:noFill/>
          <a:ln w="12700" cmpd="sng" cap="flat">
            <a:noFill/>
            <a:prstDash val="solid"/>
            <a:miter/>
          </a:ln>
        </p:spPr>
      </p:sp>
      <p:sp>
        <p:nvSpPr>
          <p:cNvPr id="206" name="Rectangle"/>
          <p:cNvSpPr>
            <a:spLocks/>
          </p:cNvSpPr>
          <p:nvPr/>
        </p:nvSpPr>
        <p:spPr>
          <a:xfrm rot="0">
            <a:off x="1666874" y="1457302"/>
            <a:ext cx="7572234" cy="3977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utive Mono" pitchFamily="0" charset="0"/>
                <a:ea typeface="Cutive Mono" pitchFamily="0" charset="0"/>
                <a:cs typeface="Cutive Mono" pitchFamily="0" charset="0"/>
              </a:rPr>
              <a:t>"Thank you for exploring my portfolio! I'm excited to collaborate, innovate, and bring new ideas to life. Feel free to reach out to discuss potential projects or opportunities. Let's create something amazing together!”</a:t>
            </a:r>
            <a:endParaRPr lang="zh-CN" altLang="en-US" sz="3200" b="0" i="0" u="none" strike="noStrike" kern="1200" cap="none" spc="0" baseline="0">
              <a:solidFill>
                <a:schemeClr val="tx1"/>
              </a:solidFill>
              <a:latin typeface="Cutive Mono" pitchFamily="0" charset="0"/>
              <a:ea typeface="Cutive Mono" pitchFamily="0" charset="0"/>
              <a:cs typeface="Cutive Mono" pitchFamily="0" charset="0"/>
            </a:endParaRPr>
          </a:p>
        </p:txBody>
      </p:sp>
    </p:spTree>
    <p:extLst>
      <p:ext uri="{BB962C8B-B14F-4D97-AF65-F5344CB8AC3E}">
        <p14:creationId xmlns:p14="http://schemas.microsoft.com/office/powerpoint/2010/main" val="104935222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5" name="曲线"/>
          <p:cNvSpPr>
            <a:spLocks/>
          </p:cNvSpPr>
          <p:nvPr/>
        </p:nvSpPr>
        <p:spPr>
          <a:xfrm rot="0">
            <a:off x="0" y="0"/>
            <a:ext cx="12192000" cy="6858000"/>
          </a:xfrm>
          <a:custGeom>
            <a:gdLst>
              <a:gd name="T1" fmla="*/ 0 w 21600"/>
              <a:gd name="T2" fmla="*/ 0 h 21600"/>
              <a:gd name="T3" fmla="*/ 21600 w 21600"/>
              <a:gd name="T4" fmla="*/ 168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PERSONAL PORTFOLIO WEBSITE: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 website showcasing your skills, experience, and projects.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grpSp>
        <p:nvGrpSpPr>
          <p:cNvPr id="75" name="Combination"/>
          <p:cNvGrpSpPr>
            <a:grpSpLocks/>
          </p:cNvGrpSpPr>
          <p:nvPr/>
        </p:nvGrpSpPr>
        <p:grpSpPr>
          <a:xfrm>
            <a:off x="7448612" y="0"/>
            <a:ext cx="4743794" cy="6858466"/>
            <a:chOff x="7448612" y="0"/>
            <a:chExt cx="4743794" cy="6858466"/>
          </a:xfrm>
        </p:grpSpPr>
        <p:sp>
          <p:nvSpPr>
            <p:cNvPr id="6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9"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3"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0" name="Text box"/>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3" name="Combination"/>
          <p:cNvGrpSpPr>
            <a:grpSpLocks/>
          </p:cNvGrpSpPr>
          <p:nvPr/>
        </p:nvGrpSpPr>
        <p:grpSpPr>
          <a:xfrm>
            <a:off x="466725" y="6410325"/>
            <a:ext cx="3705224" cy="295275"/>
            <a:chOff x="466725" y="6410325"/>
            <a:chExt cx="3705224" cy="295275"/>
          </a:xfrm>
        </p:grpSpPr>
        <p:pic>
          <p:nvPicPr>
            <p:cNvPr id="81" name="Image"/>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2"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4"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5" name="Rectangle" descr="*#TXT_SIGN#*"/>
          <p:cNvSpPr>
            <a:spLocks/>
          </p:cNvSpPr>
          <p:nvPr/>
        </p:nvSpPr>
        <p:spPr>
          <a:xfrm rot="0">
            <a:off x="5519425" y="2849065"/>
            <a:ext cx="3486097" cy="419100"/>
          </a:xfrm>
          <a:prstGeom prst="rect"/>
          <a:noFill/>
          <a:ln w="12700" cmpd="sng" cap="flat">
            <a:noFill/>
            <a:prstDash val="solid"/>
            <a:miter/>
          </a:ln>
        </p:spPr>
      </p:sp>
      <p:sp>
        <p:nvSpPr>
          <p:cNvPr id="86" name="Rectangle"/>
          <p:cNvSpPr>
            <a:spLocks/>
          </p:cNvSpPr>
          <p:nvPr/>
        </p:nvSpPr>
        <p:spPr>
          <a:xfrm rot="0">
            <a:off x="3714693" y="2476462"/>
            <a:ext cx="4762427" cy="358140"/>
          </a:xfrm>
          <a:prstGeom prst="rect"/>
          <a:noFill/>
          <a:ln w="12700" cmpd="sng" cap="flat">
            <a:noFill/>
            <a:prstDash val="solid"/>
            <a:miter/>
          </a:ln>
        </p:spPr>
      </p:sp>
      <p:sp>
        <p:nvSpPr>
          <p:cNvPr id="87" name="Rectangle"/>
          <p:cNvSpPr>
            <a:spLocks/>
          </p:cNvSpPr>
          <p:nvPr/>
        </p:nvSpPr>
        <p:spPr>
          <a:xfrm rot="0">
            <a:off x="2819357" y="2095468"/>
            <a:ext cx="4762427" cy="443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utive Mono" pitchFamily="0" charset="0"/>
                <a:ea typeface="Cutive Mono" pitchFamily="0" charset="0"/>
                <a:cs typeface="Cutive Mono" pitchFamily="0" charset="0"/>
              </a:rPr>
              <a:t>PERSONAL PORTFOLIO WEBSITE: </a:t>
            </a:r>
            <a:endParaRPr lang="en-US" altLang="zh-CN" sz="36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utive Mono" pitchFamily="0" charset="0"/>
                <a:ea typeface="Cutive Mono" pitchFamily="0" charset="0"/>
                <a:cs typeface="Cutive Mono" pitchFamily="0" charset="0"/>
              </a:rPr>
              <a:t>A website showcasing your skills, experience, and projects.</a:t>
            </a:r>
            <a:endParaRPr lang="zh-CN" altLang="en-US" sz="3600" b="0" i="0" u="none" strike="noStrike" kern="1200" cap="none" spc="0" baseline="0">
              <a:solidFill>
                <a:schemeClr val="tx1"/>
              </a:solidFill>
              <a:latin typeface="Cutive Mono" pitchFamily="0" charset="0"/>
              <a:ea typeface="Cutive Mono" pitchFamily="0" charset="0"/>
              <a:cs typeface="Cutive Mono" pitchFamily="0" charset="0"/>
            </a:endParaRPr>
          </a:p>
        </p:txBody>
      </p:sp>
    </p:spTree>
    <p:extLst>
      <p:ext uri="{BB962C8B-B14F-4D97-AF65-F5344CB8AC3E}">
        <p14:creationId xmlns:p14="http://schemas.microsoft.com/office/powerpoint/2010/main" val="192606516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1"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101" name="Combination"/>
          <p:cNvGrpSpPr>
            <a:grpSpLocks/>
          </p:cNvGrpSpPr>
          <p:nvPr/>
        </p:nvGrpSpPr>
        <p:grpSpPr>
          <a:xfrm>
            <a:off x="7448612" y="0"/>
            <a:ext cx="4743794" cy="6858466"/>
            <a:chOff x="7448612" y="0"/>
            <a:chExt cx="4743794" cy="6858466"/>
          </a:xfrm>
        </p:grpSpPr>
        <p:sp>
          <p:nvSpPr>
            <p:cNvPr id="9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3" name="Rectangle"/>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4"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5"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6" name="Image"/>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9" name="Combination"/>
          <p:cNvGrpSpPr>
            <a:grpSpLocks/>
          </p:cNvGrpSpPr>
          <p:nvPr/>
        </p:nvGrpSpPr>
        <p:grpSpPr>
          <a:xfrm>
            <a:off x="47625" y="3819523"/>
            <a:ext cx="4124324" cy="3009896"/>
            <a:chOff x="47625" y="3819523"/>
            <a:chExt cx="4124324" cy="3009896"/>
          </a:xfrm>
        </p:grpSpPr>
        <p:pic>
          <p:nvPicPr>
            <p:cNvPr id="107" name="Image"/>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8" name="Image"/>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10" name="Text box"/>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1"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2" name="Rectangle"/>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9177932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9" name="Combination"/>
          <p:cNvGrpSpPr>
            <a:grpSpLocks/>
          </p:cNvGrpSpPr>
          <p:nvPr/>
        </p:nvGrpSpPr>
        <p:grpSpPr>
          <a:xfrm>
            <a:off x="7991475" y="2933700"/>
            <a:ext cx="2762249" cy="3257550"/>
            <a:chOff x="7991475" y="2933700"/>
            <a:chExt cx="2762249" cy="325755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8" name="Image"/>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1" name="Text box"/>
          <p:cNvSpPr>
            <a:spLocks noGrp="1"/>
          </p:cNvSpPr>
          <p:nvPr>
            <p:ph type="title"/>
          </p:nvPr>
        </p:nvSpPr>
        <p:spPr>
          <a:xfrm rot="0">
            <a:off x="834071" y="575055"/>
            <a:ext cx="5636895"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2"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3"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4" name="Rectangle" descr="*#TXT_SIGN#*"/>
          <p:cNvSpPr>
            <a:spLocks/>
          </p:cNvSpPr>
          <p:nvPr/>
        </p:nvSpPr>
        <p:spPr>
          <a:xfrm rot="0">
            <a:off x="5514891" y="2852944"/>
            <a:ext cx="3486097" cy="419100"/>
          </a:xfrm>
          <a:prstGeom prst="rect"/>
          <a:noFill/>
          <a:ln w="12700" cmpd="sng" cap="flat">
            <a:noFill/>
            <a:prstDash val="solid"/>
            <a:miter/>
          </a:ln>
        </p:spPr>
      </p:sp>
      <p:sp>
        <p:nvSpPr>
          <p:cNvPr id="125" name="Rectangle"/>
          <p:cNvSpPr>
            <a:spLocks/>
          </p:cNvSpPr>
          <p:nvPr/>
        </p:nvSpPr>
        <p:spPr>
          <a:xfrm rot="0">
            <a:off x="2247865" y="2295490"/>
            <a:ext cx="4762426" cy="3520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utive Mono" pitchFamily="0" charset="0"/>
                <a:ea typeface="Cutive Mono" pitchFamily="0" charset="0"/>
                <a:cs typeface="Cutive Mono" pitchFamily="0" charset="0"/>
              </a:rPr>
              <a:t>This digital portfolio aims to effectively showcase skills, experience, and projects, while also providing a great user experience for visitors.</a:t>
            </a:r>
            <a:endParaRPr lang="zh-CN" altLang="en-US" sz="2800" b="0" i="0" u="none" strike="noStrike" kern="1200" cap="none" spc="0" baseline="0">
              <a:solidFill>
                <a:schemeClr val="tx1"/>
              </a:solidFill>
              <a:latin typeface="Cutive Mono" pitchFamily="0" charset="0"/>
              <a:ea typeface="Cutive Mono" pitchFamily="0" charset="0"/>
              <a:cs typeface="Cutive Mono" pitchFamily="0" charset="0"/>
            </a:endParaRPr>
          </a:p>
        </p:txBody>
      </p:sp>
    </p:spTree>
    <p:extLst>
      <p:ext uri="{BB962C8B-B14F-4D97-AF65-F5344CB8AC3E}">
        <p14:creationId xmlns:p14="http://schemas.microsoft.com/office/powerpoint/2010/main" val="121218372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2" name="Combination"/>
          <p:cNvGrpSpPr>
            <a:grpSpLocks/>
          </p:cNvGrpSpPr>
          <p:nvPr/>
        </p:nvGrpSpPr>
        <p:grpSpPr>
          <a:xfrm>
            <a:off x="8658225" y="2647950"/>
            <a:ext cx="3533775" cy="3810000"/>
            <a:chOff x="8658225" y="2647950"/>
            <a:chExt cx="3533775" cy="3810000"/>
          </a:xfrm>
        </p:grpSpPr>
        <p:sp>
          <p:nvSpPr>
            <p:cNvPr id="12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1" name="Image"/>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Text box"/>
          <p:cNvSpPr>
            <a:spLocks noGrp="1"/>
          </p:cNvSpPr>
          <p:nvPr>
            <p:ph type="title"/>
          </p:nvPr>
        </p:nvSpPr>
        <p:spPr>
          <a:xfrm rot="0">
            <a:off x="739774" y="829626"/>
            <a:ext cx="5263514"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6"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Rectangle" descr="*#TXT_SIGN#*"/>
          <p:cNvSpPr>
            <a:spLocks/>
          </p:cNvSpPr>
          <p:nvPr/>
        </p:nvSpPr>
        <p:spPr>
          <a:xfrm rot="0">
            <a:off x="5514891" y="2852944"/>
            <a:ext cx="3486097" cy="419100"/>
          </a:xfrm>
          <a:prstGeom prst="rect"/>
          <a:noFill/>
          <a:ln w="12700" cmpd="sng" cap="flat">
            <a:noFill/>
            <a:prstDash val="solid"/>
            <a:miter/>
          </a:ln>
        </p:spPr>
      </p:sp>
      <p:sp>
        <p:nvSpPr>
          <p:cNvPr id="138" name="Rectangle"/>
          <p:cNvSpPr>
            <a:spLocks/>
          </p:cNvSpPr>
          <p:nvPr/>
        </p:nvSpPr>
        <p:spPr>
          <a:xfrm rot="0">
            <a:off x="1747837" y="2333589"/>
            <a:ext cx="6462587" cy="3634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utive Mono" pitchFamily="0" charset="0"/>
                <a:ea typeface="Cutive Mono" pitchFamily="0" charset="0"/>
                <a:cs typeface="Cutive Mono" pitchFamily="0" charset="0"/>
              </a:rPr>
              <a:t>1. About Section: Brief introduction to background, skills, and experience.</a:t>
            </a:r>
            <a:endParaRPr lang="en-US" altLang="zh-CN" sz="20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utive Mono" pitchFamily="0" charset="0"/>
                <a:ea typeface="Cutive Mono" pitchFamily="0" charset="0"/>
                <a:cs typeface="Cutive Mono" pitchFamily="0" charset="0"/>
              </a:rPr>
              <a:t>2. Project Showcase: Curated selection of best work, with descriptions, images, and links to live projects or code repositories.</a:t>
            </a:r>
            <a:endParaRPr lang="en-US" altLang="zh-CN" sz="20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utive Mono" pitchFamily="0" charset="0"/>
                <a:ea typeface="Cutive Mono" pitchFamily="0" charset="0"/>
                <a:cs typeface="Cutive Mono" pitchFamily="0" charset="0"/>
              </a:rPr>
              <a:t>3. Skills and Expertise: List of technical skills and areas of expertise.</a:t>
            </a:r>
            <a:endParaRPr lang="en-US" altLang="zh-CN" sz="20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utive Mono" pitchFamily="0" charset="0"/>
                <a:ea typeface="Cutive Mono" pitchFamily="0" charset="0"/>
                <a:cs typeface="Cutive Mono" pitchFamily="0" charset="0"/>
              </a:rPr>
              <a:t>4. Contact Information: Contact form or email address for potential employers, clients, or collaborators.</a:t>
            </a:r>
            <a:endParaRPr lang="en-US" altLang="zh-CN" sz="20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utive Mono" pitchFamily="0" charset="0"/>
                <a:ea typeface="Cutive Mono" pitchFamily="0" charset="0"/>
                <a:cs typeface="Cutive Mono" pitchFamily="0" charset="0"/>
              </a:rPr>
              <a:t>5.</a:t>
            </a:r>
            <a:endParaRPr lang="zh-CN" altLang="en-US" sz="2000" b="0" i="0" u="none" strike="noStrike" kern="1200" cap="none" spc="0" baseline="0">
              <a:solidFill>
                <a:schemeClr val="tx1"/>
              </a:solidFill>
              <a:latin typeface="Cutive Mono" pitchFamily="0" charset="0"/>
              <a:ea typeface="Cutive Mono" pitchFamily="0" charset="0"/>
              <a:cs typeface="Cutive Mono" pitchFamily="0" charset="0"/>
            </a:endParaRPr>
          </a:p>
        </p:txBody>
      </p:sp>
      <p:sp>
        <p:nvSpPr>
          <p:cNvPr id="139" name="Rectangle" descr="*#TXT_SIGN#*"/>
          <p:cNvSpPr>
            <a:spLocks/>
          </p:cNvSpPr>
          <p:nvPr/>
        </p:nvSpPr>
        <p:spPr>
          <a:xfrm rot="0">
            <a:off x="5705388" y="3043441"/>
            <a:ext cx="3486097" cy="419100"/>
          </a:xfrm>
          <a:prstGeom prst="rect"/>
          <a:noFill/>
          <a:ln w="12700" cmpd="sng" cap="flat">
            <a:noFill/>
            <a:prstDash val="solid"/>
            <a:miter/>
          </a:ln>
        </p:spPr>
      </p:sp>
    </p:spTree>
    <p:extLst>
      <p:ext uri="{BB962C8B-B14F-4D97-AF65-F5344CB8AC3E}">
        <p14:creationId xmlns:p14="http://schemas.microsoft.com/office/powerpoint/2010/main" val="20099331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Text box"/>
          <p:cNvSpPr>
            <a:spLocks noGrp="1"/>
          </p:cNvSpPr>
          <p:nvPr>
            <p:ph type="title"/>
          </p:nvPr>
        </p:nvSpPr>
        <p:spPr>
          <a:xfrm rot="0">
            <a:off x="699452" y="891793"/>
            <a:ext cx="5014595" cy="9880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Image"/>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8"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Rectangle" descr="*#TXT_SIGN#*"/>
          <p:cNvSpPr>
            <a:spLocks/>
          </p:cNvSpPr>
          <p:nvPr/>
        </p:nvSpPr>
        <p:spPr>
          <a:xfrm rot="0">
            <a:off x="5514891" y="2852944"/>
            <a:ext cx="3486097" cy="419100"/>
          </a:xfrm>
          <a:prstGeom prst="rect"/>
          <a:noFill/>
          <a:ln w="12700" cmpd="sng" cap="flat">
            <a:noFill/>
            <a:prstDash val="solid"/>
            <a:miter/>
          </a:ln>
        </p:spPr>
      </p:sp>
      <p:sp>
        <p:nvSpPr>
          <p:cNvPr id="150" name="Rectangle"/>
          <p:cNvSpPr>
            <a:spLocks/>
          </p:cNvSpPr>
          <p:nvPr/>
        </p:nvSpPr>
        <p:spPr>
          <a:xfrm rot="18801">
            <a:off x="1474345" y="1838297"/>
            <a:ext cx="7793481"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utive Mono" pitchFamily="0" charset="0"/>
                <a:ea typeface="Cutive Mono" pitchFamily="0" charset="0"/>
                <a:cs typeface="Cutive Mono" pitchFamily="0" charset="0"/>
              </a:rPr>
              <a:t>Potential employers: Hiring managers, recruiters, and other stakeholders in the web development/design industry.</a:t>
            </a:r>
            <a:endParaRPr lang="en-US" altLang="zh-CN" sz="28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utive Mono" pitchFamily="0" charset="0"/>
                <a:ea typeface="Cutive Mono" pitchFamily="0" charset="0"/>
                <a:cs typeface="Cutive Mono" pitchFamily="0" charset="0"/>
              </a:rPr>
              <a:t>Clients: Businesses or individuals looking for web development/design services.</a:t>
            </a:r>
            <a:endParaRPr lang="en-US" altLang="zh-CN" sz="28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utive Mono" pitchFamily="0" charset="0"/>
                <a:ea typeface="Cutive Mono" pitchFamily="0" charset="0"/>
                <a:cs typeface="Cutive Mono" pitchFamily="0" charset="0"/>
              </a:rPr>
              <a:t>Collaborators: Other developers, designers, or professionals interested in potential collaborations.</a:t>
            </a:r>
            <a:endParaRPr lang="zh-CN" altLang="en-US" sz="3200" b="0" i="0" u="none" strike="noStrike" kern="1200" cap="none" spc="0" baseline="0">
              <a:solidFill>
                <a:schemeClr val="tx1"/>
              </a:solidFill>
              <a:latin typeface="Cutive Mono" pitchFamily="0" charset="0"/>
              <a:ea typeface="Cutive Mono" pitchFamily="0" charset="0"/>
              <a:cs typeface="Cutive Mono" pitchFamily="0" charset="0"/>
            </a:endParaRPr>
          </a:p>
        </p:txBody>
      </p:sp>
    </p:spTree>
    <p:extLst>
      <p:ext uri="{BB962C8B-B14F-4D97-AF65-F5344CB8AC3E}">
        <p14:creationId xmlns:p14="http://schemas.microsoft.com/office/powerpoint/2010/main" val="13691088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4" name="Image"/>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8" name="Text box"/>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59" name="Image"/>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60" name="Rectangle"/>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1" name="Rectangle" descr="*#TXT_SIGN#*"/>
          <p:cNvSpPr>
            <a:spLocks/>
          </p:cNvSpPr>
          <p:nvPr/>
        </p:nvSpPr>
        <p:spPr>
          <a:xfrm rot="0">
            <a:off x="5514891" y="2852944"/>
            <a:ext cx="3486097" cy="419100"/>
          </a:xfrm>
          <a:prstGeom prst="rect"/>
          <a:noFill/>
          <a:ln w="12700" cmpd="sng" cap="flat">
            <a:noFill/>
            <a:prstDash val="solid"/>
            <a:miter/>
          </a:ln>
        </p:spPr>
      </p:sp>
      <p:sp>
        <p:nvSpPr>
          <p:cNvPr id="162" name="Rectangle"/>
          <p:cNvSpPr>
            <a:spLocks/>
          </p:cNvSpPr>
          <p:nvPr/>
        </p:nvSpPr>
        <p:spPr>
          <a:xfrm rot="0">
            <a:off x="3057478" y="1885921"/>
            <a:ext cx="6076856" cy="3006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utive Mono" pitchFamily="0" charset="0"/>
                <a:ea typeface="Cutive Mono" pitchFamily="0" charset="0"/>
                <a:cs typeface="Cutive Mono" pitchFamily="0" charset="0"/>
              </a:rPr>
              <a:t>HTML</a:t>
            </a:r>
            <a:endParaRPr lang="en-US" altLang="zh-CN" sz="32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utive Mono" pitchFamily="0" charset="0"/>
                <a:ea typeface="Cutive Mono" pitchFamily="0" charset="0"/>
                <a:cs typeface="Cutive Mono" pitchFamily="0" charset="0"/>
              </a:rPr>
              <a:t>CSS</a:t>
            </a:r>
            <a:endParaRPr lang="en-US" altLang="zh-CN" sz="32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utive Mono" pitchFamily="0" charset="0"/>
                <a:ea typeface="Cutive Mono" pitchFamily="0" charset="0"/>
                <a:cs typeface="Cutive Mono" pitchFamily="0" charset="0"/>
              </a:rPr>
              <a:t>JAVASCRIPT</a:t>
            </a:r>
            <a:endParaRPr lang="en-US" altLang="zh-CN" sz="32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utive Mono" pitchFamily="0" charset="0"/>
                <a:ea typeface="Cutive Mono" pitchFamily="0" charset="0"/>
                <a:cs typeface="Cutive Mono" pitchFamily="0" charset="0"/>
              </a:rPr>
              <a:t>CODEPEN AS CODE EDITOR</a:t>
            </a:r>
            <a:endParaRPr lang="en-US" altLang="zh-CN" sz="32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utive Mono" pitchFamily="0" charset="0"/>
                <a:ea typeface="Cutive Mono" pitchFamily="0" charset="0"/>
                <a:cs typeface="Cutive Mono" pitchFamily="0" charset="0"/>
              </a:rPr>
              <a:t>GITHUB AS HOSTING PLATFORM</a:t>
            </a:r>
            <a:endParaRPr lang="zh-CN" altLang="en-US" sz="3200" b="0" i="0" u="none" strike="noStrike" kern="1200" cap="none" spc="0" baseline="0">
              <a:solidFill>
                <a:schemeClr val="tx1"/>
              </a:solidFill>
              <a:latin typeface="Cutive Mono" pitchFamily="0" charset="0"/>
              <a:ea typeface="Cutive Mono" pitchFamily="0" charset="0"/>
              <a:cs typeface="Cutive Mono" pitchFamily="0" charset="0"/>
            </a:endParaRPr>
          </a:p>
        </p:txBody>
      </p:sp>
    </p:spTree>
    <p:extLst>
      <p:ext uri="{BB962C8B-B14F-4D97-AF65-F5344CB8AC3E}">
        <p14:creationId xmlns:p14="http://schemas.microsoft.com/office/powerpoint/2010/main" val="5977535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7" name="Image"/>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8" name="Rectangle"/>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Rectangle"/>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1" name="Rectangle" descr="*#TXT_SIGN#*"/>
          <p:cNvSpPr>
            <a:spLocks/>
          </p:cNvSpPr>
          <p:nvPr/>
        </p:nvSpPr>
        <p:spPr>
          <a:xfrm rot="0">
            <a:off x="5514891" y="2852944"/>
            <a:ext cx="3486097" cy="419100"/>
          </a:xfrm>
          <a:prstGeom prst="rect"/>
          <a:noFill/>
          <a:ln w="12700" cmpd="sng" cap="flat">
            <a:noFill/>
            <a:prstDash val="solid"/>
            <a:miter/>
          </a:ln>
        </p:spPr>
      </p:sp>
      <p:sp>
        <p:nvSpPr>
          <p:cNvPr id="172" name="Rectangle"/>
          <p:cNvSpPr>
            <a:spLocks/>
          </p:cNvSpPr>
          <p:nvPr/>
        </p:nvSpPr>
        <p:spPr>
          <a:xfrm rot="0">
            <a:off x="1247781" y="981059"/>
            <a:ext cx="7777162" cy="5692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utive Mono" pitchFamily="0" charset="0"/>
                <a:ea typeface="Cutive Mono" pitchFamily="0" charset="0"/>
                <a:cs typeface="Cutive Mono" pitchFamily="0" charset="0"/>
              </a:rPr>
              <a:t>Clean and Simple Design:</a:t>
            </a:r>
            <a:endParaRPr lang="en-US" altLang="zh-CN" sz="18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utive Mono" pitchFamily="0" charset="0"/>
                <a:ea typeface="Cutive Mono" pitchFamily="0" charset="0"/>
                <a:cs typeface="Cutive Mono" pitchFamily="0" charset="0"/>
              </a:rPr>
              <a:t>- Use a minimalistic approach to showcase your work without distractions.</a:t>
            </a:r>
            <a:endParaRPr lang="en-US" altLang="zh-CN" sz="18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utive Mono" pitchFamily="0" charset="0"/>
                <a:ea typeface="Cutive Mono" pitchFamily="0" charset="0"/>
                <a:cs typeface="Cutive Mono" pitchFamily="0" charset="0"/>
              </a:rPr>
              <a:t>Consistent Typography:</a:t>
            </a:r>
            <a:endParaRPr lang="en-US" altLang="zh-CN" sz="18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utive Mono" pitchFamily="0" charset="0"/>
                <a:ea typeface="Cutive Mono" pitchFamily="0" charset="0"/>
                <a:cs typeface="Cutive Mono" pitchFamily="0" charset="0"/>
              </a:rPr>
              <a:t>- Choose a clear, readable font and use it consistently throughout the portfolio.</a:t>
            </a:r>
            <a:endParaRPr lang="en-US" altLang="zh-CN" sz="18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utive Mono" pitchFamily="0" charset="0"/>
                <a:ea typeface="Cutive Mono" pitchFamily="0" charset="0"/>
                <a:cs typeface="Cutive Mono" pitchFamily="0" charset="0"/>
              </a:rPr>
              <a:t>Color Scheme:</a:t>
            </a:r>
            <a:endParaRPr lang="en-US" altLang="zh-CN" sz="18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utive Mono" pitchFamily="0" charset="0"/>
                <a:ea typeface="Cutive Mono" pitchFamily="0" charset="0"/>
                <a:cs typeface="Cutive Mono" pitchFamily="0" charset="0"/>
              </a:rPr>
              <a:t>- Select a palette that reflects your personal brand and use it consistently.</a:t>
            </a:r>
            <a:endParaRPr lang="en-US" altLang="zh-CN" sz="18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utive Mono" pitchFamily="0" charset="0"/>
                <a:ea typeface="Cutive Mono" pitchFamily="0" charset="0"/>
                <a:cs typeface="Cutive Mono" pitchFamily="0" charset="0"/>
              </a:rPr>
              <a:t>White Space:</a:t>
            </a:r>
            <a:endParaRPr lang="en-US" altLang="zh-CN" sz="18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utive Mono" pitchFamily="0" charset="0"/>
                <a:ea typeface="Cutive Mono" pitchFamily="0" charset="0"/>
                <a:cs typeface="Cutive Mono" pitchFamily="0" charset="0"/>
              </a:rPr>
              <a:t>- Use ample white space to make your content stand out and improve readability.</a:t>
            </a:r>
            <a:endParaRPr lang="en-US" altLang="zh-CN" sz="18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utive Mono" pitchFamily="0" charset="0"/>
                <a:ea typeface="Cutive Mono" pitchFamily="0" charset="0"/>
                <a:cs typeface="Cutive Mono" pitchFamily="0" charset="0"/>
              </a:rPr>
              <a:t>Imagery:</a:t>
            </a:r>
            <a:endParaRPr lang="en-US" altLang="zh-CN" sz="18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utive Mono" pitchFamily="0" charset="0"/>
                <a:ea typeface="Cutive Mono" pitchFamily="0" charset="0"/>
                <a:cs typeface="Cutive Mono" pitchFamily="0" charset="0"/>
              </a:rPr>
              <a:t>- Use high-quality images and graphics to showcase your work.</a:t>
            </a:r>
            <a:endParaRPr lang="en-US" altLang="zh-CN" sz="18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utive Mono" pitchFamily="0" charset="0"/>
                <a:ea typeface="Cutive Mono" pitchFamily="0" charset="0"/>
                <a:cs typeface="Cutive Mono" pitchFamily="0" charset="0"/>
              </a:rPr>
              <a:t>Responsive Design:</a:t>
            </a:r>
            <a:endParaRPr lang="en-US" altLang="zh-CN" sz="18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utive Mono" pitchFamily="0" charset="0"/>
                <a:ea typeface="Cutive Mono" pitchFamily="0" charset="0"/>
                <a:cs typeface="Cutive Mono" pitchFamily="0" charset="0"/>
              </a:rPr>
              <a:t>- Ensure that your portfolio looks great on desktop, tablet, and mobile devices.</a:t>
            </a:r>
            <a:endParaRPr lang="en-US" altLang="zh-CN" sz="18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utive Mono" pitchFamily="0" charset="0"/>
                <a:ea typeface="Cutive Mono" pitchFamily="0" charset="0"/>
                <a:cs typeface="Cutive Mono" pitchFamily="0" charset="0"/>
              </a:rPr>
              <a:t>Navigation:</a:t>
            </a:r>
            <a:endParaRPr lang="en-US" altLang="zh-CN" sz="18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utive Mono" pitchFamily="0" charset="0"/>
                <a:ea typeface="Cutive Mono" pitchFamily="0" charset="0"/>
                <a:cs typeface="Cutive Mono" pitchFamily="0" charset="0"/>
              </a:rPr>
              <a:t>- Use a simple, intuitive navigation menu that makes it easy for visitor to find what they’re looking for.</a:t>
            </a:r>
            <a:endParaRPr lang="zh-CN" altLang="en-US" sz="1800" b="0" i="0" u="none" strike="noStrike" kern="1200" cap="none" spc="0" baseline="0">
              <a:solidFill>
                <a:schemeClr val="tx1"/>
              </a:solidFill>
              <a:latin typeface="Cutive Mono" pitchFamily="0" charset="0"/>
              <a:ea typeface="Cutive Mono" pitchFamily="0" charset="0"/>
              <a:cs typeface="Cutive Mono" pitchFamily="0" charset="0"/>
            </a:endParaRPr>
          </a:p>
        </p:txBody>
      </p:sp>
    </p:spTree>
    <p:extLst>
      <p:ext uri="{BB962C8B-B14F-4D97-AF65-F5344CB8AC3E}">
        <p14:creationId xmlns:p14="http://schemas.microsoft.com/office/powerpoint/2010/main" val="205263337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Text box" descr="Double tap to add title&#13;"/>
          <p:cNvSpPr>
            <a:spLocks noGrp="1"/>
          </p:cNvSpPr>
          <p:nvPr>
            <p:ph type="title"/>
          </p:nvPr>
        </p:nvSpPr>
        <p:spPr>
          <a:xfrm rot="0">
            <a:off x="609590" y="273595"/>
            <a:ext cx="10977433" cy="11447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LAYOUT:</a:t>
            </a:r>
            <a:endParaRPr lang="zh-CN" altLang="en-US" sz="1800" b="0" i="0" u="none" strike="noStrike" kern="0" cap="none" spc="0" baseline="0">
              <a:latin typeface="Calibri" pitchFamily="0" charset="0"/>
              <a:ea typeface="宋体" pitchFamily="0" charset="0"/>
              <a:cs typeface="Lucida Sans" pitchFamily="0" charset="0"/>
            </a:endParaRPr>
          </a:p>
        </p:txBody>
      </p:sp>
      <p:sp>
        <p:nvSpPr>
          <p:cNvPr id="177" name="Rectangle"/>
          <p:cNvSpPr>
            <a:spLocks/>
          </p:cNvSpPr>
          <p:nvPr/>
        </p:nvSpPr>
        <p:spPr>
          <a:xfrm rot="0">
            <a:off x="1304905" y="1600175"/>
            <a:ext cx="7324612"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Cutive Mono" pitchFamily="0" charset="0"/>
                <a:ea typeface="Cutive Mono" pitchFamily="0" charset="0"/>
                <a:cs typeface="Cutive Mono" pitchFamily="0" charset="0"/>
              </a:rPr>
              <a:t>1. Grid-based layout: A clean and simple layout that showcases projects in a grid format.</a:t>
            </a:r>
            <a:endParaRPr lang="en-US" altLang="zh-CN" sz="24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Cutive Mono" pitchFamily="0" charset="0"/>
                <a:ea typeface="Cutive Mono" pitchFamily="0" charset="0"/>
                <a:cs typeface="Cutive Mono" pitchFamily="0" charset="0"/>
              </a:rPr>
              <a:t>2. Masonry layout: A layout that showcases projects in a grid format with varying heights and widths.</a:t>
            </a:r>
            <a:endParaRPr lang="en-US" altLang="zh-CN" sz="24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Cutive Mono" pitchFamily="0" charset="0"/>
                <a:ea typeface="Cutive Mono" pitchFamily="0" charset="0"/>
                <a:cs typeface="Cutive Mono" pitchFamily="0" charset="0"/>
              </a:rPr>
              <a:t>3. Single-page layout: A layout that showcases all content on a single page, with sections and scrolling.</a:t>
            </a:r>
            <a:endParaRPr lang="en-US" altLang="zh-CN" sz="2400" b="0" i="0" u="none" strike="noStrike" kern="1200" cap="none" spc="0" baseline="0">
              <a:solidFill>
                <a:schemeClr val="tx1"/>
              </a:solidFill>
              <a:latin typeface="Cutive Mono" pitchFamily="0" charset="0"/>
              <a:ea typeface="Cutive Mono" pitchFamily="0" charset="0"/>
              <a:cs typeface="Cutive Mono" pitchFamily="0" charset="0"/>
            </a:endParaRPr>
          </a:p>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Cutive Mono" pitchFamily="0" charset="0"/>
                <a:ea typeface="Cutive Mono" pitchFamily="0" charset="0"/>
                <a:cs typeface="Cutive Mono" pitchFamily="0" charset="0"/>
              </a:rPr>
              <a:t>4. Multi-page layout: A layout that separates content into multiple pages, with navigation between sections.</a:t>
            </a:r>
            <a:endParaRPr lang="zh-CN" altLang="en-US" sz="2400" b="0" i="0" u="none" strike="noStrike" kern="1200" cap="none" spc="0" baseline="0">
              <a:solidFill>
                <a:schemeClr val="tx1"/>
              </a:solidFill>
              <a:latin typeface="Cutive Mono" pitchFamily="0" charset="0"/>
              <a:ea typeface="Cutive Mono" pitchFamily="0" charset="0"/>
              <a:cs typeface="Cutive Mono" pitchFamily="0" charset="0"/>
            </a:endParaRPr>
          </a:p>
        </p:txBody>
      </p:sp>
    </p:spTree>
    <p:extLst>
      <p:ext uri="{BB962C8B-B14F-4D97-AF65-F5344CB8AC3E}">
        <p14:creationId xmlns:p14="http://schemas.microsoft.com/office/powerpoint/2010/main" val="112618398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378</TotalTime>
  <Application>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Mobile phone user</cp:lastModifiedBy>
  <cp:revision>22</cp:revision>
  <dcterms:created xsi:type="dcterms:W3CDTF">2024-03-29T15:07:22Z</dcterms:created>
  <dcterms:modified xsi:type="dcterms:W3CDTF">2025-09-15T06:44:27Z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