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  <p:sldMasterId id="2147483679" r:id="rId2"/>
  </p:sldMasterIdLst>
  <p:notesMasterIdLst>
    <p:notesMasterId r:id="rId34"/>
  </p:notesMasterIdLst>
  <p:sldIdLst>
    <p:sldId id="256" r:id="rId3"/>
    <p:sldId id="285" r:id="rId4"/>
    <p:sldId id="258" r:id="rId5"/>
    <p:sldId id="257" r:id="rId6"/>
    <p:sldId id="273" r:id="rId7"/>
    <p:sldId id="28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9FF28C-A2C2-42A6-9452-02777E0D6ECD}">
  <a:tblStyle styleId="{E69FF28C-A2C2-42A6-9452-02777E0D6E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922D1-6F09-4EA4-8948-B96CFA28C2D2}" type="doc">
      <dgm:prSet loTypeId="urn:microsoft.com/office/officeart/2005/8/layout/chevron1" loCatId="process" qsTypeId="urn:microsoft.com/office/officeart/2005/8/quickstyle/3d3" qsCatId="3D" csTypeId="urn:microsoft.com/office/officeart/2005/8/colors/accent4_4" csCatId="accent4" phldr="1"/>
      <dgm:spPr/>
    </dgm:pt>
    <dgm:pt modelId="{6E411082-CB20-4B3E-87C4-82F8BE791D48}">
      <dgm:prSet phldrT="[Text]"/>
      <dgm:spPr/>
      <dgm:t>
        <a:bodyPr/>
        <a:lstStyle/>
        <a:p>
          <a:r>
            <a:rPr lang="en-US" dirty="0" smtClean="0"/>
            <a:t>Encoding categories</a:t>
          </a:r>
          <a:endParaRPr lang="en-US" dirty="0"/>
        </a:p>
      </dgm:t>
    </dgm:pt>
    <dgm:pt modelId="{61E94FD3-E321-4632-997E-9DE2022DF31D}" type="parTrans" cxnId="{57FB103E-3077-49D1-A709-F2DAF6186DA5}">
      <dgm:prSet/>
      <dgm:spPr/>
      <dgm:t>
        <a:bodyPr/>
        <a:lstStyle/>
        <a:p>
          <a:endParaRPr lang="en-US"/>
        </a:p>
      </dgm:t>
    </dgm:pt>
    <dgm:pt modelId="{5E620A1B-6BB1-475C-B929-213D65ADA4CF}" type="sibTrans" cxnId="{57FB103E-3077-49D1-A709-F2DAF6186DA5}">
      <dgm:prSet/>
      <dgm:spPr/>
      <dgm:t>
        <a:bodyPr/>
        <a:lstStyle/>
        <a:p>
          <a:endParaRPr lang="en-US"/>
        </a:p>
      </dgm:t>
    </dgm:pt>
    <dgm:pt modelId="{5264B0A4-E072-4449-86D0-DA6DE53EBD22}">
      <dgm:prSet phldrT="[Text]"/>
      <dgm:spPr/>
      <dgm:t>
        <a:bodyPr/>
        <a:lstStyle/>
        <a:p>
          <a:r>
            <a:rPr lang="en-US" dirty="0" smtClean="0"/>
            <a:t>Text Preprocessing</a:t>
          </a:r>
          <a:endParaRPr lang="en-US" dirty="0"/>
        </a:p>
      </dgm:t>
    </dgm:pt>
    <dgm:pt modelId="{AC82E03D-5E81-4577-8656-8BBA28DBC5E5}" type="parTrans" cxnId="{921D11F2-9978-4EDB-A941-AA5DAF71405E}">
      <dgm:prSet/>
      <dgm:spPr/>
      <dgm:t>
        <a:bodyPr/>
        <a:lstStyle/>
        <a:p>
          <a:endParaRPr lang="en-US"/>
        </a:p>
      </dgm:t>
    </dgm:pt>
    <dgm:pt modelId="{77AE1BE3-0448-4705-96D4-3FCE14FF3CEA}" type="sibTrans" cxnId="{921D11F2-9978-4EDB-A941-AA5DAF71405E}">
      <dgm:prSet/>
      <dgm:spPr/>
      <dgm:t>
        <a:bodyPr/>
        <a:lstStyle/>
        <a:p>
          <a:endParaRPr lang="en-US"/>
        </a:p>
      </dgm:t>
    </dgm:pt>
    <dgm:pt modelId="{EEF18632-7546-4634-BC86-352F0E4EC13F}">
      <dgm:prSet phldrT="[Text]"/>
      <dgm:spPr/>
      <dgm:t>
        <a:bodyPr/>
        <a:lstStyle/>
        <a:p>
          <a:r>
            <a:rPr lang="en-US" dirty="0" smtClean="0"/>
            <a:t>Splitting Train/Test data</a:t>
          </a:r>
          <a:endParaRPr lang="en-US" dirty="0"/>
        </a:p>
      </dgm:t>
    </dgm:pt>
    <dgm:pt modelId="{581E7A36-EEB4-481E-AFCE-8A6D502D142C}" type="parTrans" cxnId="{26FBC67B-832A-4E89-851A-AC22BFAB57F5}">
      <dgm:prSet/>
      <dgm:spPr/>
      <dgm:t>
        <a:bodyPr/>
        <a:lstStyle/>
        <a:p>
          <a:endParaRPr lang="en-US"/>
        </a:p>
      </dgm:t>
    </dgm:pt>
    <dgm:pt modelId="{343A6F28-105D-4FF3-8EA6-472D1D1A05C5}" type="sibTrans" cxnId="{26FBC67B-832A-4E89-851A-AC22BFAB57F5}">
      <dgm:prSet/>
      <dgm:spPr/>
      <dgm:t>
        <a:bodyPr/>
        <a:lstStyle/>
        <a:p>
          <a:endParaRPr lang="en-US"/>
        </a:p>
      </dgm:t>
    </dgm:pt>
    <dgm:pt modelId="{BFEE8760-7483-4C2A-A24B-275273DA6E48}">
      <dgm:prSet phldrT="[Text]"/>
      <dgm:spPr/>
      <dgm:t>
        <a:bodyPr/>
        <a:lstStyle/>
        <a:p>
          <a:r>
            <a:rPr lang="en-US" dirty="0" smtClean="0"/>
            <a:t>Normalizing numeric values</a:t>
          </a:r>
          <a:endParaRPr lang="en-US" dirty="0"/>
        </a:p>
      </dgm:t>
    </dgm:pt>
    <dgm:pt modelId="{8BEF0647-FA84-4B07-8308-007D9E1EC1D7}" type="parTrans" cxnId="{B27D7159-54F4-48A6-A647-7F59078074D6}">
      <dgm:prSet/>
      <dgm:spPr/>
      <dgm:t>
        <a:bodyPr/>
        <a:lstStyle/>
        <a:p>
          <a:endParaRPr lang="en-US"/>
        </a:p>
      </dgm:t>
    </dgm:pt>
    <dgm:pt modelId="{6433BBB7-37B1-401B-93E0-BA67CC6462EB}" type="sibTrans" cxnId="{B27D7159-54F4-48A6-A647-7F59078074D6}">
      <dgm:prSet/>
      <dgm:spPr/>
      <dgm:t>
        <a:bodyPr/>
        <a:lstStyle/>
        <a:p>
          <a:endParaRPr lang="en-US"/>
        </a:p>
      </dgm:t>
    </dgm:pt>
    <dgm:pt modelId="{F32B3CDA-3E5C-4955-B247-7F2A5187382C}" type="pres">
      <dgm:prSet presAssocID="{C98922D1-6F09-4EA4-8948-B96CFA28C2D2}" presName="Name0" presStyleCnt="0">
        <dgm:presLayoutVars>
          <dgm:dir/>
          <dgm:animLvl val="lvl"/>
          <dgm:resizeHandles val="exact"/>
        </dgm:presLayoutVars>
      </dgm:prSet>
      <dgm:spPr/>
    </dgm:pt>
    <dgm:pt modelId="{296BB688-38D8-40B9-AC57-4209C877490B}" type="pres">
      <dgm:prSet presAssocID="{6E411082-CB20-4B3E-87C4-82F8BE791D4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5E011-A809-4342-A06F-B2463B2A4C71}" type="pres">
      <dgm:prSet presAssocID="{5E620A1B-6BB1-475C-B929-213D65ADA4CF}" presName="parTxOnlySpace" presStyleCnt="0"/>
      <dgm:spPr/>
    </dgm:pt>
    <dgm:pt modelId="{CDD75175-DE96-483C-B1A9-FB5244250AE0}" type="pres">
      <dgm:prSet presAssocID="{BFEE8760-7483-4C2A-A24B-275273DA6E4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0E738-BF08-4503-BF7B-B349E999446D}" type="pres">
      <dgm:prSet presAssocID="{6433BBB7-37B1-401B-93E0-BA67CC6462EB}" presName="parTxOnlySpace" presStyleCnt="0"/>
      <dgm:spPr/>
    </dgm:pt>
    <dgm:pt modelId="{513D31E7-7F2E-4C25-8AC1-CC8E6019FDD2}" type="pres">
      <dgm:prSet presAssocID="{5264B0A4-E072-4449-86D0-DA6DE53EBD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21A88-E634-4C0B-A7AA-C90D5EE18D31}" type="pres">
      <dgm:prSet presAssocID="{77AE1BE3-0448-4705-96D4-3FCE14FF3CEA}" presName="parTxOnlySpace" presStyleCnt="0"/>
      <dgm:spPr/>
    </dgm:pt>
    <dgm:pt modelId="{E8A60DB0-B922-4A95-A483-F4E478B65A0B}" type="pres">
      <dgm:prSet presAssocID="{EEF18632-7546-4634-BC86-352F0E4EC13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1752B2-5A00-4F97-8B34-E5E8BABD218B}" type="presOf" srcId="{EEF18632-7546-4634-BC86-352F0E4EC13F}" destId="{E8A60DB0-B922-4A95-A483-F4E478B65A0B}" srcOrd="0" destOrd="0" presId="urn:microsoft.com/office/officeart/2005/8/layout/chevron1"/>
    <dgm:cxn modelId="{C8E9C244-A484-4EBD-B4DC-A0BAC4699113}" type="presOf" srcId="{BFEE8760-7483-4C2A-A24B-275273DA6E48}" destId="{CDD75175-DE96-483C-B1A9-FB5244250AE0}" srcOrd="0" destOrd="0" presId="urn:microsoft.com/office/officeart/2005/8/layout/chevron1"/>
    <dgm:cxn modelId="{DE90C586-835D-45B8-8BDC-FC6B57D40D01}" type="presOf" srcId="{6E411082-CB20-4B3E-87C4-82F8BE791D48}" destId="{296BB688-38D8-40B9-AC57-4209C877490B}" srcOrd="0" destOrd="0" presId="urn:microsoft.com/office/officeart/2005/8/layout/chevron1"/>
    <dgm:cxn modelId="{02A54FF9-A3EE-4548-9C86-557612EBF79C}" type="presOf" srcId="{C98922D1-6F09-4EA4-8948-B96CFA28C2D2}" destId="{F32B3CDA-3E5C-4955-B247-7F2A5187382C}" srcOrd="0" destOrd="0" presId="urn:microsoft.com/office/officeart/2005/8/layout/chevron1"/>
    <dgm:cxn modelId="{B2228FA0-3E32-468C-94FF-4B2A8CBD012C}" type="presOf" srcId="{5264B0A4-E072-4449-86D0-DA6DE53EBD22}" destId="{513D31E7-7F2E-4C25-8AC1-CC8E6019FDD2}" srcOrd="0" destOrd="0" presId="urn:microsoft.com/office/officeart/2005/8/layout/chevron1"/>
    <dgm:cxn modelId="{B27D7159-54F4-48A6-A647-7F59078074D6}" srcId="{C98922D1-6F09-4EA4-8948-B96CFA28C2D2}" destId="{BFEE8760-7483-4C2A-A24B-275273DA6E48}" srcOrd="1" destOrd="0" parTransId="{8BEF0647-FA84-4B07-8308-007D9E1EC1D7}" sibTransId="{6433BBB7-37B1-401B-93E0-BA67CC6462EB}"/>
    <dgm:cxn modelId="{921D11F2-9978-4EDB-A941-AA5DAF71405E}" srcId="{C98922D1-6F09-4EA4-8948-B96CFA28C2D2}" destId="{5264B0A4-E072-4449-86D0-DA6DE53EBD22}" srcOrd="2" destOrd="0" parTransId="{AC82E03D-5E81-4577-8656-8BBA28DBC5E5}" sibTransId="{77AE1BE3-0448-4705-96D4-3FCE14FF3CEA}"/>
    <dgm:cxn modelId="{57FB103E-3077-49D1-A709-F2DAF6186DA5}" srcId="{C98922D1-6F09-4EA4-8948-B96CFA28C2D2}" destId="{6E411082-CB20-4B3E-87C4-82F8BE791D48}" srcOrd="0" destOrd="0" parTransId="{61E94FD3-E321-4632-997E-9DE2022DF31D}" sibTransId="{5E620A1B-6BB1-475C-B929-213D65ADA4CF}"/>
    <dgm:cxn modelId="{26FBC67B-832A-4E89-851A-AC22BFAB57F5}" srcId="{C98922D1-6F09-4EA4-8948-B96CFA28C2D2}" destId="{EEF18632-7546-4634-BC86-352F0E4EC13F}" srcOrd="3" destOrd="0" parTransId="{581E7A36-EEB4-481E-AFCE-8A6D502D142C}" sibTransId="{343A6F28-105D-4FF3-8EA6-472D1D1A05C5}"/>
    <dgm:cxn modelId="{2DCB3EEC-6597-4933-BFB1-C38974E8CE3F}" type="presParOf" srcId="{F32B3CDA-3E5C-4955-B247-7F2A5187382C}" destId="{296BB688-38D8-40B9-AC57-4209C877490B}" srcOrd="0" destOrd="0" presId="urn:microsoft.com/office/officeart/2005/8/layout/chevron1"/>
    <dgm:cxn modelId="{A73B51DD-C001-48BD-8545-A7F3D9EDB834}" type="presParOf" srcId="{F32B3CDA-3E5C-4955-B247-7F2A5187382C}" destId="{E9B5E011-A809-4342-A06F-B2463B2A4C71}" srcOrd="1" destOrd="0" presId="urn:microsoft.com/office/officeart/2005/8/layout/chevron1"/>
    <dgm:cxn modelId="{0FCBB225-4505-48DF-846B-223F06B678CD}" type="presParOf" srcId="{F32B3CDA-3E5C-4955-B247-7F2A5187382C}" destId="{CDD75175-DE96-483C-B1A9-FB5244250AE0}" srcOrd="2" destOrd="0" presId="urn:microsoft.com/office/officeart/2005/8/layout/chevron1"/>
    <dgm:cxn modelId="{FC1B5368-A793-4C69-BFC8-E5971BC82E0D}" type="presParOf" srcId="{F32B3CDA-3E5C-4955-B247-7F2A5187382C}" destId="{F000E738-BF08-4503-BF7B-B349E999446D}" srcOrd="3" destOrd="0" presId="urn:microsoft.com/office/officeart/2005/8/layout/chevron1"/>
    <dgm:cxn modelId="{3E7EB06C-8853-4733-A824-794015E49DE4}" type="presParOf" srcId="{F32B3CDA-3E5C-4955-B247-7F2A5187382C}" destId="{513D31E7-7F2E-4C25-8AC1-CC8E6019FDD2}" srcOrd="4" destOrd="0" presId="urn:microsoft.com/office/officeart/2005/8/layout/chevron1"/>
    <dgm:cxn modelId="{7287D41E-C5E0-4583-A929-F73A4E79B616}" type="presParOf" srcId="{F32B3CDA-3E5C-4955-B247-7F2A5187382C}" destId="{5E421A88-E634-4C0B-A7AA-C90D5EE18D31}" srcOrd="5" destOrd="0" presId="urn:microsoft.com/office/officeart/2005/8/layout/chevron1"/>
    <dgm:cxn modelId="{F70A3599-DECD-41E4-B9B2-476088127CBC}" type="presParOf" srcId="{F32B3CDA-3E5C-4955-B247-7F2A5187382C}" destId="{E8A60DB0-B922-4A95-A483-F4E478B65A0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BB688-38D8-40B9-AC57-4209C877490B}">
      <dsp:nvSpPr>
        <dsp:cNvPr id="0" name=""/>
        <dsp:cNvSpPr/>
      </dsp:nvSpPr>
      <dsp:spPr>
        <a:xfrm>
          <a:off x="3651" y="177751"/>
          <a:ext cx="2125422" cy="850168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Encoding categories</a:t>
          </a:r>
          <a:endParaRPr lang="en-US" sz="1400" kern="1200" dirty="0"/>
        </a:p>
      </dsp:txBody>
      <dsp:txXfrm>
        <a:off x="428735" y="177751"/>
        <a:ext cx="1275254" cy="850168"/>
      </dsp:txXfrm>
    </dsp:sp>
    <dsp:sp modelId="{CDD75175-DE96-483C-B1A9-FB5244250AE0}">
      <dsp:nvSpPr>
        <dsp:cNvPr id="0" name=""/>
        <dsp:cNvSpPr/>
      </dsp:nvSpPr>
      <dsp:spPr>
        <a:xfrm>
          <a:off x="1916531" y="177751"/>
          <a:ext cx="2125422" cy="850168"/>
        </a:xfrm>
        <a:prstGeom prst="chevron">
          <a:avLst/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Normalizing numeric values</a:t>
          </a:r>
          <a:endParaRPr lang="en-US" sz="1400" kern="1200" dirty="0"/>
        </a:p>
      </dsp:txBody>
      <dsp:txXfrm>
        <a:off x="2341615" y="177751"/>
        <a:ext cx="1275254" cy="850168"/>
      </dsp:txXfrm>
    </dsp:sp>
    <dsp:sp modelId="{513D31E7-7F2E-4C25-8AC1-CC8E6019FDD2}">
      <dsp:nvSpPr>
        <dsp:cNvPr id="0" name=""/>
        <dsp:cNvSpPr/>
      </dsp:nvSpPr>
      <dsp:spPr>
        <a:xfrm>
          <a:off x="3829411" y="177751"/>
          <a:ext cx="2125422" cy="850168"/>
        </a:xfrm>
        <a:prstGeom prst="chevron">
          <a:avLst/>
        </a:prstGeom>
        <a:solidFill>
          <a:schemeClr val="accent4">
            <a:shade val="50000"/>
            <a:hueOff val="151176"/>
            <a:satOff val="-6926"/>
            <a:lumOff val="41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Preprocessing</a:t>
          </a:r>
          <a:endParaRPr lang="en-US" sz="1400" kern="1200" dirty="0"/>
        </a:p>
      </dsp:txBody>
      <dsp:txXfrm>
        <a:off x="4254495" y="177751"/>
        <a:ext cx="1275254" cy="850168"/>
      </dsp:txXfrm>
    </dsp:sp>
    <dsp:sp modelId="{E8A60DB0-B922-4A95-A483-F4E478B65A0B}">
      <dsp:nvSpPr>
        <dsp:cNvPr id="0" name=""/>
        <dsp:cNvSpPr/>
      </dsp:nvSpPr>
      <dsp:spPr>
        <a:xfrm>
          <a:off x="5742291" y="177751"/>
          <a:ext cx="2125422" cy="850168"/>
        </a:xfrm>
        <a:prstGeom prst="chevron">
          <a:avLst/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Splitting Train/Test data</a:t>
          </a:r>
          <a:endParaRPr lang="en-US" sz="1400" kern="1200" dirty="0"/>
        </a:p>
      </dsp:txBody>
      <dsp:txXfrm>
        <a:off x="6167375" y="177751"/>
        <a:ext cx="1275254" cy="85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0680025_20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0680025_20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4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7174cd33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7174cd33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6ac27ace_37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46ac27ace_37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11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0" name="Google Shape;90;p24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1" name="Google Shape;31;p8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slidemodel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subtlepatterns.com/" TargetMode="Externa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fontsquirrel.com/fonts/source-sans-pro" TargetMode="External"/><Relationship Id="rId4" Type="http://schemas.openxmlformats.org/officeDocument/2006/relationships/hyperlink" Target="https://www.fontsquirrel.com/fonts/permanent-mark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E-Commerce Clothing Recommendation Prediction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86000" y="55215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Balaji Subramani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Karuna Baswal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 idx="4294967295"/>
          </p:nvPr>
        </p:nvSpPr>
        <p:spPr>
          <a:xfrm>
            <a:off x="685800" y="3161500"/>
            <a:ext cx="7772400" cy="14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4294967295"/>
          </p:nvPr>
        </p:nvSpPr>
        <p:spPr>
          <a:xfrm>
            <a:off x="1129200" y="5271850"/>
            <a:ext cx="688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1" name="Google Shape;171;p39"/>
          <p:cNvSpPr/>
          <p:nvPr/>
        </p:nvSpPr>
        <p:spPr>
          <a:xfrm>
            <a:off x="4068207" y="2217807"/>
            <a:ext cx="1007582" cy="120918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White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Black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489275" y="1864475"/>
            <a:ext cx="2631900" cy="4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2"/>
          </p:nvPr>
        </p:nvSpPr>
        <p:spPr>
          <a:xfrm>
            <a:off x="3256047" y="1864475"/>
            <a:ext cx="2631900" cy="4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3"/>
          </p:nvPr>
        </p:nvSpPr>
        <p:spPr>
          <a:xfrm>
            <a:off x="6022819" y="1864475"/>
            <a:ext cx="2631900" cy="4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674450" y="2512100"/>
            <a:ext cx="3972300" cy="27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96" name="Google Shape;196;p42" descr="offi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2064700"/>
            <a:ext cx="3185700" cy="3185700"/>
          </a:xfrm>
          <a:prstGeom prst="roundRect">
            <a:avLst>
              <a:gd name="adj" fmla="val 8091"/>
            </a:avLst>
          </a:prstGeom>
          <a:noFill/>
          <a:ln>
            <a:noFill/>
          </a:ln>
        </p:spPr>
      </p:pic>
      <p:sp>
        <p:nvSpPr>
          <p:cNvPr id="197" name="Google Shape;197;p4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344D">
              <a:alpha val="630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Want big impact?</a:t>
            </a:r>
            <a:endParaRPr sz="7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Use big image.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3" name="Google Shape;203;p4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9" name="Google Shape;209;p44"/>
          <p:cNvSpPr/>
          <p:nvPr/>
        </p:nvSpPr>
        <p:spPr>
          <a:xfrm>
            <a:off x="3306850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44"/>
          <p:cNvSpPr/>
          <p:nvPr/>
        </p:nvSpPr>
        <p:spPr>
          <a:xfrm>
            <a:off x="1055772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44"/>
          <p:cNvSpPr/>
          <p:nvPr/>
        </p:nvSpPr>
        <p:spPr>
          <a:xfrm>
            <a:off x="5592828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4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/>
          <p:nvPr/>
        </p:nvSpPr>
        <p:spPr>
          <a:xfrm>
            <a:off x="3076669" y="4652963"/>
            <a:ext cx="1174800" cy="10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31851"/>
                </a:moveTo>
                <a:lnTo>
                  <a:pt x="97058" y="120000"/>
                </a:lnTo>
                <a:lnTo>
                  <a:pt x="0" y="59074"/>
                </a:lnTo>
                <a:lnTo>
                  <a:pt x="53582" y="0"/>
                </a:lnTo>
                <a:lnTo>
                  <a:pt x="120000" y="31851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4418056" y="4967288"/>
            <a:ext cx="712800" cy="638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5612" y="40298"/>
                </a:lnTo>
                <a:lnTo>
                  <a:pt x="90868" y="0"/>
                </a:lnTo>
                <a:lnTo>
                  <a:pt x="120000" y="113134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5"/>
          <p:cNvSpPr/>
          <p:nvPr/>
        </p:nvSpPr>
        <p:spPr>
          <a:xfrm>
            <a:off x="2821031" y="4087813"/>
            <a:ext cx="708000" cy="81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3766" y="120000"/>
                </a:moveTo>
                <a:lnTo>
                  <a:pt x="119999" y="79302"/>
                </a:lnTo>
                <a:lnTo>
                  <a:pt x="97130" y="0"/>
                </a:lnTo>
                <a:lnTo>
                  <a:pt x="0" y="33023"/>
                </a:lnTo>
                <a:lnTo>
                  <a:pt x="63766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2606719" y="2966885"/>
            <a:ext cx="876300" cy="134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09347" y="98447"/>
                </a:lnTo>
                <a:lnTo>
                  <a:pt x="120000" y="2767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3119481" y="2222500"/>
            <a:ext cx="969900" cy="100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4437"/>
                </a:moveTo>
                <a:lnTo>
                  <a:pt x="44975" y="120000"/>
                </a:lnTo>
                <a:lnTo>
                  <a:pt x="120000" y="77062"/>
                </a:lnTo>
                <a:lnTo>
                  <a:pt x="70507" y="0"/>
                </a:lnTo>
                <a:lnTo>
                  <a:pt x="16301" y="16500"/>
                </a:lnTo>
                <a:lnTo>
                  <a:pt x="0" y="104437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3803694" y="2259013"/>
            <a:ext cx="841500" cy="59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458"/>
                </a:moveTo>
                <a:lnTo>
                  <a:pt x="44377" y="120000"/>
                </a:lnTo>
                <a:lnTo>
                  <a:pt x="117509" y="89442"/>
                </a:lnTo>
                <a:lnTo>
                  <a:pt x="120000" y="0"/>
                </a:lnTo>
                <a:lnTo>
                  <a:pt x="0" y="1145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4679994" y="1662113"/>
            <a:ext cx="1571700" cy="14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33" y="0"/>
                </a:moveTo>
                <a:lnTo>
                  <a:pt x="0" y="85468"/>
                </a:lnTo>
                <a:lnTo>
                  <a:pt x="56606" y="119999"/>
                </a:lnTo>
                <a:lnTo>
                  <a:pt x="120000" y="69062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5465806" y="2835275"/>
            <a:ext cx="857400" cy="87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0434"/>
                </a:moveTo>
                <a:lnTo>
                  <a:pt x="64888" y="0"/>
                </a:lnTo>
                <a:lnTo>
                  <a:pt x="120000" y="120000"/>
                </a:lnTo>
                <a:lnTo>
                  <a:pt x="24222" y="117608"/>
                </a:lnTo>
                <a:lnTo>
                  <a:pt x="0" y="40434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  <a:lnTo>
                  <a:pt x="120000" y="6545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4994319" y="4579938"/>
            <a:ext cx="1086000" cy="103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2018"/>
                </a:moveTo>
                <a:lnTo>
                  <a:pt x="58070" y="0"/>
                </a:lnTo>
                <a:lnTo>
                  <a:pt x="0" y="33027"/>
                </a:lnTo>
                <a:lnTo>
                  <a:pt x="29824" y="120000"/>
                </a:lnTo>
                <a:lnTo>
                  <a:pt x="120000" y="6201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2624181" y="1900238"/>
            <a:ext cx="1073100" cy="120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1976481" y="2938463"/>
            <a:ext cx="1225500" cy="1379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3795756" y="1611313"/>
            <a:ext cx="849300" cy="95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5873794" y="2589213"/>
            <a:ext cx="1009500" cy="1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5946819" y="3811588"/>
            <a:ext cx="1220700" cy="137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4418056" y="5360988"/>
            <a:ext cx="725400" cy="81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3033756" y="4900613"/>
            <a:ext cx="990600" cy="111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5256256" y="4900613"/>
            <a:ext cx="865200" cy="97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4797469" y="1184276"/>
            <a:ext cx="1508100" cy="169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2533694" y="4287838"/>
            <a:ext cx="701700" cy="78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3394119" y="2617788"/>
            <a:ext cx="2314500" cy="26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81"/>
                </a:moveTo>
                <a:cubicBezTo>
                  <a:pt x="0" y="32240"/>
                  <a:pt x="3013" y="27701"/>
                  <a:pt x="6681" y="25838"/>
                </a:cubicBezTo>
                <a:cubicBezTo>
                  <a:pt x="53318" y="1862"/>
                  <a:pt x="53318" y="1862"/>
                  <a:pt x="53318" y="1862"/>
                </a:cubicBezTo>
                <a:cubicBezTo>
                  <a:pt x="56986" y="0"/>
                  <a:pt x="63013" y="0"/>
                  <a:pt x="66681" y="1862"/>
                </a:cubicBezTo>
                <a:cubicBezTo>
                  <a:pt x="113318" y="25838"/>
                  <a:pt x="113318" y="25838"/>
                  <a:pt x="113318" y="25838"/>
                </a:cubicBezTo>
                <a:cubicBezTo>
                  <a:pt x="116986" y="27701"/>
                  <a:pt x="119999" y="32240"/>
                  <a:pt x="119999" y="36081"/>
                </a:cubicBezTo>
                <a:cubicBezTo>
                  <a:pt x="119999" y="83918"/>
                  <a:pt x="119999" y="83918"/>
                  <a:pt x="119999" y="83918"/>
                </a:cubicBezTo>
                <a:cubicBezTo>
                  <a:pt x="119999" y="87643"/>
                  <a:pt x="116986" y="92298"/>
                  <a:pt x="113318" y="94161"/>
                </a:cubicBezTo>
                <a:cubicBezTo>
                  <a:pt x="66681" y="118137"/>
                  <a:pt x="66681" y="118137"/>
                  <a:pt x="66681" y="118137"/>
                </a:cubicBezTo>
                <a:cubicBezTo>
                  <a:pt x="63013" y="120000"/>
                  <a:pt x="56986" y="120000"/>
                  <a:pt x="53318" y="118137"/>
                </a:cubicBezTo>
                <a:cubicBezTo>
                  <a:pt x="6681" y="94161"/>
                  <a:pt x="6681" y="94161"/>
                  <a:pt x="6681" y="94161"/>
                </a:cubicBezTo>
                <a:cubicBezTo>
                  <a:pt x="3013" y="92298"/>
                  <a:pt x="0" y="87643"/>
                  <a:pt x="0" y="83918"/>
                </a:cubicBezTo>
                <a:lnTo>
                  <a:pt x="0" y="3608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1000">
                <a:srgbClr val="FFA72F"/>
              </a:gs>
              <a:gs pos="54000">
                <a:srgbClr val="FF9300"/>
              </a:gs>
              <a:gs pos="79000">
                <a:srgbClr val="EE8900"/>
              </a:gs>
              <a:gs pos="100000">
                <a:srgbClr val="EE890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2639920" y="1919637"/>
            <a:ext cx="1040100" cy="11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1994566" y="2960477"/>
            <a:ext cx="1187700" cy="13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3808050" y="1626803"/>
            <a:ext cx="823200" cy="92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5888555" y="2607537"/>
            <a:ext cx="978600" cy="110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5964831" y="3833529"/>
            <a:ext cx="1183200" cy="133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4428443" y="5374327"/>
            <a:ext cx="703200" cy="7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3048224" y="4918595"/>
            <a:ext cx="960000" cy="108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5268793" y="4916371"/>
            <a:ext cx="838500" cy="9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5"/>
          <p:cNvSpPr/>
          <p:nvPr/>
        </p:nvSpPr>
        <p:spPr>
          <a:xfrm>
            <a:off x="4819904" y="1211202"/>
            <a:ext cx="1461600" cy="164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2543714" y="4300737"/>
            <a:ext cx="680100" cy="76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5"/>
          <p:cNvGrpSpPr/>
          <p:nvPr/>
        </p:nvGrpSpPr>
        <p:grpSpPr>
          <a:xfrm>
            <a:off x="3378832" y="2644359"/>
            <a:ext cx="2364099" cy="2561100"/>
            <a:chOff x="8826138" y="1992875"/>
            <a:chExt cx="2364099" cy="2561100"/>
          </a:xfrm>
        </p:grpSpPr>
        <p:pic>
          <p:nvPicPr>
            <p:cNvPr id="250" name="Google Shape;25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26138" y="1992875"/>
              <a:ext cx="2364099" cy="25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5"/>
            <p:cNvSpPr txBox="1"/>
            <p:nvPr/>
          </p:nvSpPr>
          <p:spPr>
            <a:xfrm>
              <a:off x="9084181" y="3539016"/>
              <a:ext cx="1771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rgbClr val="FFFFFF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This is a sample text.</a:t>
              </a:r>
              <a:endParaRPr sz="1600" b="0" i="0" u="none" strike="noStrike" cap="none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252" name="Google Shape;252;p4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253" name="Google Shape;253;p45"/>
          <p:cNvSpPr txBox="1"/>
          <p:nvPr/>
        </p:nvSpPr>
        <p:spPr>
          <a:xfrm>
            <a:off x="275125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  <a:endParaRPr sz="1800" b="0" i="0" u="none" strike="noStrike" cap="none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4" name="Google Shape;254;p45"/>
          <p:cNvSpPr txBox="1"/>
          <p:nvPr/>
        </p:nvSpPr>
        <p:spPr>
          <a:xfrm>
            <a:off x="7200950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  <a:endParaRPr sz="1800" b="0" i="0" u="none" strike="noStrike" cap="none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0" y="6195325"/>
            <a:ext cx="9450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Diagram featured by </a:t>
            </a:r>
            <a:r>
              <a:rPr lang="en" sz="1200" b="1" u="sng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  <a:hlinkClick r:id="rId4"/>
              </a:rPr>
              <a:t>http://slidemodel.com</a:t>
            </a:r>
            <a:endParaRPr sz="1200">
              <a:solidFill>
                <a:srgbClr val="2C343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56" name="Google Shape;256;p45"/>
          <p:cNvSpPr/>
          <p:nvPr/>
        </p:nvSpPr>
        <p:spPr>
          <a:xfrm>
            <a:off x="5211471" y="1649805"/>
            <a:ext cx="680113" cy="648513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3336352" y="5231231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/>
          <p:nvPr/>
        </p:nvSpPr>
        <p:spPr>
          <a:xfrm>
            <a:off x="2905742" y="2258391"/>
            <a:ext cx="492441" cy="49454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4026433" y="191213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5"/>
          <p:cNvSpPr/>
          <p:nvPr/>
        </p:nvSpPr>
        <p:spPr>
          <a:xfrm>
            <a:off x="6314496" y="4232679"/>
            <a:ext cx="498658" cy="46053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5"/>
          <p:cNvSpPr/>
          <p:nvPr/>
        </p:nvSpPr>
        <p:spPr>
          <a:xfrm>
            <a:off x="6205002" y="29293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5"/>
          <p:cNvSpPr/>
          <p:nvPr/>
        </p:nvSpPr>
        <p:spPr>
          <a:xfrm>
            <a:off x="4622663" y="5539458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5"/>
          <p:cNvSpPr/>
          <p:nvPr/>
        </p:nvSpPr>
        <p:spPr>
          <a:xfrm>
            <a:off x="4018714" y="3218270"/>
            <a:ext cx="1149301" cy="929663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5"/>
          <p:cNvSpPr/>
          <p:nvPr/>
        </p:nvSpPr>
        <p:spPr>
          <a:xfrm>
            <a:off x="2655356" y="4530563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5"/>
          <p:cNvSpPr/>
          <p:nvPr/>
        </p:nvSpPr>
        <p:spPr>
          <a:xfrm>
            <a:off x="5489425" y="5226290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2297723" y="3360163"/>
            <a:ext cx="523296" cy="52724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3" name="Google Shape;273;p46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{E69FF28C-A2C2-42A6-9452-02777E0D6ECD}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A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B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C</a:t>
                      </a:r>
                      <a:endParaRPr>
                        <a:solidFill>
                          <a:srgbClr val="859CB1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2C343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4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 descr="mapa_esbozo_n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81" name="Google Shape;281;p47"/>
          <p:cNvSpPr/>
          <p:nvPr/>
        </p:nvSpPr>
        <p:spPr>
          <a:xfrm>
            <a:off x="1657900" y="2292075"/>
            <a:ext cx="7173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3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our office</a:t>
            </a:r>
            <a:endParaRPr sz="8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3777550" y="23240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6986075" y="281690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4187725" y="33827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7"/>
          <p:cNvSpPr/>
          <p:nvPr/>
        </p:nvSpPr>
        <p:spPr>
          <a:xfrm>
            <a:off x="7761025" y="471865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7"/>
          <p:cNvSpPr/>
          <p:nvPr/>
        </p:nvSpPr>
        <p:spPr>
          <a:xfrm>
            <a:off x="941925" y="261080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2658875" y="42290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ctrTitle" idx="4294967295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</a:t>
            </a:r>
            <a:endParaRPr sz="9600" b="1">
              <a:solidFill>
                <a:srgbClr val="0198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48"/>
          <p:cNvSpPr txBox="1">
            <a:spLocks noGrp="1"/>
          </p:cNvSpPr>
          <p:nvPr>
            <p:ph type="subTitle" idx="4294967295"/>
          </p:nvPr>
        </p:nvSpPr>
        <p:spPr>
          <a:xfrm>
            <a:off x="685800" y="39391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Whoa! That’s a big number, aren’t you proud?</a:t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95" name="Google Shape;295;p4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/>
              <a:t>Dataset</a:t>
            </a:r>
            <a:endParaRPr sz="6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69;p13"/>
          <p:cNvSpPr txBox="1">
            <a:spLocks/>
          </p:cNvSpPr>
          <p:nvPr/>
        </p:nvSpPr>
        <p:spPr>
          <a:xfrm>
            <a:off x="228600" y="1690763"/>
            <a:ext cx="8686800" cy="845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de-DE" sz="1100" dirty="0" smtClean="0">
                <a:solidFill>
                  <a:schemeClr val="tx1"/>
                </a:solidFill>
              </a:rPr>
              <a:t>https://www.</a:t>
            </a:r>
            <a:r>
              <a:rPr lang="de-DE" sz="4800" dirty="0" smtClean="0">
                <a:solidFill>
                  <a:srgbClr val="00B0F0"/>
                </a:solidFill>
              </a:rPr>
              <a:t>kaggle</a:t>
            </a:r>
            <a:r>
              <a:rPr lang="de-DE" sz="1100" dirty="0" smtClean="0">
                <a:solidFill>
                  <a:schemeClr val="tx1"/>
                </a:solidFill>
              </a:rPr>
              <a:t>.</a:t>
            </a:r>
            <a:r>
              <a:rPr lang="de-DE" sz="1000" dirty="0" smtClean="0">
                <a:solidFill>
                  <a:schemeClr val="tx1"/>
                </a:solidFill>
              </a:rPr>
              <a:t>com/nicapotato/</a:t>
            </a:r>
            <a:r>
              <a:rPr lang="de-DE" sz="2400" dirty="0" smtClean="0">
                <a:solidFill>
                  <a:srgbClr val="0070C0"/>
                </a:solidFill>
              </a:rPr>
              <a:t>womens-ecommerce-clothing-reviews</a:t>
            </a:r>
            <a:r>
              <a:rPr lang="de-DE" sz="1000" dirty="0" smtClean="0">
                <a:solidFill>
                  <a:schemeClr val="tx1"/>
                </a:solidFill>
              </a:rPr>
              <a:t>/</a:t>
            </a:r>
            <a:endParaRPr lang="de-DE" sz="1200" b="1" dirty="0">
              <a:solidFill>
                <a:schemeClr val="tx1"/>
              </a:solidFill>
            </a:endParaRPr>
          </a:p>
        </p:txBody>
      </p:sp>
      <p:grpSp>
        <p:nvGrpSpPr>
          <p:cNvPr id="7" name="Google Shape;329;p36"/>
          <p:cNvGrpSpPr/>
          <p:nvPr/>
        </p:nvGrpSpPr>
        <p:grpSpPr>
          <a:xfrm>
            <a:off x="628522" y="1229415"/>
            <a:ext cx="206747" cy="271263"/>
            <a:chOff x="590250" y="244200"/>
            <a:chExt cx="407975" cy="532175"/>
          </a:xfrm>
          <a:solidFill>
            <a:schemeClr val="tx1"/>
          </a:solidFill>
        </p:grpSpPr>
        <p:sp>
          <p:nvSpPr>
            <p:cNvPr id="8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3466667" y="166788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👦</a:t>
            </a:r>
            <a:endParaRPr lang="de-DE" sz="4400" dirty="0">
              <a:solidFill>
                <a:schemeClr val="accent2"/>
              </a:solidFill>
            </a:endParaRPr>
          </a:p>
        </p:txBody>
      </p:sp>
      <p:sp>
        <p:nvSpPr>
          <p:cNvPr id="23" name="Google Shape;445;p60"/>
          <p:cNvSpPr/>
          <p:nvPr/>
        </p:nvSpPr>
        <p:spPr>
          <a:xfrm>
            <a:off x="5036773" y="2386285"/>
            <a:ext cx="347444" cy="3455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Google Shape;477;p60"/>
          <p:cNvSpPr/>
          <p:nvPr/>
        </p:nvSpPr>
        <p:spPr>
          <a:xfrm>
            <a:off x="7351065" y="1765328"/>
            <a:ext cx="382517" cy="374934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5" name="Google Shape;481;p60"/>
          <p:cNvSpPr/>
          <p:nvPr/>
        </p:nvSpPr>
        <p:spPr>
          <a:xfrm>
            <a:off x="7628027" y="381006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83;p60"/>
          <p:cNvSpPr/>
          <p:nvPr/>
        </p:nvSpPr>
        <p:spPr>
          <a:xfrm>
            <a:off x="7812743" y="591859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862736" y="4490613"/>
            <a:ext cx="2475090" cy="842442"/>
            <a:chOff x="303279" y="2839777"/>
            <a:chExt cx="2475090" cy="842442"/>
          </a:xfrm>
        </p:grpSpPr>
        <p:sp>
          <p:nvSpPr>
            <p:cNvPr id="4" name="Rectangle 3"/>
            <p:cNvSpPr/>
            <p:nvPr/>
          </p:nvSpPr>
          <p:spPr>
            <a:xfrm>
              <a:off x="303279" y="2839777"/>
              <a:ext cx="19476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FFC000"/>
                  </a:solidFill>
                  <a:latin typeface="Atlas Grotesk"/>
                </a:rPr>
                <a:t>22,634</a:t>
              </a:r>
              <a:endParaRPr lang="de-DE" sz="2800" dirty="0">
                <a:solidFill>
                  <a:srgbClr val="FFC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3279" y="3343665"/>
              <a:ext cx="2475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FFC000"/>
                  </a:solidFill>
                  <a:latin typeface="Atlas Grotesk"/>
                </a:rPr>
                <a:t>Reviews </a:t>
              </a:r>
              <a:endParaRPr lang="de-DE" sz="1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3118" y="3032339"/>
            <a:ext cx="2077241" cy="751295"/>
            <a:chOff x="6545933" y="2536333"/>
            <a:chExt cx="2101627" cy="751295"/>
          </a:xfrm>
        </p:grpSpPr>
        <p:sp>
          <p:nvSpPr>
            <p:cNvPr id="29" name="Rectangle 28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tlas Grotesk"/>
                </a:rPr>
                <a:t>1,205</a:t>
              </a:r>
              <a:endParaRPr lang="de-DE" sz="2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tlas Grotesk"/>
                </a:rPr>
                <a:t>Cloth</a:t>
              </a:r>
              <a:endPara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5844" y="4152906"/>
            <a:ext cx="2101627" cy="751295"/>
            <a:chOff x="6545933" y="2536333"/>
            <a:chExt cx="2101627" cy="751295"/>
          </a:xfrm>
        </p:grpSpPr>
        <p:sp>
          <p:nvSpPr>
            <p:cNvPr id="37" name="Rectangle 36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00B050"/>
                  </a:solidFill>
                  <a:latin typeface="Atlas Grotesk"/>
                </a:rPr>
                <a:t>1 - 5</a:t>
              </a:r>
              <a:endParaRPr lang="de-DE" sz="2800" dirty="0">
                <a:solidFill>
                  <a:srgbClr val="00B05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  <a:latin typeface="Atlas Grotesk"/>
                </a:rPr>
                <a:t>Rating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1171" y="5283317"/>
            <a:ext cx="2694496" cy="814412"/>
            <a:chOff x="6550269" y="2503994"/>
            <a:chExt cx="2097291" cy="814412"/>
          </a:xfrm>
        </p:grpSpPr>
        <p:sp>
          <p:nvSpPr>
            <p:cNvPr id="40" name="Rectangle 39"/>
            <p:cNvSpPr/>
            <p:nvPr/>
          </p:nvSpPr>
          <p:spPr>
            <a:xfrm>
              <a:off x="6737554" y="2503994"/>
              <a:ext cx="1598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3200" dirty="0" smtClean="0">
                  <a:solidFill>
                    <a:srgbClr val="7030A0"/>
                  </a:solidFill>
                  <a:latin typeface="Atlas Grotesk"/>
                </a:rPr>
                <a:t>Yes | No</a:t>
              </a:r>
              <a:endParaRPr lang="de-DE" sz="3200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0269" y="2949074"/>
              <a:ext cx="2097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 smtClean="0">
                  <a:solidFill>
                    <a:srgbClr val="7030A0"/>
                  </a:solidFill>
                  <a:latin typeface="Atlas Grotesk"/>
                </a:rPr>
                <a:t>Recommended</a:t>
              </a:r>
              <a:endParaRPr lang="de-DE" sz="18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73920" y="3814296"/>
            <a:ext cx="1363074" cy="751295"/>
            <a:chOff x="6545933" y="2536333"/>
            <a:chExt cx="2101627" cy="751295"/>
          </a:xfrm>
        </p:grpSpPr>
        <p:sp>
          <p:nvSpPr>
            <p:cNvPr id="43" name="Rectangle 42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  <a:latin typeface="Atlas Grotesk"/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FF0000"/>
                  </a:solidFill>
                  <a:latin typeface="Atlas Grotesk"/>
                </a:rPr>
                <a:t>Division</a:t>
              </a:r>
              <a:endParaRPr lang="de-DE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04222" y="4412483"/>
            <a:ext cx="1363074" cy="751295"/>
            <a:chOff x="6545933" y="2536333"/>
            <a:chExt cx="2101627" cy="751295"/>
          </a:xfrm>
        </p:grpSpPr>
        <p:sp>
          <p:nvSpPr>
            <p:cNvPr id="46" name="Rectangle 45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  <a:latin typeface="Atlas Grotesk"/>
                </a:rPr>
                <a:t>7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  <a:latin typeface="Atlas Grotesk"/>
                </a:rPr>
                <a:t>Departments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88212" y="3358179"/>
            <a:ext cx="1363074" cy="751295"/>
            <a:chOff x="6545933" y="2536333"/>
            <a:chExt cx="2101627" cy="751295"/>
          </a:xfrm>
        </p:grpSpPr>
        <p:sp>
          <p:nvSpPr>
            <p:cNvPr id="49" name="Rectangle 48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tx1"/>
                  </a:solidFill>
                  <a:latin typeface="Atlas Grotesk"/>
                </a:rPr>
                <a:t>21</a:t>
              </a:r>
              <a:endParaRPr lang="de-DE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tx1"/>
                  </a:solidFill>
                  <a:latin typeface="Atlas Grotesk"/>
                </a:rPr>
                <a:t>Class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171" y="3033905"/>
            <a:ext cx="2466621" cy="733896"/>
            <a:chOff x="2229911" y="2858717"/>
            <a:chExt cx="2466621" cy="733896"/>
          </a:xfrm>
        </p:grpSpPr>
        <p:sp>
          <p:nvSpPr>
            <p:cNvPr id="31" name="Rectangle 30"/>
            <p:cNvSpPr/>
            <p:nvPr/>
          </p:nvSpPr>
          <p:spPr>
            <a:xfrm>
              <a:off x="2250028" y="3254059"/>
              <a:ext cx="24465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Positive</a:t>
              </a:r>
              <a:r>
                <a:rPr lang="de-DE" dirty="0">
                  <a:solidFill>
                    <a:schemeClr val="accent4"/>
                  </a:solidFill>
                  <a:latin typeface="Atlas Grotesk"/>
                </a:rPr>
                <a:t> </a:t>
              </a:r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Feedback</a:t>
              </a:r>
              <a:r>
                <a:rPr lang="de-DE" dirty="0">
                  <a:solidFill>
                    <a:schemeClr val="accent4"/>
                  </a:solidFill>
                  <a:latin typeface="Atlas Grotesk"/>
                </a:rPr>
                <a:t> </a:t>
              </a:r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Count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29911" y="2858717"/>
              <a:ext cx="13309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accent4"/>
                  </a:solidFill>
                  <a:latin typeface="Atlas Grotesk"/>
                </a:rPr>
                <a:t>0 - 122</a:t>
              </a:r>
              <a:endParaRPr lang="de-DE" sz="28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197989" y="2410838"/>
            <a:ext cx="2751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tlas Grotesk"/>
              </a:rPr>
              <a:t>Anonymous Company </a:t>
            </a:r>
            <a:r>
              <a:rPr lang="de-DE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tlas Grotesk"/>
              </a:rPr>
              <a:t>but real source</a:t>
            </a:r>
            <a:endParaRPr lang="de-DE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ctrTitle" idx="4294967295"/>
          </p:nvPr>
        </p:nvSpPr>
        <p:spPr>
          <a:xfrm>
            <a:off x="685800" y="6354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F5A5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89,526,124$</a:t>
            </a:r>
            <a:endParaRPr sz="7200" b="1" dirty="0">
              <a:solidFill>
                <a:srgbClr val="F5A5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9"/>
          <p:cNvSpPr txBox="1">
            <a:spLocks noGrp="1"/>
          </p:cNvSpPr>
          <p:nvPr>
            <p:ph type="subTitle" idx="4294967295"/>
          </p:nvPr>
        </p:nvSpPr>
        <p:spPr>
          <a:xfrm>
            <a:off x="685800" y="15769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That’s a lot of money</a:t>
            </a:r>
            <a:endParaRPr sz="2400" dirty="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2" name="Google Shape;302;p49"/>
          <p:cNvSpPr txBox="1">
            <a:spLocks noGrp="1"/>
          </p:cNvSpPr>
          <p:nvPr>
            <p:ph type="ctrTitle" idx="4294967295"/>
          </p:nvPr>
        </p:nvSpPr>
        <p:spPr>
          <a:xfrm>
            <a:off x="685800" y="45978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100%</a:t>
            </a:r>
            <a:endParaRPr sz="7200" b="1">
              <a:solidFill>
                <a:srgbClr val="0198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49"/>
          <p:cNvSpPr txBox="1">
            <a:spLocks noGrp="1"/>
          </p:cNvSpPr>
          <p:nvPr>
            <p:ph type="subTitle" idx="4294967295"/>
          </p:nvPr>
        </p:nvSpPr>
        <p:spPr>
          <a:xfrm>
            <a:off x="685800" y="55393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Total success!</a:t>
            </a:r>
            <a:endParaRPr sz="24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4" name="Google Shape;304;p49"/>
          <p:cNvSpPr txBox="1">
            <a:spLocks noGrp="1"/>
          </p:cNvSpPr>
          <p:nvPr>
            <p:ph type="ctrTitle" idx="4294967295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185,244</a:t>
            </a:r>
            <a:r>
              <a:rPr lang="en" sz="4800" b="1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users</a:t>
            </a:r>
            <a:endParaRPr sz="4800" b="1">
              <a:solidFill>
                <a:srgbClr val="FE34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49"/>
          <p:cNvSpPr txBox="1">
            <a:spLocks noGrp="1"/>
          </p:cNvSpPr>
          <p:nvPr>
            <p:ph type="subTitle" idx="4294967295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 a lot of users</a:t>
            </a:r>
            <a:endParaRPr sz="24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1" name="Google Shape;321;p51"/>
          <p:cNvSpPr txBox="1">
            <a:spLocks noGrp="1"/>
          </p:cNvSpPr>
          <p:nvPr>
            <p:ph type="body" idx="1"/>
          </p:nvPr>
        </p:nvSpPr>
        <p:spPr>
          <a:xfrm>
            <a:off x="489626" y="20574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2"/>
          </p:nvPr>
        </p:nvSpPr>
        <p:spPr>
          <a:xfrm>
            <a:off x="3256389" y="20574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3" name="Google Shape;323;p51"/>
          <p:cNvSpPr txBox="1">
            <a:spLocks noGrp="1"/>
          </p:cNvSpPr>
          <p:nvPr>
            <p:ph type="body" idx="3"/>
          </p:nvPr>
        </p:nvSpPr>
        <p:spPr>
          <a:xfrm>
            <a:off x="6023153" y="20574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489626" y="44196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51"/>
          <p:cNvSpPr txBox="1">
            <a:spLocks noGrp="1"/>
          </p:cNvSpPr>
          <p:nvPr>
            <p:ph type="body" idx="2"/>
          </p:nvPr>
        </p:nvSpPr>
        <p:spPr>
          <a:xfrm>
            <a:off x="3256389" y="44196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3"/>
          </p:nvPr>
        </p:nvSpPr>
        <p:spPr>
          <a:xfrm>
            <a:off x="6023153" y="4419600"/>
            <a:ext cx="2631900" cy="17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51"/>
          <p:cNvSpPr/>
          <p:nvPr/>
        </p:nvSpPr>
        <p:spPr>
          <a:xfrm>
            <a:off x="648925" y="1615939"/>
            <a:ext cx="421701" cy="522107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3387868" y="1674355"/>
            <a:ext cx="371211" cy="405297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1"/>
          <p:cNvSpPr/>
          <p:nvPr/>
        </p:nvSpPr>
        <p:spPr>
          <a:xfrm>
            <a:off x="6119473" y="1735144"/>
            <a:ext cx="402221" cy="40587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1"/>
          <p:cNvSpPr/>
          <p:nvPr/>
        </p:nvSpPr>
        <p:spPr>
          <a:xfrm>
            <a:off x="3331891" y="4032452"/>
            <a:ext cx="483170" cy="408322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1"/>
          <p:cNvSpPr/>
          <p:nvPr/>
        </p:nvSpPr>
        <p:spPr>
          <a:xfrm>
            <a:off x="595757" y="4133601"/>
            <a:ext cx="493523" cy="286011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1"/>
          <p:cNvSpPr/>
          <p:nvPr/>
        </p:nvSpPr>
        <p:spPr>
          <a:xfrm>
            <a:off x="6122810" y="3999279"/>
            <a:ext cx="395544" cy="47466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Android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7" name="Google Shape;347;p53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Google Shape;355;p54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iPhone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6" name="Google Shape;356;p5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Google Shape;363;p55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Tablet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64" name="Google Shape;364;p5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/>
          <p:nvPr/>
        </p:nvSpPr>
        <p:spPr>
          <a:xfrm>
            <a:off x="4277715" y="1085582"/>
            <a:ext cx="4328480" cy="336977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6"/>
          <p:cNvSpPr/>
          <p:nvPr/>
        </p:nvSpPr>
        <p:spPr>
          <a:xfrm>
            <a:off x="4461830" y="1267205"/>
            <a:ext cx="3951300" cy="2518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031800" cy="4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Desktop project</a:t>
            </a:r>
            <a:endParaRPr sz="24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378" name="Google Shape;378;p57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</a:rPr>
              <a:t>any</a:t>
            </a:r>
            <a:endParaRPr sz="5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FFFF"/>
                </a:solidFill>
              </a:rPr>
              <a:t>questions</a:t>
            </a:r>
            <a:endParaRPr sz="5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4294967295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 </a:t>
            </a:r>
            <a:r>
              <a:rPr lang="en" sz="1800">
                <a:solidFill>
                  <a:srgbClr val="0198AD"/>
                </a:solidFill>
              </a:rPr>
              <a:t>/</a:t>
            </a:r>
            <a:r>
              <a:rPr lang="en" sz="1800"/>
              <a:t> user@mail.me</a:t>
            </a:r>
            <a:endParaRPr sz="1800"/>
          </a:p>
        </p:txBody>
      </p:sp>
      <p:sp>
        <p:nvSpPr>
          <p:cNvPr id="380" name="Google Shape;380;p5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6" name="Google Shape;386;p58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198AD"/>
                </a:solidFill>
                <a:hlinkClick r:id="rId4"/>
              </a:rPr>
              <a:t>SlidesCarnival</a:t>
            </a:r>
            <a:endParaRPr sz="2400">
              <a:solidFill>
                <a:srgbClr val="0198A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rgbClr val="0198AD"/>
                </a:solidFill>
                <a:hlinkClick r:id="rId5"/>
              </a:rPr>
              <a:t>Unsplash</a:t>
            </a:r>
            <a:endParaRPr sz="2400">
              <a:solidFill>
                <a:srgbClr val="0198A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Paper backgrounds by </a:t>
            </a:r>
            <a:r>
              <a:rPr lang="en" sz="2400" u="sng">
                <a:solidFill>
                  <a:srgbClr val="0198AD"/>
                </a:solidFill>
                <a:hlinkClick r:id="rId6"/>
              </a:rPr>
              <a:t>SubtlePatterns</a:t>
            </a:r>
            <a:endParaRPr sz="2400">
              <a:solidFill>
                <a:srgbClr val="0198AD"/>
              </a:solidFill>
            </a:endParaRPr>
          </a:p>
        </p:txBody>
      </p:sp>
      <p:sp>
        <p:nvSpPr>
          <p:cNvPr id="387" name="Google Shape;387;p5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</a:rPr>
              <a:t>Presentation design</a:t>
            </a:r>
            <a:endParaRPr>
              <a:solidFill>
                <a:srgbClr val="2C343B"/>
              </a:solidFill>
            </a:endParaRPr>
          </a:p>
        </p:txBody>
      </p:sp>
      <p:sp>
        <p:nvSpPr>
          <p:cNvPr id="393" name="Google Shape;393;p5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lang="en" sz="1800" b="1"/>
              <a:t>Permanent marker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lang="en" sz="1800" b="1"/>
              <a:t>Source sans pro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198AD"/>
                </a:solidFill>
                <a:hlinkClick r:id="rId4"/>
              </a:rPr>
              <a:t>https://www.fontsquirrel.com/fonts/permanent-marker</a:t>
            </a:r>
            <a:endParaRPr sz="1400">
              <a:solidFill>
                <a:srgbClr val="0198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198AD"/>
                </a:solidFill>
                <a:hlinkClick r:id="rId5"/>
              </a:rPr>
              <a:t>https://www.fontsquirrel.com/fonts/source-sans-pro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Dark grey </a:t>
            </a:r>
            <a:r>
              <a:rPr lang="en" sz="1800" b="1"/>
              <a:t>#2c343b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Light grey </a:t>
            </a:r>
            <a:r>
              <a:rPr lang="en" sz="1800" b="1">
                <a:solidFill>
                  <a:srgbClr val="859CB1"/>
                </a:solidFill>
              </a:rPr>
              <a:t>#859cb1</a:t>
            </a:r>
            <a:endParaRPr sz="1800" b="1">
              <a:solidFill>
                <a:srgbClr val="859CB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Char char="▸"/>
            </a:pPr>
            <a:r>
              <a:rPr lang="en" sz="1800"/>
              <a:t>Red </a:t>
            </a:r>
            <a:r>
              <a:rPr lang="en" sz="1800" b="1">
                <a:solidFill>
                  <a:srgbClr val="FE344D"/>
                </a:solidFill>
              </a:rPr>
              <a:t>#fe344d</a:t>
            </a:r>
            <a:endParaRPr sz="1800" b="1">
              <a:solidFill>
                <a:srgbClr val="FE344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Yellow </a:t>
            </a:r>
            <a:r>
              <a:rPr lang="en" sz="1800" b="1">
                <a:solidFill>
                  <a:srgbClr val="F5A500"/>
                </a:solidFill>
              </a:rPr>
              <a:t>#f5a500</a:t>
            </a:r>
            <a:endParaRPr sz="1800" b="1">
              <a:solidFill>
                <a:srgbClr val="F5A5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Cyan </a:t>
            </a:r>
            <a:r>
              <a:rPr lang="en" sz="1800" b="1">
                <a:solidFill>
                  <a:srgbClr val="0198AD"/>
                </a:solidFill>
              </a:rPr>
              <a:t>#0198ad</a:t>
            </a:r>
            <a:endParaRPr sz="1800" b="1">
              <a:solidFill>
                <a:srgbClr val="0198AD"/>
              </a:solidFill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3162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5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59CB1"/>
                </a:solidFill>
              </a:rPr>
              <a:t>29</a:t>
            </a:fld>
            <a:endParaRPr>
              <a:solidFill>
                <a:srgbClr val="859CB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Goal !</a:t>
            </a:r>
            <a:endParaRPr sz="3600" dirty="0"/>
          </a:p>
        </p:txBody>
      </p:sp>
      <p:sp>
        <p:nvSpPr>
          <p:cNvPr id="142" name="Google Shape;142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de-DE" b="1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Recommendation </a:t>
            </a:r>
            <a:endParaRPr lang="de-DE" b="1" dirty="0" smtClean="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de-DE" b="1" dirty="0" smtClean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Prediction </a:t>
            </a:r>
          </a:p>
        </p:txBody>
      </p:sp>
      <p:sp>
        <p:nvSpPr>
          <p:cNvPr id="144" name="Google Shape;144;p3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500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1" name="Google Shape;401;p60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0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0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0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0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0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0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0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0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0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0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0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0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0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0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0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0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0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0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0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0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0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0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60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0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0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60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0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0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0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0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0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0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0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0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0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0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0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0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0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0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0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0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0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0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0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0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0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0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0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0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0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0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0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0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0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0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0"/>
          <p:cNvSpPr/>
          <p:nvPr/>
        </p:nvSpPr>
        <p:spPr>
          <a:xfrm>
            <a:off x="6350992" y="27450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0"/>
          <p:cNvSpPr/>
          <p:nvPr/>
        </p:nvSpPr>
        <p:spPr>
          <a:xfrm>
            <a:off x="7244612" y="27450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0"/>
          <p:cNvSpPr/>
          <p:nvPr/>
        </p:nvSpPr>
        <p:spPr>
          <a:xfrm>
            <a:off x="6535708" y="2955945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0"/>
          <p:cNvSpPr/>
          <p:nvPr/>
        </p:nvSpPr>
        <p:spPr>
          <a:xfrm>
            <a:off x="7689847" y="3253342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5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20876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7319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198A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198AD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5727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198AD"/>
                </a:solidFill>
              </a:rPr>
              <a:t>😉</a:t>
            </a:r>
            <a:endParaRPr sz="9600">
              <a:solidFill>
                <a:srgbClr val="0198AD"/>
              </a:solidFill>
            </a:endParaRPr>
          </a:p>
        </p:txBody>
      </p:sp>
      <p:sp>
        <p:nvSpPr>
          <p:cNvPr id="493" name="Google Shape;493;p6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1573823" y="123092"/>
            <a:ext cx="5987562" cy="98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Extended Goal</a:t>
            </a:r>
            <a:endParaRPr dirty="0"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42;p35"/>
          <p:cNvSpPr txBox="1">
            <a:spLocks/>
          </p:cNvSpPr>
          <p:nvPr/>
        </p:nvSpPr>
        <p:spPr>
          <a:xfrm>
            <a:off x="1275150" y="1669800"/>
            <a:ext cx="7024788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Influencing words for Recommendation</a:t>
            </a:r>
          </a:p>
          <a:p>
            <a:pPr marL="0" indent="0">
              <a:spcBef>
                <a:spcPts val="0"/>
              </a:spcBef>
              <a:buNone/>
            </a:pPr>
            <a:endParaRPr lang="de-DE" sz="2400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Influencing categories in Recommendation</a:t>
            </a:r>
          </a:p>
          <a:p>
            <a:pPr marL="685800" indent="-685800">
              <a:spcBef>
                <a:spcPts val="0"/>
              </a:spcBef>
            </a:pPr>
            <a:endParaRPr lang="de-DE" sz="2400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Is there any correlation between Reviews and Recommendation</a:t>
            </a:r>
            <a:endParaRPr lang="de-DE"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457200" y="303946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3600" dirty="0"/>
              <a:t>Process Flow</a:t>
            </a:r>
            <a:endParaRPr sz="3600" dirty="0"/>
          </a:p>
        </p:txBody>
      </p:sp>
      <p:sp>
        <p:nvSpPr>
          <p:cNvPr id="312" name="Google Shape;312;p50"/>
          <p:cNvSpPr/>
          <p:nvPr/>
        </p:nvSpPr>
        <p:spPr>
          <a:xfrm>
            <a:off x="949571" y="3200400"/>
            <a:ext cx="1204545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360484" y="3403290"/>
            <a:ext cx="386862" cy="3780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6684" y="3476225"/>
            <a:ext cx="234462" cy="232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12;p50"/>
          <p:cNvSpPr/>
          <p:nvPr/>
        </p:nvSpPr>
        <p:spPr>
          <a:xfrm>
            <a:off x="2518998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312;p50"/>
          <p:cNvSpPr/>
          <p:nvPr/>
        </p:nvSpPr>
        <p:spPr>
          <a:xfrm>
            <a:off x="4111871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Building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312;p50"/>
          <p:cNvSpPr/>
          <p:nvPr/>
        </p:nvSpPr>
        <p:spPr>
          <a:xfrm>
            <a:off x="5704744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Validation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312;p50"/>
          <p:cNvSpPr/>
          <p:nvPr/>
        </p:nvSpPr>
        <p:spPr>
          <a:xfrm>
            <a:off x="7297617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Buissness  inference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312;p50"/>
          <p:cNvSpPr/>
          <p:nvPr/>
        </p:nvSpPr>
        <p:spPr>
          <a:xfrm>
            <a:off x="5857144" y="33527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Validation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Feature Engineering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499873" y="8141550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fld>
            <a:endParaRPr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28;p27"/>
          <p:cNvGrpSpPr/>
          <p:nvPr/>
        </p:nvGrpSpPr>
        <p:grpSpPr>
          <a:xfrm>
            <a:off x="5902113" y="4964687"/>
            <a:ext cx="2469661" cy="1384500"/>
            <a:chOff x="6038025" y="2598925"/>
            <a:chExt cx="2469661" cy="1384500"/>
          </a:xfrm>
        </p:grpSpPr>
        <p:cxnSp>
          <p:nvCxnSpPr>
            <p:cNvPr id="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Tokenizing</a:t>
              </a:r>
            </a:p>
            <a:p>
              <a:pPr>
                <a:spcAft>
                  <a:spcPts val="0"/>
                </a:spcAft>
              </a:pPr>
              <a:endParaRPr lang="de-DE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>
                <a:spcAft>
                  <a:spcPts val="0"/>
                </a:spcAft>
              </a:pPr>
              <a:r>
                <a:rPr lang="de-DE" sz="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Merging Topic &amp; Review text and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Splitting </a:t>
              </a:r>
              <a:r>
                <a:rPr lang="de-DE" sz="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into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Tokens</a:t>
              </a:r>
              <a:endParaRPr lang="de-DE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8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3" name="Google Shape;233;p27"/>
          <p:cNvGrpSpPr/>
          <p:nvPr/>
        </p:nvGrpSpPr>
        <p:grpSpPr>
          <a:xfrm>
            <a:off x="1326539" y="4121490"/>
            <a:ext cx="2994729" cy="1384500"/>
            <a:chOff x="636321" y="1844098"/>
            <a:chExt cx="2994729" cy="1384500"/>
          </a:xfrm>
        </p:grpSpPr>
        <p:sp>
          <p:nvSpPr>
            <p:cNvPr id="1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 smtClean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Preprocessing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algn="r">
                <a:spcAft>
                  <a:spcPts val="1600"/>
                </a:spcAft>
              </a:pPr>
              <a:r>
                <a:rPr lang="en-US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</a:rPr>
                <a:t>Remove punctuation,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Stemming, Stopwords </a:t>
              </a:r>
              <a:r>
                <a:rPr lang="en-US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</a:rPr>
                <a:t>Lemmatization</a:t>
              </a:r>
              <a:r>
                <a:rPr lang="en-US" dirty="0" smtClean="0"/>
                <a:t> 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, </a:t>
              </a:r>
              <a:endParaRPr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1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8" name="Google Shape;238;p27"/>
          <p:cNvGrpSpPr/>
          <p:nvPr/>
        </p:nvGrpSpPr>
        <p:grpSpPr>
          <a:xfrm>
            <a:off x="3667331" y="3083902"/>
            <a:ext cx="3599586" cy="1384500"/>
            <a:chOff x="4908100" y="889950"/>
            <a:chExt cx="3599586" cy="1384500"/>
          </a:xfrm>
        </p:grpSpPr>
        <p:cxnSp>
          <p:nvCxnSpPr>
            <p:cNvPr id="1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 smtClean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TF-IDF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800" dirty="0">
                <a:solidFill>
                  <a:schemeClr val="bg1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3" name="Google Shape;243;p27"/>
          <p:cNvGrpSpPr/>
          <p:nvPr/>
        </p:nvGrpSpPr>
        <p:grpSpPr>
          <a:xfrm>
            <a:off x="2788217" y="3293297"/>
            <a:ext cx="3514811" cy="3252003"/>
            <a:chOff x="2991269" y="1153325"/>
            <a:chExt cx="3514811" cy="3252003"/>
          </a:xfrm>
        </p:grpSpPr>
        <p:sp>
          <p:nvSpPr>
            <p:cNvPr id="2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5423214"/>
              </p:ext>
            </p:extLst>
          </p:nvPr>
        </p:nvGraphicFramePr>
        <p:xfrm>
          <a:off x="457200" y="1607372"/>
          <a:ext cx="7871365" cy="120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Google Shape;238;p27"/>
          <p:cNvGrpSpPr/>
          <p:nvPr/>
        </p:nvGrpSpPr>
        <p:grpSpPr>
          <a:xfrm>
            <a:off x="796505" y="2993724"/>
            <a:ext cx="3599586" cy="1384500"/>
            <a:chOff x="4908100" y="889950"/>
            <a:chExt cx="3599586" cy="1384500"/>
          </a:xfrm>
        </p:grpSpPr>
        <p:cxnSp>
          <p:nvCxnSpPr>
            <p:cNvPr id="34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Lexicon Based Sentiment Classifier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6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4</a:t>
              </a:r>
              <a:endParaRPr sz="800" dirty="0">
                <a:solidFill>
                  <a:schemeClr val="bg1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31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body" idx="1"/>
          </p:nvPr>
        </p:nvSpPr>
        <p:spPr>
          <a:xfrm>
            <a:off x="1104300" y="150923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57" name="Google Shape;157;p3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 b="1">
                <a:solidFill>
                  <a:srgbClr val="F5A500"/>
                </a:solidFill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(4:3)</PresentationFormat>
  <Paragraphs>215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Atlas Grotesk</vt:lpstr>
      <vt:lpstr>Calibri</vt:lpstr>
      <vt:lpstr>Chivo Light</vt:lpstr>
      <vt:lpstr>Permanent Marker</vt:lpstr>
      <vt:lpstr>Source Sans Pro</vt:lpstr>
      <vt:lpstr>Titillium Web</vt:lpstr>
      <vt:lpstr>Titillium Web Light</vt:lpstr>
      <vt:lpstr>Timon template</vt:lpstr>
      <vt:lpstr>Timon template</vt:lpstr>
      <vt:lpstr>E-Commerce Clothing Recommendation Prediction</vt:lpstr>
      <vt:lpstr>Dataset</vt:lpstr>
      <vt:lpstr>Goal !</vt:lpstr>
      <vt:lpstr>Extended Goal</vt:lpstr>
      <vt:lpstr>Process Flow</vt:lpstr>
      <vt:lpstr>Feature Engineering 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Clothing Recommendation Prediction</dc:title>
  <dc:creator>Subramani, Balaji</dc:creator>
  <cp:lastModifiedBy>Subramani, Balaji</cp:lastModifiedBy>
  <cp:revision>32</cp:revision>
  <dcterms:modified xsi:type="dcterms:W3CDTF">2019-06-14T12:54:05Z</dcterms:modified>
</cp:coreProperties>
</file>