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1.png" ContentType="image/png"/>
  <Override PartName="/ppt/media/image2.png" ContentType="image/png"/>
  <Override PartName="/ppt/media/image3.gif" ContentType="image/gif"/>
  <Override PartName="/ppt/media/image4.png" ContentType="image/png"/>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83625" cy="30545087"/>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068840" y="7147440"/>
            <a:ext cx="1924488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068840" y="16400880"/>
            <a:ext cx="1924488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068840" y="714744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0929960" y="714744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0929960" y="1640088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068840" y="1640088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068840" y="7147440"/>
            <a:ext cx="1924488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068840" y="7147440"/>
            <a:ext cx="1924488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068840" y="8328600"/>
            <a:ext cx="19244880" cy="15352920"/>
          </a:xfrm>
          <a:prstGeom prst="rect">
            <a:avLst/>
          </a:prstGeom>
          <a:ln>
            <a:noFill/>
          </a:ln>
        </p:spPr>
      </p:pic>
      <p:pic>
        <p:nvPicPr>
          <p:cNvPr id="35" name="" descr=""/>
          <p:cNvPicPr/>
          <p:nvPr/>
        </p:nvPicPr>
        <p:blipFill>
          <a:blip r:embed="rId3"/>
          <a:stretch/>
        </p:blipFill>
        <p:spPr>
          <a:xfrm>
            <a:off x="1068840" y="8328600"/>
            <a:ext cx="19244880" cy="15352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068840" y="7147440"/>
            <a:ext cx="19244880" cy="17715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068840" y="7147440"/>
            <a:ext cx="1924488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068840" y="7147440"/>
            <a:ext cx="939132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0929960" y="7147440"/>
            <a:ext cx="939132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470240" y="1626120"/>
            <a:ext cx="18442080" cy="2736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068840" y="714744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068840" y="1640088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0929960" y="7147440"/>
            <a:ext cx="939132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068840" y="7147440"/>
            <a:ext cx="9391320" cy="17715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0929960" y="714744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0929960" y="1640088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068840" y="714744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0929960" y="7147440"/>
            <a:ext cx="939132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068840" y="16400880"/>
            <a:ext cx="19244880" cy="8450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70240" y="1626120"/>
            <a:ext cx="18442080" cy="5902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068840" y="7147440"/>
            <a:ext cx="19244880" cy="17715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png"/><Relationship Id="rId3"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359640" y="365760"/>
            <a:ext cx="20662560" cy="29554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37" name="CustomShape 2"/>
          <p:cNvSpPr/>
          <p:nvPr/>
        </p:nvSpPr>
        <p:spPr>
          <a:xfrm>
            <a:off x="2633400" y="365760"/>
            <a:ext cx="18388800" cy="11325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000000"/>
                </a:solidFill>
                <a:uFill>
                  <a:solidFill>
                    <a:srgbClr val="ffffff"/>
                  </a:solidFill>
                </a:uFill>
                <a:latin typeface="Calibri Light"/>
                <a:ea typeface="DejaVu Sans"/>
              </a:rPr>
              <a:t>PREDICTING EMPLOYEE ATTRITION USING MACHINE LEARNING</a:t>
            </a:r>
            <a:endParaRPr b="0" lang="en-US" sz="1800" spc="-1" strike="noStrike">
              <a:solidFill>
                <a:srgbClr val="000000"/>
              </a:solidFill>
              <a:uFill>
                <a:solidFill>
                  <a:srgbClr val="ffffff"/>
                </a:solidFill>
              </a:uFill>
              <a:latin typeface="Arial"/>
            </a:endParaRPr>
          </a:p>
        </p:txBody>
      </p:sp>
      <p:sp>
        <p:nvSpPr>
          <p:cNvPr id="38" name="CustomShape 3"/>
          <p:cNvSpPr/>
          <p:nvPr/>
        </p:nvSpPr>
        <p:spPr>
          <a:xfrm>
            <a:off x="2633400" y="1499760"/>
            <a:ext cx="18388800" cy="691200"/>
          </a:xfrm>
          <a:prstGeom prst="rect">
            <a:avLst/>
          </a:prstGeom>
          <a:noFill/>
          <a:ln>
            <a:noFill/>
          </a:ln>
        </p:spPr>
        <p:style>
          <a:lnRef idx="0"/>
          <a:fillRef idx="0"/>
          <a:effectRef idx="0"/>
          <a:fontRef idx="minor"/>
        </p:style>
        <p:txBody>
          <a:bodyPr lIns="90000" rIns="90000" tIns="45000" bIns="45000"/>
          <a:p>
            <a:r>
              <a:rPr b="0" lang="en-US" sz="4400" spc="-1" strike="noStrike">
                <a:solidFill>
                  <a:srgbClr val="000000"/>
                </a:solidFill>
                <a:uFill>
                  <a:solidFill>
                    <a:srgbClr val="ffffff"/>
                  </a:solidFill>
                </a:uFill>
                <a:latin typeface="Calibri"/>
                <a:ea typeface="Times New Roman"/>
              </a:rPr>
              <a:t>P. D. Sai Vardhan | A. Sai Kaushik | Balagopal. T. S</a:t>
            </a:r>
            <a:r>
              <a:rPr b="0" lang="en-US" sz="4400" spc="-1" strike="noStrike">
                <a:solidFill>
                  <a:srgbClr val="000000"/>
                </a:solidFill>
                <a:uFill>
                  <a:solidFill>
                    <a:srgbClr val="ffffff"/>
                  </a:solidFill>
                </a:uFill>
                <a:latin typeface="Calibri"/>
                <a:ea typeface="DejaVu Sans"/>
              </a:rPr>
              <a:t> | Dr. Sairabanu J | SCOPE</a:t>
            </a:r>
            <a:endParaRPr b="0" lang="en-US" sz="1800" spc="-1" strike="noStrike">
              <a:solidFill>
                <a:srgbClr val="000000"/>
              </a:solidFill>
              <a:uFill>
                <a:solidFill>
                  <a:srgbClr val="ffffff"/>
                </a:solidFill>
              </a:uFill>
              <a:latin typeface="Arial"/>
            </a:endParaRPr>
          </a:p>
        </p:txBody>
      </p:sp>
      <p:sp>
        <p:nvSpPr>
          <p:cNvPr id="39" name="CustomShape 4"/>
          <p:cNvSpPr/>
          <p:nvPr/>
        </p:nvSpPr>
        <p:spPr>
          <a:xfrm>
            <a:off x="359640" y="10955160"/>
            <a:ext cx="10348560" cy="18248760"/>
          </a:xfrm>
          <a:prstGeom prst="rect">
            <a:avLst/>
          </a:prstGeom>
          <a:noFill/>
          <a:ln w="15840">
            <a:solidFill>
              <a:schemeClr val="accent1">
                <a:shade val="50000"/>
              </a:schemeClr>
            </a:solidFill>
            <a:round/>
          </a:ln>
        </p:spPr>
        <p:style>
          <a:lnRef idx="0"/>
          <a:fillRef idx="0"/>
          <a:effectRef idx="0"/>
          <a:fontRef idx="minor"/>
        </p:style>
        <p:txBody>
          <a:bodyPr lIns="90000" rIns="90000" tIns="45000" bIns="45000"/>
          <a:p>
            <a:pPr>
              <a:lnSpc>
                <a:spcPct val="90000"/>
              </a:lnSpc>
            </a:pPr>
            <a:r>
              <a:rPr b="0" lang="en-US" sz="2400" spc="-1" strike="noStrike">
                <a:solidFill>
                  <a:srgbClr val="000000"/>
                </a:solidFill>
                <a:uFill>
                  <a:solidFill>
                    <a:srgbClr val="ffffff"/>
                  </a:solidFill>
                </a:uFill>
                <a:latin typeface="Calibri"/>
                <a:ea typeface="DejaVu Sans"/>
              </a:rPr>
              <a:t>I. Related concepts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In this project the model is prepared in two steps. First the imbalanced data is converted to balanced data using SMOTE and Random Sampling. Then the data is trained using the Classifier models: KNN, Random Forest classifier, SVM and Artificial Neural Network(ANN).Then their performance is compared in terms of accuracy and precision. The existing paper uses ADASYN for sampling but we are using random sample and SMOTE instead. We also intend to compare the results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thus obtained and infer which machine learning algorithm is best suitable for predicting the results.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II. Proposed System Methodology   </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Data Pre-processing:</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The dataset is highly imbalanced and it is converted to balanced data by using over-sampling methods like ADASYN or SMOTE. After that the data is standardized or normalized to avoid over fitting also null values are replaced with zeros. Redundant  and irrelevant columns are also removed in this step.</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Data splitting:</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Now 70 % of the data is used for training and 30% is used for testing, maintaining the class ratio. Training the model: As different models are to be used so k-fold cross validation is used for proper model selection. Then we fit our data to the models to evaluate the performance. Also we use different parameters for choosing the best model.</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III. Requirement Analysis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Hardware Requirements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Processor – i3 / i5</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RAM - 4GB / 8GB</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System Free Space - Minimum 15GB</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Software Requirements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Programming Language - Python</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IDE - Anaconda</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User Interface - Visual Studio</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40" name="CustomShape 5"/>
          <p:cNvSpPr/>
          <p:nvPr/>
        </p:nvSpPr>
        <p:spPr>
          <a:xfrm>
            <a:off x="10709640" y="3094920"/>
            <a:ext cx="10348560" cy="13154400"/>
          </a:xfrm>
          <a:prstGeom prst="rect">
            <a:avLst/>
          </a:prstGeom>
          <a:noFill/>
          <a:ln w="15840">
            <a:solidFill>
              <a:schemeClr val="accent1">
                <a:shade val="50000"/>
              </a:schemeClr>
            </a:solidFill>
            <a:round/>
          </a:ln>
        </p:spPr>
        <p:style>
          <a:lnRef idx="0"/>
          <a:fillRef idx="0"/>
          <a:effectRef idx="0"/>
          <a:fontRef idx="minor"/>
        </p:style>
        <p:txBody>
          <a:bodyPr lIns="90000" rIns="90000" tIns="45000" bIns="45000"/>
          <a:p>
            <a:pPr>
              <a:lnSpc>
                <a:spcPct val="90000"/>
              </a:lnSpc>
            </a:pPr>
            <a:r>
              <a:rPr b="0" lang="en-US" sz="2400" spc="-1" strike="noStrike">
                <a:solidFill>
                  <a:srgbClr val="000000"/>
                </a:solidFill>
                <a:uFill>
                  <a:solidFill>
                    <a:srgbClr val="ffffff"/>
                  </a:solidFill>
                </a:uFill>
                <a:latin typeface="Calibri"/>
                <a:ea typeface="DejaVu Sans"/>
              </a:rPr>
              <a:t>Importing / inserting files…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Images such as photographs, graphs, diagrams, logos, etc., can be added to the poster.</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To insert scanned images into your poster, go through the menus as follows: Insert / Picture / From File… then find the file on your computer, select it, and press OK.</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The best type of image files to insert are JPEG or TIFF, JPEG is the preferred format.</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Be aware of the image size you are importing. The average colour photo (13 x 18cm at 180dpi) would be about 3Mb (1Mb for B/W greyscale).</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Do not use images from the web ass they will print very poorly.</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Notes about graphs…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For simple graphs use MS Excel, or do the graph directly in PowerPoint.</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Graphs done in a scientific graphing programs (e.g.. Sigma Plot, Prism, SPSS, Statistica, Matlab) should be saved as JPEG or TIFF and them imported.</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i="1" lang="en-US" sz="1800" spc="-1" strike="noStrike">
                <a:solidFill>
                  <a:srgbClr val="000000"/>
                </a:solidFill>
                <a:uFill>
                  <a:solidFill>
                    <a:srgbClr val="ffffff"/>
                  </a:solidFill>
                </a:uFill>
                <a:latin typeface="Calibri"/>
                <a:ea typeface="DejaVu Sans"/>
              </a:rPr>
              <a:t>Captions to be set in Calibri, italic, 18 to </a:t>
            </a:r>
            <a:r>
              <a:rPr b="0" i="1" lang="en-US" sz="2400" spc="-1" strike="noStrike">
                <a:solidFill>
                  <a:srgbClr val="000000"/>
                </a:solidFill>
                <a:uFill>
                  <a:solidFill>
                    <a:srgbClr val="ffffff"/>
                  </a:solidFill>
                </a:uFill>
                <a:latin typeface="Calibri"/>
                <a:ea typeface="DejaVu Sans"/>
              </a:rPr>
              <a:t>24</a:t>
            </a:r>
            <a:r>
              <a:rPr b="0" i="1" lang="en-US" sz="1800" spc="-1" strike="noStrike">
                <a:solidFill>
                  <a:srgbClr val="000000"/>
                </a:solidFill>
                <a:uFill>
                  <a:solidFill>
                    <a:srgbClr val="ffffff"/>
                  </a:solidFill>
                </a:uFill>
                <a:latin typeface="Calibri"/>
                <a:ea typeface="DejaVu Sans"/>
              </a:rPr>
              <a:t> points, to the length of the column in case a figure takes more than 2/3 of column width</a:t>
            </a:r>
            <a:r>
              <a:rPr b="0" i="1"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r>
              <a:rPr b="0" i="1" lang="en-US" sz="2000" spc="-1" strike="noStrike">
                <a:solidFill>
                  <a:srgbClr val="000000"/>
                </a:solidFill>
                <a:uFill>
                  <a:solidFill>
                    <a:srgbClr val="ffffff"/>
                  </a:solidFill>
                </a:uFill>
                <a:latin typeface="Calibri"/>
                <a:ea typeface="DejaVu Sans"/>
              </a:rPr>
              <a:t>Captions to be set in Calibri, italic, 18 to </a:t>
            </a:r>
            <a:r>
              <a:rPr b="0" i="1" lang="en-US" sz="2400" spc="-1" strike="noStrike">
                <a:solidFill>
                  <a:srgbClr val="000000"/>
                </a:solidFill>
                <a:uFill>
                  <a:solidFill>
                    <a:srgbClr val="ffffff"/>
                  </a:solidFill>
                </a:uFill>
                <a:latin typeface="Calibri"/>
                <a:ea typeface="DejaVu Sans"/>
              </a:rPr>
              <a:t>24</a:t>
            </a:r>
            <a:r>
              <a:rPr b="0" i="1" lang="en-US" sz="2000" spc="-1" strike="noStrike">
                <a:solidFill>
                  <a:srgbClr val="000000"/>
                </a:solidFill>
                <a:uFill>
                  <a:solidFill>
                    <a:srgbClr val="ffffff"/>
                  </a:solidFill>
                </a:uFill>
                <a:latin typeface="Calibri"/>
                <a:ea typeface="DejaVu Sans"/>
              </a:rPr>
              <a:t> points, should be set </a:t>
            </a:r>
            <a:r>
              <a:rPr b="1" i="1" lang="en-US" sz="2000" spc="-1" strike="noStrike">
                <a:solidFill>
                  <a:srgbClr val="000000"/>
                </a:solidFill>
                <a:uFill>
                  <a:solidFill>
                    <a:srgbClr val="ffffff"/>
                  </a:solidFill>
                </a:uFill>
                <a:latin typeface="Calibri"/>
                <a:ea typeface="DejaVu Sans"/>
              </a:rPr>
              <a:t>above</a:t>
            </a:r>
            <a:r>
              <a:rPr b="0" i="1" lang="en-US" sz="2000" spc="-1" strike="noStrike">
                <a:solidFill>
                  <a:srgbClr val="000000"/>
                </a:solidFill>
                <a:uFill>
                  <a:solidFill>
                    <a:srgbClr val="ffffff"/>
                  </a:solidFill>
                </a:uFill>
                <a:latin typeface="Calibri"/>
                <a:ea typeface="DejaVu Sans"/>
              </a:rPr>
              <a:t> the table and centre aligned </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41" name="CustomShape 6"/>
          <p:cNvSpPr/>
          <p:nvPr/>
        </p:nvSpPr>
        <p:spPr>
          <a:xfrm>
            <a:off x="379440" y="6737400"/>
            <a:ext cx="4015800" cy="637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000000"/>
                </a:solidFill>
                <a:uFill>
                  <a:solidFill>
                    <a:srgbClr val="ffffff"/>
                  </a:solidFill>
                </a:uFill>
                <a:latin typeface="Calibri"/>
                <a:ea typeface="DejaVu Sans"/>
              </a:rPr>
              <a:t>SCOPE of the Project</a:t>
            </a:r>
            <a:endParaRPr b="0" lang="en-US" sz="1800" spc="-1" strike="noStrike">
              <a:solidFill>
                <a:srgbClr val="000000"/>
              </a:solidFill>
              <a:uFill>
                <a:solidFill>
                  <a:srgbClr val="ffffff"/>
                </a:solidFill>
              </a:uFill>
              <a:latin typeface="Arial"/>
            </a:endParaRPr>
          </a:p>
        </p:txBody>
      </p:sp>
      <p:sp>
        <p:nvSpPr>
          <p:cNvPr id="42" name="CustomShape 7"/>
          <p:cNvSpPr/>
          <p:nvPr/>
        </p:nvSpPr>
        <p:spPr>
          <a:xfrm>
            <a:off x="10663200" y="2481840"/>
            <a:ext cx="1503000" cy="637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000000"/>
                </a:solidFill>
                <a:uFill>
                  <a:solidFill>
                    <a:srgbClr val="ffffff"/>
                  </a:solidFill>
                </a:uFill>
                <a:latin typeface="Calibri"/>
                <a:ea typeface="DejaVu Sans"/>
              </a:rPr>
              <a:t>Results</a:t>
            </a:r>
            <a:endParaRPr b="0" lang="en-US" sz="1800" spc="-1" strike="noStrike">
              <a:solidFill>
                <a:srgbClr val="000000"/>
              </a:solidFill>
              <a:uFill>
                <a:solidFill>
                  <a:srgbClr val="ffffff"/>
                </a:solidFill>
              </a:uFill>
              <a:latin typeface="Arial"/>
            </a:endParaRPr>
          </a:p>
        </p:txBody>
      </p:sp>
      <p:sp>
        <p:nvSpPr>
          <p:cNvPr id="43" name="CustomShape 8"/>
          <p:cNvSpPr/>
          <p:nvPr/>
        </p:nvSpPr>
        <p:spPr>
          <a:xfrm>
            <a:off x="372600" y="10298160"/>
            <a:ext cx="2679480" cy="637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600" spc="-1" strike="noStrike">
                <a:solidFill>
                  <a:srgbClr val="000000"/>
                </a:solidFill>
                <a:uFill>
                  <a:solidFill>
                    <a:srgbClr val="ffffff"/>
                  </a:solidFill>
                </a:uFill>
                <a:latin typeface="Calibri"/>
                <a:ea typeface="DejaVu Sans"/>
              </a:rPr>
              <a:t>Methodology</a:t>
            </a:r>
            <a:endParaRPr b="0" lang="en-US" sz="1800" spc="-1" strike="noStrike">
              <a:solidFill>
                <a:srgbClr val="000000"/>
              </a:solidFill>
              <a:uFill>
                <a:solidFill>
                  <a:srgbClr val="ffffff"/>
                </a:solidFill>
              </a:uFill>
              <a:latin typeface="Arial"/>
            </a:endParaRPr>
          </a:p>
        </p:txBody>
      </p:sp>
      <p:sp>
        <p:nvSpPr>
          <p:cNvPr id="44" name="CustomShape 9"/>
          <p:cNvSpPr/>
          <p:nvPr/>
        </p:nvSpPr>
        <p:spPr>
          <a:xfrm>
            <a:off x="359640" y="7409880"/>
            <a:ext cx="10348560" cy="2764080"/>
          </a:xfrm>
          <a:prstGeom prst="rect">
            <a:avLst/>
          </a:prstGeom>
          <a:noFill/>
          <a:ln w="15840">
            <a:solidFill>
              <a:schemeClr val="accent1">
                <a:shade val="50000"/>
              </a:schemeClr>
            </a:solidFill>
            <a:round/>
          </a:ln>
        </p:spPr>
        <p:style>
          <a:lnRef idx="0"/>
          <a:fillRef idx="0"/>
          <a:effectRef idx="0"/>
          <a:fontRef idx="minor"/>
        </p:style>
        <p:txBody>
          <a:bodyPr lIns="90000" rIns="90000" tIns="45000" bIns="45000"/>
          <a:p>
            <a:pPr>
              <a:lnSpc>
                <a:spcPct val="90000"/>
              </a:lnSpc>
            </a:pPr>
            <a:r>
              <a:rPr b="0" lang="en-US" sz="2400" spc="-1" strike="noStrike">
                <a:solidFill>
                  <a:srgbClr val="000000"/>
                </a:solidFill>
                <a:uFill>
                  <a:solidFill>
                    <a:srgbClr val="ffffff"/>
                  </a:solidFill>
                </a:uFill>
                <a:latin typeface="Calibri"/>
                <a:ea typeface="DejaVu Sans"/>
              </a:rPr>
              <a:t>Simply highlight this text and replace it by typing in your own text, or copy and paste your text from a MS Word document or a PowerPoint slide presentation. </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The body text / font size should be between 24 and </a:t>
            </a:r>
            <a:r>
              <a:rPr b="0" lang="en-US" sz="3200" spc="-1" strike="noStrike">
                <a:solidFill>
                  <a:srgbClr val="000000"/>
                </a:solidFill>
                <a:uFill>
                  <a:solidFill>
                    <a:srgbClr val="ffffff"/>
                  </a:solidFill>
                </a:uFill>
                <a:latin typeface="Calibri"/>
                <a:ea typeface="DejaVu Sans"/>
              </a:rPr>
              <a:t>32</a:t>
            </a:r>
            <a:r>
              <a:rPr b="0" lang="en-US" sz="2400" spc="-1" strike="noStrike">
                <a:solidFill>
                  <a:srgbClr val="000000"/>
                </a:solidFill>
                <a:uFill>
                  <a:solidFill>
                    <a:srgbClr val="ffffff"/>
                  </a:solidFill>
                </a:uFill>
                <a:latin typeface="Calibri"/>
                <a:ea typeface="DejaVu Sans"/>
              </a:rPr>
              <a:t> points. Calibri font. </a:t>
            </a:r>
            <a:r>
              <a:rPr b="0" lang="en-US" sz="2000" spc="-1" strike="noStrike">
                <a:solidFill>
                  <a:srgbClr val="000000"/>
                </a:solidFill>
                <a:uFill>
                  <a:solidFill>
                    <a:srgbClr val="ffffff"/>
                  </a:solidFill>
                </a:uFill>
                <a:latin typeface="Calibri"/>
                <a:ea typeface="DejaVu Sans"/>
              </a:rPr>
              <a:t>This is too small!</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Keep body text left-aligned, and do not justify text!  The colour of the text, title and poster background can be chosen from the four colours </a:t>
            </a:r>
            <a:r>
              <a:rPr b="0" lang="en-US" sz="2400" spc="-1" strike="noStrike">
                <a:solidFill>
                  <a:srgbClr val="00b0f0"/>
                </a:solidFill>
                <a:uFill>
                  <a:solidFill>
                    <a:srgbClr val="ffffff"/>
                  </a:solidFill>
                </a:uFill>
                <a:latin typeface="Calibri"/>
                <a:ea typeface="DejaVu Sans"/>
              </a:rPr>
              <a:t>blue</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ff0000"/>
                </a:solidFill>
                <a:uFill>
                  <a:solidFill>
                    <a:srgbClr val="ffffff"/>
                  </a:solidFill>
                </a:uFill>
                <a:latin typeface="Calibri"/>
                <a:ea typeface="DejaVu Sans"/>
              </a:rPr>
              <a:t>red</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b050"/>
                </a:solidFill>
                <a:uFill>
                  <a:solidFill>
                    <a:srgbClr val="ffffff"/>
                  </a:solidFill>
                </a:uFill>
                <a:latin typeface="Calibri"/>
                <a:ea typeface="DejaVu Sans"/>
              </a:rPr>
              <a:t>green</a:t>
            </a:r>
            <a:r>
              <a:rPr b="0" lang="en-US" sz="2400" spc="-1" strike="noStrike">
                <a:solidFill>
                  <a:srgbClr val="000000"/>
                </a:solidFill>
                <a:uFill>
                  <a:solidFill>
                    <a:srgbClr val="ffffff"/>
                  </a:solidFill>
                </a:uFill>
                <a:latin typeface="Calibri"/>
                <a:ea typeface="DejaVu Sans"/>
              </a:rPr>
              <a:t> black</a:t>
            </a:r>
            <a:endParaRPr b="0" lang="en-US" sz="1800" spc="-1" strike="noStrike">
              <a:solidFill>
                <a:srgbClr val="000000"/>
              </a:solidFill>
              <a:uFill>
                <a:solidFill>
                  <a:srgbClr val="ffffff"/>
                </a:solidFill>
              </a:uFill>
              <a:latin typeface="Arial"/>
            </a:endParaRPr>
          </a:p>
        </p:txBody>
      </p:sp>
      <p:sp>
        <p:nvSpPr>
          <p:cNvPr id="45" name="CustomShape 10"/>
          <p:cNvSpPr/>
          <p:nvPr/>
        </p:nvSpPr>
        <p:spPr>
          <a:xfrm>
            <a:off x="359640" y="3092040"/>
            <a:ext cx="10348560" cy="1753200"/>
          </a:xfrm>
          <a:prstGeom prst="rect">
            <a:avLst/>
          </a:prstGeom>
          <a:noFill/>
          <a:ln w="15840">
            <a:solidFill>
              <a:schemeClr val="accent1">
                <a:shade val="50000"/>
              </a:schemeClr>
            </a:solidFill>
            <a:round/>
          </a:ln>
        </p:spPr>
        <p:style>
          <a:lnRef idx="0"/>
          <a:fillRef idx="0"/>
          <a:effectRef idx="0"/>
          <a:fontRef idx="minor"/>
        </p:style>
        <p:txBody>
          <a:bodyPr lIns="90000" rIns="90000" tIns="45000" bIns="45000"/>
          <a:p>
            <a:r>
              <a:rPr b="0" lang="en-US" sz="2400" spc="-1" strike="noStrike">
                <a:solidFill>
                  <a:srgbClr val="000000"/>
                </a:solidFill>
                <a:uFill>
                  <a:solidFill>
                    <a:srgbClr val="ffffff"/>
                  </a:solidFill>
                </a:uFill>
                <a:latin typeface="Calibri"/>
                <a:ea typeface="Times New Roman"/>
              </a:rPr>
              <a:t>Employee attrition is the loss of employees due to personal reasons, low job satisfaction, low salary, and/or a bad business environment. Aim of our project is to develop a software that predicts employee attrition using various parameters utilizing various machine learning algorithms and also compare the results.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46" name="CustomShape 11"/>
          <p:cNvSpPr/>
          <p:nvPr/>
        </p:nvSpPr>
        <p:spPr>
          <a:xfrm>
            <a:off x="425880" y="2481840"/>
            <a:ext cx="2491920" cy="637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000000"/>
                </a:solidFill>
                <a:uFill>
                  <a:solidFill>
                    <a:srgbClr val="ffffff"/>
                  </a:solidFill>
                </a:uFill>
                <a:latin typeface="Calibri"/>
                <a:ea typeface="DejaVu Sans"/>
              </a:rPr>
              <a:t>Introduction</a:t>
            </a:r>
            <a:endParaRPr b="0" lang="en-US" sz="1800" spc="-1" strike="noStrike">
              <a:solidFill>
                <a:srgbClr val="000000"/>
              </a:solidFill>
              <a:uFill>
                <a:solidFill>
                  <a:srgbClr val="ffffff"/>
                </a:solidFill>
              </a:uFill>
              <a:latin typeface="Arial"/>
            </a:endParaRPr>
          </a:p>
        </p:txBody>
      </p:sp>
      <p:pic>
        <p:nvPicPr>
          <p:cNvPr id="47" name="Picture 8" descr=""/>
          <p:cNvPicPr/>
          <p:nvPr/>
        </p:nvPicPr>
        <p:blipFill>
          <a:blip r:embed="rId1"/>
          <a:stretch/>
        </p:blipFill>
        <p:spPr>
          <a:xfrm>
            <a:off x="10936080" y="17000640"/>
            <a:ext cx="9849960" cy="5752080"/>
          </a:xfrm>
          <a:prstGeom prst="rect">
            <a:avLst/>
          </a:prstGeom>
          <a:ln>
            <a:noFill/>
          </a:ln>
        </p:spPr>
      </p:pic>
      <p:sp>
        <p:nvSpPr>
          <p:cNvPr id="48" name="CustomShape 12"/>
          <p:cNvSpPr/>
          <p:nvPr/>
        </p:nvSpPr>
        <p:spPr>
          <a:xfrm>
            <a:off x="10703880" y="23383440"/>
            <a:ext cx="10348560" cy="3837600"/>
          </a:xfrm>
          <a:prstGeom prst="rect">
            <a:avLst/>
          </a:prstGeom>
          <a:noFill/>
          <a:ln w="15840">
            <a:solidFill>
              <a:schemeClr val="accent1">
                <a:shade val="50000"/>
              </a:schemeClr>
            </a:solidFill>
            <a:round/>
          </a:ln>
        </p:spPr>
        <p:style>
          <a:lnRef idx="0"/>
          <a:fillRef idx="0"/>
          <a:effectRef idx="0"/>
          <a:fontRef idx="minor"/>
        </p:style>
        <p:txBody>
          <a:bodyPr lIns="90000" rIns="90000" tIns="45000" bIns="45000"/>
          <a:p>
            <a:pPr>
              <a:lnSpc>
                <a:spcPct val="90000"/>
              </a:lnSpc>
            </a:pPr>
            <a:r>
              <a:rPr b="0" lang="en-US" sz="2400" spc="-1" strike="noStrike">
                <a:solidFill>
                  <a:srgbClr val="000000"/>
                </a:solidFill>
                <a:uFill>
                  <a:solidFill>
                    <a:srgbClr val="ffffff"/>
                  </a:solidFill>
                </a:uFill>
                <a:latin typeface="Calibri"/>
                <a:ea typeface="DejaVu Sans"/>
              </a:rPr>
              <a:t>Brief summary of what you discovered based on results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Indicate and explain whether or not the data supports your hypothesis</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Give directions for future work in this area.</a:t>
            </a:r>
            <a:endParaRPr b="0" lang="en-US" sz="1800" spc="-1" strike="noStrike">
              <a:solidFill>
                <a:srgbClr val="000000"/>
              </a:solidFill>
              <a:uFill>
                <a:solidFill>
                  <a:srgbClr val="ffffff"/>
                </a:solidFill>
              </a:uFill>
              <a:latin typeface="Arial"/>
            </a:endParaRPr>
          </a:p>
          <a:p>
            <a:pPr>
              <a:lnSpc>
                <a:spcPct val="90000"/>
              </a:lnSpc>
            </a:pPr>
            <a:r>
              <a:rPr b="0" lang="en-US" sz="2400" spc="-1" strike="noStrike">
                <a:solidFill>
                  <a:srgbClr val="000000"/>
                </a:solidFill>
                <a:uFill>
                  <a:solidFill>
                    <a:srgbClr val="ffffff"/>
                  </a:solidFill>
                </a:uFill>
                <a:latin typeface="Calibri"/>
                <a:ea typeface="DejaVu Sans"/>
              </a:rPr>
              <a:t>Each of the areas can be expanded as per requirement.  Please use only a two columns to make it visually appealing.</a:t>
            </a:r>
            <a:endParaRPr b="0" lang="en-US" sz="1800" spc="-1" strike="noStrike">
              <a:solidFill>
                <a:srgbClr val="000000"/>
              </a:solidFill>
              <a:uFill>
                <a:solidFill>
                  <a:srgbClr val="ffffff"/>
                </a:solidFill>
              </a:uFill>
              <a:latin typeface="Arial"/>
            </a:endParaRPr>
          </a:p>
        </p:txBody>
      </p:sp>
      <p:sp>
        <p:nvSpPr>
          <p:cNvPr id="49" name="CustomShape 13"/>
          <p:cNvSpPr/>
          <p:nvPr/>
        </p:nvSpPr>
        <p:spPr>
          <a:xfrm>
            <a:off x="10655640" y="27243720"/>
            <a:ext cx="10360800" cy="21009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uFill>
                  <a:solidFill>
                    <a:srgbClr val="ffffff"/>
                  </a:solidFill>
                </a:uFill>
                <a:latin typeface="Calibri"/>
                <a:ea typeface="DejaVu Sans"/>
              </a:rPr>
              <a:t>References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The body text / font size should be between 24 and 32 points. Calibri font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50" name="CustomShape 14"/>
          <p:cNvSpPr/>
          <p:nvPr/>
        </p:nvSpPr>
        <p:spPr>
          <a:xfrm>
            <a:off x="10798920" y="22741200"/>
            <a:ext cx="2210040" cy="637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000000"/>
                </a:solidFill>
                <a:uFill>
                  <a:solidFill>
                    <a:srgbClr val="ffffff"/>
                  </a:solidFill>
                </a:uFill>
                <a:latin typeface="Calibri"/>
                <a:ea typeface="DejaVu Sans"/>
              </a:rPr>
              <a:t>Conclusion</a:t>
            </a:r>
            <a:endParaRPr b="0" lang="en-US" sz="1800" spc="-1" strike="noStrike">
              <a:solidFill>
                <a:srgbClr val="000000"/>
              </a:solidFill>
              <a:uFill>
                <a:solidFill>
                  <a:srgbClr val="ffffff"/>
                </a:solidFill>
              </a:uFill>
              <a:latin typeface="Arial"/>
            </a:endParaRPr>
          </a:p>
        </p:txBody>
      </p:sp>
      <p:pic>
        <p:nvPicPr>
          <p:cNvPr id="51" name="Picture 1" descr=""/>
          <p:cNvPicPr/>
          <p:nvPr/>
        </p:nvPicPr>
        <p:blipFill>
          <a:blip r:embed="rId2"/>
          <a:stretch/>
        </p:blipFill>
        <p:spPr>
          <a:xfrm>
            <a:off x="415440" y="419040"/>
            <a:ext cx="2141640" cy="2068200"/>
          </a:xfrm>
          <a:prstGeom prst="rect">
            <a:avLst/>
          </a:prstGeom>
          <a:ln>
            <a:noFill/>
          </a:ln>
        </p:spPr>
      </p:pic>
      <p:sp>
        <p:nvSpPr>
          <p:cNvPr id="52" name="CustomShape 15"/>
          <p:cNvSpPr/>
          <p:nvPr/>
        </p:nvSpPr>
        <p:spPr>
          <a:xfrm>
            <a:off x="356040" y="5626440"/>
            <a:ext cx="10348560" cy="1159920"/>
          </a:xfrm>
          <a:prstGeom prst="rect">
            <a:avLst/>
          </a:prstGeom>
          <a:noFill/>
          <a:ln w="15840">
            <a:solidFill>
              <a:schemeClr val="accent1">
                <a:shade val="50000"/>
              </a:schemeClr>
            </a:solidFill>
            <a:round/>
          </a:ln>
        </p:spPr>
        <p:style>
          <a:lnRef idx="0"/>
          <a:fillRef idx="0"/>
          <a:effectRef idx="0"/>
          <a:fontRef idx="minor"/>
        </p:style>
        <p:txBody>
          <a:bodyPr lIns="90000" rIns="90000" tIns="45000" bIns="45000"/>
          <a:p>
            <a:r>
              <a:rPr b="0" lang="en-US" sz="2400" spc="-1" strike="noStrike">
                <a:solidFill>
                  <a:srgbClr val="000000"/>
                </a:solidFill>
                <a:uFill>
                  <a:solidFill>
                    <a:srgbClr val="ffffff"/>
                  </a:solidFill>
                </a:uFill>
                <a:latin typeface="Calibri"/>
                <a:ea typeface="Times New Roman"/>
              </a:rPr>
              <a:t>One of the major issues facing business leaders within companies is the loss of talented employees. This project studies employee job satisfaction using machine learning models</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53" name="CustomShape 16"/>
          <p:cNvSpPr/>
          <p:nvPr/>
        </p:nvSpPr>
        <p:spPr>
          <a:xfrm>
            <a:off x="406800" y="4878720"/>
            <a:ext cx="2225160" cy="637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000000"/>
                </a:solidFill>
                <a:uFill>
                  <a:solidFill>
                    <a:srgbClr val="ffffff"/>
                  </a:solidFill>
                </a:uFill>
                <a:latin typeface="Calibri"/>
                <a:ea typeface="DejaVu Sans"/>
              </a:rPr>
              <a:t>Motivation</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834</TotalTime>
  <Application>LibreOffice/5.1.4.2$Windows_x86 LibreOffice_project/f99d75f39f1c57ebdd7ffc5f42867c12031db97a</Application>
  <Words>644</Words>
  <Paragraphs>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2016-03-28T06:32:15Z</dcterms:created>
  <dc:creator>Jayasankar Variyar</dc:creator>
  <dc:description/>
  <dc:language>en-US</dc:language>
  <cp:lastModifiedBy/>
  <dcterms:modified xsi:type="dcterms:W3CDTF">2020-05-15T16:33:53Z</dcterms:modified>
  <cp:revision>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