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5" d="100"/>
          <a:sy n="35" d="100"/>
        </p:scale>
        <p:origin x="106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smtClean="0"/>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25-03-2019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25-03-2019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25-03-2019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25-03-2019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smtClean="0"/>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25-03-2019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25-03-2019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smtClean="0"/>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25-03-2019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25-03-2019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25-03-2019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smtClean="0"/>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25-03-2019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smtClean="0"/>
              <a:t>Click icon to add picture</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25-03-2019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25-03-2019</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33472" y="365760"/>
            <a:ext cx="18390340" cy="1133856"/>
          </a:xfrm>
          <a:prstGeom prst="rect">
            <a:avLst/>
          </a:prstGeom>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US" sz="4800" dirty="0" smtClean="0"/>
              <a:t>Project Title </a:t>
            </a:r>
            <a:r>
              <a:rPr lang="en-IN" sz="4800" dirty="0" smtClean="0"/>
              <a:t>goes </a:t>
            </a:r>
            <a:r>
              <a:rPr lang="en-IN" sz="4800" dirty="0"/>
              <a:t>here, </a:t>
            </a:r>
            <a:r>
              <a:rPr lang="en-IN" sz="4800" dirty="0" smtClean="0"/>
              <a:t>Containing </a:t>
            </a:r>
            <a:r>
              <a:rPr lang="en-IN" sz="4800" dirty="0"/>
              <a:t>S</a:t>
            </a:r>
            <a:r>
              <a:rPr lang="en-IN" sz="4800" dirty="0" smtClean="0"/>
              <a:t>trictly </a:t>
            </a:r>
            <a:r>
              <a:rPr lang="en-IN" sz="4800" dirty="0" smtClean="0"/>
              <a:t>fit into one line [48 font size]</a:t>
            </a:r>
            <a:endParaRPr lang="en-IN" sz="4800" dirty="0"/>
          </a:p>
        </p:txBody>
      </p:sp>
      <p:sp>
        <p:nvSpPr>
          <p:cNvPr id="7" name="Text Placeholder 22"/>
          <p:cNvSpPr txBox="1">
            <a:spLocks/>
          </p:cNvSpPr>
          <p:nvPr/>
        </p:nvSpPr>
        <p:spPr>
          <a:xfrm>
            <a:off x="2633472" y="1499616"/>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smtClean="0"/>
              <a:t>Your name | Teacher’s name | School</a:t>
            </a:r>
            <a:endParaRPr lang="en-US" sz="4400" dirty="0"/>
          </a:p>
        </p:txBody>
      </p:sp>
      <mc:AlternateContent xmlns:mc="http://schemas.openxmlformats.org/markup-compatibility/2006">
        <mc:Choice xmlns:a14="http://schemas.microsoft.com/office/drawing/2010/main" Requires="a14">
          <p:sp>
            <p:nvSpPr>
              <p:cNvPr id="10" name="Content Placeholder 10"/>
              <p:cNvSpPr txBox="1">
                <a:spLocks/>
              </p:cNvSpPr>
              <p:nvPr/>
            </p:nvSpPr>
            <p:spPr>
              <a:xfrm>
                <a:off x="359812" y="10955038"/>
                <a:ext cx="10350000" cy="1825034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sz="2400" dirty="0" smtClean="0"/>
                  <a:t>Tips for making a successful poster…</a:t>
                </a:r>
              </a:p>
              <a:p>
                <a:r>
                  <a:rPr lang="en-IN" sz="2400" dirty="0"/>
                  <a:t>Re-write your paper into poster format </a:t>
                </a:r>
                <a:r>
                  <a:rPr lang="en-IN" sz="2400" dirty="0" smtClean="0"/>
                  <a:t>i.e..</a:t>
                </a:r>
                <a:r>
                  <a:rPr lang="en-IN" sz="2400" dirty="0"/>
                  <a:t/>
                </a:r>
                <a:br>
                  <a:rPr lang="en-IN" sz="2400" dirty="0"/>
                </a:br>
                <a:r>
                  <a:rPr lang="en-IN" sz="2400" dirty="0"/>
                  <a:t>Simplify everything, avoid data overkill.</a:t>
                </a:r>
              </a:p>
              <a:p>
                <a:r>
                  <a:rPr lang="en-IN" sz="2400" dirty="0"/>
                  <a:t>Headings of more than 6 words should be in upper and lower case, not all capitals.</a:t>
                </a:r>
              </a:p>
              <a:p>
                <a:r>
                  <a:rPr lang="en-IN" sz="2400" dirty="0" smtClean="0"/>
                  <a:t>NEVER DO WHOLE SENTENCES IN CAPITAL or </a:t>
                </a:r>
                <a:r>
                  <a:rPr lang="en-IN" sz="2400" u="sng" dirty="0"/>
                  <a:t>underline</a:t>
                </a:r>
                <a:r>
                  <a:rPr lang="en-IN" sz="2400" dirty="0"/>
                  <a:t> to stress your point, use </a:t>
                </a:r>
                <a:r>
                  <a:rPr lang="en-IN" sz="2400" b="1" dirty="0"/>
                  <a:t>bold</a:t>
                </a:r>
                <a:r>
                  <a:rPr lang="en-IN" sz="2400" dirty="0"/>
                  <a:t> characters instead.</a:t>
                </a:r>
              </a:p>
              <a:p>
                <a:r>
                  <a:rPr lang="en-IN" sz="2400" dirty="0"/>
                  <a:t>When laying out your poster leave </a:t>
                </a:r>
                <a:r>
                  <a:rPr lang="en-IN" sz="2400" dirty="0" smtClean="0"/>
                  <a:t>space </a:t>
                </a:r>
                <a:r>
                  <a:rPr lang="en-IN" sz="2400" dirty="0"/>
                  <a:t>around you text. Don’t overcrowd your poster</a:t>
                </a:r>
                <a:r>
                  <a:rPr lang="en-IN" sz="2400" dirty="0" smtClean="0"/>
                  <a:t>.</a:t>
                </a:r>
              </a:p>
              <a:p>
                <a:r>
                  <a:rPr lang="en-IN" sz="2400" dirty="0" smtClean="0"/>
                  <a:t>Spell </a:t>
                </a:r>
                <a:r>
                  <a:rPr lang="en-IN" sz="2400" dirty="0"/>
                  <a:t>check and get someone else to proof-read</a:t>
                </a:r>
                <a:r>
                  <a:rPr lang="en-IN" sz="2400" dirty="0" smtClean="0"/>
                  <a:t>.</a:t>
                </a:r>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a:p>
              <a:p>
                <a:r>
                  <a:rPr lang="en-IN" sz="2400" dirty="0" smtClean="0"/>
                  <a:t>Ensure that the graphs are labelled.  The labels should be the same as 18 points size in the poster.  Graphs are best posted as high quality images to prevent them from being altered.</a:t>
                </a:r>
              </a:p>
              <a:p>
                <a:r>
                  <a:rPr lang="en-AU" sz="2400" dirty="0" smtClean="0"/>
                  <a:t>Equations should be written using the Microsoft Equation Editor.  An example is given below.</a:t>
                </a:r>
              </a:p>
              <a:p>
                <a:pPr/>
                <a14:m>
                  <m:oMathPara xmlns:m="http://schemas.openxmlformats.org/officeDocument/2006/math">
                    <m:oMathParaPr>
                      <m:jc m:val="centerGroup"/>
                    </m:oMathParaPr>
                    <m:oMath xmlns:m="http://schemas.openxmlformats.org/officeDocument/2006/math">
                      <m:f>
                        <m:fPr>
                          <m:ctrlPr>
                            <a:rPr lang="en-AU" sz="2400" i="1" smtClean="0">
                              <a:latin typeface="Cambria Math" panose="02040503050406030204" pitchFamily="18" charset="0"/>
                            </a:rPr>
                          </m:ctrlPr>
                        </m:fPr>
                        <m:num>
                          <m:sSub>
                            <m:sSubPr>
                              <m:ctrlPr>
                                <a:rPr lang="en-AU" sz="2400" i="1" smtClean="0">
                                  <a:latin typeface="Cambria Math" panose="02040503050406030204" pitchFamily="18" charset="0"/>
                                </a:rPr>
                              </m:ctrlPr>
                            </m:sSubPr>
                            <m:e>
                              <m:r>
                                <a:rPr lang="en-AU" sz="2400" i="1" smtClean="0">
                                  <a:latin typeface="Cambria Math" panose="02040503050406030204" pitchFamily="18" charset="0"/>
                                  <a:ea typeface="Cambria Math" panose="02040503050406030204" pitchFamily="18" charset="0"/>
                                </a:rPr>
                                <m:t>𝜎</m:t>
                              </m:r>
                            </m:e>
                            <m:sub>
                              <m:r>
                                <a:rPr lang="en-IN" sz="2400" b="0" i="1" smtClean="0">
                                  <a:latin typeface="Cambria Math" panose="02040503050406030204" pitchFamily="18" charset="0"/>
                                </a:rPr>
                                <m:t>𝑚𝑎𝑥</m:t>
                              </m:r>
                            </m:sub>
                          </m:sSub>
                        </m:num>
                        <m:den>
                          <m:r>
                            <a:rPr lang="en-IN" sz="2400" b="0" i="1" smtClean="0">
                              <a:latin typeface="Cambria Math" panose="02040503050406030204" pitchFamily="18" charset="0"/>
                            </a:rPr>
                            <m:t>𝑀𝑂𝑅</m:t>
                          </m:r>
                        </m:den>
                      </m:f>
                      <m:r>
                        <a:rPr lang="en-IN" sz="2400" b="0" i="0" smtClean="0">
                          <a:latin typeface="Cambria Math" panose="02040503050406030204" pitchFamily="18" charset="0"/>
                        </a:rPr>
                        <m:t>=1−</m:t>
                      </m:r>
                      <m:r>
                        <m:rPr>
                          <m:sty m:val="p"/>
                        </m:rPr>
                        <a:rPr lang="el-GR" sz="2400" b="0" i="1" smtClean="0">
                          <a:latin typeface="Cambria Math" panose="02040503050406030204" pitchFamily="18" charset="0"/>
                          <a:ea typeface="Cambria Math" panose="02040503050406030204" pitchFamily="18" charset="0"/>
                        </a:rPr>
                        <m:t>β</m:t>
                      </m:r>
                      <m:d>
                        <m:dPr>
                          <m:ctrlPr>
                            <a:rPr lang="el-GR"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1−</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𝑅</m:t>
                              </m:r>
                            </m:e>
                            <m:sub>
                              <m:r>
                                <a:rPr lang="en-IN" sz="2400" b="0" i="1" smtClean="0">
                                  <a:latin typeface="Cambria Math" panose="02040503050406030204" pitchFamily="18" charset="0"/>
                                  <a:ea typeface="Cambria Math" panose="02040503050406030204" pitchFamily="18" charset="0"/>
                                </a:rPr>
                                <m:t>𝑚𝑎𝑥</m:t>
                              </m:r>
                            </m:sub>
                          </m:sSub>
                          <m:nary>
                            <m:naryPr>
                              <m:limLoc m:val="undOvr"/>
                              <m:ctrlPr>
                                <a:rPr lang="en-IN" sz="2400" b="0" i="1" smtClean="0">
                                  <a:latin typeface="Cambria Math" panose="02040503050406030204" pitchFamily="18" charset="0"/>
                                  <a:ea typeface="Cambria Math" panose="02040503050406030204" pitchFamily="18" charset="0"/>
                                </a:rPr>
                              </m:ctrlPr>
                            </m:naryPr>
                            <m:sub>
                              <m:r>
                                <m:rPr>
                                  <m:brk m:alnAt="24"/>
                                </m:rPr>
                                <a:rPr lang="en-IN" sz="2400" b="0" i="1" smtClean="0">
                                  <a:latin typeface="Cambria Math" panose="02040503050406030204" pitchFamily="18" charset="0"/>
                                  <a:ea typeface="Cambria Math" panose="02040503050406030204" pitchFamily="18" charset="0"/>
                                </a:rPr>
                                <m:t>0</m:t>
                              </m:r>
                            </m:sub>
                            <m:sup>
                              <m:r>
                                <a:rPr lang="en-IN" sz="2400" b="0" i="1" smtClean="0">
                                  <a:latin typeface="Cambria Math" panose="02040503050406030204" pitchFamily="18" charset="0"/>
                                  <a:ea typeface="Cambria Math" panose="02040503050406030204" pitchFamily="18" charset="0"/>
                                </a:rPr>
                                <m:t>2</m:t>
                              </m:r>
                              <m:r>
                                <a:rPr lang="en-IN" sz="2400" b="0" i="1" smtClean="0">
                                  <a:latin typeface="Cambria Math" panose="02040503050406030204" pitchFamily="18" charset="0"/>
                                  <a:ea typeface="Cambria Math" panose="02040503050406030204" pitchFamily="18" charset="0"/>
                                </a:rPr>
                                <m:t>𝜋</m:t>
                              </m:r>
                            </m:sup>
                            <m:e>
                              <m:func>
                                <m:funcPr>
                                  <m:ctrlPr>
                                    <a:rPr lang="en-IN" sz="2400" b="0" i="1" smtClean="0">
                                      <a:latin typeface="Cambria Math" panose="02040503050406030204" pitchFamily="18" charset="0"/>
                                      <a:ea typeface="Cambria Math" panose="02040503050406030204" pitchFamily="18" charset="0"/>
                                    </a:rPr>
                                  </m:ctrlPr>
                                </m:funcPr>
                                <m:fName>
                                  <m:r>
                                    <m:rPr>
                                      <m:sty m:val="p"/>
                                    </m:rPr>
                                    <a:rPr lang="en-IN" sz="2400" b="0" i="0" smtClean="0">
                                      <a:latin typeface="Cambria Math" panose="02040503050406030204" pitchFamily="18" charset="0"/>
                                      <a:ea typeface="Cambria Math" panose="02040503050406030204" pitchFamily="18" charset="0"/>
                                    </a:rPr>
                                    <m:t>sin</m:t>
                                  </m:r>
                                </m:fName>
                                <m:e>
                                  <m:r>
                                    <a:rPr lang="en-IN" sz="2400" b="0" i="1" smtClean="0">
                                      <a:latin typeface="Cambria Math" panose="02040503050406030204" pitchFamily="18" charset="0"/>
                                      <a:ea typeface="Cambria Math" panose="02040503050406030204" pitchFamily="18" charset="0"/>
                                    </a:rPr>
                                    <m:t>𝑥</m:t>
                                  </m:r>
                                </m:e>
                              </m:func>
                              <m:r>
                                <a:rPr lang="en-IN" sz="2400" b="0" i="1" smtClean="0">
                                  <a:latin typeface="Cambria Math" panose="02040503050406030204" pitchFamily="18" charset="0"/>
                                  <a:ea typeface="Cambria Math" panose="02040503050406030204" pitchFamily="18" charset="0"/>
                                </a:rPr>
                                <m:t>𝑑𝑥</m:t>
                              </m:r>
                            </m:e>
                          </m:nary>
                        </m:e>
                      </m:d>
                    </m:oMath>
                  </m:oMathPara>
                </a14:m>
                <a:endParaRPr lang="en-IN" sz="2400" b="0" i="1" dirty="0" smtClean="0">
                  <a:ea typeface="Cambria Math" panose="02040503050406030204" pitchFamily="18" charset="0"/>
                </a:endParaRPr>
              </a:p>
              <a:p>
                <a:r>
                  <a:rPr lang="en-AU" sz="2400" dirty="0"/>
                  <a:t>Equations should used the same font size as the text.  It should be centre aligned and the variables used should be obvious to the reader</a:t>
                </a:r>
                <a:r>
                  <a:rPr lang="en-AU" sz="2400" dirty="0" smtClean="0"/>
                  <a:t>.</a:t>
                </a:r>
                <a:endParaRPr lang="en-AU" sz="2400" dirty="0"/>
              </a:p>
              <a:p>
                <a:endParaRPr lang="en-IN" sz="2400" dirty="0"/>
              </a:p>
            </p:txBody>
          </p:sp>
        </mc:Choice>
        <mc:Fallback>
          <p:sp>
            <p:nvSpPr>
              <p:cNvPr id="10" name="Content Placeholder 10"/>
              <p:cNvSpPr txBox="1">
                <a:spLocks noRot="1" noChangeAspect="1" noMove="1" noResize="1" noEditPoints="1" noAdjustHandles="1" noChangeArrowheads="1" noChangeShapeType="1" noTextEdit="1"/>
              </p:cNvSpPr>
              <p:nvPr/>
            </p:nvSpPr>
            <p:spPr>
              <a:xfrm>
                <a:off x="359812" y="10955038"/>
                <a:ext cx="10350000" cy="18250344"/>
              </a:xfrm>
              <a:prstGeom prst="rect">
                <a:avLst/>
              </a:prstGeom>
              <a:blipFill rotWithShape="0">
                <a:blip r:embed="rId2"/>
                <a:stretch>
                  <a:fillRect l="-823" t="-434" b="-1535"/>
                </a:stretch>
              </a:blipFill>
              <a:ln w="15875">
                <a:solidFill>
                  <a:schemeClr val="accent1">
                    <a:shade val="50000"/>
                  </a:schemeClr>
                </a:solidFill>
              </a:ln>
            </p:spPr>
            <p:txBody>
              <a:bodyPr/>
              <a:lstStyle/>
              <a:p>
                <a:r>
                  <a:rPr lang="en-IN">
                    <a:noFill/>
                  </a:rPr>
                  <a:t> </a:t>
                </a:r>
              </a:p>
            </p:txBody>
          </p:sp>
        </mc:Fallback>
      </mc:AlternateContent>
      <p:sp>
        <p:nvSpPr>
          <p:cNvPr id="11" name="Text Placeholder 68"/>
          <p:cNvSpPr txBox="1">
            <a:spLocks/>
          </p:cNvSpPr>
          <p:nvPr/>
        </p:nvSpPr>
        <p:spPr>
          <a:xfrm>
            <a:off x="10709812" y="3095034"/>
            <a:ext cx="10350000" cy="1315572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a:t>Importing / inserting files…</a:t>
            </a:r>
          </a:p>
          <a:p>
            <a:r>
              <a:rPr lang="en-IN" dirty="0"/>
              <a:t>Images such as photographs, graphs, diagrams, logos, </a:t>
            </a:r>
            <a:r>
              <a:rPr lang="en-IN" dirty="0" smtClean="0"/>
              <a:t>etc., </a:t>
            </a:r>
            <a:r>
              <a:rPr lang="en-IN" dirty="0"/>
              <a:t>can be added to the poster.</a:t>
            </a:r>
          </a:p>
          <a:p>
            <a:r>
              <a:rPr lang="en-IN" dirty="0"/>
              <a:t>To insert scanned images into your poster, go through the menus as follows: Insert / Picture / From File… then find the file on your computer, select it, and press OK.</a:t>
            </a:r>
          </a:p>
          <a:p>
            <a:r>
              <a:rPr lang="en-IN" dirty="0"/>
              <a:t>The best type of image files to insert are JPEG or TIFF, JPEG is the preferred format.</a:t>
            </a:r>
          </a:p>
          <a:p>
            <a:r>
              <a:rPr lang="en-IN" dirty="0"/>
              <a:t>Be aware of the image size you are importing. The average colour photo (13 x 18cm at 180dpi) would be about 3Mb (1Mb for B/W greyscale</a:t>
            </a:r>
            <a:r>
              <a:rPr lang="en-IN" dirty="0" smtClean="0"/>
              <a:t>).</a:t>
            </a:r>
            <a:endParaRPr lang="en-IN" dirty="0"/>
          </a:p>
          <a:p>
            <a:r>
              <a:rPr lang="en-IN" dirty="0"/>
              <a:t>Do not use images from the </a:t>
            </a:r>
            <a:r>
              <a:rPr lang="en-IN" dirty="0" smtClean="0"/>
              <a:t>web ass they will print very poorly.</a:t>
            </a:r>
            <a:endParaRPr lang="en-IN" dirty="0"/>
          </a:p>
          <a:p>
            <a:r>
              <a:rPr lang="en-IN" dirty="0" smtClean="0"/>
              <a:t>Notes </a:t>
            </a:r>
            <a:r>
              <a:rPr lang="en-IN" dirty="0"/>
              <a:t>about graphs…</a:t>
            </a:r>
          </a:p>
          <a:p>
            <a:r>
              <a:rPr lang="en-IN" dirty="0"/>
              <a:t>For simple graphs use MS Excel, or do the graph directly in PowerPoint.</a:t>
            </a:r>
          </a:p>
          <a:p>
            <a:r>
              <a:rPr lang="en-IN" dirty="0"/>
              <a:t>Graphs done in a scientific graphing programs </a:t>
            </a:r>
            <a:r>
              <a:rPr lang="en-IN" dirty="0" smtClean="0"/>
              <a:t>(e.g.. </a:t>
            </a:r>
            <a:r>
              <a:rPr lang="en-IN" dirty="0"/>
              <a:t>Sigma Plot, Prism, SPSS, </a:t>
            </a:r>
            <a:r>
              <a:rPr lang="en-IN" dirty="0" smtClean="0"/>
              <a:t>Statistica, Matlab) </a:t>
            </a:r>
            <a:r>
              <a:rPr lang="en-IN" dirty="0"/>
              <a:t>should be saved as JPEG or TIFF </a:t>
            </a:r>
            <a:r>
              <a:rPr lang="en-IN" dirty="0" smtClean="0"/>
              <a:t>and them imported.</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AU" sz="1800" i="1" dirty="0"/>
              <a:t>Captions to be set in </a:t>
            </a:r>
            <a:r>
              <a:rPr lang="en-AU" sz="1800" i="1" dirty="0" smtClean="0"/>
              <a:t>Calibri, </a:t>
            </a:r>
            <a:r>
              <a:rPr lang="en-AU" sz="1800" i="1" dirty="0"/>
              <a:t>italic, 18 to </a:t>
            </a:r>
            <a:r>
              <a:rPr lang="en-AU" i="1" dirty="0"/>
              <a:t>24</a:t>
            </a:r>
            <a:r>
              <a:rPr lang="en-AU" sz="1800" i="1" dirty="0"/>
              <a:t> points, to the length of the column in case a figure takes more than 2/3 of column width</a:t>
            </a:r>
            <a:r>
              <a:rPr lang="en-AU" i="1" dirty="0" smtClean="0"/>
              <a:t>.</a:t>
            </a:r>
          </a:p>
          <a:p>
            <a:pPr algn="ctr"/>
            <a:r>
              <a:rPr lang="en-AU" sz="2000" i="1" dirty="0"/>
              <a:t>Captions to be set in Calibri, italic, 18 to </a:t>
            </a:r>
            <a:r>
              <a:rPr lang="en-AU" i="1" dirty="0"/>
              <a:t>24</a:t>
            </a:r>
            <a:r>
              <a:rPr lang="en-AU" sz="2000" i="1" dirty="0"/>
              <a:t> points, </a:t>
            </a:r>
            <a:r>
              <a:rPr lang="en-AU" sz="2000" i="1" dirty="0" smtClean="0"/>
              <a:t>should be set </a:t>
            </a:r>
            <a:r>
              <a:rPr lang="en-AU" sz="2000" b="1" i="1" dirty="0" smtClean="0"/>
              <a:t>above</a:t>
            </a:r>
            <a:r>
              <a:rPr lang="en-AU" sz="2000" i="1" dirty="0" smtClean="0"/>
              <a:t> the table and centre aligned</a:t>
            </a:r>
            <a:endParaRPr lang="en-AU" sz="2000" i="1" dirty="0"/>
          </a:p>
          <a:p>
            <a:endParaRPr lang="en-AU" i="1" dirty="0"/>
          </a:p>
          <a:p>
            <a:endParaRPr lang="en-IN" dirty="0"/>
          </a:p>
        </p:txBody>
      </p:sp>
      <p:sp>
        <p:nvSpPr>
          <p:cNvPr id="3" name="Rectangle 2"/>
          <p:cNvSpPr/>
          <p:nvPr/>
        </p:nvSpPr>
        <p:spPr>
          <a:xfrm>
            <a:off x="359812" y="6737576"/>
            <a:ext cx="4057265" cy="646331"/>
          </a:xfrm>
          <a:prstGeom prst="rect">
            <a:avLst/>
          </a:prstGeom>
        </p:spPr>
        <p:txBody>
          <a:bodyPr wrap="none">
            <a:spAutoFit/>
          </a:bodyPr>
          <a:lstStyle/>
          <a:p>
            <a:pPr algn="ctr"/>
            <a:r>
              <a:rPr lang="en-US" sz="3600" dirty="0" smtClean="0"/>
              <a:t>SCOPE of the Project</a:t>
            </a:r>
            <a:endParaRPr lang="en-US" sz="3600" dirty="0"/>
          </a:p>
        </p:txBody>
      </p:sp>
      <p:sp>
        <p:nvSpPr>
          <p:cNvPr id="12" name="Rectangle 11"/>
          <p:cNvSpPr/>
          <p:nvPr/>
        </p:nvSpPr>
        <p:spPr>
          <a:xfrm>
            <a:off x="10655812" y="2481980"/>
            <a:ext cx="1519840" cy="646331"/>
          </a:xfrm>
          <a:prstGeom prst="rect">
            <a:avLst/>
          </a:prstGeom>
        </p:spPr>
        <p:txBody>
          <a:bodyPr wrap="none">
            <a:spAutoFit/>
          </a:bodyPr>
          <a:lstStyle/>
          <a:p>
            <a:pPr algn="ctr"/>
            <a:r>
              <a:rPr lang="en-US" sz="3600" dirty="0" smtClean="0"/>
              <a:t>Results</a:t>
            </a:r>
            <a:endParaRPr lang="en-US" sz="3600" dirty="0"/>
          </a:p>
        </p:txBody>
      </p:sp>
      <p:sp>
        <p:nvSpPr>
          <p:cNvPr id="13" name="Rectangle 12"/>
          <p:cNvSpPr/>
          <p:nvPr/>
        </p:nvSpPr>
        <p:spPr>
          <a:xfrm>
            <a:off x="359812" y="10298296"/>
            <a:ext cx="2706895" cy="646331"/>
          </a:xfrm>
          <a:prstGeom prst="rect">
            <a:avLst/>
          </a:prstGeom>
        </p:spPr>
        <p:txBody>
          <a:bodyPr wrap="none">
            <a:spAutoFit/>
          </a:bodyPr>
          <a:lstStyle/>
          <a:p>
            <a:r>
              <a:rPr lang="en-US" altLang="zh-CN" sz="3600" dirty="0" smtClean="0"/>
              <a:t>Methodology</a:t>
            </a:r>
            <a:endParaRPr lang="en-US" altLang="zh-CN" sz="3600" dirty="0"/>
          </a:p>
        </p:txBody>
      </p:sp>
      <p:sp>
        <p:nvSpPr>
          <p:cNvPr id="14" name="Content Placeholder 10"/>
          <p:cNvSpPr txBox="1">
            <a:spLocks/>
          </p:cNvSpPr>
          <p:nvPr/>
        </p:nvSpPr>
        <p:spPr>
          <a:xfrm>
            <a:off x="359812" y="7410004"/>
            <a:ext cx="10350000" cy="276548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sz="2400" dirty="0" smtClean="0"/>
              <a:t>Simply </a:t>
            </a:r>
            <a:r>
              <a:rPr lang="en-IN" sz="2400" dirty="0"/>
              <a:t>highlight this text and replace it by typing in your own text, or copy and paste your text from a MS Word document or a PowerPoint slide presentation. </a:t>
            </a:r>
          </a:p>
          <a:p>
            <a:r>
              <a:rPr lang="en-IN" sz="2400" dirty="0"/>
              <a:t>The body text / font size should be between 24 and </a:t>
            </a:r>
            <a:r>
              <a:rPr lang="en-IN" sz="3200" dirty="0"/>
              <a:t>32</a:t>
            </a:r>
            <a:r>
              <a:rPr lang="en-IN" sz="2400" dirty="0"/>
              <a:t> points. </a:t>
            </a:r>
            <a:r>
              <a:rPr lang="en-IN" sz="2400" dirty="0" smtClean="0"/>
              <a:t>Calibri font. </a:t>
            </a:r>
            <a:r>
              <a:rPr lang="en-IN" sz="2000" dirty="0" smtClean="0"/>
              <a:t>This is too small!</a:t>
            </a:r>
            <a:endParaRPr lang="en-IN" sz="2400" dirty="0"/>
          </a:p>
          <a:p>
            <a:r>
              <a:rPr lang="en-IN" sz="2400" dirty="0"/>
              <a:t>Keep body text left-aligned, </a:t>
            </a:r>
            <a:r>
              <a:rPr lang="en-IN" sz="2400" dirty="0" smtClean="0"/>
              <a:t>and do </a:t>
            </a:r>
            <a:r>
              <a:rPr lang="en-IN" sz="2400" dirty="0"/>
              <a:t>not justify </a:t>
            </a:r>
            <a:r>
              <a:rPr lang="en-IN" sz="2400" dirty="0" smtClean="0"/>
              <a:t>text!  The </a:t>
            </a:r>
            <a:r>
              <a:rPr lang="en-IN" sz="2400" dirty="0"/>
              <a:t>colour of the text, title and poster background can be </a:t>
            </a:r>
            <a:r>
              <a:rPr lang="en-IN" sz="2400" dirty="0" smtClean="0"/>
              <a:t>chosen from the four colours </a:t>
            </a:r>
            <a:r>
              <a:rPr lang="en-IN" sz="2400" dirty="0" smtClean="0">
                <a:solidFill>
                  <a:srgbClr val="00B0F0"/>
                </a:solidFill>
              </a:rPr>
              <a:t>blue</a:t>
            </a:r>
            <a:r>
              <a:rPr lang="en-IN" sz="2400" dirty="0" smtClean="0"/>
              <a:t> </a:t>
            </a:r>
            <a:r>
              <a:rPr lang="en-IN" sz="2400" dirty="0" smtClean="0">
                <a:solidFill>
                  <a:srgbClr val="FF0000"/>
                </a:solidFill>
              </a:rPr>
              <a:t>red</a:t>
            </a:r>
            <a:r>
              <a:rPr lang="en-IN" sz="2400" dirty="0" smtClean="0"/>
              <a:t> </a:t>
            </a:r>
            <a:r>
              <a:rPr lang="en-IN" sz="2400" dirty="0" smtClean="0">
                <a:solidFill>
                  <a:srgbClr val="00B050"/>
                </a:solidFill>
              </a:rPr>
              <a:t>green</a:t>
            </a:r>
            <a:r>
              <a:rPr lang="en-IN" sz="2400" dirty="0" smtClean="0"/>
              <a:t> black</a:t>
            </a:r>
            <a:endParaRPr lang="en-US" sz="2400" dirty="0"/>
          </a:p>
        </p:txBody>
      </p:sp>
      <p:pic>
        <p:nvPicPr>
          <p:cNvPr id="1026" name="Picture 2" descr="https://encrypted-tbn2.gstatic.com/images?q=tbn:ANd9GcQAUgNnLTAsadi5KqWo1FISQP_VCbWkFmSZS9ps0tIGe-SU3cl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66" y="16250755"/>
            <a:ext cx="4933950" cy="49339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470866" y="21184705"/>
            <a:ext cx="4082084" cy="1569660"/>
          </a:xfrm>
          <a:prstGeom prst="rect">
            <a:avLst/>
          </a:prstGeom>
        </p:spPr>
        <p:txBody>
          <a:bodyPr wrap="square">
            <a:spAutoFit/>
          </a:bodyPr>
          <a:lstStyle/>
          <a:p>
            <a:r>
              <a:rPr lang="en-AU" sz="1800" i="1" dirty="0"/>
              <a:t>Captions to be set in Calibri, italic, between 18 and </a:t>
            </a:r>
            <a:r>
              <a:rPr lang="en-AU" sz="2400" i="1" dirty="0"/>
              <a:t>24 </a:t>
            </a:r>
            <a:r>
              <a:rPr lang="en-AU" sz="2400" i="1" dirty="0" smtClean="0"/>
              <a:t>points</a:t>
            </a:r>
            <a:r>
              <a:rPr lang="en-AU" sz="1800" i="1" dirty="0" smtClean="0"/>
              <a:t>.  Right aligned </a:t>
            </a:r>
            <a:r>
              <a:rPr lang="en-AU" sz="1800" i="1" dirty="0"/>
              <a:t>if it refers to a figure on its </a:t>
            </a:r>
            <a:r>
              <a:rPr lang="en-AU" sz="1800" i="1" dirty="0" smtClean="0"/>
              <a:t>Right. </a:t>
            </a:r>
            <a:r>
              <a:rPr lang="en-AU" sz="1800" i="1" dirty="0"/>
              <a:t>Caption starts right at the top edge of the picture (graph or photo).</a:t>
            </a:r>
          </a:p>
        </p:txBody>
      </p:sp>
      <p:pic>
        <p:nvPicPr>
          <p:cNvPr id="1028" name="Picture 4" descr="http://www.bbc.co.uk/staticarchive/d952b4abb2a9af3e8f001f7af8afaecfa7a4e4a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9650" y="21184705"/>
            <a:ext cx="5890162" cy="429205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5753100" y="16250755"/>
            <a:ext cx="4902712" cy="2123658"/>
          </a:xfrm>
          <a:prstGeom prst="rect">
            <a:avLst/>
          </a:prstGeom>
        </p:spPr>
        <p:txBody>
          <a:bodyPr wrap="square">
            <a:spAutoFit/>
          </a:bodyPr>
          <a:lstStyle/>
          <a:p>
            <a:r>
              <a:rPr lang="en-AU" sz="1800" i="1" dirty="0"/>
              <a:t>Captions to be set in Calibri, italic, between </a:t>
            </a:r>
            <a:r>
              <a:rPr lang="en-IN" sz="1800" dirty="0"/>
              <a:t>Try using photographs or coloured graphs. Avoid long numerical tables.</a:t>
            </a:r>
          </a:p>
          <a:p>
            <a:r>
              <a:rPr lang="en-IN" sz="1800" dirty="0"/>
              <a:t>Spell check and get someone else to proof-read</a:t>
            </a:r>
            <a:r>
              <a:rPr lang="en-AU" sz="1800" i="1" dirty="0" smtClean="0"/>
              <a:t> </a:t>
            </a:r>
            <a:r>
              <a:rPr lang="en-AU" sz="1800" i="1" dirty="0"/>
              <a:t>and </a:t>
            </a:r>
            <a:r>
              <a:rPr lang="en-AU" sz="2400" i="1" dirty="0"/>
              <a:t>24 </a:t>
            </a:r>
            <a:r>
              <a:rPr lang="en-AU" sz="2400" i="1" dirty="0" smtClean="0"/>
              <a:t>points</a:t>
            </a:r>
            <a:r>
              <a:rPr lang="en-AU" sz="1800" i="1" dirty="0" smtClean="0"/>
              <a:t>.  Left </a:t>
            </a:r>
            <a:r>
              <a:rPr lang="en-AU" sz="1800" i="1" dirty="0"/>
              <a:t>aligned if it refers to a figure on its left. Caption starts right at the top edge of the picture (graph or photo).</a:t>
            </a:r>
          </a:p>
        </p:txBody>
      </p:sp>
      <p:sp>
        <p:nvSpPr>
          <p:cNvPr id="21" name="Text Placeholder 68"/>
          <p:cNvSpPr txBox="1">
            <a:spLocks/>
          </p:cNvSpPr>
          <p:nvPr/>
        </p:nvSpPr>
        <p:spPr>
          <a:xfrm>
            <a:off x="359812" y="3092216"/>
            <a:ext cx="10350000" cy="175459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a:t>The page size of this poster template is </a:t>
            </a:r>
            <a:r>
              <a:rPr lang="en-IN" dirty="0" smtClean="0"/>
              <a:t>A1 (59.4x84cm</a:t>
            </a:r>
            <a:r>
              <a:rPr lang="en-IN" dirty="0"/>
              <a:t>), </a:t>
            </a:r>
            <a:r>
              <a:rPr lang="en-IN" dirty="0" smtClean="0"/>
              <a:t>portrait (vertical</a:t>
            </a:r>
            <a:r>
              <a:rPr lang="en-IN" dirty="0"/>
              <a:t>) format. Do not change this page </a:t>
            </a:r>
            <a:r>
              <a:rPr lang="en-IN" dirty="0" smtClean="0"/>
              <a:t>size, </a:t>
            </a:r>
            <a:r>
              <a:rPr lang="en-IN" dirty="0"/>
              <a:t>when printing. If you need a different shape start with either a portrait (vertical) or a square poster template. </a:t>
            </a:r>
            <a:endParaRPr lang="en-IN" dirty="0" smtClean="0"/>
          </a:p>
          <a:p>
            <a:r>
              <a:rPr lang="en-IN" dirty="0" smtClean="0"/>
              <a:t>Discuss the literature [previous work] , gap identified.</a:t>
            </a:r>
            <a:endParaRPr lang="en-IN" dirty="0" smtClean="0"/>
          </a:p>
          <a:p>
            <a:endParaRPr lang="en-IN" dirty="0"/>
          </a:p>
        </p:txBody>
      </p:sp>
      <p:sp>
        <p:nvSpPr>
          <p:cNvPr id="22" name="Rectangle 21"/>
          <p:cNvSpPr/>
          <p:nvPr/>
        </p:nvSpPr>
        <p:spPr>
          <a:xfrm>
            <a:off x="415049" y="2481980"/>
            <a:ext cx="2514919" cy="646331"/>
          </a:xfrm>
          <a:prstGeom prst="rect">
            <a:avLst/>
          </a:prstGeom>
        </p:spPr>
        <p:txBody>
          <a:bodyPr wrap="none">
            <a:spAutoFit/>
          </a:bodyPr>
          <a:lstStyle/>
          <a:p>
            <a:pPr algn="ctr"/>
            <a:r>
              <a:rPr lang="en-US" sz="3600" dirty="0" smtClean="0"/>
              <a:t>Introduction</a:t>
            </a:r>
            <a:endParaRPr lang="en-US" sz="3600" dirty="0"/>
          </a:p>
        </p:txBody>
      </p:sp>
      <p:pic>
        <p:nvPicPr>
          <p:cNvPr id="1030" name="Picture 6" descr="http://2mdccv3lu9d2iwrkt28wk3k8.wpengine.netdna-cdn.com/wp-content/uploads/2011/09/multi-host-grap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36167" y="10290241"/>
            <a:ext cx="9951578" cy="504545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http://pointing.spiraxsarco.com/images/resources/steam-engineering-tutorials/14/3/table_14_3_2.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36224" y="17000674"/>
            <a:ext cx="9851521" cy="5753691"/>
          </a:xfrm>
          <a:prstGeom prst="rect">
            <a:avLst/>
          </a:prstGeom>
          <a:noFill/>
          <a:extLst>
            <a:ext uri="{909E8E84-426E-40DD-AFC4-6F175D3DCCD1}">
              <a14:hiddenFill xmlns:a14="http://schemas.microsoft.com/office/drawing/2010/main">
                <a:solidFill>
                  <a:srgbClr val="FFFFFF"/>
                </a:solidFill>
              </a14:hiddenFill>
            </a:ext>
          </a:extLst>
        </p:spPr>
      </p:pic>
      <p:sp>
        <p:nvSpPr>
          <p:cNvPr id="27" name="Text Placeholder 68"/>
          <p:cNvSpPr txBox="1">
            <a:spLocks/>
          </p:cNvSpPr>
          <p:nvPr/>
        </p:nvSpPr>
        <p:spPr>
          <a:xfrm>
            <a:off x="10703962" y="23383399"/>
            <a:ext cx="10350000" cy="3839052"/>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dirty="0"/>
              <a:t>Brief summary of what you discovered based on results</a:t>
            </a:r>
          </a:p>
          <a:p>
            <a:r>
              <a:rPr lang="en-IN" dirty="0"/>
              <a:t>Indicate and explain whether or not the data supports your </a:t>
            </a:r>
            <a:r>
              <a:rPr lang="en-IN" dirty="0" smtClean="0"/>
              <a:t>hypothesis</a:t>
            </a:r>
          </a:p>
          <a:p>
            <a:r>
              <a:rPr lang="en-IN" dirty="0" smtClean="0"/>
              <a:t>Give directions for future work in this area.</a:t>
            </a:r>
          </a:p>
          <a:p>
            <a:r>
              <a:rPr lang="en-IN" dirty="0" smtClean="0"/>
              <a:t>Each of the areas can be expanded as per requirement.  Please use only a two columns to make it visually appealing.</a:t>
            </a:r>
            <a:endParaRPr lang="en-IN" dirty="0"/>
          </a:p>
        </p:txBody>
      </p:sp>
      <p:sp>
        <p:nvSpPr>
          <p:cNvPr id="28" name="Rectangle 27"/>
          <p:cNvSpPr/>
          <p:nvPr/>
        </p:nvSpPr>
        <p:spPr>
          <a:xfrm>
            <a:off x="10655812" y="27243740"/>
            <a:ext cx="10362150" cy="2123658"/>
          </a:xfrm>
          <a:prstGeom prst="rect">
            <a:avLst/>
          </a:prstGeom>
        </p:spPr>
        <p:txBody>
          <a:bodyPr wrap="square">
            <a:spAutoFit/>
          </a:bodyPr>
          <a:lstStyle/>
          <a:p>
            <a:r>
              <a:rPr lang="en-US" sz="3600" dirty="0" smtClean="0"/>
              <a:t>References</a:t>
            </a:r>
            <a:endParaRPr lang="en-US" sz="3600" dirty="0" smtClean="0"/>
          </a:p>
          <a:p>
            <a:r>
              <a:rPr lang="en-IN" sz="2400" dirty="0"/>
              <a:t>The body text / font size should be between 24 and 32 points. Calibri </a:t>
            </a:r>
            <a:r>
              <a:rPr lang="en-IN" sz="2400" dirty="0" smtClean="0"/>
              <a:t>font</a:t>
            </a:r>
            <a:endParaRPr lang="en-US" sz="2400" dirty="0"/>
          </a:p>
          <a:p>
            <a:pPr algn="ctr"/>
            <a:endParaRPr lang="en-US" sz="3600" dirty="0" smtClean="0"/>
          </a:p>
          <a:p>
            <a:pPr algn="ctr"/>
            <a:endParaRPr lang="en-US" sz="3600" dirty="0"/>
          </a:p>
        </p:txBody>
      </p:sp>
      <p:sp>
        <p:nvSpPr>
          <p:cNvPr id="29" name="Rectangle 28"/>
          <p:cNvSpPr/>
          <p:nvPr/>
        </p:nvSpPr>
        <p:spPr>
          <a:xfrm>
            <a:off x="10788168" y="22741062"/>
            <a:ext cx="2233304" cy="646331"/>
          </a:xfrm>
          <a:prstGeom prst="rect">
            <a:avLst/>
          </a:prstGeom>
        </p:spPr>
        <p:txBody>
          <a:bodyPr wrap="none">
            <a:spAutoFit/>
          </a:bodyPr>
          <a:lstStyle/>
          <a:p>
            <a:pPr algn="ctr"/>
            <a:r>
              <a:rPr lang="en-US" sz="3600" dirty="0" smtClean="0"/>
              <a:t>Conclusion</a:t>
            </a:r>
            <a:endParaRPr lang="en-US" sz="3600" dirty="0"/>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402" y="419068"/>
            <a:ext cx="2142948" cy="2069595"/>
          </a:xfrm>
          <a:prstGeom prst="rect">
            <a:avLst/>
          </a:prstGeom>
        </p:spPr>
      </p:pic>
      <p:sp>
        <p:nvSpPr>
          <p:cNvPr id="24" name="Text Placeholder 68"/>
          <p:cNvSpPr txBox="1">
            <a:spLocks/>
          </p:cNvSpPr>
          <p:nvPr/>
        </p:nvSpPr>
        <p:spPr>
          <a:xfrm>
            <a:off x="415448" y="5626363"/>
            <a:ext cx="10350000" cy="116130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dirty="0" smtClean="0"/>
              <a:t>Do </a:t>
            </a:r>
            <a:r>
              <a:rPr lang="en-US" dirty="0"/>
              <a:t>not make your poster bigger than it is necessary just to fill that given size!  The maximum size of the poster is given by the red outline.  Do not exceed this.  Otherwise you will have to push pins through the material of your poster.</a:t>
            </a:r>
            <a:endParaRPr lang="en-IN" dirty="0"/>
          </a:p>
        </p:txBody>
      </p:sp>
      <p:sp>
        <p:nvSpPr>
          <p:cNvPr id="25" name="Rectangle 24"/>
          <p:cNvSpPr/>
          <p:nvPr/>
        </p:nvSpPr>
        <p:spPr>
          <a:xfrm>
            <a:off x="396948" y="4878812"/>
            <a:ext cx="2246321" cy="646331"/>
          </a:xfrm>
          <a:prstGeom prst="rect">
            <a:avLst/>
          </a:prstGeom>
        </p:spPr>
        <p:txBody>
          <a:bodyPr wrap="none">
            <a:spAutoFit/>
          </a:bodyPr>
          <a:lstStyle/>
          <a:p>
            <a:pPr algn="ctr"/>
            <a:r>
              <a:rPr lang="en-US" sz="3600" dirty="0" smtClean="0"/>
              <a:t>Motivation</a:t>
            </a:r>
            <a:endParaRPr lang="en-US" sz="3600" dirty="0"/>
          </a:p>
        </p:txBody>
      </p:sp>
    </p:spTree>
    <p:extLst>
      <p:ext uri="{BB962C8B-B14F-4D97-AF65-F5344CB8AC3E}">
        <p14:creationId xmlns:p14="http://schemas.microsoft.com/office/powerpoint/2010/main" val="3606041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599</TotalTime>
  <Words>644</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SimSun</vt: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Admin</cp:lastModifiedBy>
  <cp:revision>22</cp:revision>
  <dcterms:created xsi:type="dcterms:W3CDTF">2016-03-28T06:32:15Z</dcterms:created>
  <dcterms:modified xsi:type="dcterms:W3CDTF">2019-03-25T12:00:00Z</dcterms:modified>
</cp:coreProperties>
</file>