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5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47DE8-60F3-4BD0-A5C6-E080C1109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40846-05B0-4E07-8F9A-B957E92D2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FD474-D290-4552-8983-8809743AB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4747-FA64-43A0-A371-2461508FAA90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F0BE6-FD23-4356-B967-42A050467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D970-2C7D-4E27-BEB1-0ECF3A90E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25D1B-7785-43E4-9432-3E3FE54E6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569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8C0F3-1C40-4BED-B7BE-03123571C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B95767-BDAB-437E-AD82-741F4B0B8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106B7-0E60-4368-B392-0724FAE99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4747-FA64-43A0-A371-2461508FAA90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6EFD5-8126-4C2B-AF6F-278C0DBF6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83DE4-AA5B-4B9F-B278-E870CB572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25D1B-7785-43E4-9432-3E3FE54E6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194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FFEBEB-2E5D-44CF-91C9-CD1DD1FDA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56AC59-2722-4F78-8BB4-CB889D241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DBE86-D82A-4485-93BB-DA3292EF2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4747-FA64-43A0-A371-2461508FAA90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6A803-9888-461C-B20E-A12A77A50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DFB36-2FC7-42D8-8726-1E62B68B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25D1B-7785-43E4-9432-3E3FE54E6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838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00E4-2F86-4D9A-BA40-4656C1037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707EC-E277-49F5-8248-58F953189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EE762-C16B-4531-BDE5-29C356C67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4747-FA64-43A0-A371-2461508FAA90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207B4-B98B-4B40-8685-247DB06FD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9DE6D-4BD5-4123-B2AB-20BCEFD7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25D1B-7785-43E4-9432-3E3FE54E6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173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F4BC5-3155-4664-8033-D51734314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15EA3-3ED1-4ABD-97BE-7A32327A2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7306F-5B9F-40F2-A7A3-1D1CE9CD8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4747-FA64-43A0-A371-2461508FAA90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F27D8-BA1E-4B69-9A1B-B462200F7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E32F2-8058-43C8-B7AC-CB53E4E3A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25D1B-7785-43E4-9432-3E3FE54E6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99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B0955-58BB-409F-A75D-A3E9D99F1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C4711-1C2F-43F4-BC1A-6A058E7CA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C5C6D-0DDA-46DC-BEDC-FE747D0AC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8C9CE-EAB6-49E6-8A3F-E68C509C6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4747-FA64-43A0-A371-2461508FAA90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C99D4-F3D8-4AA1-A217-33D300EED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1CA8E-C280-4F4B-9C19-C781FD16C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25D1B-7785-43E4-9432-3E3FE54E6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55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4D6D8-9616-4233-A4E4-957813A28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5502F-53DB-4F2A-AC44-560EE9E7A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7A514-EC66-449A-9A56-1323A2588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342E4-E8F1-45C8-A527-1CD6E6C895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28D781-4FEB-4894-BB4F-5082DBF8FD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F23246-6680-42D9-B202-91CA9C93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4747-FA64-43A0-A371-2461508FAA90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7F5734-27FC-4909-8883-9E10DFDB8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CF2782-C849-407D-88A1-74ABB08B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25D1B-7785-43E4-9432-3E3FE54E6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87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BE0B8-1982-4650-B109-F0A2B6B22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F9FE23-81E0-42A3-88AE-4CB64E80A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4747-FA64-43A0-A371-2461508FAA90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DDA934-6070-4521-B81A-BF0334969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7FD9F-BA60-4FDF-AF10-4824474EF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25D1B-7785-43E4-9432-3E3FE54E6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752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B5D17-96B9-4181-840F-60EB60C11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4747-FA64-43A0-A371-2461508FAA90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B38653-9313-4A4D-BC37-0143E13C7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E2E82-0AD6-4C8F-B102-314557EC4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25D1B-7785-43E4-9432-3E3FE54E6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2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519BA-89D0-4507-B618-421C1966C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F2C09-1C24-4FE2-9119-714184E13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A9DD6F-78F7-48A4-B936-B8CA72EEE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5994A-916D-446A-B910-FD1FAC25F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4747-FA64-43A0-A371-2461508FAA90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A9FBB-F19A-481D-BC97-045166AC8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A8578-05F4-4183-88E6-A6F2CD454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25D1B-7785-43E4-9432-3E3FE54E6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726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373C8-DF57-4D2F-8F0A-5555C9942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E5D915-EB21-435A-9997-7ED67C47E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F6B59-98DD-4FB0-BDC6-155E54C71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ED92E-0852-4237-89B4-6E246BC78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4747-FA64-43A0-A371-2461508FAA90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B68B5-CB16-4B92-9C6C-2C7A52F60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C824D-9416-4688-AC3C-88643E42C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25D1B-7785-43E4-9432-3E3FE54E6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558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46DAD4-89ED-4342-A569-98989B3AE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09432-C313-42A2-8471-76BADABC5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7136E-0047-4925-942C-F902D3E01C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14747-FA64-43A0-A371-2461508FAA90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8867A-6634-46B9-A702-C8688B22D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BC383-8374-4CA6-9AC1-976C27648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25D1B-7785-43E4-9432-3E3FE54E6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122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BA2B36-C67E-4D37-BFD7-41BD52E3D6BE}"/>
              </a:ext>
            </a:extLst>
          </p:cNvPr>
          <p:cNvSpPr txBox="1"/>
          <p:nvPr/>
        </p:nvSpPr>
        <p:spPr>
          <a:xfrm>
            <a:off x="2380130" y="2567569"/>
            <a:ext cx="8243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/>
              <a:t>Lending Club Case Study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F397AD-EB31-4A5F-B853-0316838555BA}"/>
              </a:ext>
            </a:extLst>
          </p:cNvPr>
          <p:cNvSpPr txBox="1"/>
          <p:nvPr/>
        </p:nvSpPr>
        <p:spPr>
          <a:xfrm>
            <a:off x="726141" y="5042647"/>
            <a:ext cx="380551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Group Members:</a:t>
            </a:r>
          </a:p>
          <a:p>
            <a:r>
              <a:rPr lang="en-IN" sz="2000" dirty="0"/>
              <a:t>Gorrepati Bala </a:t>
            </a:r>
            <a:r>
              <a:rPr lang="en-IN" sz="2000"/>
              <a:t>Chandra Reddy</a:t>
            </a:r>
            <a:endParaRPr lang="en-IN" sz="2000" dirty="0"/>
          </a:p>
          <a:p>
            <a:r>
              <a:rPr lang="en-IN" sz="2000" dirty="0"/>
              <a:t>Jitesh Rathod</a:t>
            </a:r>
          </a:p>
        </p:txBody>
      </p:sp>
    </p:spTree>
    <p:extLst>
      <p:ext uri="{BB962C8B-B14F-4D97-AF65-F5344CB8AC3E}">
        <p14:creationId xmlns:p14="http://schemas.microsoft.com/office/powerpoint/2010/main" val="3336028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F8C347-85BB-46F3-A04A-7A78A2E1F958}"/>
              </a:ext>
            </a:extLst>
          </p:cNvPr>
          <p:cNvSpPr txBox="1"/>
          <p:nvPr/>
        </p:nvSpPr>
        <p:spPr>
          <a:xfrm>
            <a:off x="739588" y="618565"/>
            <a:ext cx="4840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D9256D-73A9-4068-9126-C27AA337CB69}"/>
              </a:ext>
            </a:extLst>
          </p:cNvPr>
          <p:cNvSpPr txBox="1"/>
          <p:nvPr/>
        </p:nvSpPr>
        <p:spPr>
          <a:xfrm>
            <a:off x="1116106" y="5593977"/>
            <a:ext cx="10421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Applicants with less or no experience may lack a stable income source, leading to higher loan defaults.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Other applicants show relatively similar chances of getting charged off.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44ED13-E7AF-4865-9BFA-A1F5B910F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216" y="941294"/>
            <a:ext cx="7832692" cy="418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434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F8C347-85BB-46F3-A04A-7A78A2E1F958}"/>
              </a:ext>
            </a:extLst>
          </p:cNvPr>
          <p:cNvSpPr txBox="1"/>
          <p:nvPr/>
        </p:nvSpPr>
        <p:spPr>
          <a:xfrm>
            <a:off x="739588" y="618565"/>
            <a:ext cx="4840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D9256D-73A9-4068-9126-C27AA337CB69}"/>
              </a:ext>
            </a:extLst>
          </p:cNvPr>
          <p:cNvSpPr txBox="1"/>
          <p:nvPr/>
        </p:nvSpPr>
        <p:spPr>
          <a:xfrm>
            <a:off x="1116106" y="5593977"/>
            <a:ext cx="10421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Northeast (NE) state have the highest number of loan defaults.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DA84C2-8EE6-45E7-85EB-6ACCAED61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299" y="1141785"/>
            <a:ext cx="8106056" cy="432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116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F8C347-85BB-46F3-A04A-7A78A2E1F958}"/>
              </a:ext>
            </a:extLst>
          </p:cNvPr>
          <p:cNvSpPr txBox="1"/>
          <p:nvPr/>
        </p:nvSpPr>
        <p:spPr>
          <a:xfrm>
            <a:off x="739588" y="618565"/>
            <a:ext cx="4840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D9256D-73A9-4068-9126-C27AA337CB69}"/>
              </a:ext>
            </a:extLst>
          </p:cNvPr>
          <p:cNvSpPr txBox="1"/>
          <p:nvPr/>
        </p:nvSpPr>
        <p:spPr>
          <a:xfrm>
            <a:off x="1116106" y="5593977"/>
            <a:ext cx="10421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term have higher chance of defaulter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518CBB-7A99-4980-B2C6-869A4D5E3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732" y="1713224"/>
            <a:ext cx="6425173" cy="343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529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F8C347-85BB-46F3-A04A-7A78A2E1F958}"/>
              </a:ext>
            </a:extLst>
          </p:cNvPr>
          <p:cNvSpPr txBox="1"/>
          <p:nvPr/>
        </p:nvSpPr>
        <p:spPr>
          <a:xfrm>
            <a:off x="739588" y="618565"/>
            <a:ext cx="4840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D9256D-73A9-4068-9126-C27AA337CB69}"/>
              </a:ext>
            </a:extLst>
          </p:cNvPr>
          <p:cNvSpPr txBox="1"/>
          <p:nvPr/>
        </p:nvSpPr>
        <p:spPr>
          <a:xfrm>
            <a:off x="1116106" y="5593977"/>
            <a:ext cx="10421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Positive Correlation between Term and Interest Rate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550640E-BB06-4D30-A44B-BAF13F682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629" y="1212564"/>
            <a:ext cx="6598489" cy="438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109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F8C347-85BB-46F3-A04A-7A78A2E1F958}"/>
              </a:ext>
            </a:extLst>
          </p:cNvPr>
          <p:cNvSpPr txBox="1"/>
          <p:nvPr/>
        </p:nvSpPr>
        <p:spPr>
          <a:xfrm>
            <a:off x="739588" y="618565"/>
            <a:ext cx="4840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D9256D-73A9-4068-9126-C27AA337CB69}"/>
              </a:ext>
            </a:extLst>
          </p:cNvPr>
          <p:cNvSpPr txBox="1"/>
          <p:nvPr/>
        </p:nvSpPr>
        <p:spPr>
          <a:xfrm>
            <a:off x="1116106" y="5593977"/>
            <a:ext cx="10421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Interest rates below 10% have significantly lower chances of charged-off loans.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Interest rates above 16% have a higher likelihood of charged-off loans compared to other categories.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97BE26-FD4D-4ACE-8A26-445869ED4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989" y="1170924"/>
            <a:ext cx="8227079" cy="439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33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F8C347-85BB-46F3-A04A-7A78A2E1F958}"/>
              </a:ext>
            </a:extLst>
          </p:cNvPr>
          <p:cNvSpPr txBox="1"/>
          <p:nvPr/>
        </p:nvSpPr>
        <p:spPr>
          <a:xfrm>
            <a:off x="739588" y="618565"/>
            <a:ext cx="4840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Conclusions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E9B281-6EA5-43E2-8CA6-850CA2D6E54C}"/>
              </a:ext>
            </a:extLst>
          </p:cNvPr>
          <p:cNvSpPr txBox="1"/>
          <p:nvPr/>
        </p:nvSpPr>
        <p:spPr>
          <a:xfrm>
            <a:off x="739588" y="1479176"/>
            <a:ext cx="11013141" cy="503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Lending club should reduce loans to below 40K income borrowers as they are more likely to default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Lending club should reduce giving loans to borrowers without owning house.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Small business loans are defaulted more. Lending club should stop or reduce issuing the loans to them.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Borrows with high DTI should be avoided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People with more number of public derogatory records are having more chance of filing a bankruptcy. Lending club should make sure there are no public derogatory records for borrower.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Lending club should examine borrowers before issuing loans to Low grade (G to A).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Employers who have less than 1 year of experience more likely to default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Lending Club should reduce number of loan issues to borrowers who are from 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Higher the term more risk of defaulting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High interest rate have more defaulters. Providing loans to above categories with high interest rate will increase the risk</a:t>
            </a:r>
          </a:p>
        </p:txBody>
      </p:sp>
    </p:spTree>
    <p:extLst>
      <p:ext uri="{BB962C8B-B14F-4D97-AF65-F5344CB8AC3E}">
        <p14:creationId xmlns:p14="http://schemas.microsoft.com/office/powerpoint/2010/main" val="3573514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24F136-955E-4970-A5B2-B86E4C7752D2}"/>
              </a:ext>
            </a:extLst>
          </p:cNvPr>
          <p:cNvSpPr txBox="1"/>
          <p:nvPr/>
        </p:nvSpPr>
        <p:spPr>
          <a:xfrm>
            <a:off x="632012" y="699247"/>
            <a:ext cx="602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FF81AC-E9EE-491A-92FB-E75656BEFC3B}"/>
              </a:ext>
            </a:extLst>
          </p:cNvPr>
          <p:cNvSpPr txBox="1"/>
          <p:nvPr/>
        </p:nvSpPr>
        <p:spPr>
          <a:xfrm>
            <a:off x="887506" y="1922929"/>
            <a:ext cx="10676965" cy="3418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Lending club is a bank which lends loans for various purposes. Dataset contains loans data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The objective is to find out patterns that indicate if a person is likely to default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945001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F8C347-85BB-46F3-A04A-7A78A2E1F958}"/>
              </a:ext>
            </a:extLst>
          </p:cNvPr>
          <p:cNvSpPr txBox="1"/>
          <p:nvPr/>
        </p:nvSpPr>
        <p:spPr>
          <a:xfrm>
            <a:off x="739588" y="618565"/>
            <a:ext cx="4840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B206F6-0AB6-42EB-9C49-1B2C57B796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825" y="1141785"/>
            <a:ext cx="7904350" cy="4221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D9256D-73A9-4068-9126-C27AA337CB69}"/>
              </a:ext>
            </a:extLst>
          </p:cNvPr>
          <p:cNvSpPr txBox="1"/>
          <p:nvPr/>
        </p:nvSpPr>
        <p:spPr>
          <a:xfrm>
            <a:off x="1116106" y="5593977"/>
            <a:ext cx="10421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Applicants with an income range of $80,000 or more have lower chances of charged-off loans.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Those with an income range of $0-$40,000 have higher chances of charged-off loans.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Overall, the charged-off proportion decreases with an increase in annual income.</a:t>
            </a:r>
          </a:p>
        </p:txBody>
      </p:sp>
    </p:spTree>
    <p:extLst>
      <p:ext uri="{BB962C8B-B14F-4D97-AF65-F5344CB8AC3E}">
        <p14:creationId xmlns:p14="http://schemas.microsoft.com/office/powerpoint/2010/main" val="418140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F8C347-85BB-46F3-A04A-7A78A2E1F958}"/>
              </a:ext>
            </a:extLst>
          </p:cNvPr>
          <p:cNvSpPr txBox="1"/>
          <p:nvPr/>
        </p:nvSpPr>
        <p:spPr>
          <a:xfrm>
            <a:off x="739588" y="618565"/>
            <a:ext cx="4840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D9256D-73A9-4068-9126-C27AA337CB69}"/>
              </a:ext>
            </a:extLst>
          </p:cNvPr>
          <p:cNvSpPr txBox="1"/>
          <p:nvPr/>
        </p:nvSpPr>
        <p:spPr>
          <a:xfrm>
            <a:off x="1116106" y="5593977"/>
            <a:ext cx="10421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Applicants without homes are more likely to default on loans.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2F4035-CD39-4E54-9A1B-B85E10955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282" y="1141785"/>
            <a:ext cx="8225118" cy="439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280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F8C347-85BB-46F3-A04A-7A78A2E1F958}"/>
              </a:ext>
            </a:extLst>
          </p:cNvPr>
          <p:cNvSpPr txBox="1"/>
          <p:nvPr/>
        </p:nvSpPr>
        <p:spPr>
          <a:xfrm>
            <a:off x="739588" y="618565"/>
            <a:ext cx="4840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D9256D-73A9-4068-9126-C27AA337CB69}"/>
              </a:ext>
            </a:extLst>
          </p:cNvPr>
          <p:cNvSpPr txBox="1"/>
          <p:nvPr/>
        </p:nvSpPr>
        <p:spPr>
          <a:xfrm>
            <a:off x="1143001" y="5634832"/>
            <a:ext cx="10421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Loans for small businesses have higher chances of defaults.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 business loans have the highest average interest rates, indicating greater risk.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9048E6-8B43-47AE-A3C8-356AA35D4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48" y="2214821"/>
            <a:ext cx="5798327" cy="30967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E63CF0-9796-44EA-9BD1-530AE81A1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493" y="2214821"/>
            <a:ext cx="4685819" cy="292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541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F8C347-85BB-46F3-A04A-7A78A2E1F958}"/>
              </a:ext>
            </a:extLst>
          </p:cNvPr>
          <p:cNvSpPr txBox="1"/>
          <p:nvPr/>
        </p:nvSpPr>
        <p:spPr>
          <a:xfrm>
            <a:off x="739588" y="618565"/>
            <a:ext cx="4840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D9256D-73A9-4068-9126-C27AA337CB69}"/>
              </a:ext>
            </a:extLst>
          </p:cNvPr>
          <p:cNvSpPr txBox="1"/>
          <p:nvPr/>
        </p:nvSpPr>
        <p:spPr>
          <a:xfrm>
            <a:off x="1116106" y="5593977"/>
            <a:ext cx="10421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Interest rates below 10% have significantly lower chances of charged-off loans.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Interest rates above 16% have a higher likelihood of charged-off loans compared to other categories.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97BE26-FD4D-4ACE-8A26-445869ED4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989" y="1170924"/>
            <a:ext cx="8227079" cy="439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673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F8C347-85BB-46F3-A04A-7A78A2E1F958}"/>
              </a:ext>
            </a:extLst>
          </p:cNvPr>
          <p:cNvSpPr txBox="1"/>
          <p:nvPr/>
        </p:nvSpPr>
        <p:spPr>
          <a:xfrm>
            <a:off x="739588" y="618565"/>
            <a:ext cx="4840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D9256D-73A9-4068-9126-C27AA337CB69}"/>
              </a:ext>
            </a:extLst>
          </p:cNvPr>
          <p:cNvSpPr txBox="1"/>
          <p:nvPr/>
        </p:nvSpPr>
        <p:spPr>
          <a:xfrm>
            <a:off x="1116106" y="5593977"/>
            <a:ext cx="10421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Higher DTI values are associated with a higher risk of loan defaults.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Lower DTI values indicate lower chances of loan defaults 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3A9F43-1F6E-4B30-87E9-BA3E49F80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619" y="1515724"/>
            <a:ext cx="7164762" cy="382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13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F8C347-85BB-46F3-A04A-7A78A2E1F958}"/>
              </a:ext>
            </a:extLst>
          </p:cNvPr>
          <p:cNvSpPr txBox="1"/>
          <p:nvPr/>
        </p:nvSpPr>
        <p:spPr>
          <a:xfrm>
            <a:off x="739588" y="618565"/>
            <a:ext cx="4840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D9256D-73A9-4068-9126-C27AA337CB69}"/>
              </a:ext>
            </a:extLst>
          </p:cNvPr>
          <p:cNvSpPr txBox="1"/>
          <p:nvPr/>
        </p:nvSpPr>
        <p:spPr>
          <a:xfrm>
            <a:off x="1116106" y="5593977"/>
            <a:ext cx="10421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Bankruptcies with a record of 2 have a high impact on loan defaults.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Bankruptcies with a record of 0 have a low impact on loan defaults.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CCECA0-63DE-43A1-88AA-9273BBE04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946" y="1501361"/>
            <a:ext cx="7218550" cy="385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54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F8C347-85BB-46F3-A04A-7A78A2E1F958}"/>
              </a:ext>
            </a:extLst>
          </p:cNvPr>
          <p:cNvSpPr txBox="1"/>
          <p:nvPr/>
        </p:nvSpPr>
        <p:spPr>
          <a:xfrm>
            <a:off x="739588" y="618565"/>
            <a:ext cx="4840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D9256D-73A9-4068-9126-C27AA337CB69}"/>
              </a:ext>
            </a:extLst>
          </p:cNvPr>
          <p:cNvSpPr txBox="1"/>
          <p:nvPr/>
        </p:nvSpPr>
        <p:spPr>
          <a:xfrm>
            <a:off x="1116106" y="5593977"/>
            <a:ext cx="10421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Applicants with loan Grade G have the highest loan defaults.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Those with loan Grade A have the lowest loan defaults.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9BDE5D-DEC8-4379-9EFA-D3B831F7D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897" y="1358994"/>
            <a:ext cx="7003397" cy="374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760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488</Words>
  <Application>Microsoft Office PowerPoint</Application>
  <PresentationFormat>Widescreen</PresentationFormat>
  <Paragraphs>51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Chandu</dc:creator>
  <cp:lastModifiedBy>Chandu</cp:lastModifiedBy>
  <cp:revision>10</cp:revision>
  <dcterms:created xsi:type="dcterms:W3CDTF">2024-02-04T13:50:46Z</dcterms:created>
  <dcterms:modified xsi:type="dcterms:W3CDTF">2024-02-04T15:31:16Z</dcterms:modified>
</cp:coreProperties>
</file>