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agouda nirwani" userId="4d8ebf1e940066f4" providerId="LiveId" clId="{5053B56D-2D9F-4E76-BA6B-3FA30CE7DA99}"/>
    <pc:docChg chg="modSld">
      <pc:chgData name="balagouda nirwani" userId="4d8ebf1e940066f4" providerId="LiveId" clId="{5053B56D-2D9F-4E76-BA6B-3FA30CE7DA99}" dt="2023-06-04T08:49:47.394" v="0" actId="1076"/>
      <pc:docMkLst>
        <pc:docMk/>
      </pc:docMkLst>
      <pc:sldChg chg="modSp mod">
        <pc:chgData name="balagouda nirwani" userId="4d8ebf1e940066f4" providerId="LiveId" clId="{5053B56D-2D9F-4E76-BA6B-3FA30CE7DA99}" dt="2023-06-04T08:49:47.394" v="0" actId="1076"/>
        <pc:sldMkLst>
          <pc:docMk/>
          <pc:sldMk cId="4017033422" sldId="256"/>
        </pc:sldMkLst>
        <pc:spChg chg="mod">
          <ac:chgData name="balagouda nirwani" userId="4d8ebf1e940066f4" providerId="LiveId" clId="{5053B56D-2D9F-4E76-BA6B-3FA30CE7DA99}" dt="2023-06-04T08:49:47.394" v="0" actId="1076"/>
          <ac:spMkLst>
            <pc:docMk/>
            <pc:sldMk cId="4017033422" sldId="256"/>
            <ac:spMk id="3" creationId="{5983822B-3BEA-31C1-6EEB-2988D42A69B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F367AB7-1CB0-43E3-A739-EF2E94B4CF81}"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A69D9-4E12-4B48-849E-D9EB8B00C8D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5011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367AB7-1CB0-43E3-A739-EF2E94B4CF81}"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A69D9-4E12-4B48-849E-D9EB8B00C8D1}" type="slidenum">
              <a:rPr lang="en-IN" smtClean="0"/>
              <a:t>‹#›</a:t>
            </a:fld>
            <a:endParaRPr lang="en-IN"/>
          </a:p>
        </p:txBody>
      </p:sp>
    </p:spTree>
    <p:extLst>
      <p:ext uri="{BB962C8B-B14F-4D97-AF65-F5344CB8AC3E}">
        <p14:creationId xmlns:p14="http://schemas.microsoft.com/office/powerpoint/2010/main" val="355128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367AB7-1CB0-43E3-A739-EF2E94B4CF81}"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A69D9-4E12-4B48-849E-D9EB8B00C8D1}"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2168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367AB7-1CB0-43E3-A739-EF2E94B4CF81}"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A69D9-4E12-4B48-849E-D9EB8B00C8D1}" type="slidenum">
              <a:rPr lang="en-IN" smtClean="0"/>
              <a:t>‹#›</a:t>
            </a:fld>
            <a:endParaRPr lang="en-IN"/>
          </a:p>
        </p:txBody>
      </p:sp>
    </p:spTree>
    <p:extLst>
      <p:ext uri="{BB962C8B-B14F-4D97-AF65-F5344CB8AC3E}">
        <p14:creationId xmlns:p14="http://schemas.microsoft.com/office/powerpoint/2010/main" val="2368996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367AB7-1CB0-43E3-A739-EF2E94B4CF81}"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A69D9-4E12-4B48-849E-D9EB8B00C8D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4307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367AB7-1CB0-43E3-A739-EF2E94B4CF81}" type="datetimeFigureOut">
              <a:rPr lang="en-IN" smtClean="0"/>
              <a:t>04-06-2023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CA69D9-4E12-4B48-849E-D9EB8B00C8D1}" type="slidenum">
              <a:rPr lang="en-IN" smtClean="0"/>
              <a:t>‹#›</a:t>
            </a:fld>
            <a:endParaRPr lang="en-IN"/>
          </a:p>
        </p:txBody>
      </p:sp>
    </p:spTree>
    <p:extLst>
      <p:ext uri="{BB962C8B-B14F-4D97-AF65-F5344CB8AC3E}">
        <p14:creationId xmlns:p14="http://schemas.microsoft.com/office/powerpoint/2010/main" val="3944384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367AB7-1CB0-43E3-A739-EF2E94B4CF81}" type="datetimeFigureOut">
              <a:rPr lang="en-IN" smtClean="0"/>
              <a:t>04-06-2023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CA69D9-4E12-4B48-849E-D9EB8B00C8D1}" type="slidenum">
              <a:rPr lang="en-IN" smtClean="0"/>
              <a:t>‹#›</a:t>
            </a:fld>
            <a:endParaRPr lang="en-IN"/>
          </a:p>
        </p:txBody>
      </p:sp>
    </p:spTree>
    <p:extLst>
      <p:ext uri="{BB962C8B-B14F-4D97-AF65-F5344CB8AC3E}">
        <p14:creationId xmlns:p14="http://schemas.microsoft.com/office/powerpoint/2010/main" val="35391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367AB7-1CB0-43E3-A739-EF2E94B4CF81}" type="datetimeFigureOut">
              <a:rPr lang="en-IN" smtClean="0"/>
              <a:t>04-06-2023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CA69D9-4E12-4B48-849E-D9EB8B00C8D1}" type="slidenum">
              <a:rPr lang="en-IN" smtClean="0"/>
              <a:t>‹#›</a:t>
            </a:fld>
            <a:endParaRPr lang="en-IN"/>
          </a:p>
        </p:txBody>
      </p:sp>
    </p:spTree>
    <p:extLst>
      <p:ext uri="{BB962C8B-B14F-4D97-AF65-F5344CB8AC3E}">
        <p14:creationId xmlns:p14="http://schemas.microsoft.com/office/powerpoint/2010/main" val="444164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367AB7-1CB0-43E3-A739-EF2E94B4CF81}" type="datetimeFigureOut">
              <a:rPr lang="en-IN" smtClean="0"/>
              <a:t>04-06-2023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CA69D9-4E12-4B48-849E-D9EB8B00C8D1}" type="slidenum">
              <a:rPr lang="en-IN" smtClean="0"/>
              <a:t>‹#›</a:t>
            </a:fld>
            <a:endParaRPr lang="en-IN"/>
          </a:p>
        </p:txBody>
      </p:sp>
    </p:spTree>
    <p:extLst>
      <p:ext uri="{BB962C8B-B14F-4D97-AF65-F5344CB8AC3E}">
        <p14:creationId xmlns:p14="http://schemas.microsoft.com/office/powerpoint/2010/main" val="1260805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367AB7-1CB0-43E3-A739-EF2E94B4CF81}" type="datetimeFigureOut">
              <a:rPr lang="en-IN" smtClean="0"/>
              <a:t>04-06-2023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CA69D9-4E12-4B48-849E-D9EB8B00C8D1}" type="slidenum">
              <a:rPr lang="en-IN" smtClean="0"/>
              <a:t>‹#›</a:t>
            </a:fld>
            <a:endParaRPr lang="en-IN"/>
          </a:p>
        </p:txBody>
      </p:sp>
    </p:spTree>
    <p:extLst>
      <p:ext uri="{BB962C8B-B14F-4D97-AF65-F5344CB8AC3E}">
        <p14:creationId xmlns:p14="http://schemas.microsoft.com/office/powerpoint/2010/main" val="1753302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367AB7-1CB0-43E3-A739-EF2E94B4CF81}" type="datetimeFigureOut">
              <a:rPr lang="en-IN" smtClean="0"/>
              <a:t>04-06-2023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CA69D9-4E12-4B48-849E-D9EB8B00C8D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5955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F367AB7-1CB0-43E3-A739-EF2E94B4CF81}" type="datetimeFigureOut">
              <a:rPr lang="en-IN" smtClean="0"/>
              <a:t>04-06-2023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5CA69D9-4E12-4B48-849E-D9EB8B00C8D1}"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210004"/>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812AF-5BF7-8639-8248-80A33E7142BF}"/>
              </a:ext>
            </a:extLst>
          </p:cNvPr>
          <p:cNvSpPr>
            <a:spLocks noGrp="1"/>
          </p:cNvSpPr>
          <p:nvPr>
            <p:ph type="ctrTitle"/>
          </p:nvPr>
        </p:nvSpPr>
        <p:spPr>
          <a:xfrm>
            <a:off x="1480457" y="1600200"/>
            <a:ext cx="9144000" cy="2387600"/>
          </a:xfrm>
        </p:spPr>
        <p:txBody>
          <a:bodyPr>
            <a:normAutofit/>
          </a:bodyPr>
          <a:lstStyle/>
          <a:p>
            <a:r>
              <a:rPr lang="en-IN" sz="3200" b="1" i="1" dirty="0">
                <a:solidFill>
                  <a:schemeClr val="tx1"/>
                </a:solidFill>
                <a:effectLst/>
                <a:latin typeface="Times New Roman" panose="02020603050405020304" pitchFamily="18" charset="0"/>
                <a:ea typeface="Times New Roman" panose="02020603050405020304" pitchFamily="18" charset="0"/>
              </a:rPr>
              <a:t>Image Inpainting using Deep Generative Modelling</a:t>
            </a:r>
            <a:br>
              <a:rPr lang="en-IN" sz="3200" b="1" dirty="0">
                <a:effectLst/>
                <a:latin typeface="Times New Roman" panose="02020603050405020304" pitchFamily="18" charset="0"/>
                <a:ea typeface="Times New Roman" panose="02020603050405020304" pitchFamily="18" charset="0"/>
              </a:rPr>
            </a:br>
            <a:endParaRPr lang="en-IN" sz="3200" b="1" dirty="0"/>
          </a:p>
        </p:txBody>
      </p:sp>
      <p:sp>
        <p:nvSpPr>
          <p:cNvPr id="3" name="Subtitle 2">
            <a:extLst>
              <a:ext uri="{FF2B5EF4-FFF2-40B4-BE49-F238E27FC236}">
                <a16:creationId xmlns:a16="http://schemas.microsoft.com/office/drawing/2014/main" id="{5983822B-3BEA-31C1-6EEB-2988D42A69B7}"/>
              </a:ext>
            </a:extLst>
          </p:cNvPr>
          <p:cNvSpPr>
            <a:spLocks noGrp="1"/>
          </p:cNvSpPr>
          <p:nvPr>
            <p:ph type="subTitle" idx="1"/>
          </p:nvPr>
        </p:nvSpPr>
        <p:spPr>
          <a:xfrm>
            <a:off x="1701282" y="4469362"/>
            <a:ext cx="9140890" cy="1903446"/>
          </a:xfrm>
        </p:spPr>
        <p:txBody>
          <a:bodyPr>
            <a:normAutofit/>
          </a:bodyPr>
          <a:lstStyle/>
          <a:p>
            <a:endParaRPr lang="en-IN" dirty="0"/>
          </a:p>
          <a:p>
            <a:endParaRPr lang="en-IN" dirty="0"/>
          </a:p>
          <a:p>
            <a:r>
              <a:rPr lang="en-IN" dirty="0"/>
              <a:t>     </a:t>
            </a:r>
          </a:p>
          <a:p>
            <a:endParaRPr lang="en-IN" dirty="0"/>
          </a:p>
          <a:p>
            <a:r>
              <a:rPr lang="en-IN" dirty="0"/>
              <a:t>                                                                     </a:t>
            </a:r>
          </a:p>
          <a:p>
            <a:r>
              <a:rPr lang="en-IN" dirty="0"/>
              <a:t> </a:t>
            </a:r>
          </a:p>
        </p:txBody>
      </p:sp>
    </p:spTree>
    <p:extLst>
      <p:ext uri="{BB962C8B-B14F-4D97-AF65-F5344CB8AC3E}">
        <p14:creationId xmlns:p14="http://schemas.microsoft.com/office/powerpoint/2010/main" val="4017033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8499-3981-00F3-3633-D869C59268D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AFFEB2E-44E2-493F-2F49-2BB056136028}"/>
              </a:ext>
            </a:extLst>
          </p:cNvPr>
          <p:cNvSpPr>
            <a:spLocks noGrp="1"/>
          </p:cNvSpPr>
          <p:nvPr>
            <p:ph idx="1"/>
          </p:nvPr>
        </p:nvSpPr>
        <p:spPr>
          <a:xfrm>
            <a:off x="838200" y="1965585"/>
            <a:ext cx="10515600" cy="4351338"/>
          </a:xfrm>
        </p:spPr>
        <p:txBody>
          <a:bodyPr>
            <a:normAutofit/>
          </a:bodyPr>
          <a:lstStyle/>
          <a:p>
            <a:r>
              <a:rPr lang="en-IN" dirty="0">
                <a:effectLst/>
                <a:latin typeface="Times New Roman" panose="02020603050405020304" pitchFamily="18" charset="0"/>
                <a:ea typeface="Calibri" panose="020F0502020204030204" pitchFamily="34" charset="0"/>
              </a:rPr>
              <a:t>Image inpainting is a fundamental computer vision task that aims to fill in missing or corrupted regions in an image while preserving its overall visual coherence and semantic Information. </a:t>
            </a:r>
          </a:p>
          <a:p>
            <a:endParaRPr lang="en-US" sz="2000" b="0" i="0" dirty="0">
              <a:solidFill>
                <a:srgbClr val="374151"/>
              </a:solidFill>
              <a:effectLst/>
              <a:latin typeface="Söhne"/>
            </a:endParaRPr>
          </a:p>
          <a:p>
            <a:r>
              <a:rPr lang="en-US" b="0" i="0" dirty="0">
                <a:solidFill>
                  <a:srgbClr val="374151"/>
                </a:solidFill>
                <a:effectLst/>
                <a:latin typeface="Söhne"/>
              </a:rPr>
              <a:t>Deep generative models, such as generative adversarial networks (GANs) and variational autoencoders (VAEs), are used for image inpainting tasks. These models learn the underlying distribution of the training data and can generate new samples that resemble the training data</a:t>
            </a:r>
            <a:r>
              <a:rPr lang="en-US" sz="2000" b="0" i="0" dirty="0">
                <a:solidFill>
                  <a:srgbClr val="374151"/>
                </a:solidFill>
                <a:effectLst/>
                <a:latin typeface="Söhne"/>
              </a:rPr>
              <a:t>.</a:t>
            </a:r>
            <a:endParaRPr lang="en-IN" sz="3200" i="1"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499981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E74AA-A9D3-AED6-06ED-65B3B7CB60B8}"/>
              </a:ext>
            </a:extLst>
          </p:cNvPr>
          <p:cNvSpPr>
            <a:spLocks noGrp="1"/>
          </p:cNvSpPr>
          <p:nvPr>
            <p:ph type="title"/>
          </p:nvPr>
        </p:nvSpPr>
        <p:spPr/>
        <p:txBody>
          <a:bodyPr>
            <a:normAutofit/>
          </a:bodyPr>
          <a:lstStyle/>
          <a:p>
            <a:r>
              <a:rPr lang="en-US" sz="3200" b="1" i="0" dirty="0">
                <a:solidFill>
                  <a:srgbClr val="374151"/>
                </a:solidFill>
                <a:effectLst/>
                <a:latin typeface="Times New Roman" panose="02020603050405020304" pitchFamily="18" charset="0"/>
                <a:cs typeface="Times New Roman" panose="02020603050405020304" pitchFamily="18" charset="0"/>
              </a:rPr>
              <a:t>The image inpainting process typically involves the following steps:</a:t>
            </a:r>
            <a:endParaRPr lang="en-IN" sz="3200" b="1"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C6E1C85-6F9B-4C51-E5C9-98FC5C7802BB}"/>
              </a:ext>
            </a:extLst>
          </p:cNvPr>
          <p:cNvSpPr>
            <a:spLocks noGrp="1"/>
          </p:cNvSpPr>
          <p:nvPr>
            <p:ph idx="1"/>
          </p:nvPr>
        </p:nvSpPr>
        <p:spPr/>
        <p:txBody>
          <a:bodyPr>
            <a:normAutofit fontScale="85000" lnSpcReduction="20000"/>
          </a:bodyPr>
          <a:lstStyle/>
          <a:p>
            <a:pPr>
              <a:buFont typeface="Wingdings" panose="05000000000000000000" pitchFamily="2" charset="2"/>
              <a:buChar char="Ø"/>
            </a:pPr>
            <a:r>
              <a:rPr lang="en-IN" sz="2400" dirty="0"/>
              <a:t>Training</a:t>
            </a:r>
          </a:p>
          <a:p>
            <a:pPr>
              <a:buFont typeface="Wingdings" panose="05000000000000000000" pitchFamily="2" charset="2"/>
              <a:buChar char="Ø"/>
            </a:pPr>
            <a:endParaRPr lang="en-IN" sz="2400" dirty="0"/>
          </a:p>
          <a:p>
            <a:pPr>
              <a:buFont typeface="Wingdings" panose="05000000000000000000" pitchFamily="2" charset="2"/>
              <a:buChar char="Ø"/>
            </a:pPr>
            <a:r>
              <a:rPr lang="en-IN" sz="2400" dirty="0"/>
              <a:t>Mask creation</a:t>
            </a:r>
          </a:p>
          <a:p>
            <a:pPr marL="0" indent="0">
              <a:buNone/>
            </a:pPr>
            <a:r>
              <a:rPr lang="en-IN" sz="2400" dirty="0"/>
              <a:t> </a:t>
            </a:r>
          </a:p>
          <a:p>
            <a:pPr>
              <a:buFont typeface="Wingdings" panose="05000000000000000000" pitchFamily="2" charset="2"/>
              <a:buChar char="Ø"/>
            </a:pPr>
            <a:r>
              <a:rPr lang="en-IN" sz="2400" dirty="0"/>
              <a:t>Encoding</a:t>
            </a:r>
          </a:p>
          <a:p>
            <a:pPr marL="0" indent="0">
              <a:buNone/>
            </a:pPr>
            <a:r>
              <a:rPr lang="en-IN" sz="2400" dirty="0"/>
              <a:t> </a:t>
            </a:r>
          </a:p>
          <a:p>
            <a:pPr>
              <a:buFont typeface="Wingdings" panose="05000000000000000000" pitchFamily="2" charset="2"/>
              <a:buChar char="Ø"/>
            </a:pPr>
            <a:r>
              <a:rPr lang="en-IN" sz="2400" dirty="0"/>
              <a:t>Generation</a:t>
            </a:r>
          </a:p>
          <a:p>
            <a:pPr>
              <a:buFont typeface="Wingdings" panose="05000000000000000000" pitchFamily="2" charset="2"/>
              <a:buChar char="Ø"/>
            </a:pPr>
            <a:endParaRPr lang="en-IN" sz="2400" dirty="0"/>
          </a:p>
          <a:p>
            <a:pPr>
              <a:buFont typeface="Wingdings" panose="05000000000000000000" pitchFamily="2" charset="2"/>
              <a:buChar char="Ø"/>
            </a:pPr>
            <a:r>
              <a:rPr lang="en-IN" sz="2400" dirty="0"/>
              <a:t> Refinement </a:t>
            </a:r>
          </a:p>
          <a:p>
            <a:pPr marL="0" indent="0">
              <a:buNone/>
            </a:pPr>
            <a:r>
              <a:rPr lang="en-IN" sz="2400" dirty="0"/>
              <a:t> </a:t>
            </a:r>
          </a:p>
        </p:txBody>
      </p:sp>
    </p:spTree>
    <p:extLst>
      <p:ext uri="{BB962C8B-B14F-4D97-AF65-F5344CB8AC3E}">
        <p14:creationId xmlns:p14="http://schemas.microsoft.com/office/powerpoint/2010/main" val="170708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7433C-ADCF-7D19-E21B-5E70023E4B4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13432D7-0F12-C6DC-F823-7017642BD81F}"/>
              </a:ext>
            </a:extLst>
          </p:cNvPr>
          <p:cNvSpPr>
            <a:spLocks noGrp="1"/>
          </p:cNvSpPr>
          <p:nvPr>
            <p:ph idx="1"/>
          </p:nvPr>
        </p:nvSpPr>
        <p:spPr/>
        <p:txBody>
          <a:bodyPr/>
          <a:lstStyle/>
          <a:p>
            <a:r>
              <a:rPr lang="en-US" b="0" i="0" dirty="0">
                <a:solidFill>
                  <a:srgbClr val="374151"/>
                </a:solidFill>
                <a:effectLst/>
                <a:latin typeface="Söhne"/>
              </a:rPr>
              <a:t>Training: A deep generative model is trained on a large dataset of complete images. The model learns to capture the patterns and structures present in the training images.</a:t>
            </a:r>
          </a:p>
          <a:p>
            <a:endParaRPr lang="en-US" b="0" i="0" dirty="0">
              <a:solidFill>
                <a:srgbClr val="374151"/>
              </a:solidFill>
              <a:effectLst/>
              <a:latin typeface="Söhne"/>
            </a:endParaRPr>
          </a:p>
          <a:p>
            <a:endParaRPr lang="en-IN" dirty="0"/>
          </a:p>
        </p:txBody>
      </p:sp>
      <p:pic>
        <p:nvPicPr>
          <p:cNvPr id="5" name="Picture 4">
            <a:extLst>
              <a:ext uri="{FF2B5EF4-FFF2-40B4-BE49-F238E27FC236}">
                <a16:creationId xmlns:a16="http://schemas.microsoft.com/office/drawing/2014/main" id="{E5FBFC7B-369D-7B42-E416-33BDE6AB3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7707" y="3758162"/>
            <a:ext cx="5581142" cy="2388639"/>
          </a:xfrm>
          <a:prstGeom prst="rect">
            <a:avLst/>
          </a:prstGeom>
        </p:spPr>
      </p:pic>
    </p:spTree>
    <p:extLst>
      <p:ext uri="{BB962C8B-B14F-4D97-AF65-F5344CB8AC3E}">
        <p14:creationId xmlns:p14="http://schemas.microsoft.com/office/powerpoint/2010/main" val="1954458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40C8D-F7FC-8B56-837A-BC1B0F450B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F743DE6-C46D-5B9D-EE5F-BC35D931FF52}"/>
              </a:ext>
            </a:extLst>
          </p:cNvPr>
          <p:cNvSpPr>
            <a:spLocks noGrp="1"/>
          </p:cNvSpPr>
          <p:nvPr>
            <p:ph idx="1"/>
          </p:nvPr>
        </p:nvSpPr>
        <p:spPr/>
        <p:txBody>
          <a:bodyPr/>
          <a:lstStyle/>
          <a:p>
            <a:r>
              <a:rPr lang="en-US" b="0" i="0" dirty="0">
                <a:solidFill>
                  <a:srgbClr val="374151"/>
                </a:solidFill>
                <a:effectLst/>
                <a:latin typeface="Söhne"/>
              </a:rPr>
              <a:t>Mask Creation: A mask is created to indicate the regions of the image that need to be </a:t>
            </a:r>
            <a:r>
              <a:rPr lang="en-US" b="0" i="0" dirty="0" err="1">
                <a:solidFill>
                  <a:srgbClr val="374151"/>
                </a:solidFill>
                <a:effectLst/>
                <a:latin typeface="Söhne"/>
              </a:rPr>
              <a:t>inpainted</a:t>
            </a:r>
            <a:r>
              <a:rPr lang="en-US" b="0" i="0" dirty="0">
                <a:solidFill>
                  <a:srgbClr val="374151"/>
                </a:solidFill>
                <a:effectLst/>
                <a:latin typeface="Söhne"/>
              </a:rPr>
              <a:t>. The missing or damaged parts are usually represented by black pixels in the mask, while the rest of the image is white.</a:t>
            </a:r>
          </a:p>
          <a:p>
            <a:endParaRPr lang="en-IN" dirty="0"/>
          </a:p>
        </p:txBody>
      </p:sp>
      <p:pic>
        <p:nvPicPr>
          <p:cNvPr id="7" name="Picture 6">
            <a:extLst>
              <a:ext uri="{FF2B5EF4-FFF2-40B4-BE49-F238E27FC236}">
                <a16:creationId xmlns:a16="http://schemas.microsoft.com/office/drawing/2014/main" id="{7E5826A7-EDBD-D0D1-F388-BCE462ADA7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4073" y="3343794"/>
            <a:ext cx="5719665" cy="3429000"/>
          </a:xfrm>
          <a:prstGeom prst="rect">
            <a:avLst/>
          </a:prstGeom>
        </p:spPr>
      </p:pic>
    </p:spTree>
    <p:extLst>
      <p:ext uri="{BB962C8B-B14F-4D97-AF65-F5344CB8AC3E}">
        <p14:creationId xmlns:p14="http://schemas.microsoft.com/office/powerpoint/2010/main" val="3043692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5F04-DE9D-D89A-A167-E9DA368B977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8591049-E747-524B-56D9-8B9468A23E65}"/>
              </a:ext>
            </a:extLst>
          </p:cNvPr>
          <p:cNvSpPr>
            <a:spLocks noGrp="1"/>
          </p:cNvSpPr>
          <p:nvPr>
            <p:ph idx="1"/>
          </p:nvPr>
        </p:nvSpPr>
        <p:spPr/>
        <p:txBody>
          <a:bodyPr/>
          <a:lstStyle/>
          <a:p>
            <a:r>
              <a:rPr lang="en-US" b="0" i="0" dirty="0">
                <a:solidFill>
                  <a:srgbClr val="374151"/>
                </a:solidFill>
                <a:effectLst/>
                <a:latin typeface="Söhne"/>
              </a:rPr>
              <a:t>Encoding: The incomplete image, along with the corresponding mask, is fed into the trained generative model to encode the available information. The model maps the input image and mask to a latent space representation.</a:t>
            </a:r>
          </a:p>
          <a:p>
            <a:endParaRPr lang="en-IN" dirty="0"/>
          </a:p>
        </p:txBody>
      </p:sp>
      <p:pic>
        <p:nvPicPr>
          <p:cNvPr id="7" name="Picture 6">
            <a:extLst>
              <a:ext uri="{FF2B5EF4-FFF2-40B4-BE49-F238E27FC236}">
                <a16:creationId xmlns:a16="http://schemas.microsoft.com/office/drawing/2014/main" id="{EF409F12-862F-79DF-8248-30E5BF7268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294" y="3606282"/>
            <a:ext cx="8500187" cy="2306230"/>
          </a:xfrm>
          <a:prstGeom prst="rect">
            <a:avLst/>
          </a:prstGeom>
        </p:spPr>
      </p:pic>
    </p:spTree>
    <p:extLst>
      <p:ext uri="{BB962C8B-B14F-4D97-AF65-F5344CB8AC3E}">
        <p14:creationId xmlns:p14="http://schemas.microsoft.com/office/powerpoint/2010/main" val="3786920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50EE2-EE85-319D-4702-D2547719C65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5AAEF6A-FC6A-3498-989B-8AC71D1C3AD1}"/>
              </a:ext>
            </a:extLst>
          </p:cNvPr>
          <p:cNvSpPr>
            <a:spLocks noGrp="1"/>
          </p:cNvSpPr>
          <p:nvPr>
            <p:ph idx="1"/>
          </p:nvPr>
        </p:nvSpPr>
        <p:spPr/>
        <p:txBody>
          <a:bodyPr/>
          <a:lstStyle/>
          <a:p>
            <a:r>
              <a:rPr lang="en-US" b="0" i="0" dirty="0">
                <a:solidFill>
                  <a:srgbClr val="374151"/>
                </a:solidFill>
                <a:effectLst/>
                <a:latin typeface="Söhne"/>
              </a:rPr>
              <a:t>Generation: Using the encoded information from the previous step, the generative model generates new content to complete the missing regions. The model essentially learns to hallucinate plausible image content that matches the context and appearance of the surrounding pixels</a:t>
            </a:r>
            <a:endParaRPr lang="en-IN" dirty="0"/>
          </a:p>
        </p:txBody>
      </p:sp>
      <p:pic>
        <p:nvPicPr>
          <p:cNvPr id="7" name="Picture 6">
            <a:extLst>
              <a:ext uri="{FF2B5EF4-FFF2-40B4-BE49-F238E27FC236}">
                <a16:creationId xmlns:a16="http://schemas.microsoft.com/office/drawing/2014/main" id="{CC20451F-59A3-33C1-BF87-A9DCF51D7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7542" y="3788296"/>
            <a:ext cx="9685175" cy="2523604"/>
          </a:xfrm>
          <a:prstGeom prst="rect">
            <a:avLst/>
          </a:prstGeom>
        </p:spPr>
      </p:pic>
    </p:spTree>
    <p:extLst>
      <p:ext uri="{BB962C8B-B14F-4D97-AF65-F5344CB8AC3E}">
        <p14:creationId xmlns:p14="http://schemas.microsoft.com/office/powerpoint/2010/main" val="3227144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07D24-0E54-4814-9729-0AAF8E00E7A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77ED79-0FD5-214E-9456-E180BC14889E}"/>
              </a:ext>
            </a:extLst>
          </p:cNvPr>
          <p:cNvSpPr>
            <a:spLocks noGrp="1"/>
          </p:cNvSpPr>
          <p:nvPr>
            <p:ph idx="1"/>
          </p:nvPr>
        </p:nvSpPr>
        <p:spPr/>
        <p:txBody>
          <a:bodyPr/>
          <a:lstStyle/>
          <a:p>
            <a:r>
              <a:rPr lang="en-US" b="0" i="0" dirty="0">
                <a:solidFill>
                  <a:srgbClr val="374151"/>
                </a:solidFill>
                <a:effectLst/>
                <a:latin typeface="Söhne"/>
              </a:rPr>
              <a:t>Refinement: The generated content is combined with the original image, taking into account the mask, to obtain the final </a:t>
            </a:r>
            <a:r>
              <a:rPr lang="en-US" b="0" i="0" dirty="0" err="1">
                <a:solidFill>
                  <a:srgbClr val="374151"/>
                </a:solidFill>
                <a:effectLst/>
                <a:latin typeface="Söhne"/>
              </a:rPr>
              <a:t>inpainted</a:t>
            </a:r>
            <a:r>
              <a:rPr lang="en-US" b="0" i="0" dirty="0">
                <a:solidFill>
                  <a:srgbClr val="374151"/>
                </a:solidFill>
                <a:effectLst/>
                <a:latin typeface="Söhne"/>
              </a:rPr>
              <a:t> image. Various post-processing techniques, such as blending or texture matching, can be applied to ensure a smooth transition between the </a:t>
            </a:r>
            <a:r>
              <a:rPr lang="en-US" b="0" i="0" dirty="0" err="1">
                <a:solidFill>
                  <a:srgbClr val="374151"/>
                </a:solidFill>
                <a:effectLst/>
                <a:latin typeface="Söhne"/>
              </a:rPr>
              <a:t>inpainted</a:t>
            </a:r>
            <a:r>
              <a:rPr lang="en-US" b="0" i="0" dirty="0">
                <a:solidFill>
                  <a:srgbClr val="374151"/>
                </a:solidFill>
                <a:effectLst/>
                <a:latin typeface="Söhne"/>
              </a:rPr>
              <a:t> regions and the original image.</a:t>
            </a:r>
          </a:p>
          <a:p>
            <a:endParaRPr lang="en-IN" dirty="0"/>
          </a:p>
        </p:txBody>
      </p:sp>
      <p:pic>
        <p:nvPicPr>
          <p:cNvPr id="5" name="Picture 4">
            <a:extLst>
              <a:ext uri="{FF2B5EF4-FFF2-40B4-BE49-F238E27FC236}">
                <a16:creationId xmlns:a16="http://schemas.microsoft.com/office/drawing/2014/main" id="{26B02E65-64A6-5415-3074-610372A4C0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054" y="3870733"/>
            <a:ext cx="9853125" cy="2306230"/>
          </a:xfrm>
          <a:prstGeom prst="rect">
            <a:avLst/>
          </a:prstGeom>
        </p:spPr>
      </p:pic>
    </p:spTree>
    <p:extLst>
      <p:ext uri="{BB962C8B-B14F-4D97-AF65-F5344CB8AC3E}">
        <p14:creationId xmlns:p14="http://schemas.microsoft.com/office/powerpoint/2010/main" val="1524290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1293-2F36-AFF7-937D-C118229B84D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E4E9CD2-433E-BBFE-2E5C-30A79FC85B4C}"/>
              </a:ext>
            </a:extLst>
          </p:cNvPr>
          <p:cNvSpPr>
            <a:spLocks noGrp="1"/>
          </p:cNvSpPr>
          <p:nvPr>
            <p:ph idx="1"/>
          </p:nvPr>
        </p:nvSpPr>
        <p:spPr/>
        <p:txBody>
          <a:bodyPr>
            <a:normAutofit lnSpcReduction="10000"/>
          </a:bodyPr>
          <a:lstStyle/>
          <a:p>
            <a:endParaRPr lang="en-IN" dirty="0"/>
          </a:p>
          <a:p>
            <a:endParaRPr lang="en-IN" dirty="0"/>
          </a:p>
          <a:p>
            <a:endParaRPr lang="en-IN" dirty="0"/>
          </a:p>
          <a:p>
            <a:endParaRPr lang="en-IN" dirty="0"/>
          </a:p>
          <a:p>
            <a:endParaRPr lang="en-IN" dirty="0"/>
          </a:p>
          <a:p>
            <a:endParaRPr lang="en-IN" dirty="0"/>
          </a:p>
          <a:p>
            <a:pPr marL="457200" lvl="1" indent="0">
              <a:buNone/>
            </a:pPr>
            <a:r>
              <a:rPr lang="en-IN" sz="3200" b="1" dirty="0"/>
              <a:t>THANKYOU</a:t>
            </a:r>
          </a:p>
          <a:p>
            <a:pPr marL="457200" lvl="1" indent="0">
              <a:buNone/>
            </a:pPr>
            <a:r>
              <a:rPr lang="en-IN" sz="2800" dirty="0"/>
              <a:t>BALAGOUDA NIRWANI</a:t>
            </a:r>
          </a:p>
          <a:p>
            <a:pPr marL="457200" lvl="1" indent="0">
              <a:buNone/>
            </a:pPr>
            <a:r>
              <a:rPr lang="en-IN" sz="2800" dirty="0"/>
              <a:t>2GI20EC032</a:t>
            </a:r>
          </a:p>
        </p:txBody>
      </p:sp>
    </p:spTree>
    <p:extLst>
      <p:ext uri="{BB962C8B-B14F-4D97-AF65-F5344CB8AC3E}">
        <p14:creationId xmlns:p14="http://schemas.microsoft.com/office/powerpoint/2010/main" val="37080823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TotalTime>
  <Words>319</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Söhne</vt:lpstr>
      <vt:lpstr>Times New Roman</vt:lpstr>
      <vt:lpstr>Tw Cen MT</vt:lpstr>
      <vt:lpstr>Tw Cen MT Condensed</vt:lpstr>
      <vt:lpstr>Wingdings</vt:lpstr>
      <vt:lpstr>Wingdings 3</vt:lpstr>
      <vt:lpstr>Integral</vt:lpstr>
      <vt:lpstr>Image Inpainting using Deep Generative Modelling </vt:lpstr>
      <vt:lpstr>PowerPoint Presentation</vt:lpstr>
      <vt:lpstr>The image inpainting process typically involves the following steps: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Inpainting using Deep Generative Modelling </dc:title>
  <dc:creator>balagouda nirwani</dc:creator>
  <cp:lastModifiedBy>balagouda nirwani</cp:lastModifiedBy>
  <cp:revision>1</cp:revision>
  <dcterms:created xsi:type="dcterms:W3CDTF">2023-06-04T08:44:24Z</dcterms:created>
  <dcterms:modified xsi:type="dcterms:W3CDTF">2023-06-04T08:49:56Z</dcterms:modified>
</cp:coreProperties>
</file>