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9"/>
  </p:notesMasterIdLst>
  <p:handoutMasterIdLst>
    <p:handoutMasterId r:id="rId30"/>
  </p:handoutMasterIdLst>
  <p:sldIdLst>
    <p:sldId id="410" r:id="rId5"/>
    <p:sldId id="383" r:id="rId6"/>
    <p:sldId id="432" r:id="rId7"/>
    <p:sldId id="411" r:id="rId8"/>
    <p:sldId id="412"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39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327" autoAdjust="0"/>
  </p:normalViewPr>
  <p:slideViewPr>
    <p:cSldViewPr snapToGrid="0">
      <p:cViewPr varScale="1">
        <p:scale>
          <a:sx n="120" d="100"/>
          <a:sy n="120" d="100"/>
        </p:scale>
        <p:origin x="120" y="2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6/21/2025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2854216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4010522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3001132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401355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846823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116931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190150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26691654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1285602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1231138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3430630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1092237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16666777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6023683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90720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66276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13588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438560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704140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437222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59534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mailto:balaguru4u@gmail.com"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CustomerSegmentation.cs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3471288" y="461176"/>
            <a:ext cx="8559035" cy="2345634"/>
          </a:xfrm>
        </p:spPr>
        <p:txBody>
          <a:bodyPr/>
          <a:lstStyle/>
          <a:p>
            <a:pPr>
              <a:defRPr sz="4400" b="1">
                <a:solidFill>
                  <a:srgbClr val="FFFFFF"/>
                </a:solidFill>
              </a:defRPr>
            </a:pPr>
            <a:r>
              <a:rPr lang="en-US" dirty="0">
                <a:solidFill>
                  <a:srgbClr val="0070C0"/>
                </a:solidFill>
              </a:rPr>
              <a:t>Customer Segmentation Using Unsupervised Machine Learning</a:t>
            </a:r>
          </a:p>
        </p:txBody>
      </p:sp>
      <p:sp>
        <p:nvSpPr>
          <p:cNvPr id="3" name="TextBox 2">
            <a:extLst>
              <a:ext uri="{FF2B5EF4-FFF2-40B4-BE49-F238E27FC236}">
                <a16:creationId xmlns:a16="http://schemas.microsoft.com/office/drawing/2014/main" id="{CA7F4E4A-1B2E-A723-A8E1-5F432F681EFF}"/>
              </a:ext>
            </a:extLst>
          </p:cNvPr>
          <p:cNvSpPr txBox="1"/>
          <p:nvPr/>
        </p:nvSpPr>
        <p:spPr>
          <a:xfrm>
            <a:off x="7021002" y="4762831"/>
            <a:ext cx="4102873" cy="1569660"/>
          </a:xfrm>
          <a:prstGeom prst="rect">
            <a:avLst/>
          </a:prstGeom>
          <a:noFill/>
        </p:spPr>
        <p:txBody>
          <a:bodyPr wrap="square">
            <a:spAutoFit/>
          </a:bodyPr>
          <a:lstStyle/>
          <a:p>
            <a:pPr>
              <a:defRPr sz="2400">
                <a:solidFill>
                  <a:srgbClr val="C8C8C8"/>
                </a:solidFill>
              </a:defRPr>
            </a:pPr>
            <a:r>
              <a:rPr lang="en-US" sz="2400" b="1" dirty="0">
                <a:solidFill>
                  <a:srgbClr val="455972"/>
                </a:solidFill>
                <a:latin typeface="SofiaPro"/>
              </a:rPr>
              <a:t>BALAGURUSAMY R</a:t>
            </a:r>
            <a:br>
              <a:rPr lang="en-US" dirty="0"/>
            </a:br>
            <a:r>
              <a:rPr lang="en-US" b="1" i="0" dirty="0">
                <a:solidFill>
                  <a:srgbClr val="455972"/>
                </a:solidFill>
                <a:effectLst/>
                <a:latin typeface="SofiaPro"/>
              </a:rPr>
              <a:t>Batch - Data Science Batch 303</a:t>
            </a:r>
            <a:br>
              <a:rPr lang="en-US" b="1" i="0" dirty="0">
                <a:solidFill>
                  <a:srgbClr val="455972"/>
                </a:solidFill>
                <a:effectLst/>
                <a:latin typeface="SofiaPro"/>
              </a:rPr>
            </a:br>
            <a:r>
              <a:rPr lang="en-US" b="1" i="0" dirty="0">
                <a:solidFill>
                  <a:srgbClr val="455972"/>
                </a:solidFill>
                <a:effectLst/>
                <a:latin typeface="SofiaPro"/>
              </a:rPr>
              <a:t>Registration No: </a:t>
            </a:r>
            <a:r>
              <a:rPr lang="en-US" sz="2400" b="1" dirty="0">
                <a:solidFill>
                  <a:srgbClr val="455972"/>
                </a:solidFill>
                <a:latin typeface="SofiaPro"/>
              </a:rPr>
              <a:t>3896</a:t>
            </a:r>
          </a:p>
          <a:p>
            <a:pPr>
              <a:defRPr sz="2400">
                <a:solidFill>
                  <a:srgbClr val="C8C8C8"/>
                </a:solidFill>
              </a:defRPr>
            </a:pPr>
            <a:r>
              <a:rPr lang="en-US" sz="2400" b="1" dirty="0">
                <a:solidFill>
                  <a:srgbClr val="455972"/>
                </a:solidFill>
                <a:latin typeface="SofiaPro"/>
              </a:rPr>
              <a:t>14June2025</a:t>
            </a:r>
            <a:endParaRPr sz="2400" b="1" dirty="0">
              <a:solidFill>
                <a:srgbClr val="455972"/>
              </a:solidFill>
              <a:latin typeface="SofiaPro"/>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0F39B4B-00FE-EA89-A9C2-5023CBEE99F3}"/>
              </a:ext>
            </a:extLst>
          </p:cNvPr>
          <p:cNvSpPr>
            <a:spLocks noGrp="1"/>
          </p:cNvSpPr>
          <p:nvPr>
            <p:ph type="title"/>
          </p:nvPr>
        </p:nvSpPr>
        <p:spPr>
          <a:xfrm>
            <a:off x="379039" y="114324"/>
            <a:ext cx="10584334" cy="607422"/>
          </a:xfrm>
        </p:spPr>
        <p:txBody>
          <a:bodyPr/>
          <a:lstStyle/>
          <a:p>
            <a:pPr>
              <a:defRPr sz="4000" b="1">
                <a:solidFill>
                  <a:srgbClr val="FFFFFF"/>
                </a:solidFill>
              </a:defRPr>
            </a:pPr>
            <a:r>
              <a:rPr lang="en-US" sz="4400" dirty="0">
                <a:solidFill>
                  <a:srgbClr val="0070C0"/>
                </a:solidFill>
              </a:rPr>
              <a:t>Exploratory Data Analysis - Output</a:t>
            </a:r>
          </a:p>
        </p:txBody>
      </p:sp>
      <p:sp>
        <p:nvSpPr>
          <p:cNvPr id="4" name="TextBox 3">
            <a:extLst>
              <a:ext uri="{FF2B5EF4-FFF2-40B4-BE49-F238E27FC236}">
                <a16:creationId xmlns:a16="http://schemas.microsoft.com/office/drawing/2014/main" id="{FF42C57E-A3CD-545D-2A24-001EE4A92A95}"/>
              </a:ext>
            </a:extLst>
          </p:cNvPr>
          <p:cNvSpPr txBox="1"/>
          <p:nvPr/>
        </p:nvSpPr>
        <p:spPr>
          <a:xfrm>
            <a:off x="379038" y="721746"/>
            <a:ext cx="9113753" cy="707886"/>
          </a:xfrm>
          <a:prstGeom prst="rect">
            <a:avLst/>
          </a:prstGeom>
          <a:noFill/>
        </p:spPr>
        <p:txBody>
          <a:bodyPr wrap="square">
            <a:spAutoFit/>
          </a:bodyPr>
          <a:lstStyle/>
          <a:p>
            <a:pPr marL="342900" indent="-342900">
              <a:buFont typeface="Arial" panose="020B0604020202020204" pitchFamily="34" charset="0"/>
              <a:buChar char="•"/>
              <a:defRPr sz="2000">
                <a:solidFill>
                  <a:srgbClr val="FFFFFF"/>
                </a:solidFill>
              </a:defRPr>
            </a:pPr>
            <a:r>
              <a:rPr lang="en-US" dirty="0">
                <a:solidFill>
                  <a:srgbClr val="0070C0"/>
                </a:solidFill>
              </a:rPr>
              <a:t>Visualized distributions using count plots</a:t>
            </a:r>
          </a:p>
          <a:p>
            <a:pPr marL="342900" indent="-342900">
              <a:buFont typeface="Arial" panose="020B0604020202020204" pitchFamily="34" charset="0"/>
              <a:buChar char="•"/>
              <a:defRPr sz="2000">
                <a:solidFill>
                  <a:srgbClr val="FFFFFF"/>
                </a:solidFill>
              </a:defRPr>
            </a:pPr>
            <a:r>
              <a:rPr lang="en-US" dirty="0">
                <a:solidFill>
                  <a:srgbClr val="0070C0"/>
                </a:solidFill>
              </a:rPr>
              <a:t>Example Insight: Marital Status and Education distribution</a:t>
            </a:r>
          </a:p>
        </p:txBody>
      </p:sp>
      <p:pic>
        <p:nvPicPr>
          <p:cNvPr id="3" name="Picture 2">
            <a:extLst>
              <a:ext uri="{FF2B5EF4-FFF2-40B4-BE49-F238E27FC236}">
                <a16:creationId xmlns:a16="http://schemas.microsoft.com/office/drawing/2014/main" id="{BC301789-541B-6DE8-9C4C-B4391C3FAC85}"/>
              </a:ext>
            </a:extLst>
          </p:cNvPr>
          <p:cNvPicPr>
            <a:picLocks noChangeAspect="1"/>
          </p:cNvPicPr>
          <p:nvPr/>
        </p:nvPicPr>
        <p:blipFill>
          <a:blip r:embed="rId3"/>
          <a:stretch>
            <a:fillRect/>
          </a:stretch>
        </p:blipFill>
        <p:spPr>
          <a:xfrm>
            <a:off x="2954424" y="1475356"/>
            <a:ext cx="9124454" cy="5268320"/>
          </a:xfrm>
          <a:prstGeom prst="rect">
            <a:avLst/>
          </a:prstGeom>
          <a:ln>
            <a:solidFill>
              <a:srgbClr val="0070C0"/>
            </a:solidFill>
          </a:ln>
        </p:spPr>
      </p:pic>
    </p:spTree>
    <p:extLst>
      <p:ext uri="{BB962C8B-B14F-4D97-AF65-F5344CB8AC3E}">
        <p14:creationId xmlns:p14="http://schemas.microsoft.com/office/powerpoint/2010/main" val="760485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0F39B4B-00FE-EA89-A9C2-5023CBEE99F3}"/>
              </a:ext>
            </a:extLst>
          </p:cNvPr>
          <p:cNvSpPr>
            <a:spLocks noGrp="1"/>
          </p:cNvSpPr>
          <p:nvPr>
            <p:ph type="title"/>
          </p:nvPr>
        </p:nvSpPr>
        <p:spPr>
          <a:xfrm>
            <a:off x="379039" y="114324"/>
            <a:ext cx="10584334" cy="607422"/>
          </a:xfrm>
        </p:spPr>
        <p:txBody>
          <a:bodyPr/>
          <a:lstStyle/>
          <a:p>
            <a:pPr>
              <a:defRPr sz="4000" b="1">
                <a:solidFill>
                  <a:srgbClr val="FFFFFF"/>
                </a:solidFill>
              </a:defRPr>
            </a:pPr>
            <a:r>
              <a:rPr lang="en-US" sz="4400" dirty="0">
                <a:solidFill>
                  <a:srgbClr val="0070C0"/>
                </a:solidFill>
              </a:rPr>
              <a:t>Exploratory Data Analysis</a:t>
            </a:r>
          </a:p>
        </p:txBody>
      </p:sp>
      <p:sp>
        <p:nvSpPr>
          <p:cNvPr id="4" name="TextBox 3">
            <a:extLst>
              <a:ext uri="{FF2B5EF4-FFF2-40B4-BE49-F238E27FC236}">
                <a16:creationId xmlns:a16="http://schemas.microsoft.com/office/drawing/2014/main" id="{FF42C57E-A3CD-545D-2A24-001EE4A92A95}"/>
              </a:ext>
            </a:extLst>
          </p:cNvPr>
          <p:cNvSpPr txBox="1"/>
          <p:nvPr/>
        </p:nvSpPr>
        <p:spPr>
          <a:xfrm>
            <a:off x="379039" y="721746"/>
            <a:ext cx="9142033" cy="400110"/>
          </a:xfrm>
          <a:prstGeom prst="rect">
            <a:avLst/>
          </a:prstGeom>
          <a:noFill/>
        </p:spPr>
        <p:txBody>
          <a:bodyPr wrap="square">
            <a:spAutoFit/>
          </a:bodyPr>
          <a:lstStyle/>
          <a:p>
            <a:pPr marL="342900" indent="-342900">
              <a:buFont typeface="Arial" panose="020B0604020202020204" pitchFamily="34" charset="0"/>
              <a:buChar char="•"/>
              <a:defRPr sz="2000">
                <a:solidFill>
                  <a:srgbClr val="FFFFFF"/>
                </a:solidFill>
              </a:defRPr>
            </a:pPr>
            <a:r>
              <a:rPr lang="en-US" dirty="0">
                <a:solidFill>
                  <a:srgbClr val="0070C0"/>
                </a:solidFill>
              </a:rPr>
              <a:t>Label Encoding and Computed data correlations using heatmap</a:t>
            </a:r>
          </a:p>
        </p:txBody>
      </p:sp>
      <p:pic>
        <p:nvPicPr>
          <p:cNvPr id="7" name="Picture 6">
            <a:extLst>
              <a:ext uri="{FF2B5EF4-FFF2-40B4-BE49-F238E27FC236}">
                <a16:creationId xmlns:a16="http://schemas.microsoft.com/office/drawing/2014/main" id="{A9D69E21-9407-9A09-D640-0D1F38214D79}"/>
              </a:ext>
            </a:extLst>
          </p:cNvPr>
          <p:cNvPicPr>
            <a:picLocks noChangeAspect="1"/>
          </p:cNvPicPr>
          <p:nvPr/>
        </p:nvPicPr>
        <p:blipFill>
          <a:blip r:embed="rId3"/>
          <a:stretch>
            <a:fillRect/>
          </a:stretch>
        </p:blipFill>
        <p:spPr>
          <a:xfrm>
            <a:off x="974103" y="1159295"/>
            <a:ext cx="8905188" cy="5647192"/>
          </a:xfrm>
          <a:prstGeom prst="rect">
            <a:avLst/>
          </a:prstGeom>
          <a:ln>
            <a:solidFill>
              <a:srgbClr val="0070C0"/>
            </a:solidFill>
          </a:ln>
        </p:spPr>
      </p:pic>
    </p:spTree>
    <p:extLst>
      <p:ext uri="{BB962C8B-B14F-4D97-AF65-F5344CB8AC3E}">
        <p14:creationId xmlns:p14="http://schemas.microsoft.com/office/powerpoint/2010/main" val="309986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0F39B4B-00FE-EA89-A9C2-5023CBEE99F3}"/>
              </a:ext>
            </a:extLst>
          </p:cNvPr>
          <p:cNvSpPr>
            <a:spLocks noGrp="1"/>
          </p:cNvSpPr>
          <p:nvPr>
            <p:ph type="title"/>
          </p:nvPr>
        </p:nvSpPr>
        <p:spPr>
          <a:xfrm>
            <a:off x="379039" y="114324"/>
            <a:ext cx="10584334" cy="607422"/>
          </a:xfrm>
        </p:spPr>
        <p:txBody>
          <a:bodyPr/>
          <a:lstStyle/>
          <a:p>
            <a:pPr>
              <a:defRPr sz="4000" b="1">
                <a:solidFill>
                  <a:srgbClr val="FFFFFF"/>
                </a:solidFill>
              </a:defRPr>
            </a:pPr>
            <a:r>
              <a:rPr lang="en-US" sz="4400" dirty="0">
                <a:solidFill>
                  <a:srgbClr val="0070C0"/>
                </a:solidFill>
              </a:rPr>
              <a:t>Exploratory Data Analysis - Output</a:t>
            </a:r>
          </a:p>
        </p:txBody>
      </p:sp>
      <p:sp>
        <p:nvSpPr>
          <p:cNvPr id="4" name="TextBox 3">
            <a:extLst>
              <a:ext uri="{FF2B5EF4-FFF2-40B4-BE49-F238E27FC236}">
                <a16:creationId xmlns:a16="http://schemas.microsoft.com/office/drawing/2014/main" id="{FF42C57E-A3CD-545D-2A24-001EE4A92A95}"/>
              </a:ext>
            </a:extLst>
          </p:cNvPr>
          <p:cNvSpPr txBox="1"/>
          <p:nvPr/>
        </p:nvSpPr>
        <p:spPr>
          <a:xfrm>
            <a:off x="379039" y="721746"/>
            <a:ext cx="9142033" cy="400110"/>
          </a:xfrm>
          <a:prstGeom prst="rect">
            <a:avLst/>
          </a:prstGeom>
          <a:noFill/>
        </p:spPr>
        <p:txBody>
          <a:bodyPr wrap="square">
            <a:spAutoFit/>
          </a:bodyPr>
          <a:lstStyle/>
          <a:p>
            <a:pPr marL="342900" indent="-342900">
              <a:buFont typeface="Arial" panose="020B0604020202020204" pitchFamily="34" charset="0"/>
              <a:buChar char="•"/>
              <a:defRPr sz="2000">
                <a:solidFill>
                  <a:srgbClr val="FFFFFF"/>
                </a:solidFill>
              </a:defRPr>
            </a:pPr>
            <a:r>
              <a:rPr lang="en-US" dirty="0">
                <a:solidFill>
                  <a:srgbClr val="0070C0"/>
                </a:solidFill>
              </a:rPr>
              <a:t>Label Encoding and Computed data correlations using heatmap</a:t>
            </a:r>
          </a:p>
        </p:txBody>
      </p:sp>
      <p:pic>
        <p:nvPicPr>
          <p:cNvPr id="7" name="Picture 6">
            <a:extLst>
              <a:ext uri="{FF2B5EF4-FFF2-40B4-BE49-F238E27FC236}">
                <a16:creationId xmlns:a16="http://schemas.microsoft.com/office/drawing/2014/main" id="{1241B834-D64D-ACBB-A74B-954CC95ECE38}"/>
              </a:ext>
            </a:extLst>
          </p:cNvPr>
          <p:cNvPicPr>
            <a:picLocks noChangeAspect="1"/>
          </p:cNvPicPr>
          <p:nvPr/>
        </p:nvPicPr>
        <p:blipFill>
          <a:blip r:embed="rId3"/>
          <a:srcRect t="3857"/>
          <a:stretch/>
        </p:blipFill>
        <p:spPr>
          <a:xfrm>
            <a:off x="2987073" y="1121856"/>
            <a:ext cx="6883386" cy="5676448"/>
          </a:xfrm>
          <a:prstGeom prst="rect">
            <a:avLst/>
          </a:prstGeom>
          <a:ln>
            <a:solidFill>
              <a:srgbClr val="0070C0"/>
            </a:solidFill>
          </a:ln>
        </p:spPr>
      </p:pic>
    </p:spTree>
    <p:extLst>
      <p:ext uri="{BB962C8B-B14F-4D97-AF65-F5344CB8AC3E}">
        <p14:creationId xmlns:p14="http://schemas.microsoft.com/office/powerpoint/2010/main" val="1953227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0F39B4B-00FE-EA89-A9C2-5023CBEE99F3}"/>
              </a:ext>
            </a:extLst>
          </p:cNvPr>
          <p:cNvSpPr>
            <a:spLocks noGrp="1"/>
          </p:cNvSpPr>
          <p:nvPr>
            <p:ph type="title"/>
          </p:nvPr>
        </p:nvSpPr>
        <p:spPr>
          <a:xfrm>
            <a:off x="379038" y="114324"/>
            <a:ext cx="11300771" cy="607422"/>
          </a:xfrm>
        </p:spPr>
        <p:txBody>
          <a:bodyPr/>
          <a:lstStyle/>
          <a:p>
            <a:pPr>
              <a:defRPr sz="4000" b="1">
                <a:solidFill>
                  <a:srgbClr val="FFFFFF"/>
                </a:solidFill>
              </a:defRPr>
            </a:pPr>
            <a:r>
              <a:rPr lang="en-US" dirty="0">
                <a:solidFill>
                  <a:srgbClr val="0070C0"/>
                </a:solidFill>
              </a:rPr>
              <a:t>Standardization</a:t>
            </a:r>
            <a:endParaRPr lang="en-US" sz="4400" dirty="0">
              <a:solidFill>
                <a:srgbClr val="0070C0"/>
              </a:solidFill>
            </a:endParaRPr>
          </a:p>
        </p:txBody>
      </p:sp>
      <p:sp>
        <p:nvSpPr>
          <p:cNvPr id="4" name="TextBox 3">
            <a:extLst>
              <a:ext uri="{FF2B5EF4-FFF2-40B4-BE49-F238E27FC236}">
                <a16:creationId xmlns:a16="http://schemas.microsoft.com/office/drawing/2014/main" id="{FF42C57E-A3CD-545D-2A24-001EE4A92A95}"/>
              </a:ext>
            </a:extLst>
          </p:cNvPr>
          <p:cNvSpPr txBox="1"/>
          <p:nvPr/>
        </p:nvSpPr>
        <p:spPr>
          <a:xfrm>
            <a:off x="0" y="721746"/>
            <a:ext cx="11756207" cy="1323439"/>
          </a:xfrm>
          <a:prstGeom prst="rect">
            <a:avLst/>
          </a:prstGeom>
          <a:noFill/>
        </p:spPr>
        <p:txBody>
          <a:bodyPr wrap="square">
            <a:spAutoFit/>
          </a:bodyPr>
          <a:lstStyle/>
          <a:p>
            <a:pPr marL="342900" indent="-342900">
              <a:buFont typeface="Arial" panose="020B0604020202020204" pitchFamily="34" charset="0"/>
              <a:buChar char="•"/>
              <a:defRPr sz="2000">
                <a:solidFill>
                  <a:srgbClr val="FFFFFF"/>
                </a:solidFill>
              </a:defRPr>
            </a:pPr>
            <a:r>
              <a:rPr lang="en-US" dirty="0">
                <a:solidFill>
                  <a:srgbClr val="0070C0"/>
                </a:solidFill>
              </a:rPr>
              <a:t>Checked the values of mean and std deviation values of Income, </a:t>
            </a:r>
            <a:r>
              <a:rPr lang="en-US" dirty="0" err="1">
                <a:solidFill>
                  <a:srgbClr val="0070C0"/>
                </a:solidFill>
              </a:rPr>
              <a:t>MntWines</a:t>
            </a:r>
            <a:r>
              <a:rPr lang="en-US" dirty="0">
                <a:solidFill>
                  <a:srgbClr val="0070C0"/>
                </a:solidFill>
              </a:rPr>
              <a:t>, </a:t>
            </a:r>
            <a:r>
              <a:rPr lang="en-US" dirty="0" err="1">
                <a:solidFill>
                  <a:srgbClr val="0070C0"/>
                </a:solidFill>
              </a:rPr>
              <a:t>MntMeatProducts</a:t>
            </a:r>
            <a:r>
              <a:rPr lang="en-US" dirty="0">
                <a:solidFill>
                  <a:srgbClr val="0070C0"/>
                </a:solidFill>
              </a:rPr>
              <a:t> before standardization </a:t>
            </a:r>
          </a:p>
          <a:p>
            <a:pPr marL="342900" indent="-342900">
              <a:buFont typeface="Arial" panose="020B0604020202020204" pitchFamily="34" charset="0"/>
              <a:buChar char="•"/>
              <a:defRPr sz="2000">
                <a:solidFill>
                  <a:srgbClr val="FFFFFF"/>
                </a:solidFill>
              </a:defRPr>
            </a:pPr>
            <a:r>
              <a:rPr lang="en-US" dirty="0">
                <a:solidFill>
                  <a:srgbClr val="0070C0"/>
                </a:solidFill>
              </a:rPr>
              <a:t>Visualized scatter plots before standardization</a:t>
            </a:r>
          </a:p>
          <a:p>
            <a:pPr marL="342900" indent="-342900">
              <a:buFont typeface="Arial" panose="020B0604020202020204" pitchFamily="34" charset="0"/>
              <a:buChar char="•"/>
              <a:defRPr sz="2000">
                <a:solidFill>
                  <a:srgbClr val="FFFFFF"/>
                </a:solidFill>
              </a:defRPr>
            </a:pPr>
            <a:endParaRPr lang="en-US" dirty="0">
              <a:solidFill>
                <a:srgbClr val="0070C0"/>
              </a:solidFill>
            </a:endParaRPr>
          </a:p>
        </p:txBody>
      </p:sp>
      <p:pic>
        <p:nvPicPr>
          <p:cNvPr id="3" name="Picture 2">
            <a:extLst>
              <a:ext uri="{FF2B5EF4-FFF2-40B4-BE49-F238E27FC236}">
                <a16:creationId xmlns:a16="http://schemas.microsoft.com/office/drawing/2014/main" id="{C591EA7F-F416-9719-D714-609A673C7498}"/>
              </a:ext>
            </a:extLst>
          </p:cNvPr>
          <p:cNvPicPr>
            <a:picLocks noChangeAspect="1"/>
          </p:cNvPicPr>
          <p:nvPr/>
        </p:nvPicPr>
        <p:blipFill>
          <a:blip r:embed="rId3"/>
          <a:stretch>
            <a:fillRect/>
          </a:stretch>
        </p:blipFill>
        <p:spPr>
          <a:xfrm>
            <a:off x="792833" y="1902643"/>
            <a:ext cx="10963374" cy="1785998"/>
          </a:xfrm>
          <a:prstGeom prst="rect">
            <a:avLst/>
          </a:prstGeom>
          <a:ln>
            <a:solidFill>
              <a:srgbClr val="0070C0"/>
            </a:solidFill>
          </a:ln>
        </p:spPr>
      </p:pic>
      <p:pic>
        <p:nvPicPr>
          <p:cNvPr id="8" name="Picture 7">
            <a:extLst>
              <a:ext uri="{FF2B5EF4-FFF2-40B4-BE49-F238E27FC236}">
                <a16:creationId xmlns:a16="http://schemas.microsoft.com/office/drawing/2014/main" id="{77A2AB80-482B-2694-F76A-6200453C017C}"/>
              </a:ext>
            </a:extLst>
          </p:cNvPr>
          <p:cNvPicPr>
            <a:picLocks noChangeAspect="1"/>
          </p:cNvPicPr>
          <p:nvPr/>
        </p:nvPicPr>
        <p:blipFill>
          <a:blip r:embed="rId4"/>
          <a:stretch>
            <a:fillRect/>
          </a:stretch>
        </p:blipFill>
        <p:spPr>
          <a:xfrm>
            <a:off x="792833" y="3853875"/>
            <a:ext cx="9906000" cy="1000125"/>
          </a:xfrm>
          <a:prstGeom prst="rect">
            <a:avLst/>
          </a:prstGeom>
          <a:ln>
            <a:solidFill>
              <a:srgbClr val="0070C0"/>
            </a:solidFill>
          </a:ln>
        </p:spPr>
      </p:pic>
    </p:spTree>
    <p:extLst>
      <p:ext uri="{BB962C8B-B14F-4D97-AF65-F5344CB8AC3E}">
        <p14:creationId xmlns:p14="http://schemas.microsoft.com/office/powerpoint/2010/main" val="96837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0F39B4B-00FE-EA89-A9C2-5023CBEE99F3}"/>
              </a:ext>
            </a:extLst>
          </p:cNvPr>
          <p:cNvSpPr>
            <a:spLocks noGrp="1"/>
          </p:cNvSpPr>
          <p:nvPr>
            <p:ph type="title"/>
          </p:nvPr>
        </p:nvSpPr>
        <p:spPr>
          <a:xfrm>
            <a:off x="379038" y="114324"/>
            <a:ext cx="11300771" cy="607422"/>
          </a:xfrm>
        </p:spPr>
        <p:txBody>
          <a:bodyPr/>
          <a:lstStyle/>
          <a:p>
            <a:pPr>
              <a:defRPr sz="4000" b="1">
                <a:solidFill>
                  <a:srgbClr val="FFFFFF"/>
                </a:solidFill>
              </a:defRPr>
            </a:pPr>
            <a:r>
              <a:rPr lang="en-US" dirty="0">
                <a:solidFill>
                  <a:srgbClr val="0070C0"/>
                </a:solidFill>
              </a:rPr>
              <a:t>Standardization - Output</a:t>
            </a:r>
            <a:endParaRPr lang="en-US" sz="4400" dirty="0">
              <a:solidFill>
                <a:srgbClr val="0070C0"/>
              </a:solidFill>
            </a:endParaRPr>
          </a:p>
        </p:txBody>
      </p:sp>
      <p:sp>
        <p:nvSpPr>
          <p:cNvPr id="4" name="TextBox 3">
            <a:extLst>
              <a:ext uri="{FF2B5EF4-FFF2-40B4-BE49-F238E27FC236}">
                <a16:creationId xmlns:a16="http://schemas.microsoft.com/office/drawing/2014/main" id="{FF42C57E-A3CD-545D-2A24-001EE4A92A95}"/>
              </a:ext>
            </a:extLst>
          </p:cNvPr>
          <p:cNvSpPr txBox="1"/>
          <p:nvPr/>
        </p:nvSpPr>
        <p:spPr>
          <a:xfrm>
            <a:off x="379039" y="721746"/>
            <a:ext cx="9142033" cy="400110"/>
          </a:xfrm>
          <a:prstGeom prst="rect">
            <a:avLst/>
          </a:prstGeom>
          <a:noFill/>
        </p:spPr>
        <p:txBody>
          <a:bodyPr wrap="square">
            <a:spAutoFit/>
          </a:bodyPr>
          <a:lstStyle/>
          <a:p>
            <a:pPr marL="342900" indent="-342900">
              <a:buFont typeface="Arial" panose="020B0604020202020204" pitchFamily="34" charset="0"/>
              <a:buChar char="•"/>
              <a:defRPr sz="2000">
                <a:solidFill>
                  <a:srgbClr val="FFFFFF"/>
                </a:solidFill>
              </a:defRPr>
            </a:pPr>
            <a:r>
              <a:rPr lang="en-US" dirty="0">
                <a:solidFill>
                  <a:srgbClr val="0070C0"/>
                </a:solidFill>
              </a:rPr>
              <a:t>Output of Income, </a:t>
            </a:r>
            <a:r>
              <a:rPr lang="en-US" dirty="0" err="1">
                <a:solidFill>
                  <a:srgbClr val="0070C0"/>
                </a:solidFill>
              </a:rPr>
              <a:t>MntWines</a:t>
            </a:r>
            <a:r>
              <a:rPr lang="en-US" dirty="0">
                <a:solidFill>
                  <a:srgbClr val="0070C0"/>
                </a:solidFill>
              </a:rPr>
              <a:t>, </a:t>
            </a:r>
            <a:r>
              <a:rPr lang="en-US" dirty="0" err="1">
                <a:solidFill>
                  <a:srgbClr val="0070C0"/>
                </a:solidFill>
              </a:rPr>
              <a:t>MntMeatProducts</a:t>
            </a:r>
            <a:r>
              <a:rPr lang="en-US" dirty="0">
                <a:solidFill>
                  <a:srgbClr val="0070C0"/>
                </a:solidFill>
              </a:rPr>
              <a:t> values before standardization</a:t>
            </a:r>
          </a:p>
        </p:txBody>
      </p:sp>
      <p:pic>
        <p:nvPicPr>
          <p:cNvPr id="9" name="Picture 8">
            <a:extLst>
              <a:ext uri="{FF2B5EF4-FFF2-40B4-BE49-F238E27FC236}">
                <a16:creationId xmlns:a16="http://schemas.microsoft.com/office/drawing/2014/main" id="{A11AA82A-FDC5-B1BF-3E7A-FCFC4BC54843}"/>
              </a:ext>
            </a:extLst>
          </p:cNvPr>
          <p:cNvPicPr>
            <a:picLocks noChangeAspect="1"/>
          </p:cNvPicPr>
          <p:nvPr/>
        </p:nvPicPr>
        <p:blipFill>
          <a:blip r:embed="rId3"/>
          <a:stretch>
            <a:fillRect/>
          </a:stretch>
        </p:blipFill>
        <p:spPr>
          <a:xfrm>
            <a:off x="129913" y="1411653"/>
            <a:ext cx="7105650" cy="2676526"/>
          </a:xfrm>
          <a:prstGeom prst="rect">
            <a:avLst/>
          </a:prstGeom>
          <a:ln>
            <a:solidFill>
              <a:srgbClr val="0070C0"/>
            </a:solidFill>
          </a:ln>
        </p:spPr>
      </p:pic>
      <p:pic>
        <p:nvPicPr>
          <p:cNvPr id="8" name="Picture 7">
            <a:extLst>
              <a:ext uri="{FF2B5EF4-FFF2-40B4-BE49-F238E27FC236}">
                <a16:creationId xmlns:a16="http://schemas.microsoft.com/office/drawing/2014/main" id="{49CC8868-ECF1-2798-F4F0-454321C4243C}"/>
              </a:ext>
            </a:extLst>
          </p:cNvPr>
          <p:cNvPicPr>
            <a:picLocks noChangeAspect="1"/>
          </p:cNvPicPr>
          <p:nvPr/>
        </p:nvPicPr>
        <p:blipFill>
          <a:blip r:embed="rId4"/>
          <a:stretch>
            <a:fillRect/>
          </a:stretch>
        </p:blipFill>
        <p:spPr>
          <a:xfrm>
            <a:off x="6760548" y="1329168"/>
            <a:ext cx="5103576" cy="4029140"/>
          </a:xfrm>
          <a:prstGeom prst="rect">
            <a:avLst/>
          </a:prstGeom>
          <a:ln>
            <a:solidFill>
              <a:srgbClr val="0070C0"/>
            </a:solidFill>
          </a:ln>
        </p:spPr>
      </p:pic>
    </p:spTree>
    <p:extLst>
      <p:ext uri="{BB962C8B-B14F-4D97-AF65-F5344CB8AC3E}">
        <p14:creationId xmlns:p14="http://schemas.microsoft.com/office/powerpoint/2010/main" val="348731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0F39B4B-00FE-EA89-A9C2-5023CBEE99F3}"/>
              </a:ext>
            </a:extLst>
          </p:cNvPr>
          <p:cNvSpPr>
            <a:spLocks noGrp="1"/>
          </p:cNvSpPr>
          <p:nvPr>
            <p:ph type="title"/>
          </p:nvPr>
        </p:nvSpPr>
        <p:spPr>
          <a:xfrm>
            <a:off x="379038" y="114324"/>
            <a:ext cx="11300771" cy="607422"/>
          </a:xfrm>
        </p:spPr>
        <p:txBody>
          <a:bodyPr/>
          <a:lstStyle/>
          <a:p>
            <a:pPr>
              <a:defRPr sz="4000" b="1">
                <a:solidFill>
                  <a:srgbClr val="FFFFFF"/>
                </a:solidFill>
              </a:defRPr>
            </a:pPr>
            <a:r>
              <a:rPr lang="en-US" dirty="0">
                <a:solidFill>
                  <a:srgbClr val="0070C0"/>
                </a:solidFill>
              </a:rPr>
              <a:t>Standardization</a:t>
            </a:r>
            <a:endParaRPr lang="en-US" sz="4400" dirty="0">
              <a:solidFill>
                <a:srgbClr val="0070C0"/>
              </a:solidFill>
            </a:endParaRPr>
          </a:p>
        </p:txBody>
      </p:sp>
      <p:sp>
        <p:nvSpPr>
          <p:cNvPr id="4" name="TextBox 3">
            <a:extLst>
              <a:ext uri="{FF2B5EF4-FFF2-40B4-BE49-F238E27FC236}">
                <a16:creationId xmlns:a16="http://schemas.microsoft.com/office/drawing/2014/main" id="{FF42C57E-A3CD-545D-2A24-001EE4A92A95}"/>
              </a:ext>
            </a:extLst>
          </p:cNvPr>
          <p:cNvSpPr txBox="1"/>
          <p:nvPr/>
        </p:nvSpPr>
        <p:spPr>
          <a:xfrm>
            <a:off x="379039" y="721746"/>
            <a:ext cx="9142033" cy="1015663"/>
          </a:xfrm>
          <a:prstGeom prst="rect">
            <a:avLst/>
          </a:prstGeom>
          <a:noFill/>
        </p:spPr>
        <p:txBody>
          <a:bodyPr wrap="square">
            <a:spAutoFit/>
          </a:bodyPr>
          <a:lstStyle/>
          <a:p>
            <a:pPr marL="342900" indent="-342900">
              <a:buFont typeface="Arial" panose="020B0604020202020204" pitchFamily="34" charset="0"/>
              <a:buChar char="•"/>
              <a:defRPr sz="2000">
                <a:solidFill>
                  <a:srgbClr val="FFFFFF"/>
                </a:solidFill>
              </a:defRPr>
            </a:pPr>
            <a:r>
              <a:rPr lang="en-US" dirty="0">
                <a:solidFill>
                  <a:srgbClr val="0070C0"/>
                </a:solidFill>
              </a:rPr>
              <a:t>Output of Income, </a:t>
            </a:r>
            <a:r>
              <a:rPr lang="en-US" dirty="0" err="1">
                <a:solidFill>
                  <a:srgbClr val="0070C0"/>
                </a:solidFill>
              </a:rPr>
              <a:t>MntWines</a:t>
            </a:r>
            <a:r>
              <a:rPr lang="en-US" dirty="0">
                <a:solidFill>
                  <a:srgbClr val="0070C0"/>
                </a:solidFill>
              </a:rPr>
              <a:t>, </a:t>
            </a:r>
            <a:r>
              <a:rPr lang="en-US" dirty="0" err="1">
                <a:solidFill>
                  <a:srgbClr val="0070C0"/>
                </a:solidFill>
              </a:rPr>
              <a:t>MntMeatProducts</a:t>
            </a:r>
            <a:r>
              <a:rPr lang="en-US" dirty="0">
                <a:solidFill>
                  <a:srgbClr val="0070C0"/>
                </a:solidFill>
              </a:rPr>
              <a:t> after standardization</a:t>
            </a:r>
          </a:p>
          <a:p>
            <a:pPr marL="342900" indent="-342900">
              <a:buFont typeface="Arial" panose="020B0604020202020204" pitchFamily="34" charset="0"/>
              <a:buChar char="•"/>
              <a:defRPr sz="2000">
                <a:solidFill>
                  <a:srgbClr val="FFFFFF"/>
                </a:solidFill>
              </a:defRPr>
            </a:pPr>
            <a:r>
              <a:rPr lang="en-US" dirty="0">
                <a:solidFill>
                  <a:srgbClr val="0070C0"/>
                </a:solidFill>
              </a:rPr>
              <a:t>Ensured features have 0 mean and unit variance</a:t>
            </a:r>
          </a:p>
          <a:p>
            <a:pPr marL="342900" indent="-342900">
              <a:buFont typeface="Arial" panose="020B0604020202020204" pitchFamily="34" charset="0"/>
              <a:buChar char="•"/>
              <a:defRPr sz="2000">
                <a:solidFill>
                  <a:srgbClr val="FFFFFF"/>
                </a:solidFill>
              </a:defRPr>
            </a:pPr>
            <a:r>
              <a:rPr lang="en-US" dirty="0">
                <a:solidFill>
                  <a:srgbClr val="0070C0"/>
                </a:solidFill>
              </a:rPr>
              <a:t>Visualized scatter plots after standardization</a:t>
            </a:r>
          </a:p>
        </p:txBody>
      </p:sp>
      <p:pic>
        <p:nvPicPr>
          <p:cNvPr id="13" name="Picture 12">
            <a:extLst>
              <a:ext uri="{FF2B5EF4-FFF2-40B4-BE49-F238E27FC236}">
                <a16:creationId xmlns:a16="http://schemas.microsoft.com/office/drawing/2014/main" id="{E4EC61B2-2644-5B0F-D692-7B92E21B035E}"/>
              </a:ext>
            </a:extLst>
          </p:cNvPr>
          <p:cNvPicPr>
            <a:picLocks noChangeAspect="1"/>
          </p:cNvPicPr>
          <p:nvPr/>
        </p:nvPicPr>
        <p:blipFill>
          <a:blip r:embed="rId3"/>
          <a:stretch>
            <a:fillRect/>
          </a:stretch>
        </p:blipFill>
        <p:spPr>
          <a:xfrm>
            <a:off x="672445" y="1820242"/>
            <a:ext cx="10847110" cy="3217516"/>
          </a:xfrm>
          <a:prstGeom prst="rect">
            <a:avLst/>
          </a:prstGeom>
          <a:ln>
            <a:solidFill>
              <a:srgbClr val="0070C0"/>
            </a:solidFill>
          </a:ln>
        </p:spPr>
      </p:pic>
    </p:spTree>
    <p:extLst>
      <p:ext uri="{BB962C8B-B14F-4D97-AF65-F5344CB8AC3E}">
        <p14:creationId xmlns:p14="http://schemas.microsoft.com/office/powerpoint/2010/main" val="2372225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0F39B4B-00FE-EA89-A9C2-5023CBEE99F3}"/>
              </a:ext>
            </a:extLst>
          </p:cNvPr>
          <p:cNvSpPr>
            <a:spLocks noGrp="1"/>
          </p:cNvSpPr>
          <p:nvPr>
            <p:ph type="title"/>
          </p:nvPr>
        </p:nvSpPr>
        <p:spPr>
          <a:xfrm>
            <a:off x="379038" y="114324"/>
            <a:ext cx="11300771" cy="607422"/>
          </a:xfrm>
        </p:spPr>
        <p:txBody>
          <a:bodyPr/>
          <a:lstStyle/>
          <a:p>
            <a:pPr>
              <a:defRPr sz="4000" b="1">
                <a:solidFill>
                  <a:srgbClr val="FFFFFF"/>
                </a:solidFill>
              </a:defRPr>
            </a:pPr>
            <a:r>
              <a:rPr lang="en-US" dirty="0">
                <a:solidFill>
                  <a:srgbClr val="0070C0"/>
                </a:solidFill>
              </a:rPr>
              <a:t>Standardization - Output</a:t>
            </a:r>
            <a:endParaRPr lang="en-US" sz="4400" dirty="0">
              <a:solidFill>
                <a:srgbClr val="0070C0"/>
              </a:solidFill>
            </a:endParaRPr>
          </a:p>
        </p:txBody>
      </p:sp>
      <p:sp>
        <p:nvSpPr>
          <p:cNvPr id="4" name="TextBox 3">
            <a:extLst>
              <a:ext uri="{FF2B5EF4-FFF2-40B4-BE49-F238E27FC236}">
                <a16:creationId xmlns:a16="http://schemas.microsoft.com/office/drawing/2014/main" id="{FF42C57E-A3CD-545D-2A24-001EE4A92A95}"/>
              </a:ext>
            </a:extLst>
          </p:cNvPr>
          <p:cNvSpPr txBox="1"/>
          <p:nvPr/>
        </p:nvSpPr>
        <p:spPr>
          <a:xfrm>
            <a:off x="379039" y="721746"/>
            <a:ext cx="9142033" cy="1015663"/>
          </a:xfrm>
          <a:prstGeom prst="rect">
            <a:avLst/>
          </a:prstGeom>
          <a:noFill/>
        </p:spPr>
        <p:txBody>
          <a:bodyPr wrap="square">
            <a:spAutoFit/>
          </a:bodyPr>
          <a:lstStyle/>
          <a:p>
            <a:pPr marL="342900" indent="-342900">
              <a:buFont typeface="Arial" panose="020B0604020202020204" pitchFamily="34" charset="0"/>
              <a:buChar char="•"/>
              <a:defRPr sz="2000">
                <a:solidFill>
                  <a:srgbClr val="FFFFFF"/>
                </a:solidFill>
              </a:defRPr>
            </a:pPr>
            <a:r>
              <a:rPr lang="en-US" dirty="0">
                <a:solidFill>
                  <a:srgbClr val="0070C0"/>
                </a:solidFill>
              </a:rPr>
              <a:t>Output of Income, </a:t>
            </a:r>
            <a:r>
              <a:rPr lang="en-US" dirty="0" err="1">
                <a:solidFill>
                  <a:srgbClr val="0070C0"/>
                </a:solidFill>
              </a:rPr>
              <a:t>MntWines</a:t>
            </a:r>
            <a:r>
              <a:rPr lang="en-US" dirty="0">
                <a:solidFill>
                  <a:srgbClr val="0070C0"/>
                </a:solidFill>
              </a:rPr>
              <a:t>, </a:t>
            </a:r>
            <a:r>
              <a:rPr lang="en-US" dirty="0" err="1">
                <a:solidFill>
                  <a:srgbClr val="0070C0"/>
                </a:solidFill>
              </a:rPr>
              <a:t>MntMeatProducts</a:t>
            </a:r>
            <a:r>
              <a:rPr lang="en-US" dirty="0">
                <a:solidFill>
                  <a:srgbClr val="0070C0"/>
                </a:solidFill>
              </a:rPr>
              <a:t> after standardization</a:t>
            </a:r>
          </a:p>
          <a:p>
            <a:pPr marL="342900" indent="-342900">
              <a:buFont typeface="Arial" panose="020B0604020202020204" pitchFamily="34" charset="0"/>
              <a:buChar char="•"/>
              <a:defRPr sz="2000">
                <a:solidFill>
                  <a:srgbClr val="FFFFFF"/>
                </a:solidFill>
              </a:defRPr>
            </a:pPr>
            <a:r>
              <a:rPr lang="en-US" dirty="0">
                <a:solidFill>
                  <a:srgbClr val="0070C0"/>
                </a:solidFill>
              </a:rPr>
              <a:t>Ensured features have 0 mean and unit variance</a:t>
            </a:r>
          </a:p>
          <a:p>
            <a:pPr marL="342900" indent="-342900">
              <a:buFont typeface="Arial" panose="020B0604020202020204" pitchFamily="34" charset="0"/>
              <a:buChar char="•"/>
              <a:defRPr sz="2000">
                <a:solidFill>
                  <a:srgbClr val="FFFFFF"/>
                </a:solidFill>
              </a:defRPr>
            </a:pPr>
            <a:r>
              <a:rPr lang="en-US" dirty="0">
                <a:solidFill>
                  <a:srgbClr val="0070C0"/>
                </a:solidFill>
              </a:rPr>
              <a:t>Visualized scatter plots after standardization</a:t>
            </a:r>
          </a:p>
        </p:txBody>
      </p:sp>
      <p:pic>
        <p:nvPicPr>
          <p:cNvPr id="8" name="Picture 7">
            <a:extLst>
              <a:ext uri="{FF2B5EF4-FFF2-40B4-BE49-F238E27FC236}">
                <a16:creationId xmlns:a16="http://schemas.microsoft.com/office/drawing/2014/main" id="{C791425A-1BB3-2895-E163-DE78B12E3005}"/>
              </a:ext>
            </a:extLst>
          </p:cNvPr>
          <p:cNvPicPr>
            <a:picLocks noChangeAspect="1"/>
          </p:cNvPicPr>
          <p:nvPr/>
        </p:nvPicPr>
        <p:blipFill>
          <a:blip r:embed="rId3"/>
          <a:stretch>
            <a:fillRect/>
          </a:stretch>
        </p:blipFill>
        <p:spPr>
          <a:xfrm>
            <a:off x="191629" y="1737409"/>
            <a:ext cx="7019925" cy="3028950"/>
          </a:xfrm>
          <a:prstGeom prst="rect">
            <a:avLst/>
          </a:prstGeom>
          <a:ln>
            <a:solidFill>
              <a:srgbClr val="0070C0"/>
            </a:solidFill>
          </a:ln>
        </p:spPr>
      </p:pic>
      <p:pic>
        <p:nvPicPr>
          <p:cNvPr id="10" name="Picture 9">
            <a:extLst>
              <a:ext uri="{FF2B5EF4-FFF2-40B4-BE49-F238E27FC236}">
                <a16:creationId xmlns:a16="http://schemas.microsoft.com/office/drawing/2014/main" id="{EC718C1C-12B3-2703-738C-3E621D9224D8}"/>
              </a:ext>
            </a:extLst>
          </p:cNvPr>
          <p:cNvPicPr>
            <a:picLocks noChangeAspect="1"/>
          </p:cNvPicPr>
          <p:nvPr/>
        </p:nvPicPr>
        <p:blipFill>
          <a:blip r:embed="rId4"/>
          <a:stretch>
            <a:fillRect/>
          </a:stretch>
        </p:blipFill>
        <p:spPr>
          <a:xfrm>
            <a:off x="6675896" y="1737409"/>
            <a:ext cx="5324475" cy="4171950"/>
          </a:xfrm>
          <a:prstGeom prst="rect">
            <a:avLst/>
          </a:prstGeom>
          <a:ln>
            <a:solidFill>
              <a:srgbClr val="0070C0"/>
            </a:solidFill>
          </a:ln>
        </p:spPr>
      </p:pic>
    </p:spTree>
    <p:extLst>
      <p:ext uri="{BB962C8B-B14F-4D97-AF65-F5344CB8AC3E}">
        <p14:creationId xmlns:p14="http://schemas.microsoft.com/office/powerpoint/2010/main" val="254622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0F39B4B-00FE-EA89-A9C2-5023CBEE99F3}"/>
              </a:ext>
            </a:extLst>
          </p:cNvPr>
          <p:cNvSpPr>
            <a:spLocks noGrp="1"/>
          </p:cNvSpPr>
          <p:nvPr>
            <p:ph type="title"/>
          </p:nvPr>
        </p:nvSpPr>
        <p:spPr>
          <a:xfrm>
            <a:off x="379038" y="114324"/>
            <a:ext cx="11300771" cy="607422"/>
          </a:xfrm>
        </p:spPr>
        <p:txBody>
          <a:bodyPr/>
          <a:lstStyle/>
          <a:p>
            <a:pPr>
              <a:defRPr sz="4000" b="1">
                <a:solidFill>
                  <a:srgbClr val="FFFFFF"/>
                </a:solidFill>
              </a:defRPr>
            </a:pPr>
            <a:r>
              <a:rPr lang="en-US" dirty="0">
                <a:solidFill>
                  <a:srgbClr val="0070C0"/>
                </a:solidFill>
              </a:rPr>
              <a:t>Dimensionality Reduction (TSNE)</a:t>
            </a:r>
          </a:p>
        </p:txBody>
      </p:sp>
      <p:sp>
        <p:nvSpPr>
          <p:cNvPr id="4" name="TextBox 3">
            <a:extLst>
              <a:ext uri="{FF2B5EF4-FFF2-40B4-BE49-F238E27FC236}">
                <a16:creationId xmlns:a16="http://schemas.microsoft.com/office/drawing/2014/main" id="{FF42C57E-A3CD-545D-2A24-001EE4A92A95}"/>
              </a:ext>
            </a:extLst>
          </p:cNvPr>
          <p:cNvSpPr txBox="1"/>
          <p:nvPr/>
        </p:nvSpPr>
        <p:spPr>
          <a:xfrm>
            <a:off x="379039" y="721746"/>
            <a:ext cx="9142033" cy="707886"/>
          </a:xfrm>
          <a:prstGeom prst="rect">
            <a:avLst/>
          </a:prstGeom>
          <a:noFill/>
        </p:spPr>
        <p:txBody>
          <a:bodyPr wrap="square">
            <a:spAutoFit/>
          </a:bodyPr>
          <a:lstStyle/>
          <a:p>
            <a:pPr marL="342900" indent="-342900">
              <a:buFont typeface="Arial" panose="020B0604020202020204" pitchFamily="34" charset="0"/>
              <a:buChar char="•"/>
              <a:defRPr sz="2000">
                <a:solidFill>
                  <a:srgbClr val="FFFFFF"/>
                </a:solidFill>
              </a:defRPr>
            </a:pPr>
            <a:r>
              <a:rPr lang="en-US" dirty="0">
                <a:solidFill>
                  <a:srgbClr val="0070C0"/>
                </a:solidFill>
              </a:rPr>
              <a:t>Used T-SNE to reduce features to 2D</a:t>
            </a:r>
          </a:p>
          <a:p>
            <a:pPr marL="342900" indent="-342900">
              <a:buFont typeface="Arial" panose="020B0604020202020204" pitchFamily="34" charset="0"/>
              <a:buChar char="•"/>
              <a:defRPr sz="2000">
                <a:solidFill>
                  <a:srgbClr val="FFFFFF"/>
                </a:solidFill>
              </a:defRPr>
            </a:pPr>
            <a:r>
              <a:rPr lang="en-US" dirty="0">
                <a:solidFill>
                  <a:srgbClr val="0070C0"/>
                </a:solidFill>
              </a:rPr>
              <a:t>Helped visualize data clusters pre-segmentation</a:t>
            </a:r>
          </a:p>
        </p:txBody>
      </p:sp>
      <p:pic>
        <p:nvPicPr>
          <p:cNvPr id="3" name="Picture 2">
            <a:extLst>
              <a:ext uri="{FF2B5EF4-FFF2-40B4-BE49-F238E27FC236}">
                <a16:creationId xmlns:a16="http://schemas.microsoft.com/office/drawing/2014/main" id="{B1C1DAD6-EC93-2F87-0210-64A850305468}"/>
              </a:ext>
            </a:extLst>
          </p:cNvPr>
          <p:cNvPicPr>
            <a:picLocks noChangeAspect="1"/>
          </p:cNvPicPr>
          <p:nvPr/>
        </p:nvPicPr>
        <p:blipFill>
          <a:blip r:embed="rId3"/>
          <a:stretch>
            <a:fillRect/>
          </a:stretch>
        </p:blipFill>
        <p:spPr>
          <a:xfrm>
            <a:off x="75414" y="1540433"/>
            <a:ext cx="11745798" cy="2182769"/>
          </a:xfrm>
          <a:prstGeom prst="rect">
            <a:avLst/>
          </a:prstGeom>
          <a:ln>
            <a:solidFill>
              <a:srgbClr val="0070C0"/>
            </a:solidFill>
          </a:ln>
        </p:spPr>
      </p:pic>
    </p:spTree>
    <p:extLst>
      <p:ext uri="{BB962C8B-B14F-4D97-AF65-F5344CB8AC3E}">
        <p14:creationId xmlns:p14="http://schemas.microsoft.com/office/powerpoint/2010/main" val="927011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0F39B4B-00FE-EA89-A9C2-5023CBEE99F3}"/>
              </a:ext>
            </a:extLst>
          </p:cNvPr>
          <p:cNvSpPr>
            <a:spLocks noGrp="1"/>
          </p:cNvSpPr>
          <p:nvPr>
            <p:ph type="title"/>
          </p:nvPr>
        </p:nvSpPr>
        <p:spPr>
          <a:xfrm>
            <a:off x="379038" y="114324"/>
            <a:ext cx="11300771" cy="607422"/>
          </a:xfrm>
        </p:spPr>
        <p:txBody>
          <a:bodyPr/>
          <a:lstStyle/>
          <a:p>
            <a:pPr>
              <a:defRPr sz="4000" b="1">
                <a:solidFill>
                  <a:srgbClr val="FFFFFF"/>
                </a:solidFill>
              </a:defRPr>
            </a:pPr>
            <a:r>
              <a:rPr lang="en-US" dirty="0">
                <a:solidFill>
                  <a:srgbClr val="0070C0"/>
                </a:solidFill>
              </a:rPr>
              <a:t>Dimensionality Reduction (TSNE) - Output</a:t>
            </a:r>
          </a:p>
        </p:txBody>
      </p:sp>
      <p:sp>
        <p:nvSpPr>
          <p:cNvPr id="4" name="TextBox 3">
            <a:extLst>
              <a:ext uri="{FF2B5EF4-FFF2-40B4-BE49-F238E27FC236}">
                <a16:creationId xmlns:a16="http://schemas.microsoft.com/office/drawing/2014/main" id="{FF42C57E-A3CD-545D-2A24-001EE4A92A95}"/>
              </a:ext>
            </a:extLst>
          </p:cNvPr>
          <p:cNvSpPr txBox="1"/>
          <p:nvPr/>
        </p:nvSpPr>
        <p:spPr>
          <a:xfrm>
            <a:off x="379039" y="721746"/>
            <a:ext cx="9142033" cy="707886"/>
          </a:xfrm>
          <a:prstGeom prst="rect">
            <a:avLst/>
          </a:prstGeom>
          <a:noFill/>
        </p:spPr>
        <p:txBody>
          <a:bodyPr wrap="square">
            <a:spAutoFit/>
          </a:bodyPr>
          <a:lstStyle/>
          <a:p>
            <a:pPr marL="342900" indent="-342900">
              <a:buFont typeface="Arial" panose="020B0604020202020204" pitchFamily="34" charset="0"/>
              <a:buChar char="•"/>
              <a:defRPr sz="2000">
                <a:solidFill>
                  <a:srgbClr val="FFFFFF"/>
                </a:solidFill>
              </a:defRPr>
            </a:pPr>
            <a:r>
              <a:rPr lang="en-US" dirty="0">
                <a:solidFill>
                  <a:srgbClr val="0070C0"/>
                </a:solidFill>
              </a:rPr>
              <a:t>Used T-SNE to reduce features to 2D</a:t>
            </a:r>
          </a:p>
          <a:p>
            <a:pPr marL="342900" indent="-342900">
              <a:buFont typeface="Arial" panose="020B0604020202020204" pitchFamily="34" charset="0"/>
              <a:buChar char="•"/>
              <a:defRPr sz="2000">
                <a:solidFill>
                  <a:srgbClr val="FFFFFF"/>
                </a:solidFill>
              </a:defRPr>
            </a:pPr>
            <a:r>
              <a:rPr lang="en-US" dirty="0">
                <a:solidFill>
                  <a:srgbClr val="0070C0"/>
                </a:solidFill>
              </a:rPr>
              <a:t>Helped visualize data clusters pre-segmentation</a:t>
            </a:r>
          </a:p>
        </p:txBody>
      </p:sp>
      <p:pic>
        <p:nvPicPr>
          <p:cNvPr id="5" name="Picture 4">
            <a:extLst>
              <a:ext uri="{FF2B5EF4-FFF2-40B4-BE49-F238E27FC236}">
                <a16:creationId xmlns:a16="http://schemas.microsoft.com/office/drawing/2014/main" id="{E34044CF-2F95-F7C6-5F73-9EB13B44CD9E}"/>
              </a:ext>
            </a:extLst>
          </p:cNvPr>
          <p:cNvPicPr>
            <a:picLocks noChangeAspect="1"/>
          </p:cNvPicPr>
          <p:nvPr/>
        </p:nvPicPr>
        <p:blipFill>
          <a:blip r:embed="rId3"/>
          <a:stretch>
            <a:fillRect/>
          </a:stretch>
        </p:blipFill>
        <p:spPr>
          <a:xfrm>
            <a:off x="2816993" y="1590482"/>
            <a:ext cx="5229728" cy="5153194"/>
          </a:xfrm>
          <a:prstGeom prst="rect">
            <a:avLst/>
          </a:prstGeom>
          <a:ln>
            <a:solidFill>
              <a:srgbClr val="0070C0"/>
            </a:solidFill>
          </a:ln>
        </p:spPr>
      </p:pic>
    </p:spTree>
    <p:extLst>
      <p:ext uri="{BB962C8B-B14F-4D97-AF65-F5344CB8AC3E}">
        <p14:creationId xmlns:p14="http://schemas.microsoft.com/office/powerpoint/2010/main" val="1055631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B73FA-0964-DFB4-DA59-D1EEE148B7C4}"/>
              </a:ext>
            </a:extLst>
          </p:cNvPr>
          <p:cNvSpPr txBox="1"/>
          <p:nvPr/>
        </p:nvSpPr>
        <p:spPr>
          <a:xfrm>
            <a:off x="275343" y="51373"/>
            <a:ext cx="10555325" cy="707886"/>
          </a:xfrm>
          <a:prstGeom prst="rect">
            <a:avLst/>
          </a:prstGeom>
          <a:noFill/>
        </p:spPr>
        <p:txBody>
          <a:bodyPr wrap="none">
            <a:spAutoFit/>
          </a:bodyPr>
          <a:lstStyle/>
          <a:p>
            <a:pPr>
              <a:defRPr sz="4000" b="1">
                <a:solidFill>
                  <a:srgbClr val="FFFFFF"/>
                </a:solidFill>
              </a:defRPr>
            </a:pPr>
            <a:r>
              <a:rPr sz="4000" b="1" spc="100" dirty="0">
                <a:solidFill>
                  <a:srgbClr val="0070C0"/>
                </a:solidFill>
                <a:latin typeface="+mj-lt"/>
                <a:ea typeface="+mj-ea"/>
                <a:cs typeface="+mj-cs"/>
              </a:rPr>
              <a:t>Optimal Number of Clusters (Elbow Method)</a:t>
            </a:r>
          </a:p>
        </p:txBody>
      </p:sp>
      <p:sp>
        <p:nvSpPr>
          <p:cNvPr id="3" name="TextBox 2">
            <a:extLst>
              <a:ext uri="{FF2B5EF4-FFF2-40B4-BE49-F238E27FC236}">
                <a16:creationId xmlns:a16="http://schemas.microsoft.com/office/drawing/2014/main" id="{6ED14822-525B-4F72-3383-A20EA6AEA16A}"/>
              </a:ext>
            </a:extLst>
          </p:cNvPr>
          <p:cNvSpPr txBox="1"/>
          <p:nvPr/>
        </p:nvSpPr>
        <p:spPr>
          <a:xfrm>
            <a:off x="397497" y="759259"/>
            <a:ext cx="5768630" cy="1015663"/>
          </a:xfrm>
          <a:prstGeom prst="rect">
            <a:avLst/>
          </a:prstGeom>
          <a:noFill/>
        </p:spPr>
        <p:txBody>
          <a:bodyPr wrap="none">
            <a:spAutoFit/>
          </a:bodyPr>
          <a:lstStyle/>
          <a:p>
            <a:pPr marL="342900" indent="-342900">
              <a:buFont typeface="Arial" panose="020B0604020202020204" pitchFamily="34" charset="0"/>
              <a:buChar char="•"/>
              <a:defRPr sz="2000">
                <a:solidFill>
                  <a:srgbClr val="FFFFFF"/>
                </a:solidFill>
              </a:defRPr>
            </a:pPr>
            <a:r>
              <a:rPr dirty="0">
                <a:solidFill>
                  <a:srgbClr val="0070C0"/>
                </a:solidFill>
              </a:rPr>
              <a:t>Used </a:t>
            </a:r>
            <a:r>
              <a:rPr dirty="0" err="1">
                <a:solidFill>
                  <a:srgbClr val="0070C0"/>
                </a:solidFill>
              </a:rPr>
              <a:t>KMeans</a:t>
            </a:r>
            <a:r>
              <a:rPr dirty="0">
                <a:solidFill>
                  <a:srgbClr val="0070C0"/>
                </a:solidFill>
              </a:rPr>
              <a:t> with inertia values from k=1 to 20</a:t>
            </a:r>
          </a:p>
          <a:p>
            <a:pPr marL="342900" indent="-342900">
              <a:buFont typeface="Arial" panose="020B0604020202020204" pitchFamily="34" charset="0"/>
              <a:buChar char="•"/>
              <a:defRPr sz="2000">
                <a:solidFill>
                  <a:srgbClr val="FFFFFF"/>
                </a:solidFill>
              </a:defRPr>
            </a:pPr>
            <a:r>
              <a:rPr dirty="0">
                <a:solidFill>
                  <a:srgbClr val="0070C0"/>
                </a:solidFill>
              </a:rPr>
              <a:t>Elbow point observed at k = 6</a:t>
            </a:r>
          </a:p>
          <a:p>
            <a:pPr marL="342900" indent="-342900">
              <a:buFont typeface="Arial" panose="020B0604020202020204" pitchFamily="34" charset="0"/>
              <a:buChar char="•"/>
              <a:defRPr sz="2000">
                <a:solidFill>
                  <a:srgbClr val="FFFFFF"/>
                </a:solidFill>
              </a:defRPr>
            </a:pPr>
            <a:r>
              <a:rPr dirty="0">
                <a:solidFill>
                  <a:srgbClr val="0070C0"/>
                </a:solidFill>
              </a:rPr>
              <a:t>Visualized inertia plot to identify optimal clusters</a:t>
            </a:r>
          </a:p>
        </p:txBody>
      </p:sp>
      <p:pic>
        <p:nvPicPr>
          <p:cNvPr id="9" name="Picture 8">
            <a:extLst>
              <a:ext uri="{FF2B5EF4-FFF2-40B4-BE49-F238E27FC236}">
                <a16:creationId xmlns:a16="http://schemas.microsoft.com/office/drawing/2014/main" id="{EB87A73E-763C-D257-1249-2620F331240A}"/>
              </a:ext>
            </a:extLst>
          </p:cNvPr>
          <p:cNvPicPr>
            <a:picLocks noChangeAspect="1"/>
          </p:cNvPicPr>
          <p:nvPr/>
        </p:nvPicPr>
        <p:blipFill>
          <a:blip r:embed="rId3"/>
          <a:stretch>
            <a:fillRect/>
          </a:stretch>
        </p:blipFill>
        <p:spPr>
          <a:xfrm>
            <a:off x="456097" y="1842889"/>
            <a:ext cx="11420060" cy="4057890"/>
          </a:xfrm>
          <a:prstGeom prst="rect">
            <a:avLst/>
          </a:prstGeom>
          <a:ln>
            <a:solidFill>
              <a:srgbClr val="0070C0"/>
            </a:solidFill>
          </a:ln>
        </p:spPr>
      </p:pic>
    </p:spTree>
    <p:extLst>
      <p:ext uri="{BB962C8B-B14F-4D97-AF65-F5344CB8AC3E}">
        <p14:creationId xmlns:p14="http://schemas.microsoft.com/office/powerpoint/2010/main" val="1698259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3"/>
            <a:ext cx="6787747" cy="583426"/>
          </a:xfrm>
        </p:spPr>
        <p:txBody>
          <a:bodyPr/>
          <a:lstStyle/>
          <a:p>
            <a:r>
              <a:rPr lang="en-US" dirty="0">
                <a:solidFill>
                  <a:srgbClr val="0070C0"/>
                </a:solidFill>
              </a:rPr>
              <a:t>Outline</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2828043" y="772999"/>
            <a:ext cx="6212262" cy="5895428"/>
          </a:xfrm>
        </p:spPr>
        <p:txBody>
          <a:bodyPr tIns="457200">
            <a:noAutofit/>
          </a:bodyPr>
          <a:lstStyle/>
          <a:p>
            <a:pPr>
              <a:buFont typeface="Wingdings" panose="05000000000000000000" pitchFamily="2" charset="2"/>
              <a:buChar char="Ø"/>
              <a:defRPr sz="2000">
                <a:solidFill>
                  <a:srgbClr val="FFFFFF"/>
                </a:solidFill>
              </a:defRPr>
            </a:pPr>
            <a:r>
              <a:rPr lang="en-US" sz="2000" dirty="0">
                <a:solidFill>
                  <a:srgbClr val="0070C0"/>
                </a:solidFill>
                <a:latin typeface="Arial" panose="020B0604020202020204" pitchFamily="34" charset="0"/>
                <a:cs typeface="Arial" panose="020B0604020202020204" pitchFamily="34" charset="0"/>
              </a:rPr>
              <a:t>Project Objective</a:t>
            </a:r>
          </a:p>
          <a:p>
            <a:pPr>
              <a:buFont typeface="Wingdings" panose="05000000000000000000" pitchFamily="2" charset="2"/>
              <a:buChar char="Ø"/>
              <a:defRPr sz="2000">
                <a:solidFill>
                  <a:srgbClr val="FFFFFF"/>
                </a:solidFill>
              </a:defRPr>
            </a:pPr>
            <a:r>
              <a:rPr lang="en-US" sz="2000" dirty="0">
                <a:solidFill>
                  <a:srgbClr val="0070C0"/>
                </a:solidFill>
                <a:latin typeface="Arial" panose="020B0604020202020204" pitchFamily="34" charset="0"/>
                <a:cs typeface="Arial" panose="020B0604020202020204" pitchFamily="34" charset="0"/>
              </a:rPr>
              <a:t>Tools &amp; Libraries Used</a:t>
            </a:r>
          </a:p>
          <a:p>
            <a:pPr>
              <a:buFont typeface="Wingdings" panose="05000000000000000000" pitchFamily="2" charset="2"/>
              <a:buChar char="Ø"/>
              <a:defRPr sz="2000">
                <a:solidFill>
                  <a:srgbClr val="FFFFFF"/>
                </a:solidFill>
              </a:defRPr>
            </a:pPr>
            <a:r>
              <a:rPr lang="en-US" sz="2000" dirty="0">
                <a:solidFill>
                  <a:srgbClr val="0070C0"/>
                </a:solidFill>
                <a:latin typeface="Arial" panose="020B0604020202020204" pitchFamily="34" charset="0"/>
                <a:cs typeface="Arial" panose="020B0604020202020204" pitchFamily="34" charset="0"/>
              </a:rPr>
              <a:t>Dataset Overview</a:t>
            </a:r>
          </a:p>
          <a:p>
            <a:pPr>
              <a:buFont typeface="Wingdings" panose="05000000000000000000" pitchFamily="2" charset="2"/>
              <a:buChar char="Ø"/>
              <a:defRPr sz="2000">
                <a:solidFill>
                  <a:srgbClr val="FFFFFF"/>
                </a:solidFill>
              </a:defRPr>
            </a:pPr>
            <a:r>
              <a:rPr lang="en-US" sz="2000" dirty="0">
                <a:solidFill>
                  <a:srgbClr val="0070C0"/>
                </a:solidFill>
                <a:latin typeface="Arial" panose="020B0604020202020204" pitchFamily="34" charset="0"/>
                <a:cs typeface="Arial" panose="020B0604020202020204" pitchFamily="34" charset="0"/>
              </a:rPr>
              <a:t>Data Preprocessing</a:t>
            </a:r>
          </a:p>
          <a:p>
            <a:pPr>
              <a:buFont typeface="Wingdings" panose="05000000000000000000" pitchFamily="2" charset="2"/>
              <a:buChar char="Ø"/>
              <a:defRPr sz="2000">
                <a:solidFill>
                  <a:srgbClr val="FFFFFF"/>
                </a:solidFill>
              </a:defRPr>
            </a:pPr>
            <a:r>
              <a:rPr lang="en-US" sz="2000" dirty="0">
                <a:solidFill>
                  <a:srgbClr val="0070C0"/>
                </a:solidFill>
                <a:latin typeface="Arial" panose="020B0604020202020204" pitchFamily="34" charset="0"/>
                <a:cs typeface="Arial" panose="020B0604020202020204" pitchFamily="34" charset="0"/>
              </a:rPr>
              <a:t>Exploratory Data Analysis</a:t>
            </a:r>
          </a:p>
          <a:p>
            <a:pPr>
              <a:buFont typeface="Wingdings" panose="05000000000000000000" pitchFamily="2" charset="2"/>
              <a:buChar char="Ø"/>
              <a:defRPr sz="2000">
                <a:solidFill>
                  <a:srgbClr val="FFFFFF"/>
                </a:solidFill>
              </a:defRPr>
            </a:pPr>
            <a:r>
              <a:rPr lang="en-US" sz="2000" dirty="0">
                <a:solidFill>
                  <a:srgbClr val="0070C0"/>
                </a:solidFill>
                <a:latin typeface="Arial" panose="020B0604020202020204" pitchFamily="34" charset="0"/>
                <a:cs typeface="Arial" panose="020B0604020202020204" pitchFamily="34" charset="0"/>
              </a:rPr>
              <a:t>Feature Engineering (Date split, encoding)</a:t>
            </a:r>
          </a:p>
          <a:p>
            <a:pPr>
              <a:buFont typeface="Wingdings" panose="05000000000000000000" pitchFamily="2" charset="2"/>
              <a:buChar char="Ø"/>
              <a:defRPr sz="2000">
                <a:solidFill>
                  <a:srgbClr val="FFFFFF"/>
                </a:solidFill>
              </a:defRPr>
            </a:pPr>
            <a:r>
              <a:rPr lang="en-US" sz="2000" dirty="0">
                <a:solidFill>
                  <a:srgbClr val="0070C0"/>
                </a:solidFill>
                <a:latin typeface="Arial" panose="020B0604020202020204" pitchFamily="34" charset="0"/>
                <a:cs typeface="Arial" panose="020B0604020202020204" pitchFamily="34" charset="0"/>
              </a:rPr>
              <a:t>Standardization</a:t>
            </a:r>
          </a:p>
          <a:p>
            <a:pPr>
              <a:buFont typeface="Wingdings" panose="05000000000000000000" pitchFamily="2" charset="2"/>
              <a:buChar char="Ø"/>
              <a:defRPr sz="2000">
                <a:solidFill>
                  <a:srgbClr val="FFFFFF"/>
                </a:solidFill>
              </a:defRPr>
            </a:pPr>
            <a:r>
              <a:rPr lang="en-US" sz="2000" dirty="0">
                <a:solidFill>
                  <a:srgbClr val="0070C0"/>
                </a:solidFill>
                <a:latin typeface="Arial" panose="020B0604020202020204" pitchFamily="34" charset="0"/>
                <a:cs typeface="Arial" panose="020B0604020202020204" pitchFamily="34" charset="0"/>
              </a:rPr>
              <a:t>TSNE Visualization</a:t>
            </a:r>
          </a:p>
          <a:p>
            <a:pPr>
              <a:buFont typeface="Wingdings" panose="05000000000000000000" pitchFamily="2" charset="2"/>
              <a:buChar char="Ø"/>
              <a:defRPr sz="2000">
                <a:solidFill>
                  <a:srgbClr val="FFFFFF"/>
                </a:solidFill>
              </a:defRPr>
            </a:pPr>
            <a:r>
              <a:rPr lang="en-US" sz="2000" dirty="0">
                <a:solidFill>
                  <a:srgbClr val="0070C0"/>
                </a:solidFill>
                <a:latin typeface="Arial" panose="020B0604020202020204" pitchFamily="34" charset="0"/>
                <a:cs typeface="Arial" panose="020B0604020202020204" pitchFamily="34" charset="0"/>
              </a:rPr>
              <a:t>Elbow Method &amp; Cluster Count</a:t>
            </a:r>
          </a:p>
          <a:p>
            <a:pPr>
              <a:buFont typeface="Wingdings" panose="05000000000000000000" pitchFamily="2" charset="2"/>
              <a:buChar char="Ø"/>
              <a:defRPr sz="2000">
                <a:solidFill>
                  <a:srgbClr val="FFFFFF"/>
                </a:solidFill>
              </a:defRPr>
            </a:pPr>
            <a:r>
              <a:rPr lang="en-US" sz="2000" dirty="0" err="1">
                <a:solidFill>
                  <a:srgbClr val="0070C0"/>
                </a:solidFill>
                <a:latin typeface="Arial" panose="020B0604020202020204" pitchFamily="34" charset="0"/>
                <a:cs typeface="Arial" panose="020B0604020202020204" pitchFamily="34" charset="0"/>
              </a:rPr>
              <a:t>KMeans</a:t>
            </a:r>
            <a:r>
              <a:rPr lang="en-US" sz="2000" dirty="0">
                <a:solidFill>
                  <a:srgbClr val="0070C0"/>
                </a:solidFill>
                <a:latin typeface="Arial" panose="020B0604020202020204" pitchFamily="34" charset="0"/>
                <a:cs typeface="Arial" panose="020B0604020202020204" pitchFamily="34" charset="0"/>
              </a:rPr>
              <a:t> Segmentation Result</a:t>
            </a:r>
          </a:p>
          <a:p>
            <a:pPr>
              <a:buFont typeface="Wingdings" panose="05000000000000000000" pitchFamily="2" charset="2"/>
              <a:buChar char="Ø"/>
              <a:defRPr sz="2000">
                <a:solidFill>
                  <a:srgbClr val="FFFFFF"/>
                </a:solidFill>
              </a:defRPr>
            </a:pPr>
            <a:r>
              <a:rPr lang="en-US" sz="2000" dirty="0">
                <a:solidFill>
                  <a:srgbClr val="0070C0"/>
                </a:solidFill>
                <a:latin typeface="Arial" panose="020B0604020202020204" pitchFamily="34" charset="0"/>
                <a:cs typeface="Arial" panose="020B0604020202020204" pitchFamily="34" charset="0"/>
              </a:rPr>
              <a:t>Business Insights &amp; Conclusion</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B73FA-0964-DFB4-DA59-D1EEE148B7C4}"/>
              </a:ext>
            </a:extLst>
          </p:cNvPr>
          <p:cNvSpPr txBox="1"/>
          <p:nvPr/>
        </p:nvSpPr>
        <p:spPr>
          <a:xfrm>
            <a:off x="275343" y="51373"/>
            <a:ext cx="10555325" cy="707886"/>
          </a:xfrm>
          <a:prstGeom prst="rect">
            <a:avLst/>
          </a:prstGeom>
          <a:noFill/>
        </p:spPr>
        <p:txBody>
          <a:bodyPr wrap="none">
            <a:spAutoFit/>
          </a:bodyPr>
          <a:lstStyle/>
          <a:p>
            <a:pPr>
              <a:defRPr sz="4000" b="1">
                <a:solidFill>
                  <a:srgbClr val="FFFFFF"/>
                </a:solidFill>
              </a:defRPr>
            </a:pPr>
            <a:r>
              <a:rPr sz="4000" b="1" spc="100" dirty="0">
                <a:solidFill>
                  <a:srgbClr val="0070C0"/>
                </a:solidFill>
                <a:latin typeface="+mj-lt"/>
                <a:ea typeface="+mj-ea"/>
                <a:cs typeface="+mj-cs"/>
              </a:rPr>
              <a:t>Optimal Number of Clusters (Elbow Method)</a:t>
            </a:r>
          </a:p>
        </p:txBody>
      </p:sp>
      <p:sp>
        <p:nvSpPr>
          <p:cNvPr id="3" name="TextBox 2">
            <a:extLst>
              <a:ext uri="{FF2B5EF4-FFF2-40B4-BE49-F238E27FC236}">
                <a16:creationId xmlns:a16="http://schemas.microsoft.com/office/drawing/2014/main" id="{6ED14822-525B-4F72-3383-A20EA6AEA16A}"/>
              </a:ext>
            </a:extLst>
          </p:cNvPr>
          <p:cNvSpPr txBox="1"/>
          <p:nvPr/>
        </p:nvSpPr>
        <p:spPr>
          <a:xfrm>
            <a:off x="397497" y="759259"/>
            <a:ext cx="5768630" cy="1015663"/>
          </a:xfrm>
          <a:prstGeom prst="rect">
            <a:avLst/>
          </a:prstGeom>
          <a:noFill/>
        </p:spPr>
        <p:txBody>
          <a:bodyPr wrap="none">
            <a:spAutoFit/>
          </a:bodyPr>
          <a:lstStyle/>
          <a:p>
            <a:pPr marL="342900" indent="-342900">
              <a:buFont typeface="Arial" panose="020B0604020202020204" pitchFamily="34" charset="0"/>
              <a:buChar char="•"/>
              <a:defRPr sz="2000">
                <a:solidFill>
                  <a:srgbClr val="FFFFFF"/>
                </a:solidFill>
              </a:defRPr>
            </a:pPr>
            <a:r>
              <a:rPr dirty="0">
                <a:solidFill>
                  <a:srgbClr val="0070C0"/>
                </a:solidFill>
              </a:rPr>
              <a:t>Used </a:t>
            </a:r>
            <a:r>
              <a:rPr dirty="0" err="1">
                <a:solidFill>
                  <a:srgbClr val="0070C0"/>
                </a:solidFill>
              </a:rPr>
              <a:t>KMeans</a:t>
            </a:r>
            <a:r>
              <a:rPr dirty="0">
                <a:solidFill>
                  <a:srgbClr val="0070C0"/>
                </a:solidFill>
              </a:rPr>
              <a:t> with inertia values from k=1 to 20</a:t>
            </a:r>
          </a:p>
          <a:p>
            <a:pPr marL="342900" indent="-342900">
              <a:buFont typeface="Arial" panose="020B0604020202020204" pitchFamily="34" charset="0"/>
              <a:buChar char="•"/>
              <a:defRPr sz="2000">
                <a:solidFill>
                  <a:srgbClr val="FFFFFF"/>
                </a:solidFill>
              </a:defRPr>
            </a:pPr>
            <a:r>
              <a:rPr dirty="0">
                <a:solidFill>
                  <a:srgbClr val="0070C0"/>
                </a:solidFill>
              </a:rPr>
              <a:t>Elbow point observed at k = 6</a:t>
            </a:r>
          </a:p>
          <a:p>
            <a:pPr marL="342900" indent="-342900">
              <a:buFont typeface="Arial" panose="020B0604020202020204" pitchFamily="34" charset="0"/>
              <a:buChar char="•"/>
              <a:defRPr sz="2000">
                <a:solidFill>
                  <a:srgbClr val="FFFFFF"/>
                </a:solidFill>
              </a:defRPr>
            </a:pPr>
            <a:r>
              <a:rPr dirty="0">
                <a:solidFill>
                  <a:srgbClr val="0070C0"/>
                </a:solidFill>
              </a:rPr>
              <a:t>Visualized inertia plot to identify optimal clusters</a:t>
            </a:r>
          </a:p>
        </p:txBody>
      </p:sp>
      <p:pic>
        <p:nvPicPr>
          <p:cNvPr id="5" name="Picture 4">
            <a:extLst>
              <a:ext uri="{FF2B5EF4-FFF2-40B4-BE49-F238E27FC236}">
                <a16:creationId xmlns:a16="http://schemas.microsoft.com/office/drawing/2014/main" id="{D6F62444-4CC4-D4EE-AAB5-813744737A08}"/>
              </a:ext>
            </a:extLst>
          </p:cNvPr>
          <p:cNvPicPr>
            <a:picLocks noChangeAspect="1"/>
          </p:cNvPicPr>
          <p:nvPr/>
        </p:nvPicPr>
        <p:blipFill>
          <a:blip r:embed="rId3"/>
          <a:stretch>
            <a:fillRect/>
          </a:stretch>
        </p:blipFill>
        <p:spPr>
          <a:xfrm>
            <a:off x="2635331" y="1981790"/>
            <a:ext cx="8429625" cy="4610100"/>
          </a:xfrm>
          <a:prstGeom prst="rect">
            <a:avLst/>
          </a:prstGeom>
          <a:ln>
            <a:solidFill>
              <a:srgbClr val="0070C0"/>
            </a:solidFill>
          </a:ln>
        </p:spPr>
      </p:pic>
    </p:spTree>
    <p:extLst>
      <p:ext uri="{BB962C8B-B14F-4D97-AF65-F5344CB8AC3E}">
        <p14:creationId xmlns:p14="http://schemas.microsoft.com/office/powerpoint/2010/main" val="4113168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B73FA-0964-DFB4-DA59-D1EEE148B7C4}"/>
              </a:ext>
            </a:extLst>
          </p:cNvPr>
          <p:cNvSpPr txBox="1"/>
          <p:nvPr/>
        </p:nvSpPr>
        <p:spPr>
          <a:xfrm>
            <a:off x="275343" y="51373"/>
            <a:ext cx="9148787" cy="707886"/>
          </a:xfrm>
          <a:prstGeom prst="rect">
            <a:avLst/>
          </a:prstGeom>
          <a:noFill/>
        </p:spPr>
        <p:txBody>
          <a:bodyPr wrap="none">
            <a:spAutoFit/>
          </a:bodyPr>
          <a:lstStyle/>
          <a:p>
            <a:pPr>
              <a:defRPr sz="4000" b="1">
                <a:solidFill>
                  <a:srgbClr val="FFFFFF"/>
                </a:solidFill>
              </a:defRPr>
            </a:pPr>
            <a:r>
              <a:rPr lang="en-US" sz="4000" b="1" spc="100" dirty="0">
                <a:solidFill>
                  <a:srgbClr val="0070C0"/>
                </a:solidFill>
                <a:latin typeface="+mj-lt"/>
                <a:ea typeface="+mj-ea"/>
                <a:cs typeface="+mj-cs"/>
              </a:rPr>
              <a:t>Customer Segmentation with </a:t>
            </a:r>
            <a:r>
              <a:rPr lang="en-US" sz="4000" b="1" spc="100" dirty="0" err="1">
                <a:solidFill>
                  <a:srgbClr val="0070C0"/>
                </a:solidFill>
                <a:latin typeface="+mj-lt"/>
                <a:ea typeface="+mj-ea"/>
                <a:cs typeface="+mj-cs"/>
              </a:rPr>
              <a:t>KMeans</a:t>
            </a:r>
            <a:endParaRPr lang="en-US" sz="4000" b="1" spc="100" dirty="0">
              <a:solidFill>
                <a:srgbClr val="0070C0"/>
              </a:solidFill>
              <a:latin typeface="+mj-lt"/>
              <a:ea typeface="+mj-ea"/>
              <a:cs typeface="+mj-cs"/>
            </a:endParaRPr>
          </a:p>
        </p:txBody>
      </p:sp>
      <p:sp>
        <p:nvSpPr>
          <p:cNvPr id="3" name="TextBox 2">
            <a:extLst>
              <a:ext uri="{FF2B5EF4-FFF2-40B4-BE49-F238E27FC236}">
                <a16:creationId xmlns:a16="http://schemas.microsoft.com/office/drawing/2014/main" id="{6ED14822-525B-4F72-3383-A20EA6AEA16A}"/>
              </a:ext>
            </a:extLst>
          </p:cNvPr>
          <p:cNvSpPr txBox="1"/>
          <p:nvPr/>
        </p:nvSpPr>
        <p:spPr>
          <a:xfrm>
            <a:off x="397497" y="759259"/>
            <a:ext cx="6453690" cy="1015663"/>
          </a:xfrm>
          <a:prstGeom prst="rect">
            <a:avLst/>
          </a:prstGeom>
          <a:noFill/>
        </p:spPr>
        <p:txBody>
          <a:bodyPr wrap="none">
            <a:spAutoFit/>
          </a:bodyPr>
          <a:lstStyle/>
          <a:p>
            <a:pPr marL="342900" indent="-342900">
              <a:buFont typeface="Arial" panose="020B0604020202020204" pitchFamily="34" charset="0"/>
              <a:buChar char="•"/>
              <a:defRPr sz="2000">
                <a:solidFill>
                  <a:srgbClr val="FFFFFF"/>
                </a:solidFill>
              </a:defRPr>
            </a:pPr>
            <a:r>
              <a:rPr lang="en-US" dirty="0">
                <a:solidFill>
                  <a:srgbClr val="0070C0"/>
                </a:solidFill>
              </a:rPr>
              <a:t>Final model: </a:t>
            </a:r>
            <a:r>
              <a:rPr lang="en-US" dirty="0" err="1">
                <a:solidFill>
                  <a:srgbClr val="0070C0"/>
                </a:solidFill>
              </a:rPr>
              <a:t>KMeans</a:t>
            </a:r>
            <a:r>
              <a:rPr lang="en-US" dirty="0">
                <a:solidFill>
                  <a:srgbClr val="0070C0"/>
                </a:solidFill>
              </a:rPr>
              <a:t> with 5 clusters</a:t>
            </a:r>
          </a:p>
          <a:p>
            <a:pPr marL="342900" indent="-342900">
              <a:buFont typeface="Arial" panose="020B0604020202020204" pitchFamily="34" charset="0"/>
              <a:buChar char="•"/>
              <a:defRPr sz="2000">
                <a:solidFill>
                  <a:srgbClr val="FFFFFF"/>
                </a:solidFill>
              </a:defRPr>
            </a:pPr>
            <a:r>
              <a:rPr lang="en-US" dirty="0">
                <a:solidFill>
                  <a:srgbClr val="0070C0"/>
                </a:solidFill>
              </a:rPr>
              <a:t>Visualized clustered customers using TSNE scatter plot</a:t>
            </a:r>
          </a:p>
          <a:p>
            <a:pPr marL="342900" indent="-342900">
              <a:buFont typeface="Arial" panose="020B0604020202020204" pitchFamily="34" charset="0"/>
              <a:buChar char="•"/>
              <a:defRPr sz="2000">
                <a:solidFill>
                  <a:srgbClr val="FFFFFF"/>
                </a:solidFill>
              </a:defRPr>
            </a:pPr>
            <a:r>
              <a:rPr lang="en-US" dirty="0">
                <a:solidFill>
                  <a:srgbClr val="0070C0"/>
                </a:solidFill>
              </a:rPr>
              <a:t>Plotted x, y values colored by segment</a:t>
            </a:r>
          </a:p>
        </p:txBody>
      </p:sp>
      <p:pic>
        <p:nvPicPr>
          <p:cNvPr id="6" name="Picture 5">
            <a:extLst>
              <a:ext uri="{FF2B5EF4-FFF2-40B4-BE49-F238E27FC236}">
                <a16:creationId xmlns:a16="http://schemas.microsoft.com/office/drawing/2014/main" id="{3EA35874-020B-9EA9-1553-553D0D13CB7F}"/>
              </a:ext>
            </a:extLst>
          </p:cNvPr>
          <p:cNvPicPr>
            <a:picLocks noChangeAspect="1"/>
          </p:cNvPicPr>
          <p:nvPr/>
        </p:nvPicPr>
        <p:blipFill>
          <a:blip r:embed="rId3"/>
          <a:stretch>
            <a:fillRect/>
          </a:stretch>
        </p:blipFill>
        <p:spPr>
          <a:xfrm>
            <a:off x="493335" y="1884381"/>
            <a:ext cx="11431572" cy="2184264"/>
          </a:xfrm>
          <a:prstGeom prst="rect">
            <a:avLst/>
          </a:prstGeom>
          <a:ln>
            <a:solidFill>
              <a:srgbClr val="0070C0"/>
            </a:solidFill>
          </a:ln>
        </p:spPr>
      </p:pic>
    </p:spTree>
    <p:extLst>
      <p:ext uri="{BB962C8B-B14F-4D97-AF65-F5344CB8AC3E}">
        <p14:creationId xmlns:p14="http://schemas.microsoft.com/office/powerpoint/2010/main" val="4126839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B73FA-0964-DFB4-DA59-D1EEE148B7C4}"/>
              </a:ext>
            </a:extLst>
          </p:cNvPr>
          <p:cNvSpPr txBox="1"/>
          <p:nvPr/>
        </p:nvSpPr>
        <p:spPr>
          <a:xfrm>
            <a:off x="275343" y="51373"/>
            <a:ext cx="11065978" cy="707886"/>
          </a:xfrm>
          <a:prstGeom prst="rect">
            <a:avLst/>
          </a:prstGeom>
          <a:noFill/>
        </p:spPr>
        <p:txBody>
          <a:bodyPr wrap="none">
            <a:spAutoFit/>
          </a:bodyPr>
          <a:lstStyle/>
          <a:p>
            <a:pPr>
              <a:defRPr sz="4000" b="1">
                <a:solidFill>
                  <a:srgbClr val="FFFFFF"/>
                </a:solidFill>
              </a:defRPr>
            </a:pPr>
            <a:r>
              <a:rPr lang="en-US" sz="4000" b="1" spc="100" dirty="0">
                <a:solidFill>
                  <a:srgbClr val="0070C0"/>
                </a:solidFill>
                <a:latin typeface="+mj-lt"/>
                <a:ea typeface="+mj-ea"/>
                <a:cs typeface="+mj-cs"/>
              </a:rPr>
              <a:t>Customer Segmentation with </a:t>
            </a:r>
            <a:r>
              <a:rPr lang="en-US" sz="4000" b="1" spc="100" dirty="0" err="1">
                <a:solidFill>
                  <a:srgbClr val="0070C0"/>
                </a:solidFill>
                <a:latin typeface="+mj-lt"/>
                <a:ea typeface="+mj-ea"/>
                <a:cs typeface="+mj-cs"/>
              </a:rPr>
              <a:t>Kmeans</a:t>
            </a:r>
            <a:r>
              <a:rPr lang="en-US" sz="4000" b="1" spc="100" dirty="0">
                <a:solidFill>
                  <a:srgbClr val="0070C0"/>
                </a:solidFill>
                <a:latin typeface="+mj-lt"/>
                <a:ea typeface="+mj-ea"/>
                <a:cs typeface="+mj-cs"/>
              </a:rPr>
              <a:t> -Output</a:t>
            </a:r>
          </a:p>
        </p:txBody>
      </p:sp>
      <p:sp>
        <p:nvSpPr>
          <p:cNvPr id="3" name="TextBox 2">
            <a:extLst>
              <a:ext uri="{FF2B5EF4-FFF2-40B4-BE49-F238E27FC236}">
                <a16:creationId xmlns:a16="http://schemas.microsoft.com/office/drawing/2014/main" id="{6ED14822-525B-4F72-3383-A20EA6AEA16A}"/>
              </a:ext>
            </a:extLst>
          </p:cNvPr>
          <p:cNvSpPr txBox="1"/>
          <p:nvPr/>
        </p:nvSpPr>
        <p:spPr>
          <a:xfrm>
            <a:off x="397497" y="759259"/>
            <a:ext cx="6453690" cy="1015663"/>
          </a:xfrm>
          <a:prstGeom prst="rect">
            <a:avLst/>
          </a:prstGeom>
          <a:noFill/>
        </p:spPr>
        <p:txBody>
          <a:bodyPr wrap="none">
            <a:spAutoFit/>
          </a:bodyPr>
          <a:lstStyle/>
          <a:p>
            <a:pPr marL="342900" indent="-342900">
              <a:buFont typeface="Arial" panose="020B0604020202020204" pitchFamily="34" charset="0"/>
              <a:buChar char="•"/>
              <a:defRPr sz="2000">
                <a:solidFill>
                  <a:srgbClr val="FFFFFF"/>
                </a:solidFill>
              </a:defRPr>
            </a:pPr>
            <a:r>
              <a:rPr lang="en-US" dirty="0">
                <a:solidFill>
                  <a:srgbClr val="0070C0"/>
                </a:solidFill>
              </a:rPr>
              <a:t>Final model: </a:t>
            </a:r>
            <a:r>
              <a:rPr lang="en-US" dirty="0" err="1">
                <a:solidFill>
                  <a:srgbClr val="0070C0"/>
                </a:solidFill>
              </a:rPr>
              <a:t>KMeans</a:t>
            </a:r>
            <a:r>
              <a:rPr lang="en-US" dirty="0">
                <a:solidFill>
                  <a:srgbClr val="0070C0"/>
                </a:solidFill>
              </a:rPr>
              <a:t> with 5 clusters</a:t>
            </a:r>
          </a:p>
          <a:p>
            <a:pPr marL="342900" indent="-342900">
              <a:buFont typeface="Arial" panose="020B0604020202020204" pitchFamily="34" charset="0"/>
              <a:buChar char="•"/>
              <a:defRPr sz="2000">
                <a:solidFill>
                  <a:srgbClr val="FFFFFF"/>
                </a:solidFill>
              </a:defRPr>
            </a:pPr>
            <a:r>
              <a:rPr lang="en-US" dirty="0">
                <a:solidFill>
                  <a:srgbClr val="0070C0"/>
                </a:solidFill>
              </a:rPr>
              <a:t>Visualized clustered customers using TSNE scatter plot</a:t>
            </a:r>
          </a:p>
          <a:p>
            <a:pPr marL="342900" indent="-342900">
              <a:buFont typeface="Arial" panose="020B0604020202020204" pitchFamily="34" charset="0"/>
              <a:buChar char="•"/>
              <a:defRPr sz="2000">
                <a:solidFill>
                  <a:srgbClr val="FFFFFF"/>
                </a:solidFill>
              </a:defRPr>
            </a:pPr>
            <a:r>
              <a:rPr lang="en-US" dirty="0">
                <a:solidFill>
                  <a:srgbClr val="0070C0"/>
                </a:solidFill>
              </a:rPr>
              <a:t>Plotted x, y values colored by segment</a:t>
            </a:r>
          </a:p>
        </p:txBody>
      </p:sp>
      <p:pic>
        <p:nvPicPr>
          <p:cNvPr id="5" name="Picture 4">
            <a:extLst>
              <a:ext uri="{FF2B5EF4-FFF2-40B4-BE49-F238E27FC236}">
                <a16:creationId xmlns:a16="http://schemas.microsoft.com/office/drawing/2014/main" id="{422E0ADF-FF3B-B031-86E7-8D0955AD75D0}"/>
              </a:ext>
            </a:extLst>
          </p:cNvPr>
          <p:cNvPicPr>
            <a:picLocks noChangeAspect="1"/>
          </p:cNvPicPr>
          <p:nvPr/>
        </p:nvPicPr>
        <p:blipFill>
          <a:blip r:embed="rId3"/>
          <a:stretch>
            <a:fillRect/>
          </a:stretch>
        </p:blipFill>
        <p:spPr>
          <a:xfrm>
            <a:off x="3117568" y="1940483"/>
            <a:ext cx="6296226" cy="4771876"/>
          </a:xfrm>
          <a:prstGeom prst="rect">
            <a:avLst/>
          </a:prstGeom>
          <a:ln>
            <a:solidFill>
              <a:srgbClr val="0070C0"/>
            </a:solidFill>
          </a:ln>
        </p:spPr>
      </p:pic>
    </p:spTree>
    <p:extLst>
      <p:ext uri="{BB962C8B-B14F-4D97-AF65-F5344CB8AC3E}">
        <p14:creationId xmlns:p14="http://schemas.microsoft.com/office/powerpoint/2010/main" val="4197388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AB73FA-0964-DFB4-DA59-D1EEE148B7C4}"/>
              </a:ext>
            </a:extLst>
          </p:cNvPr>
          <p:cNvSpPr txBox="1"/>
          <p:nvPr/>
        </p:nvSpPr>
        <p:spPr>
          <a:xfrm>
            <a:off x="275343" y="51373"/>
            <a:ext cx="8129148" cy="707886"/>
          </a:xfrm>
          <a:prstGeom prst="rect">
            <a:avLst/>
          </a:prstGeom>
          <a:noFill/>
        </p:spPr>
        <p:txBody>
          <a:bodyPr wrap="none">
            <a:spAutoFit/>
          </a:bodyPr>
          <a:lstStyle/>
          <a:p>
            <a:pPr>
              <a:defRPr sz="4000" b="1">
                <a:solidFill>
                  <a:srgbClr val="FFFFFF"/>
                </a:solidFill>
              </a:defRPr>
            </a:pPr>
            <a:r>
              <a:rPr lang="en-US" sz="4000" b="1" spc="100" dirty="0">
                <a:solidFill>
                  <a:srgbClr val="0070C0"/>
                </a:solidFill>
                <a:latin typeface="+mj-lt"/>
                <a:ea typeface="+mj-ea"/>
                <a:cs typeface="+mj-cs"/>
              </a:rPr>
              <a:t>Business</a:t>
            </a:r>
            <a:r>
              <a:rPr lang="en-US" dirty="0">
                <a:solidFill>
                  <a:srgbClr val="0070C0"/>
                </a:solidFill>
              </a:rPr>
              <a:t> </a:t>
            </a:r>
            <a:r>
              <a:rPr lang="en-US" sz="4000" b="1" spc="100" dirty="0">
                <a:solidFill>
                  <a:srgbClr val="0070C0"/>
                </a:solidFill>
                <a:latin typeface="+mj-lt"/>
                <a:ea typeface="+mj-ea"/>
                <a:cs typeface="+mj-cs"/>
              </a:rPr>
              <a:t>Insights and Conclusion</a:t>
            </a:r>
          </a:p>
        </p:txBody>
      </p:sp>
      <p:sp>
        <p:nvSpPr>
          <p:cNvPr id="3" name="TextBox 2">
            <a:extLst>
              <a:ext uri="{FF2B5EF4-FFF2-40B4-BE49-F238E27FC236}">
                <a16:creationId xmlns:a16="http://schemas.microsoft.com/office/drawing/2014/main" id="{6ED14822-525B-4F72-3383-A20EA6AEA16A}"/>
              </a:ext>
            </a:extLst>
          </p:cNvPr>
          <p:cNvSpPr txBox="1"/>
          <p:nvPr/>
        </p:nvSpPr>
        <p:spPr>
          <a:xfrm>
            <a:off x="397497" y="759259"/>
            <a:ext cx="11519160" cy="2246769"/>
          </a:xfrm>
          <a:prstGeom prst="rect">
            <a:avLst/>
          </a:prstGeom>
          <a:noFill/>
        </p:spPr>
        <p:txBody>
          <a:bodyPr wrap="square">
            <a:spAutoFit/>
          </a:bodyPr>
          <a:lstStyle/>
          <a:p>
            <a:pPr marL="342900" indent="-342900">
              <a:buFont typeface="Arial" panose="020B0604020202020204" pitchFamily="34" charset="0"/>
              <a:buChar char="•"/>
              <a:defRPr sz="2000">
                <a:solidFill>
                  <a:srgbClr val="FFFFFF"/>
                </a:solidFill>
              </a:defRPr>
            </a:pPr>
            <a:r>
              <a:rPr lang="en-US" dirty="0">
                <a:solidFill>
                  <a:srgbClr val="0070C0"/>
                </a:solidFill>
              </a:rPr>
              <a:t>Each cluster represents a unique customer type</a:t>
            </a:r>
          </a:p>
          <a:p>
            <a:pPr marL="342900" indent="-342900">
              <a:buFont typeface="Arial" panose="020B0604020202020204" pitchFamily="34" charset="0"/>
              <a:buChar char="•"/>
              <a:defRPr sz="2000">
                <a:solidFill>
                  <a:srgbClr val="FFFFFF"/>
                </a:solidFill>
              </a:defRPr>
            </a:pPr>
            <a:r>
              <a:rPr lang="en-US" dirty="0">
                <a:solidFill>
                  <a:srgbClr val="0070C0"/>
                </a:solidFill>
              </a:rPr>
              <a:t>Use Cases: Personalized offers, Customer retention, Inventory planning</a:t>
            </a:r>
          </a:p>
          <a:p>
            <a:pPr marL="342900" indent="-342900">
              <a:buFont typeface="Arial" panose="020B0604020202020204" pitchFamily="34" charset="0"/>
              <a:buChar char="•"/>
              <a:defRPr sz="2000">
                <a:solidFill>
                  <a:srgbClr val="FFFFFF"/>
                </a:solidFill>
              </a:defRPr>
            </a:pPr>
            <a:r>
              <a:rPr lang="en-US" dirty="0">
                <a:solidFill>
                  <a:srgbClr val="0070C0"/>
                </a:solidFill>
              </a:rPr>
              <a:t>Clear customer segmentation achieved using unsupervised learning</a:t>
            </a:r>
          </a:p>
          <a:p>
            <a:pPr marL="342900" indent="-342900">
              <a:buFont typeface="Arial" panose="020B0604020202020204" pitchFamily="34" charset="0"/>
              <a:buChar char="•"/>
              <a:defRPr sz="2000">
                <a:solidFill>
                  <a:srgbClr val="FFFFFF"/>
                </a:solidFill>
              </a:defRPr>
            </a:pPr>
            <a:r>
              <a:rPr lang="en-US" sz="2000" dirty="0">
                <a:solidFill>
                  <a:srgbClr val="0070C0"/>
                </a:solidFill>
              </a:rPr>
              <a:t>Here we can see that we have divide customers into 5 clusters and based on these clusters we can target customers with same purchasing behaviour much better. We can give personalized ads and can make informed decision about business for better growth.</a:t>
            </a:r>
          </a:p>
          <a:p>
            <a:pPr marL="342900" indent="-342900">
              <a:buFont typeface="Arial" panose="020B0604020202020204" pitchFamily="34" charset="0"/>
              <a:buChar char="•"/>
              <a:defRPr sz="2000">
                <a:solidFill>
                  <a:srgbClr val="FFFFFF"/>
                </a:solidFill>
              </a:defRPr>
            </a:pPr>
            <a:endParaRPr lang="en-US" dirty="0">
              <a:solidFill>
                <a:srgbClr val="0070C0"/>
              </a:solidFill>
            </a:endParaRPr>
          </a:p>
        </p:txBody>
      </p:sp>
      <p:pic>
        <p:nvPicPr>
          <p:cNvPr id="5" name="Picture 4">
            <a:extLst>
              <a:ext uri="{FF2B5EF4-FFF2-40B4-BE49-F238E27FC236}">
                <a16:creationId xmlns:a16="http://schemas.microsoft.com/office/drawing/2014/main" id="{422E0ADF-FF3B-B031-86E7-8D0955AD75D0}"/>
              </a:ext>
            </a:extLst>
          </p:cNvPr>
          <p:cNvPicPr>
            <a:picLocks noChangeAspect="1"/>
          </p:cNvPicPr>
          <p:nvPr/>
        </p:nvPicPr>
        <p:blipFill>
          <a:blip r:embed="rId3"/>
          <a:stretch>
            <a:fillRect/>
          </a:stretch>
        </p:blipFill>
        <p:spPr>
          <a:xfrm>
            <a:off x="3292322" y="2772852"/>
            <a:ext cx="5390128" cy="4085148"/>
          </a:xfrm>
          <a:prstGeom prst="rect">
            <a:avLst/>
          </a:prstGeom>
          <a:ln>
            <a:solidFill>
              <a:srgbClr val="0070C0"/>
            </a:solidFill>
          </a:ln>
        </p:spPr>
      </p:pic>
    </p:spTree>
    <p:extLst>
      <p:ext uri="{BB962C8B-B14F-4D97-AF65-F5344CB8AC3E}">
        <p14:creationId xmlns:p14="http://schemas.microsoft.com/office/powerpoint/2010/main" val="2901036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4" name="TextBox 3">
            <a:extLst>
              <a:ext uri="{FF2B5EF4-FFF2-40B4-BE49-F238E27FC236}">
                <a16:creationId xmlns:a16="http://schemas.microsoft.com/office/drawing/2014/main" id="{3D9099AF-C968-781B-C6E0-6E5593190020}"/>
              </a:ext>
            </a:extLst>
          </p:cNvPr>
          <p:cNvSpPr txBox="1"/>
          <p:nvPr/>
        </p:nvSpPr>
        <p:spPr>
          <a:xfrm>
            <a:off x="298269" y="4470601"/>
            <a:ext cx="9703570" cy="2308324"/>
          </a:xfrm>
          <a:prstGeom prst="rect">
            <a:avLst/>
          </a:prstGeom>
          <a:noFill/>
        </p:spPr>
        <p:txBody>
          <a:bodyPr wrap="square">
            <a:spAutoFit/>
          </a:bodyPr>
          <a:lstStyle/>
          <a:p>
            <a:pPr>
              <a:defRPr sz="2400">
                <a:solidFill>
                  <a:srgbClr val="C8C8C8"/>
                </a:solidFill>
              </a:defRPr>
            </a:pPr>
            <a:r>
              <a:rPr lang="en-US" sz="2400" b="1" dirty="0">
                <a:solidFill>
                  <a:schemeClr val="tx2">
                    <a:lumMod val="75000"/>
                  </a:schemeClr>
                </a:solidFill>
              </a:rPr>
              <a:t>BALAGURUSAMY R</a:t>
            </a:r>
            <a:br>
              <a:rPr lang="en-US" sz="2400" b="1" dirty="0">
                <a:solidFill>
                  <a:schemeClr val="tx2">
                    <a:lumMod val="75000"/>
                  </a:schemeClr>
                </a:solidFill>
              </a:rPr>
            </a:br>
            <a:r>
              <a:rPr lang="en-US" sz="2400" b="1" dirty="0">
                <a:solidFill>
                  <a:schemeClr val="tx2">
                    <a:lumMod val="75000"/>
                  </a:schemeClr>
                </a:solidFill>
              </a:rPr>
              <a:t>Batch - Data Science Batch 303</a:t>
            </a:r>
            <a:br>
              <a:rPr lang="en-US" sz="2400" b="1" dirty="0">
                <a:solidFill>
                  <a:schemeClr val="tx2">
                    <a:lumMod val="75000"/>
                  </a:schemeClr>
                </a:solidFill>
              </a:rPr>
            </a:br>
            <a:r>
              <a:rPr lang="en-US" sz="2400" b="1" dirty="0">
                <a:solidFill>
                  <a:schemeClr val="tx2">
                    <a:lumMod val="75000"/>
                  </a:schemeClr>
                </a:solidFill>
              </a:rPr>
              <a:t>Registration No: 3896</a:t>
            </a:r>
          </a:p>
          <a:p>
            <a:pPr>
              <a:defRPr sz="2400">
                <a:solidFill>
                  <a:srgbClr val="C8C8C8"/>
                </a:solidFill>
              </a:defRPr>
            </a:pPr>
            <a:r>
              <a:rPr lang="en-US" sz="2400" b="1" dirty="0">
                <a:solidFill>
                  <a:schemeClr val="tx2">
                    <a:lumMod val="75000"/>
                  </a:schemeClr>
                </a:solidFill>
                <a:hlinkClick r:id="rId3"/>
              </a:rPr>
              <a:t>balaguru4u@gmail.com</a:t>
            </a:r>
            <a:endParaRPr lang="en-US" sz="2400" b="1" dirty="0">
              <a:solidFill>
                <a:schemeClr val="tx2">
                  <a:lumMod val="75000"/>
                </a:schemeClr>
              </a:solidFill>
            </a:endParaRPr>
          </a:p>
          <a:p>
            <a:pPr>
              <a:defRPr sz="2400">
                <a:solidFill>
                  <a:srgbClr val="C8C8C8"/>
                </a:solidFill>
              </a:defRPr>
            </a:pPr>
            <a:r>
              <a:rPr lang="en-US" sz="2400" b="1" dirty="0">
                <a:solidFill>
                  <a:schemeClr val="tx2">
                    <a:lumMod val="75000"/>
                  </a:schemeClr>
                </a:solidFill>
              </a:rPr>
              <a:t>https://www.linkedin.com/in/balagurusamy-ramadass-686a464a/</a:t>
            </a:r>
          </a:p>
          <a:p>
            <a:pPr>
              <a:defRPr sz="2400">
                <a:solidFill>
                  <a:srgbClr val="C8C8C8"/>
                </a:solidFill>
              </a:defRPr>
            </a:pPr>
            <a:endParaRPr sz="2400" b="1" dirty="0">
              <a:solidFill>
                <a:schemeClr val="tx2">
                  <a:lumMod val="75000"/>
                </a:schemeClr>
              </a:solidFill>
            </a:endParaRPr>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solidFill>
                  <a:srgbClr val="0070C0"/>
                </a:solidFill>
              </a:rPr>
              <a:t>Project Objective</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323380" y="2831868"/>
            <a:ext cx="8462811" cy="2243054"/>
          </a:xfrm>
        </p:spPr>
        <p:txBody>
          <a:bodyPr tIns="457200"/>
          <a:lstStyle/>
          <a:p>
            <a:pPr>
              <a:defRPr sz="2000">
                <a:solidFill>
                  <a:srgbClr val="FFFFFF"/>
                </a:solidFill>
              </a:defRPr>
            </a:pPr>
            <a:r>
              <a:rPr lang="en-US" dirty="0">
                <a:solidFill>
                  <a:srgbClr val="0070C0"/>
                </a:solidFill>
              </a:rPr>
              <a:t>Goal: Segment customers into distinct groups using machine learning.</a:t>
            </a:r>
          </a:p>
          <a:p>
            <a:pPr>
              <a:defRPr sz="2000">
                <a:solidFill>
                  <a:srgbClr val="FFFFFF"/>
                </a:solidFill>
              </a:defRPr>
            </a:pPr>
            <a:r>
              <a:rPr lang="en-US" dirty="0">
                <a:solidFill>
                  <a:srgbClr val="0070C0"/>
                </a:solidFill>
              </a:rPr>
              <a:t>Use Case: Helps in targeted marketing and customer-specific strategy.</a:t>
            </a:r>
          </a:p>
          <a:p>
            <a:pPr>
              <a:defRPr sz="2000">
                <a:solidFill>
                  <a:srgbClr val="FFFFFF"/>
                </a:solidFill>
              </a:defRPr>
            </a:pPr>
            <a:r>
              <a:rPr lang="en-US" dirty="0">
                <a:solidFill>
                  <a:srgbClr val="0070C0"/>
                </a:solidFill>
              </a:rPr>
              <a:t>Approach: K-Means Clustering on demographic and behavioral data.</a:t>
            </a:r>
          </a:p>
        </p:txBody>
      </p:sp>
    </p:spTree>
    <p:extLst>
      <p:ext uri="{BB962C8B-B14F-4D97-AF65-F5344CB8AC3E}">
        <p14:creationId xmlns:p14="http://schemas.microsoft.com/office/powerpoint/2010/main" val="209855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pPr>
              <a:defRPr sz="4000" b="1">
                <a:solidFill>
                  <a:srgbClr val="FFFFFF"/>
                </a:solidFill>
              </a:defRPr>
            </a:pPr>
            <a:r>
              <a:rPr lang="en-US" sz="4400" dirty="0">
                <a:solidFill>
                  <a:srgbClr val="0070C0"/>
                </a:solidFill>
              </a:rPr>
              <a:t>Tools &amp; Libraries Used</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439765" y="2721424"/>
            <a:ext cx="9819602" cy="2243054"/>
          </a:xfrm>
        </p:spPr>
        <p:txBody>
          <a:bodyPr tIns="457200"/>
          <a:lstStyle/>
          <a:p>
            <a:pPr>
              <a:defRPr sz="2000">
                <a:solidFill>
                  <a:srgbClr val="FFFFFF"/>
                </a:solidFill>
              </a:defRPr>
            </a:pPr>
            <a:r>
              <a:rPr lang="en-US" sz="2000" dirty="0">
                <a:solidFill>
                  <a:srgbClr val="0070C0"/>
                </a:solidFill>
              </a:rPr>
              <a:t>Programming Language: Python</a:t>
            </a:r>
          </a:p>
          <a:p>
            <a:pPr>
              <a:defRPr sz="2000">
                <a:solidFill>
                  <a:srgbClr val="FFFFFF"/>
                </a:solidFill>
              </a:defRPr>
            </a:pPr>
            <a:r>
              <a:rPr lang="en-US" sz="2000" dirty="0">
                <a:solidFill>
                  <a:srgbClr val="0070C0"/>
                </a:solidFill>
              </a:rPr>
              <a:t>Libraries: pandas, </a:t>
            </a:r>
            <a:r>
              <a:rPr lang="en-US" sz="2000" dirty="0" err="1">
                <a:solidFill>
                  <a:srgbClr val="0070C0"/>
                </a:solidFill>
              </a:rPr>
              <a:t>numpy</a:t>
            </a:r>
            <a:r>
              <a:rPr lang="en-US" sz="2000" dirty="0">
                <a:solidFill>
                  <a:srgbClr val="0070C0"/>
                </a:solidFill>
              </a:rPr>
              <a:t>, matplotlib, seaborn</a:t>
            </a:r>
          </a:p>
          <a:p>
            <a:pPr>
              <a:defRPr sz="2000">
                <a:solidFill>
                  <a:srgbClr val="FFFFFF"/>
                </a:solidFill>
              </a:defRPr>
            </a:pPr>
            <a:r>
              <a:rPr lang="en-US" sz="2000" dirty="0">
                <a:solidFill>
                  <a:srgbClr val="0070C0"/>
                </a:solidFill>
              </a:rPr>
              <a:t>Machine Learning: scikit-learn (</a:t>
            </a:r>
            <a:r>
              <a:rPr lang="en-US" sz="2000" dirty="0" err="1">
                <a:solidFill>
                  <a:srgbClr val="0070C0"/>
                </a:solidFill>
              </a:rPr>
              <a:t>KMeans</a:t>
            </a:r>
            <a:r>
              <a:rPr lang="en-US" sz="2000" dirty="0">
                <a:solidFill>
                  <a:srgbClr val="0070C0"/>
                </a:solidFill>
              </a:rPr>
              <a:t>, </a:t>
            </a:r>
            <a:r>
              <a:rPr lang="en-US" sz="2000" dirty="0" err="1">
                <a:solidFill>
                  <a:srgbClr val="0070C0"/>
                </a:solidFill>
              </a:rPr>
              <a:t>LabelEncoder</a:t>
            </a:r>
            <a:r>
              <a:rPr lang="en-US" sz="2000" dirty="0">
                <a:solidFill>
                  <a:srgbClr val="0070C0"/>
                </a:solidFill>
              </a:rPr>
              <a:t>, TSNE, </a:t>
            </a:r>
            <a:r>
              <a:rPr lang="en-US" sz="2000" dirty="0" err="1">
                <a:solidFill>
                  <a:srgbClr val="0070C0"/>
                </a:solidFill>
              </a:rPr>
              <a:t>StandardScaler</a:t>
            </a:r>
            <a:r>
              <a:rPr lang="en-US" sz="2000" dirty="0">
                <a:solidFill>
                  <a:srgbClr val="0070C0"/>
                </a:solidFill>
              </a:rPr>
              <a:t> )  </a:t>
            </a:r>
          </a:p>
        </p:txBody>
      </p:sp>
    </p:spTree>
    <p:extLst>
      <p:ext uri="{BB962C8B-B14F-4D97-AF65-F5344CB8AC3E}">
        <p14:creationId xmlns:p14="http://schemas.microsoft.com/office/powerpoint/2010/main" val="3560614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379039" y="341644"/>
            <a:ext cx="6787747" cy="607422"/>
          </a:xfrm>
        </p:spPr>
        <p:txBody>
          <a:bodyPr/>
          <a:lstStyle/>
          <a:p>
            <a:pPr>
              <a:defRPr sz="4000" b="1">
                <a:solidFill>
                  <a:srgbClr val="FFFFFF"/>
                </a:solidFill>
              </a:defRPr>
            </a:pPr>
            <a:r>
              <a:rPr lang="en-US" sz="4400" dirty="0">
                <a:solidFill>
                  <a:srgbClr val="0070C0"/>
                </a:solidFill>
              </a:rPr>
              <a:t>Dataset Overview</a:t>
            </a:r>
          </a:p>
        </p:txBody>
      </p:sp>
      <p:sp>
        <p:nvSpPr>
          <p:cNvPr id="6" name="TextBox 5">
            <a:extLst>
              <a:ext uri="{FF2B5EF4-FFF2-40B4-BE49-F238E27FC236}">
                <a16:creationId xmlns:a16="http://schemas.microsoft.com/office/drawing/2014/main" id="{E7F05D76-F4C0-6E4C-DE18-04E102B57E93}"/>
              </a:ext>
            </a:extLst>
          </p:cNvPr>
          <p:cNvSpPr txBox="1"/>
          <p:nvPr/>
        </p:nvSpPr>
        <p:spPr>
          <a:xfrm>
            <a:off x="379039" y="2921168"/>
            <a:ext cx="9476120" cy="1015663"/>
          </a:xfrm>
          <a:prstGeom prst="rect">
            <a:avLst/>
          </a:prstGeom>
          <a:noFill/>
        </p:spPr>
        <p:txBody>
          <a:bodyPr wrap="none">
            <a:spAutoFit/>
          </a:bodyPr>
          <a:lstStyle/>
          <a:p>
            <a:pPr>
              <a:defRPr sz="2000">
                <a:solidFill>
                  <a:srgbClr val="FFFFFF"/>
                </a:solidFill>
              </a:defRPr>
            </a:pPr>
            <a:r>
              <a:rPr sz="2000" dirty="0">
                <a:solidFill>
                  <a:srgbClr val="0070C0"/>
                </a:solidFill>
              </a:rPr>
              <a:t>Source: </a:t>
            </a:r>
            <a:r>
              <a:rPr sz="2000" dirty="0">
                <a:solidFill>
                  <a:srgbClr val="0070C0"/>
                </a:solidFill>
                <a:hlinkClick r:id="rId3" action="ppaction://hlinkfile">
                  <a:extLst>
                    <a:ext uri="{A12FA001-AC4F-418D-AE19-62706E023703}">
                      <ahyp:hlinkClr xmlns:ahyp="http://schemas.microsoft.com/office/drawing/2018/hyperlinkcolor" val="tx"/>
                    </a:ext>
                  </a:extLst>
                </a:hlinkClick>
              </a:rPr>
              <a:t>CustomerSegmentation.csv</a:t>
            </a:r>
            <a:endParaRPr sz="2000" dirty="0">
              <a:solidFill>
                <a:srgbClr val="0070C0"/>
              </a:solidFill>
            </a:endParaRPr>
          </a:p>
          <a:p>
            <a:pPr>
              <a:defRPr sz="2000">
                <a:solidFill>
                  <a:srgbClr val="FFFFFF"/>
                </a:solidFill>
              </a:defRPr>
            </a:pPr>
            <a:r>
              <a:rPr sz="2000" dirty="0">
                <a:solidFill>
                  <a:srgbClr val="0070C0"/>
                </a:solidFill>
              </a:rPr>
              <a:t>Initial Shape: Rows = X, Columns = Y (replace X, Y)</a:t>
            </a:r>
          </a:p>
          <a:p>
            <a:pPr>
              <a:defRPr sz="2000">
                <a:solidFill>
                  <a:srgbClr val="FFFFFF"/>
                </a:solidFill>
              </a:defRPr>
            </a:pPr>
            <a:r>
              <a:rPr sz="2000" dirty="0">
                <a:solidFill>
                  <a:srgbClr val="0070C0"/>
                </a:solidFill>
              </a:rPr>
              <a:t>Sample Columns: Income, </a:t>
            </a:r>
            <a:r>
              <a:rPr sz="2000" dirty="0" err="1">
                <a:solidFill>
                  <a:srgbClr val="0070C0"/>
                </a:solidFill>
              </a:rPr>
              <a:t>Marital_Status</a:t>
            </a:r>
            <a:r>
              <a:rPr sz="2000" dirty="0">
                <a:solidFill>
                  <a:srgbClr val="0070C0"/>
                </a:solidFill>
              </a:rPr>
              <a:t>, </a:t>
            </a:r>
            <a:r>
              <a:rPr sz="2000" dirty="0" err="1">
                <a:solidFill>
                  <a:srgbClr val="0070C0"/>
                </a:solidFill>
              </a:rPr>
              <a:t>MntWines</a:t>
            </a:r>
            <a:r>
              <a:rPr sz="2000" dirty="0">
                <a:solidFill>
                  <a:srgbClr val="0070C0"/>
                </a:solidFill>
              </a:rPr>
              <a:t>, </a:t>
            </a:r>
            <a:r>
              <a:rPr sz="2000" dirty="0" err="1">
                <a:solidFill>
                  <a:srgbClr val="0070C0"/>
                </a:solidFill>
              </a:rPr>
              <a:t>MntMeatProducts</a:t>
            </a:r>
            <a:r>
              <a:rPr sz="2000" dirty="0">
                <a:solidFill>
                  <a:srgbClr val="0070C0"/>
                </a:solidFill>
              </a:rPr>
              <a:t>, </a:t>
            </a:r>
            <a:r>
              <a:rPr sz="2000" dirty="0" err="1">
                <a:solidFill>
                  <a:srgbClr val="0070C0"/>
                </a:solidFill>
              </a:rPr>
              <a:t>Dt_Customer</a:t>
            </a:r>
            <a:endParaRPr sz="2000" dirty="0">
              <a:solidFill>
                <a:srgbClr val="0070C0"/>
              </a:solidFill>
            </a:endParaRPr>
          </a:p>
        </p:txBody>
      </p:sp>
    </p:spTree>
    <p:extLst>
      <p:ext uri="{BB962C8B-B14F-4D97-AF65-F5344CB8AC3E}">
        <p14:creationId xmlns:p14="http://schemas.microsoft.com/office/powerpoint/2010/main" val="232700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0F39B4B-00FE-EA89-A9C2-5023CBEE99F3}"/>
              </a:ext>
            </a:extLst>
          </p:cNvPr>
          <p:cNvSpPr>
            <a:spLocks noGrp="1"/>
          </p:cNvSpPr>
          <p:nvPr>
            <p:ph type="title"/>
          </p:nvPr>
        </p:nvSpPr>
        <p:spPr>
          <a:xfrm>
            <a:off x="379039" y="114324"/>
            <a:ext cx="6787747" cy="607422"/>
          </a:xfrm>
        </p:spPr>
        <p:txBody>
          <a:bodyPr/>
          <a:lstStyle/>
          <a:p>
            <a:pPr>
              <a:defRPr sz="4000" b="1">
                <a:solidFill>
                  <a:srgbClr val="FFFFFF"/>
                </a:solidFill>
              </a:defRPr>
            </a:pPr>
            <a:r>
              <a:rPr lang="en-US" sz="4400" dirty="0">
                <a:solidFill>
                  <a:srgbClr val="0070C0"/>
                </a:solidFill>
              </a:rPr>
              <a:t>Dataset Preprocessing</a:t>
            </a:r>
          </a:p>
        </p:txBody>
      </p:sp>
      <p:sp>
        <p:nvSpPr>
          <p:cNvPr id="12" name="TextBox 11">
            <a:extLst>
              <a:ext uri="{FF2B5EF4-FFF2-40B4-BE49-F238E27FC236}">
                <a16:creationId xmlns:a16="http://schemas.microsoft.com/office/drawing/2014/main" id="{6F418384-FC83-FD08-F500-139EB2B1E2ED}"/>
              </a:ext>
            </a:extLst>
          </p:cNvPr>
          <p:cNvSpPr txBox="1"/>
          <p:nvPr/>
        </p:nvSpPr>
        <p:spPr>
          <a:xfrm>
            <a:off x="379039" y="800226"/>
            <a:ext cx="7024102" cy="1323439"/>
          </a:xfrm>
          <a:prstGeom prst="rect">
            <a:avLst/>
          </a:prstGeom>
          <a:noFill/>
        </p:spPr>
        <p:txBody>
          <a:bodyPr wrap="none">
            <a:spAutoFit/>
          </a:bodyPr>
          <a:lstStyle/>
          <a:p>
            <a:pPr>
              <a:defRPr sz="2000">
                <a:solidFill>
                  <a:srgbClr val="FFFFFF"/>
                </a:solidFill>
              </a:defRPr>
            </a:pPr>
            <a:r>
              <a:rPr lang="en-US" dirty="0">
                <a:solidFill>
                  <a:srgbClr val="0070C0"/>
                </a:solidFill>
              </a:rPr>
              <a:t>Removed null values</a:t>
            </a:r>
          </a:p>
          <a:p>
            <a:pPr>
              <a:defRPr sz="2000">
                <a:solidFill>
                  <a:srgbClr val="FFFFFF"/>
                </a:solidFill>
              </a:defRPr>
            </a:pPr>
            <a:r>
              <a:rPr lang="en-US" dirty="0">
                <a:solidFill>
                  <a:srgbClr val="0070C0"/>
                </a:solidFill>
              </a:rPr>
              <a:t>Dropped columns: ID, </a:t>
            </a:r>
            <a:r>
              <a:rPr lang="en-US" dirty="0" err="1">
                <a:solidFill>
                  <a:srgbClr val="0070C0"/>
                </a:solidFill>
              </a:rPr>
              <a:t>Z_CostContact</a:t>
            </a:r>
            <a:r>
              <a:rPr lang="en-US" dirty="0">
                <a:solidFill>
                  <a:srgbClr val="0070C0"/>
                </a:solidFill>
              </a:rPr>
              <a:t>, </a:t>
            </a:r>
            <a:r>
              <a:rPr lang="en-US" dirty="0" err="1">
                <a:solidFill>
                  <a:srgbClr val="0070C0"/>
                </a:solidFill>
              </a:rPr>
              <a:t>Z_Revenue</a:t>
            </a:r>
            <a:r>
              <a:rPr lang="en-US" dirty="0">
                <a:solidFill>
                  <a:srgbClr val="0070C0"/>
                </a:solidFill>
              </a:rPr>
              <a:t>, </a:t>
            </a:r>
            <a:r>
              <a:rPr lang="en-US" dirty="0" err="1">
                <a:solidFill>
                  <a:srgbClr val="0070C0"/>
                </a:solidFill>
              </a:rPr>
              <a:t>Dt_Customer</a:t>
            </a:r>
            <a:endParaRPr lang="en-US" dirty="0">
              <a:solidFill>
                <a:srgbClr val="0070C0"/>
              </a:solidFill>
            </a:endParaRPr>
          </a:p>
          <a:p>
            <a:pPr>
              <a:defRPr sz="2000">
                <a:solidFill>
                  <a:srgbClr val="FFFFFF"/>
                </a:solidFill>
              </a:defRPr>
            </a:pPr>
            <a:r>
              <a:rPr lang="en-US" dirty="0">
                <a:solidFill>
                  <a:srgbClr val="0070C0"/>
                </a:solidFill>
              </a:rPr>
              <a:t>Split </a:t>
            </a:r>
            <a:r>
              <a:rPr lang="en-US" dirty="0" err="1">
                <a:solidFill>
                  <a:srgbClr val="0070C0"/>
                </a:solidFill>
              </a:rPr>
              <a:t>Dt_Customer</a:t>
            </a:r>
            <a:r>
              <a:rPr lang="en-US" dirty="0">
                <a:solidFill>
                  <a:srgbClr val="0070C0"/>
                </a:solidFill>
              </a:rPr>
              <a:t> into Date, Month, Year</a:t>
            </a:r>
          </a:p>
          <a:p>
            <a:pPr>
              <a:defRPr sz="2000">
                <a:solidFill>
                  <a:srgbClr val="FFFFFF"/>
                </a:solidFill>
              </a:defRPr>
            </a:pPr>
            <a:r>
              <a:rPr lang="en-US" dirty="0">
                <a:solidFill>
                  <a:srgbClr val="0070C0"/>
                </a:solidFill>
              </a:rPr>
              <a:t>Encoded categorical columns using </a:t>
            </a:r>
            <a:r>
              <a:rPr lang="en-US" dirty="0" err="1">
                <a:solidFill>
                  <a:srgbClr val="0070C0"/>
                </a:solidFill>
              </a:rPr>
              <a:t>LabelEncoder</a:t>
            </a:r>
            <a:endParaRPr lang="en-US" dirty="0">
              <a:solidFill>
                <a:srgbClr val="0070C0"/>
              </a:solidFill>
            </a:endParaRPr>
          </a:p>
        </p:txBody>
      </p:sp>
      <p:pic>
        <p:nvPicPr>
          <p:cNvPr id="13" name="Picture 12">
            <a:extLst>
              <a:ext uri="{FF2B5EF4-FFF2-40B4-BE49-F238E27FC236}">
                <a16:creationId xmlns:a16="http://schemas.microsoft.com/office/drawing/2014/main" id="{0B95EA06-2D4A-5627-0F0E-C1B1EDE03A53}"/>
              </a:ext>
            </a:extLst>
          </p:cNvPr>
          <p:cNvPicPr>
            <a:picLocks noChangeAspect="1"/>
          </p:cNvPicPr>
          <p:nvPr/>
        </p:nvPicPr>
        <p:blipFill>
          <a:blip r:embed="rId3"/>
          <a:stretch>
            <a:fillRect/>
          </a:stretch>
        </p:blipFill>
        <p:spPr>
          <a:xfrm>
            <a:off x="2839435" y="2202145"/>
            <a:ext cx="8922632" cy="4461316"/>
          </a:xfrm>
          <a:prstGeom prst="rect">
            <a:avLst/>
          </a:prstGeom>
          <a:ln>
            <a:solidFill>
              <a:srgbClr val="0070C0"/>
            </a:solidFill>
          </a:ln>
        </p:spPr>
      </p:pic>
    </p:spTree>
    <p:extLst>
      <p:ext uri="{BB962C8B-B14F-4D97-AF65-F5344CB8AC3E}">
        <p14:creationId xmlns:p14="http://schemas.microsoft.com/office/powerpoint/2010/main" val="264593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0F39B4B-00FE-EA89-A9C2-5023CBEE99F3}"/>
              </a:ext>
            </a:extLst>
          </p:cNvPr>
          <p:cNvSpPr>
            <a:spLocks noGrp="1"/>
          </p:cNvSpPr>
          <p:nvPr>
            <p:ph type="title"/>
          </p:nvPr>
        </p:nvSpPr>
        <p:spPr>
          <a:xfrm>
            <a:off x="379039" y="114324"/>
            <a:ext cx="10584334" cy="607422"/>
          </a:xfrm>
        </p:spPr>
        <p:txBody>
          <a:bodyPr/>
          <a:lstStyle/>
          <a:p>
            <a:pPr>
              <a:defRPr sz="4000" b="1">
                <a:solidFill>
                  <a:srgbClr val="FFFFFF"/>
                </a:solidFill>
              </a:defRPr>
            </a:pPr>
            <a:r>
              <a:rPr lang="en-US" sz="4400" dirty="0">
                <a:solidFill>
                  <a:srgbClr val="0070C0"/>
                </a:solidFill>
              </a:rPr>
              <a:t>Dataset Preprocessing Outputs</a:t>
            </a:r>
          </a:p>
        </p:txBody>
      </p:sp>
      <p:sp>
        <p:nvSpPr>
          <p:cNvPr id="12" name="TextBox 11">
            <a:extLst>
              <a:ext uri="{FF2B5EF4-FFF2-40B4-BE49-F238E27FC236}">
                <a16:creationId xmlns:a16="http://schemas.microsoft.com/office/drawing/2014/main" id="{6F418384-FC83-FD08-F500-139EB2B1E2ED}"/>
              </a:ext>
            </a:extLst>
          </p:cNvPr>
          <p:cNvSpPr txBox="1"/>
          <p:nvPr/>
        </p:nvSpPr>
        <p:spPr>
          <a:xfrm>
            <a:off x="379039" y="800226"/>
            <a:ext cx="7024102" cy="1323439"/>
          </a:xfrm>
          <a:prstGeom prst="rect">
            <a:avLst/>
          </a:prstGeom>
          <a:noFill/>
        </p:spPr>
        <p:txBody>
          <a:bodyPr wrap="none">
            <a:spAutoFit/>
          </a:bodyPr>
          <a:lstStyle/>
          <a:p>
            <a:pPr>
              <a:defRPr sz="2000">
                <a:solidFill>
                  <a:srgbClr val="FFFFFF"/>
                </a:solidFill>
              </a:defRPr>
            </a:pPr>
            <a:r>
              <a:rPr lang="en-US" dirty="0">
                <a:solidFill>
                  <a:srgbClr val="0070C0"/>
                </a:solidFill>
              </a:rPr>
              <a:t>Removed null values</a:t>
            </a:r>
          </a:p>
          <a:p>
            <a:pPr>
              <a:defRPr sz="2000">
                <a:solidFill>
                  <a:srgbClr val="FFFFFF"/>
                </a:solidFill>
              </a:defRPr>
            </a:pPr>
            <a:r>
              <a:rPr lang="en-US" dirty="0">
                <a:solidFill>
                  <a:srgbClr val="0070C0"/>
                </a:solidFill>
              </a:rPr>
              <a:t>Dropped columns: ID, </a:t>
            </a:r>
            <a:r>
              <a:rPr lang="en-US" dirty="0" err="1">
                <a:solidFill>
                  <a:srgbClr val="0070C0"/>
                </a:solidFill>
              </a:rPr>
              <a:t>Z_CostContact</a:t>
            </a:r>
            <a:r>
              <a:rPr lang="en-US" dirty="0">
                <a:solidFill>
                  <a:srgbClr val="0070C0"/>
                </a:solidFill>
              </a:rPr>
              <a:t>, </a:t>
            </a:r>
            <a:r>
              <a:rPr lang="en-US" dirty="0" err="1">
                <a:solidFill>
                  <a:srgbClr val="0070C0"/>
                </a:solidFill>
              </a:rPr>
              <a:t>Z_Revenue</a:t>
            </a:r>
            <a:r>
              <a:rPr lang="en-US" dirty="0">
                <a:solidFill>
                  <a:srgbClr val="0070C0"/>
                </a:solidFill>
              </a:rPr>
              <a:t>, </a:t>
            </a:r>
            <a:r>
              <a:rPr lang="en-US" dirty="0" err="1">
                <a:solidFill>
                  <a:srgbClr val="0070C0"/>
                </a:solidFill>
              </a:rPr>
              <a:t>Dt_Customer</a:t>
            </a:r>
            <a:endParaRPr lang="en-US" dirty="0">
              <a:solidFill>
                <a:srgbClr val="0070C0"/>
              </a:solidFill>
            </a:endParaRPr>
          </a:p>
          <a:p>
            <a:pPr>
              <a:defRPr sz="2000">
                <a:solidFill>
                  <a:srgbClr val="FFFFFF"/>
                </a:solidFill>
              </a:defRPr>
            </a:pPr>
            <a:r>
              <a:rPr lang="en-US" dirty="0">
                <a:solidFill>
                  <a:srgbClr val="0070C0"/>
                </a:solidFill>
              </a:rPr>
              <a:t>Split </a:t>
            </a:r>
            <a:r>
              <a:rPr lang="en-US" dirty="0" err="1">
                <a:solidFill>
                  <a:srgbClr val="0070C0"/>
                </a:solidFill>
              </a:rPr>
              <a:t>Dt_Customer</a:t>
            </a:r>
            <a:r>
              <a:rPr lang="en-US" dirty="0">
                <a:solidFill>
                  <a:srgbClr val="0070C0"/>
                </a:solidFill>
              </a:rPr>
              <a:t> into Date, Month, Year</a:t>
            </a:r>
          </a:p>
          <a:p>
            <a:pPr>
              <a:defRPr sz="2000">
                <a:solidFill>
                  <a:srgbClr val="FFFFFF"/>
                </a:solidFill>
              </a:defRPr>
            </a:pPr>
            <a:r>
              <a:rPr lang="en-US" dirty="0">
                <a:solidFill>
                  <a:srgbClr val="0070C0"/>
                </a:solidFill>
              </a:rPr>
              <a:t>Encoded categorical columns using </a:t>
            </a:r>
            <a:r>
              <a:rPr lang="en-US" dirty="0" err="1">
                <a:solidFill>
                  <a:srgbClr val="0070C0"/>
                </a:solidFill>
              </a:rPr>
              <a:t>LabelEncoder</a:t>
            </a:r>
            <a:endParaRPr lang="en-US" dirty="0">
              <a:solidFill>
                <a:srgbClr val="0070C0"/>
              </a:solidFill>
            </a:endParaRPr>
          </a:p>
        </p:txBody>
      </p:sp>
      <p:pic>
        <p:nvPicPr>
          <p:cNvPr id="3" name="Picture 2">
            <a:extLst>
              <a:ext uri="{FF2B5EF4-FFF2-40B4-BE49-F238E27FC236}">
                <a16:creationId xmlns:a16="http://schemas.microsoft.com/office/drawing/2014/main" id="{CD05157D-1DC5-AA13-593C-268062C4CAA8}"/>
              </a:ext>
            </a:extLst>
          </p:cNvPr>
          <p:cNvPicPr>
            <a:picLocks noChangeAspect="1"/>
          </p:cNvPicPr>
          <p:nvPr/>
        </p:nvPicPr>
        <p:blipFill>
          <a:blip r:embed="rId3"/>
          <a:stretch>
            <a:fillRect/>
          </a:stretch>
        </p:blipFill>
        <p:spPr>
          <a:xfrm>
            <a:off x="379039" y="2202145"/>
            <a:ext cx="6200775" cy="4600575"/>
          </a:xfrm>
          <a:prstGeom prst="rect">
            <a:avLst/>
          </a:prstGeom>
          <a:ln>
            <a:solidFill>
              <a:srgbClr val="0070C0"/>
            </a:solidFill>
          </a:ln>
        </p:spPr>
      </p:pic>
      <p:pic>
        <p:nvPicPr>
          <p:cNvPr id="9" name="Picture 8">
            <a:extLst>
              <a:ext uri="{FF2B5EF4-FFF2-40B4-BE49-F238E27FC236}">
                <a16:creationId xmlns:a16="http://schemas.microsoft.com/office/drawing/2014/main" id="{81970CD1-F3D8-8316-F039-AF61C2EDD418}"/>
              </a:ext>
            </a:extLst>
          </p:cNvPr>
          <p:cNvPicPr>
            <a:picLocks noChangeAspect="1"/>
          </p:cNvPicPr>
          <p:nvPr/>
        </p:nvPicPr>
        <p:blipFill>
          <a:blip r:embed="rId4"/>
          <a:stretch>
            <a:fillRect/>
          </a:stretch>
        </p:blipFill>
        <p:spPr>
          <a:xfrm>
            <a:off x="7469170" y="800226"/>
            <a:ext cx="3739302" cy="5961964"/>
          </a:xfrm>
          <a:prstGeom prst="rect">
            <a:avLst/>
          </a:prstGeom>
          <a:ln>
            <a:solidFill>
              <a:srgbClr val="0070C0"/>
            </a:solidFill>
          </a:ln>
        </p:spPr>
      </p:pic>
    </p:spTree>
    <p:extLst>
      <p:ext uri="{BB962C8B-B14F-4D97-AF65-F5344CB8AC3E}">
        <p14:creationId xmlns:p14="http://schemas.microsoft.com/office/powerpoint/2010/main" val="2218847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0F39B4B-00FE-EA89-A9C2-5023CBEE99F3}"/>
              </a:ext>
            </a:extLst>
          </p:cNvPr>
          <p:cNvSpPr>
            <a:spLocks noGrp="1"/>
          </p:cNvSpPr>
          <p:nvPr>
            <p:ph type="title"/>
          </p:nvPr>
        </p:nvSpPr>
        <p:spPr>
          <a:xfrm>
            <a:off x="379039" y="114324"/>
            <a:ext cx="10584334" cy="607422"/>
          </a:xfrm>
        </p:spPr>
        <p:txBody>
          <a:bodyPr/>
          <a:lstStyle/>
          <a:p>
            <a:pPr>
              <a:defRPr sz="4000" b="1">
                <a:solidFill>
                  <a:srgbClr val="FFFFFF"/>
                </a:solidFill>
              </a:defRPr>
            </a:pPr>
            <a:r>
              <a:rPr lang="en-US" sz="4400" dirty="0">
                <a:solidFill>
                  <a:srgbClr val="0070C0"/>
                </a:solidFill>
              </a:rPr>
              <a:t>Dataset Preprocessing Outputs</a:t>
            </a:r>
          </a:p>
        </p:txBody>
      </p:sp>
      <p:sp>
        <p:nvSpPr>
          <p:cNvPr id="12" name="TextBox 11">
            <a:extLst>
              <a:ext uri="{FF2B5EF4-FFF2-40B4-BE49-F238E27FC236}">
                <a16:creationId xmlns:a16="http://schemas.microsoft.com/office/drawing/2014/main" id="{6F418384-FC83-FD08-F500-139EB2B1E2ED}"/>
              </a:ext>
            </a:extLst>
          </p:cNvPr>
          <p:cNvSpPr txBox="1"/>
          <p:nvPr/>
        </p:nvSpPr>
        <p:spPr>
          <a:xfrm>
            <a:off x="379039" y="800226"/>
            <a:ext cx="7024102" cy="1323439"/>
          </a:xfrm>
          <a:prstGeom prst="rect">
            <a:avLst/>
          </a:prstGeom>
          <a:noFill/>
        </p:spPr>
        <p:txBody>
          <a:bodyPr wrap="none">
            <a:spAutoFit/>
          </a:bodyPr>
          <a:lstStyle/>
          <a:p>
            <a:pPr>
              <a:defRPr sz="2000">
                <a:solidFill>
                  <a:srgbClr val="FFFFFF"/>
                </a:solidFill>
              </a:defRPr>
            </a:pPr>
            <a:r>
              <a:rPr lang="en-US" dirty="0">
                <a:solidFill>
                  <a:srgbClr val="0070C0"/>
                </a:solidFill>
              </a:rPr>
              <a:t>Removed null values</a:t>
            </a:r>
          </a:p>
          <a:p>
            <a:pPr>
              <a:defRPr sz="2000">
                <a:solidFill>
                  <a:srgbClr val="FFFFFF"/>
                </a:solidFill>
              </a:defRPr>
            </a:pPr>
            <a:r>
              <a:rPr lang="en-US" dirty="0">
                <a:solidFill>
                  <a:srgbClr val="0070C0"/>
                </a:solidFill>
              </a:rPr>
              <a:t>Dropped columns: ID, </a:t>
            </a:r>
            <a:r>
              <a:rPr lang="en-US" dirty="0" err="1">
                <a:solidFill>
                  <a:srgbClr val="0070C0"/>
                </a:solidFill>
              </a:rPr>
              <a:t>Z_CostContact</a:t>
            </a:r>
            <a:r>
              <a:rPr lang="en-US" dirty="0">
                <a:solidFill>
                  <a:srgbClr val="0070C0"/>
                </a:solidFill>
              </a:rPr>
              <a:t>, </a:t>
            </a:r>
            <a:r>
              <a:rPr lang="en-US" dirty="0" err="1">
                <a:solidFill>
                  <a:srgbClr val="0070C0"/>
                </a:solidFill>
              </a:rPr>
              <a:t>Z_Revenue</a:t>
            </a:r>
            <a:r>
              <a:rPr lang="en-US" dirty="0">
                <a:solidFill>
                  <a:srgbClr val="0070C0"/>
                </a:solidFill>
              </a:rPr>
              <a:t>, </a:t>
            </a:r>
            <a:r>
              <a:rPr lang="en-US" dirty="0" err="1">
                <a:solidFill>
                  <a:srgbClr val="0070C0"/>
                </a:solidFill>
              </a:rPr>
              <a:t>Dt_Customer</a:t>
            </a:r>
            <a:endParaRPr lang="en-US" dirty="0">
              <a:solidFill>
                <a:srgbClr val="0070C0"/>
              </a:solidFill>
            </a:endParaRPr>
          </a:p>
          <a:p>
            <a:pPr>
              <a:defRPr sz="2000">
                <a:solidFill>
                  <a:srgbClr val="FFFFFF"/>
                </a:solidFill>
              </a:defRPr>
            </a:pPr>
            <a:r>
              <a:rPr lang="en-US" dirty="0">
                <a:solidFill>
                  <a:srgbClr val="0070C0"/>
                </a:solidFill>
              </a:rPr>
              <a:t>Split </a:t>
            </a:r>
            <a:r>
              <a:rPr lang="en-US" dirty="0" err="1">
                <a:solidFill>
                  <a:srgbClr val="0070C0"/>
                </a:solidFill>
              </a:rPr>
              <a:t>Dt_Customer</a:t>
            </a:r>
            <a:r>
              <a:rPr lang="en-US" dirty="0">
                <a:solidFill>
                  <a:srgbClr val="0070C0"/>
                </a:solidFill>
              </a:rPr>
              <a:t> into Date, Month, Year</a:t>
            </a:r>
          </a:p>
          <a:p>
            <a:pPr>
              <a:defRPr sz="2000">
                <a:solidFill>
                  <a:srgbClr val="FFFFFF"/>
                </a:solidFill>
              </a:defRPr>
            </a:pPr>
            <a:r>
              <a:rPr lang="en-US" dirty="0">
                <a:solidFill>
                  <a:srgbClr val="0070C0"/>
                </a:solidFill>
              </a:rPr>
              <a:t>Encoded categorical columns using </a:t>
            </a:r>
            <a:r>
              <a:rPr lang="en-US" dirty="0" err="1">
                <a:solidFill>
                  <a:srgbClr val="0070C0"/>
                </a:solidFill>
              </a:rPr>
              <a:t>LabelEncoder</a:t>
            </a:r>
            <a:endParaRPr lang="en-US" dirty="0">
              <a:solidFill>
                <a:srgbClr val="0070C0"/>
              </a:solidFill>
            </a:endParaRPr>
          </a:p>
        </p:txBody>
      </p:sp>
      <p:pic>
        <p:nvPicPr>
          <p:cNvPr id="3" name="Picture 2">
            <a:extLst>
              <a:ext uri="{FF2B5EF4-FFF2-40B4-BE49-F238E27FC236}">
                <a16:creationId xmlns:a16="http://schemas.microsoft.com/office/drawing/2014/main" id="{CD05157D-1DC5-AA13-593C-268062C4CAA8}"/>
              </a:ext>
            </a:extLst>
          </p:cNvPr>
          <p:cNvPicPr>
            <a:picLocks noChangeAspect="1"/>
          </p:cNvPicPr>
          <p:nvPr/>
        </p:nvPicPr>
        <p:blipFill>
          <a:blip r:embed="rId3"/>
          <a:stretch>
            <a:fillRect/>
          </a:stretch>
        </p:blipFill>
        <p:spPr>
          <a:xfrm>
            <a:off x="379039" y="2202145"/>
            <a:ext cx="6200775" cy="4600575"/>
          </a:xfrm>
          <a:prstGeom prst="rect">
            <a:avLst/>
          </a:prstGeom>
          <a:ln>
            <a:solidFill>
              <a:srgbClr val="0070C0"/>
            </a:solidFill>
          </a:ln>
        </p:spPr>
      </p:pic>
      <p:pic>
        <p:nvPicPr>
          <p:cNvPr id="9" name="Picture 8">
            <a:extLst>
              <a:ext uri="{FF2B5EF4-FFF2-40B4-BE49-F238E27FC236}">
                <a16:creationId xmlns:a16="http://schemas.microsoft.com/office/drawing/2014/main" id="{81970CD1-F3D8-8316-F039-AF61C2EDD418}"/>
              </a:ext>
            </a:extLst>
          </p:cNvPr>
          <p:cNvPicPr>
            <a:picLocks noChangeAspect="1"/>
          </p:cNvPicPr>
          <p:nvPr/>
        </p:nvPicPr>
        <p:blipFill>
          <a:blip r:embed="rId4"/>
          <a:stretch>
            <a:fillRect/>
          </a:stretch>
        </p:blipFill>
        <p:spPr>
          <a:xfrm>
            <a:off x="7469170" y="800226"/>
            <a:ext cx="3739302" cy="5961964"/>
          </a:xfrm>
          <a:prstGeom prst="rect">
            <a:avLst/>
          </a:prstGeom>
          <a:ln>
            <a:solidFill>
              <a:srgbClr val="0070C0"/>
            </a:solidFill>
          </a:ln>
        </p:spPr>
      </p:pic>
    </p:spTree>
    <p:extLst>
      <p:ext uri="{BB962C8B-B14F-4D97-AF65-F5344CB8AC3E}">
        <p14:creationId xmlns:p14="http://schemas.microsoft.com/office/powerpoint/2010/main" val="3766047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0F39B4B-00FE-EA89-A9C2-5023CBEE99F3}"/>
              </a:ext>
            </a:extLst>
          </p:cNvPr>
          <p:cNvSpPr>
            <a:spLocks noGrp="1"/>
          </p:cNvSpPr>
          <p:nvPr>
            <p:ph type="title"/>
          </p:nvPr>
        </p:nvSpPr>
        <p:spPr>
          <a:xfrm>
            <a:off x="379039" y="114324"/>
            <a:ext cx="10584334" cy="607422"/>
          </a:xfrm>
        </p:spPr>
        <p:txBody>
          <a:bodyPr/>
          <a:lstStyle/>
          <a:p>
            <a:pPr>
              <a:defRPr sz="4000" b="1">
                <a:solidFill>
                  <a:srgbClr val="FFFFFF"/>
                </a:solidFill>
              </a:defRPr>
            </a:pPr>
            <a:r>
              <a:rPr lang="en-US" sz="4400" dirty="0">
                <a:solidFill>
                  <a:srgbClr val="0070C0"/>
                </a:solidFill>
              </a:rPr>
              <a:t>Exploratory Data Analysis</a:t>
            </a:r>
          </a:p>
        </p:txBody>
      </p:sp>
      <p:sp>
        <p:nvSpPr>
          <p:cNvPr id="4" name="TextBox 3">
            <a:extLst>
              <a:ext uri="{FF2B5EF4-FFF2-40B4-BE49-F238E27FC236}">
                <a16:creationId xmlns:a16="http://schemas.microsoft.com/office/drawing/2014/main" id="{FF42C57E-A3CD-545D-2A24-001EE4A92A95}"/>
              </a:ext>
            </a:extLst>
          </p:cNvPr>
          <p:cNvSpPr txBox="1"/>
          <p:nvPr/>
        </p:nvSpPr>
        <p:spPr>
          <a:xfrm>
            <a:off x="379038" y="721746"/>
            <a:ext cx="7284953" cy="707886"/>
          </a:xfrm>
          <a:prstGeom prst="rect">
            <a:avLst/>
          </a:prstGeom>
          <a:noFill/>
        </p:spPr>
        <p:txBody>
          <a:bodyPr wrap="square">
            <a:spAutoFit/>
          </a:bodyPr>
          <a:lstStyle/>
          <a:p>
            <a:pPr marL="342900" indent="-342900">
              <a:buFont typeface="Arial" panose="020B0604020202020204" pitchFamily="34" charset="0"/>
              <a:buChar char="•"/>
              <a:defRPr sz="2000">
                <a:solidFill>
                  <a:srgbClr val="FFFFFF"/>
                </a:solidFill>
              </a:defRPr>
            </a:pPr>
            <a:r>
              <a:rPr lang="en-US" dirty="0">
                <a:solidFill>
                  <a:srgbClr val="0070C0"/>
                </a:solidFill>
              </a:rPr>
              <a:t>Visualized distributions using count plots</a:t>
            </a:r>
          </a:p>
          <a:p>
            <a:pPr marL="342900" indent="-342900">
              <a:buFont typeface="Arial" panose="020B0604020202020204" pitchFamily="34" charset="0"/>
              <a:buChar char="•"/>
              <a:defRPr sz="2000">
                <a:solidFill>
                  <a:srgbClr val="FFFFFF"/>
                </a:solidFill>
              </a:defRPr>
            </a:pPr>
            <a:r>
              <a:rPr lang="en-US" dirty="0">
                <a:solidFill>
                  <a:srgbClr val="0070C0"/>
                </a:solidFill>
              </a:rPr>
              <a:t>Example Insight: Marital Status and Education distribution</a:t>
            </a:r>
          </a:p>
        </p:txBody>
      </p:sp>
      <p:pic>
        <p:nvPicPr>
          <p:cNvPr id="6" name="Picture 5">
            <a:extLst>
              <a:ext uri="{FF2B5EF4-FFF2-40B4-BE49-F238E27FC236}">
                <a16:creationId xmlns:a16="http://schemas.microsoft.com/office/drawing/2014/main" id="{0F0B97C4-BE82-A21F-6EFF-DF179AF05662}"/>
              </a:ext>
            </a:extLst>
          </p:cNvPr>
          <p:cNvPicPr>
            <a:picLocks noChangeAspect="1"/>
          </p:cNvPicPr>
          <p:nvPr/>
        </p:nvPicPr>
        <p:blipFill>
          <a:blip r:embed="rId3"/>
          <a:stretch>
            <a:fillRect/>
          </a:stretch>
        </p:blipFill>
        <p:spPr>
          <a:xfrm>
            <a:off x="2939560" y="1483772"/>
            <a:ext cx="9184486" cy="5374228"/>
          </a:xfrm>
          <a:prstGeom prst="rect">
            <a:avLst/>
          </a:prstGeom>
          <a:ln>
            <a:solidFill>
              <a:srgbClr val="0070C0"/>
            </a:solidFill>
          </a:ln>
        </p:spPr>
      </p:pic>
    </p:spTree>
    <p:extLst>
      <p:ext uri="{BB962C8B-B14F-4D97-AF65-F5344CB8AC3E}">
        <p14:creationId xmlns:p14="http://schemas.microsoft.com/office/powerpoint/2010/main" val="15781988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{E5EFCBA6-D182-4A1C-818B-4F86BEB184BC}TFd3b75063-ff25-434d-b12c-efeaf07d16c31beb2419_win32-c6626dcaf64d</Template>
  <TotalTime>175</TotalTime>
  <Words>699</Words>
  <Application>Microsoft Office PowerPoint</Application>
  <PresentationFormat>Widescreen</PresentationFormat>
  <Paragraphs>120</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Franklin Gothic Book</vt:lpstr>
      <vt:lpstr>Franklin Gothic Demi</vt:lpstr>
      <vt:lpstr>SofiaPro</vt:lpstr>
      <vt:lpstr>Wingdings</vt:lpstr>
      <vt:lpstr>Custom</vt:lpstr>
      <vt:lpstr>Customer Segmentation Using Unsupervised Machine Learning</vt:lpstr>
      <vt:lpstr>Outline</vt:lpstr>
      <vt:lpstr>Project Objective</vt:lpstr>
      <vt:lpstr>Tools &amp; Libraries Used</vt:lpstr>
      <vt:lpstr>Dataset Overview</vt:lpstr>
      <vt:lpstr>Dataset Preprocessing</vt:lpstr>
      <vt:lpstr>Dataset Preprocessing Outputs</vt:lpstr>
      <vt:lpstr>Dataset Preprocessing Outputs</vt:lpstr>
      <vt:lpstr>Exploratory Data Analysis</vt:lpstr>
      <vt:lpstr>Exploratory Data Analysis - Output</vt:lpstr>
      <vt:lpstr>Exploratory Data Analysis</vt:lpstr>
      <vt:lpstr>Exploratory Data Analysis - Output</vt:lpstr>
      <vt:lpstr>Standardization</vt:lpstr>
      <vt:lpstr>Standardization - Output</vt:lpstr>
      <vt:lpstr>Standardization</vt:lpstr>
      <vt:lpstr>Standardization - Output</vt:lpstr>
      <vt:lpstr>Dimensionality Reduction (TSNE)</vt:lpstr>
      <vt:lpstr>Dimensionality Reduction (TSNE) - Output</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Balagurusamy Ramadass</dc:creator>
  <cp:lastModifiedBy>Balagurusamy Ramadass</cp:lastModifiedBy>
  <cp:revision>17</cp:revision>
  <dcterms:created xsi:type="dcterms:W3CDTF">2025-06-15T15:29:42Z</dcterms:created>
  <dcterms:modified xsi:type="dcterms:W3CDTF">2025-06-21T09:46:36Z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