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3"/>
    <p:sldId id="16140622" r:id="rId4"/>
    <p:sldId id="262" r:id="rId5"/>
    <p:sldId id="263" r:id="rId6"/>
    <p:sldId id="265" r:id="rId7"/>
    <p:sldId id="16140625" r:id="rId9"/>
    <p:sldId id="16140628" r:id="rId10"/>
    <p:sldId id="16140631" r:id="rId11"/>
    <p:sldId id="16140630" r:id="rId12"/>
    <p:sldId id="16140629" r:id="rId13"/>
    <p:sldId id="16140623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87" d="100"/>
          <a:sy n="87" d="100"/>
        </p:scale>
        <p:origin x="-422" y="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customXml" Target="../customXml/item3.xml"/><Relationship Id="rId20" Type="http://schemas.openxmlformats.org/officeDocument/2006/relationships/customXml" Target="../customXml/item2.xml"/><Relationship Id="rId2" Type="http://schemas.openxmlformats.org/officeDocument/2006/relationships/theme" Target="theme/theme1.xml"/><Relationship Id="rId19" Type="http://schemas.openxmlformats.org/officeDocument/2006/relationships/customXml" Target="../customXml/item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balaji-0111/Secure-Data-Hiding-In-Images-Using-Steganography-.gi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20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 BALAJI B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: BALAJI B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Name &amp; Department : SRM-IST &amp; CS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000" dirty="0"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1CADE4"/>
                      <wpsdc:folHlinkClr xmlns:wpsdc="http://www.wps.cn/officeDocument/2017/drawingmlCustomData" val="1CADE4"/>
                      <wpsdc:hlinkUnderline xmlns:wpsdc="http://www.wps.cn/officeDocument/2017/drawingmlCustomData" val="1"/>
                    </a:ext>
                  </a:extLst>
                </a:hlinkClick>
              </a:rPr>
              <a:t>https://github.com/balaji-0111/Secure-Data-Hiding-In-Images-Using-Steganography-.git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547136"/>
            <a:ext cx="11029615" cy="4673324"/>
          </a:xfrm>
        </p:spPr>
        <p:txBody>
          <a:bodyPr>
            <a:noAutofit/>
          </a:bodyPr>
          <a:lstStyle/>
          <a:p>
            <a:pPr marL="305435" indent="-305435">
              <a:lnSpc>
                <a:spcPct val="100000"/>
              </a:lnSpc>
            </a:pP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Implement advanced encryption algorithms (e.g., AES).</a:t>
            </a:r>
            <a:endParaRPr lang="en-US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05435" indent="-305435">
              <a:lnSpc>
                <a:spcPct val="100000"/>
              </a:lnSpc>
            </a:pPr>
            <a:endParaRPr lang="en-US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05435" indent="-305435">
              <a:lnSpc>
                <a:spcPct val="100000"/>
              </a:lnSpc>
            </a:pP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Develop a user-friendly GUI for ease of use.</a:t>
            </a:r>
            <a:endParaRPr lang="en-US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05435" indent="-305435">
              <a:lnSpc>
                <a:spcPct val="100000"/>
              </a:lnSpc>
            </a:pPr>
            <a:endParaRPr lang="en-US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05435" indent="-305435">
              <a:lnSpc>
                <a:spcPct val="100000"/>
              </a:lnSpc>
            </a:pP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Extend to video and audio steganography.</a:t>
            </a:r>
            <a:endParaRPr lang="en-US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05435" indent="-305435">
              <a:lnSpc>
                <a:spcPct val="100000"/>
              </a:lnSpc>
            </a:pPr>
            <a:endParaRPr lang="en-US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05435" indent="-305435">
              <a:lnSpc>
                <a:spcPct val="100000"/>
              </a:lnSpc>
            </a:pP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Enhance resistance to steganalysis techniques.</a:t>
            </a:r>
            <a:endParaRPr lang="en-US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05435" indent="-305435">
              <a:lnSpc>
                <a:spcPct val="100000"/>
              </a:lnSpc>
            </a:pPr>
            <a:endParaRPr lang="en-US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05435" indent="-305435">
              <a:lnSpc>
                <a:spcPct val="100000"/>
              </a:lnSpc>
            </a:pP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Add support for multiple image formats.</a:t>
            </a:r>
            <a:endParaRPr lang="en-US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630" y="668655"/>
            <a:ext cx="10515600" cy="618490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Technology used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Wow factor </a:t>
            </a:r>
            <a:endParaRPr lang="en-US" sz="2000" dirty="0">
              <a:latin typeface="Arial" panose="020B0604020202020204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End users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Result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Conclusion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Git-hub Link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§"/>
            </a:pPr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>
              <a:lnSpc>
                <a:spcPct val="150000"/>
              </a:lnSpc>
            </a:pP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>
              <a:lnSpc>
                <a:spcPct val="150000"/>
              </a:lnSpc>
            </a:pPr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827" y="863446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To enable </a:t>
            </a:r>
            <a:r>
              <a:rPr lang="en-US" altLang="en-US" sz="2400" b="1" dirty="0">
                <a:latin typeface="Times New Roman" panose="02020603050405020304" charset="0"/>
                <a:cs typeface="Times New Roman" panose="02020603050405020304" charset="0"/>
              </a:rPr>
              <a:t>secure and covert communication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 by embedding encrypted messages into images, ensuring </a:t>
            </a:r>
            <a:r>
              <a:rPr lang="en-US" altLang="en-US" sz="2400" b="1" dirty="0">
                <a:latin typeface="Times New Roman" panose="02020603050405020304" charset="0"/>
                <a:cs typeface="Times New Roman" panose="02020603050405020304" charset="0"/>
              </a:rPr>
              <a:t>data confidentiality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 and </a:t>
            </a:r>
            <a:r>
              <a:rPr lang="en-US" altLang="en-US" sz="2400" b="1" dirty="0">
                <a:latin typeface="Times New Roman" panose="02020603050405020304" charset="0"/>
                <a:cs typeface="Times New Roman" panose="02020603050405020304" charset="0"/>
              </a:rPr>
              <a:t>integrity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. This project addresses the need for a reliable method to hide sensitive information within digital images without noticeable quality loss.</a:t>
            </a:r>
            <a:endParaRPr lang="en-US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658976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960" y="1086485"/>
            <a:ext cx="11613515" cy="549338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  <a:r>
              <a:rPr lang="en-US" altLang="en-US" dirty="0"/>
              <a:t> 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Python 3.8+</a:t>
            </a:r>
            <a:r>
              <a:rPr lang="en-US" altLang="en-US" sz="2400" dirty="0"/>
              <a:t>  </a:t>
            </a:r>
            <a:r>
              <a:rPr lang="zh-CN" altLang="en-US" sz="2400" dirty="0"/>
              <a:t>🐍</a:t>
            </a:r>
            <a:endParaRPr lang="zh-CN" altLang="en-US" sz="2400" dirty="0"/>
          </a:p>
          <a:p>
            <a:pPr marL="0" indent="0">
              <a:lnSpc>
                <a:spcPct val="80000"/>
              </a:lnSpc>
              <a:buNone/>
            </a:pPr>
            <a:endParaRPr lang="en-US" alt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Libraries:</a:t>
            </a:r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dirty="0"/>
          </a:p>
          <a:p>
            <a:pPr>
              <a:lnSpc>
                <a:spcPct val="80000"/>
              </a:lnSpc>
              <a:buFont typeface="Wingdings" panose="05000000000000000000" charset="0"/>
              <a:buChar char="§"/>
            </a:pP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OpenCV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📦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   (Image processing)</a:t>
            </a:r>
            <a:endParaRPr lang="en-US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80000"/>
              </a:lnSpc>
              <a:buFont typeface="Wingdings" panose="05000000000000000000" charset="0"/>
              <a:buNone/>
            </a:pPr>
            <a:endParaRPr lang="en-US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80000"/>
              </a:lnSpc>
              <a:buFont typeface="Wingdings" panose="05000000000000000000" charset="0"/>
              <a:buChar char="§"/>
            </a:pP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Hashlib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🔐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   (SHA-256 hashing for password protection)</a:t>
            </a:r>
            <a:endParaRPr lang="en-US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80000"/>
              </a:lnSpc>
              <a:buFont typeface="Wingdings" panose="05000000000000000000" charset="0"/>
              <a:buChar char="§"/>
            </a:pPr>
            <a:endParaRPr lang="en-US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80000"/>
              </a:lnSpc>
              <a:buFont typeface="Wingdings" panose="05000000000000000000" charset="0"/>
              <a:buChar char="§"/>
            </a:pP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Random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🎲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  (Random pixel selection)</a:t>
            </a:r>
            <a:endParaRPr lang="en-US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Encryption: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Caesar Cipher</a:t>
            </a: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dirty="0"/>
              <a:t>🔒</a:t>
            </a:r>
            <a:endParaRPr lang="zh-CN" altLang="en-US" dirty="0"/>
          </a:p>
          <a:p>
            <a:pPr marL="0" indent="0">
              <a:lnSpc>
                <a:spcPct val="80000"/>
              </a:lnSpc>
              <a:buNone/>
            </a:pPr>
            <a:endParaRPr lang="en-US" alt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Platforms:</a:t>
            </a:r>
            <a:r>
              <a:rPr lang="en-US" altLang="en-US" dirty="0"/>
              <a:t> 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Windows, MacOS, Linux</a:t>
            </a:r>
            <a:endParaRPr lang="en-US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1" y="68537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5" y="1301750"/>
            <a:ext cx="11029315" cy="508444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en-US" sz="2000" b="1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Double-Layer Security</a:t>
            </a:r>
            <a:r>
              <a:rPr lang="en-US" altLang="en-US" sz="1800" dirty="0">
                <a:solidFill>
                  <a:srgbClr val="0F0F0F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lang="en-US" altLang="en-US" sz="2000" dirty="0">
                <a:solidFill>
                  <a:srgbClr val="0F0F0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 dirty="0">
                <a:solidFill>
                  <a:srgbClr val="0F0F0F"/>
                </a:solidFill>
                <a:latin typeface="Times New Roman" panose="02020603050405020304" charset="0"/>
                <a:cs typeface="Times New Roman" panose="02020603050405020304" charset="0"/>
              </a:rPr>
              <a:t>Combines Caesar Cipher encryption and SHA-256 hashing for robust data protection.</a:t>
            </a:r>
            <a:endParaRPr lang="en-US" altLang="en-US" sz="2400" dirty="0">
              <a:solidFill>
                <a:srgbClr val="0F0F0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en-US" sz="2000" dirty="0">
              <a:solidFill>
                <a:srgbClr val="0F0F0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b="1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Randomized Pixel Embedding:</a:t>
            </a:r>
            <a:r>
              <a:rPr lang="en-US" altLang="en-US" sz="2000" dirty="0">
                <a:solidFill>
                  <a:srgbClr val="0F0F0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 dirty="0">
                <a:solidFill>
                  <a:srgbClr val="0F0F0F"/>
                </a:solidFill>
                <a:latin typeface="Times New Roman" panose="02020603050405020304" charset="0"/>
                <a:cs typeface="Times New Roman" panose="02020603050405020304" charset="0"/>
              </a:rPr>
              <a:t>Messages are hidden in randomly selected pixels, making detection nearly impossible.</a:t>
            </a:r>
            <a:endParaRPr lang="en-US" altLang="en-US" sz="2400" dirty="0">
              <a:solidFill>
                <a:srgbClr val="0F0F0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en-US" sz="1800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b="1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Minimal Image Quality Loss:</a:t>
            </a:r>
            <a:r>
              <a:rPr lang="en-US" altLang="en-US" sz="2000" dirty="0">
                <a:solidFill>
                  <a:srgbClr val="0F0F0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 dirty="0">
                <a:solidFill>
                  <a:srgbClr val="0F0F0F"/>
                </a:solidFill>
                <a:latin typeface="Times New Roman" panose="02020603050405020304" charset="0"/>
                <a:cs typeface="Times New Roman" panose="02020603050405020304" charset="0"/>
              </a:rPr>
              <a:t>Encrypted images retain high visual quality.</a:t>
            </a:r>
            <a:endParaRPr lang="en-US" altLang="en-US" sz="2400" dirty="0">
              <a:solidFill>
                <a:srgbClr val="0F0F0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en-US" sz="2400" dirty="0">
              <a:solidFill>
                <a:srgbClr val="0F0F0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b="1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Cross-Platform Compatibility:</a:t>
            </a:r>
            <a:r>
              <a:rPr lang="en-US" altLang="en-US" sz="2000" dirty="0">
                <a:solidFill>
                  <a:srgbClr val="0F0F0F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 dirty="0">
                <a:solidFill>
                  <a:srgbClr val="0F0F0F"/>
                </a:solidFill>
                <a:latin typeface="Times New Roman" panose="02020603050405020304" charset="0"/>
                <a:cs typeface="Times New Roman" panose="02020603050405020304" charset="0"/>
              </a:rPr>
              <a:t>Works seamlessly on Windows, MacOS, and Linux.</a:t>
            </a:r>
            <a:endParaRPr lang="en-US" altLang="en-US" sz="2400" dirty="0">
              <a:solidFill>
                <a:srgbClr val="0F0F0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en-US" sz="2000" dirty="0">
              <a:solidFill>
                <a:srgbClr val="0F0F0F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b="1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Ease of Use:</a:t>
            </a:r>
            <a:r>
              <a:rPr lang="en-US" altLang="en-US" sz="2400" dirty="0">
                <a:solidFill>
                  <a:srgbClr val="0F0F0F"/>
                </a:solidFill>
                <a:latin typeface="Times New Roman" panose="02020603050405020304" charset="0"/>
                <a:cs typeface="Times New Roman" panose="02020603050405020304" charset="0"/>
              </a:rPr>
              <a:t> Simple command-line interface for encrypting and decrypting messages.</a:t>
            </a:r>
            <a:endParaRPr lang="en-US" altLang="en-US" sz="2400" dirty="0">
              <a:solidFill>
                <a:srgbClr val="0F0F0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660" y="1231900"/>
            <a:ext cx="11029315" cy="542163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Individuals:</a:t>
            </a: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For personal privacy and secure communication.</a:t>
            </a:r>
            <a:endParaRPr lang="en-US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Businesses: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To protect sensitive information during digital transactions.</a:t>
            </a:r>
            <a:endParaRPr lang="en-US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</a:pPr>
            <a:endParaRPr lang="en-US" alt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Government Agencies:</a:t>
            </a: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For covert communication and data security.</a:t>
            </a:r>
            <a:endParaRPr lang="en-US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</a:pPr>
            <a:endParaRPr lang="en-US" alt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Cybersecurity Professionals</a:t>
            </a:r>
            <a:r>
              <a:rPr lang="en-US" altLang="en-US" sz="2000" b="1" dirty="0"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As a tool for research and training.</a:t>
            </a:r>
            <a:endParaRPr lang="en-US" alt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</a:pPr>
            <a:endParaRPr lang="en-US" alt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Students and Educators:</a:t>
            </a:r>
            <a:r>
              <a:rPr lang="en-US" alt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 dirty="0">
                <a:latin typeface="Times New Roman" panose="02020603050405020304" charset="0"/>
                <a:cs typeface="Times New Roman" panose="02020603050405020304" charset="0"/>
              </a:rPr>
              <a:t>For learning and teaching data security concepts.</a:t>
            </a:r>
            <a:endParaRPr lang="en-US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 descr="my-pi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2030" y="1892300"/>
            <a:ext cx="4917440" cy="30734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581025" y="5434330"/>
            <a:ext cx="5339080" cy="541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70" indent="-30607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60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105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27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428750" y="562546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Before Encryption (my-pic.jpg)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728460" y="5625465"/>
            <a:ext cx="45034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After Encryption (</a:t>
            </a: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encrypted-Img.jpg)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Picture 10" descr="encrypted-Im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875" y="1892300"/>
            <a:ext cx="5011420" cy="31324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1"/>
                </a:solidFill>
              </a:rPr>
              <a:t>RESULTS</a:t>
            </a: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4" name="Content Placeholder 3" descr="Cap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6720" y="1301750"/>
            <a:ext cx="8797925" cy="4673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800" dirty="0">
                <a:latin typeface="Times New Roman" panose="02020603050405020304" charset="0"/>
                <a:cs typeface="Times New Roman" panose="02020603050405020304" charset="0"/>
              </a:rPr>
              <a:t>This project demonstrates a </a:t>
            </a:r>
            <a:r>
              <a:rPr lang="en-US" altLang="en-US" sz="2800" b="1" dirty="0">
                <a:latin typeface="Times New Roman" panose="02020603050405020304" charset="0"/>
                <a:cs typeface="Times New Roman" panose="02020603050405020304" charset="0"/>
              </a:rPr>
              <a:t>highly secure and efficient method</a:t>
            </a:r>
            <a:r>
              <a:rPr lang="en-US" altLang="en-US" sz="2800" dirty="0">
                <a:latin typeface="Times New Roman" panose="02020603050405020304" charset="0"/>
                <a:cs typeface="Times New Roman" panose="02020603050405020304" charset="0"/>
              </a:rPr>
              <a:t> for data hiding using steganography. By combining </a:t>
            </a:r>
            <a:r>
              <a:rPr lang="en-US" altLang="en-US" sz="2800" b="1" dirty="0">
                <a:latin typeface="Times New Roman" panose="02020603050405020304" charset="0"/>
                <a:cs typeface="Times New Roman" panose="02020603050405020304" charset="0"/>
              </a:rPr>
              <a:t>encryption, hashing,</a:t>
            </a:r>
            <a:r>
              <a:rPr lang="en-US" altLang="en-US" sz="2800" dirty="0">
                <a:latin typeface="Times New Roman" panose="02020603050405020304" charset="0"/>
                <a:cs typeface="Times New Roman" panose="02020603050405020304" charset="0"/>
              </a:rPr>
              <a:t> and </a:t>
            </a:r>
            <a:r>
              <a:rPr lang="en-US" altLang="en-US" sz="2800" b="1" dirty="0">
                <a:latin typeface="Times New Roman" panose="02020603050405020304" charset="0"/>
                <a:cs typeface="Times New Roman" panose="02020603050405020304" charset="0"/>
              </a:rPr>
              <a:t>randomized pixel selection</a:t>
            </a:r>
            <a:r>
              <a:rPr lang="en-US" altLang="en-US" sz="2800" dirty="0">
                <a:latin typeface="Times New Roman" panose="02020603050405020304" charset="0"/>
                <a:cs typeface="Times New Roman" panose="02020603050405020304" charset="0"/>
              </a:rPr>
              <a:t>, it ensures maximum security and minimal image quality loss. It is a </a:t>
            </a:r>
            <a:r>
              <a:rPr lang="en-US" altLang="en-US" sz="2800" b="1" dirty="0">
                <a:latin typeface="Times New Roman" panose="02020603050405020304" charset="0"/>
                <a:cs typeface="Times New Roman" panose="02020603050405020304" charset="0"/>
              </a:rPr>
              <a:t>versatile solution</a:t>
            </a:r>
            <a:r>
              <a:rPr lang="en-US" altLang="en-US" sz="2800" dirty="0">
                <a:latin typeface="Times New Roman" panose="02020603050405020304" charset="0"/>
                <a:cs typeface="Times New Roman" panose="02020603050405020304" charset="0"/>
              </a:rPr>
              <a:t> for individuals, organizations, and cybersecurity professionals seeking to protect sensitive information. Future enhancements, such as advanced encryption algorithms and a user-friendly GUI, will further elevate its capabilities.</a:t>
            </a:r>
            <a:endParaRPr lang="en-US" alt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/>
</ds:datastoreItem>
</file>

<file path=customXml/itemProps2.xml><?xml version="1.0" encoding="utf-8"?>
<ds:datastoreItem xmlns:ds="http://schemas.openxmlformats.org/officeDocument/2006/customXml" ds:itemID="{927BD4C1-B6B1-4715-ABF9-E660A51A4EA0}">
  <ds:schemaRefs/>
</ds:datastoreItem>
</file>

<file path=customXml/itemProps3.xml><?xml version="1.0" encoding="utf-8"?>
<ds:datastoreItem xmlns:ds="http://schemas.openxmlformats.org/officeDocument/2006/customXml" ds:itemID="{8D289AE2-D2AE-49D1-AFAC-3A79F679425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2496</Words>
  <Application>WPS Presentation</Application>
  <PresentationFormat>Custom</PresentationFormat>
  <Paragraphs>97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SimSun</vt:lpstr>
      <vt:lpstr>Wingdings</vt:lpstr>
      <vt:lpstr>Wingdings 2</vt:lpstr>
      <vt:lpstr>Arial</vt:lpstr>
      <vt:lpstr>Wingdings</vt:lpstr>
      <vt:lpstr>Times New Roman</vt:lpstr>
      <vt:lpstr>Calibri Light</vt:lpstr>
      <vt:lpstr>Microsoft YaHei</vt:lpstr>
      <vt:lpstr>Arial Unicode MS</vt:lpstr>
      <vt:lpstr>Franklin Gothic Demi</vt:lpstr>
      <vt:lpstr>Franklin Gothic Book</vt:lpstr>
      <vt:lpstr>Calibri</vt:lpstr>
      <vt:lpstr>华文中宋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Gokulakrishnan R [2K20CS053]</cp:lastModifiedBy>
  <cp:revision>53</cp:revision>
  <dcterms:created xsi:type="dcterms:W3CDTF">2021-05-26T16:50:00Z</dcterms:created>
  <dcterms:modified xsi:type="dcterms:W3CDTF">2025-02-23T09:13:45Z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5636767B902A4B549AC24DD5975F3D68_12</vt:lpwstr>
  </property>
  <property fmtid="{D5CDD505-2E9C-101B-9397-08002B2CF9AE}" pid="4" name="KSOProductBuildVer">
    <vt:lpwstr>1033-12.2.0.20323</vt:lpwstr>
  </property>
</Properties>
</file>