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61" r:id="rId5"/>
    <p:sldId id="259"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521CA-DBDB-459C-B637-75FBFC8B4619}" v="4" dt="2024-06-20T10:56:05.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annam" userId="fd97a203dbd48499" providerId="LiveId" clId="{0D3521CA-DBDB-459C-B637-75FBFC8B4619}"/>
    <pc:docChg chg="modSld">
      <pc:chgData name="balaji annam" userId="fd97a203dbd48499" providerId="LiveId" clId="{0D3521CA-DBDB-459C-B637-75FBFC8B4619}" dt="2024-06-20T10:56:15.569" v="9" actId="14100"/>
      <pc:docMkLst>
        <pc:docMk/>
      </pc:docMkLst>
      <pc:sldChg chg="addSp delSp modSp mod">
        <pc:chgData name="balaji annam" userId="fd97a203dbd48499" providerId="LiveId" clId="{0D3521CA-DBDB-459C-B637-75FBFC8B4619}" dt="2024-06-20T10:56:15.569" v="9" actId="14100"/>
        <pc:sldMkLst>
          <pc:docMk/>
          <pc:sldMk cId="3917505905" sldId="267"/>
        </pc:sldMkLst>
        <pc:spChg chg="del">
          <ac:chgData name="balaji annam" userId="fd97a203dbd48499" providerId="LiveId" clId="{0D3521CA-DBDB-459C-B637-75FBFC8B4619}" dt="2024-06-20T10:56:05.479" v="6" actId="931"/>
          <ac:spMkLst>
            <pc:docMk/>
            <pc:sldMk cId="3917505905" sldId="267"/>
            <ac:spMk id="3" creationId="{AE493FD6-C4C8-3AC8-60F3-832936EB0E00}"/>
          </ac:spMkLst>
        </pc:spChg>
        <pc:picChg chg="add mod">
          <ac:chgData name="balaji annam" userId="fd97a203dbd48499" providerId="LiveId" clId="{0D3521CA-DBDB-459C-B637-75FBFC8B4619}" dt="2024-06-20T10:56:15.569" v="9" actId="14100"/>
          <ac:picMkLst>
            <pc:docMk/>
            <pc:sldMk cId="3917505905" sldId="267"/>
            <ac:picMk id="5" creationId="{398B65C5-3E05-D847-3B96-7C108E09C617}"/>
          </ac:picMkLst>
        </pc:picChg>
      </pc:sldChg>
      <pc:sldChg chg="modSp mod">
        <pc:chgData name="balaji annam" userId="fd97a203dbd48499" providerId="LiveId" clId="{0D3521CA-DBDB-459C-B637-75FBFC8B4619}" dt="2024-06-20T10:53:52.164" v="5" actId="14100"/>
        <pc:sldMkLst>
          <pc:docMk/>
          <pc:sldMk cId="475654443" sldId="268"/>
        </pc:sldMkLst>
        <pc:spChg chg="mod">
          <ac:chgData name="balaji annam" userId="fd97a203dbd48499" providerId="LiveId" clId="{0D3521CA-DBDB-459C-B637-75FBFC8B4619}" dt="2024-06-20T10:53:52.164" v="5" actId="14100"/>
          <ac:spMkLst>
            <pc:docMk/>
            <pc:sldMk cId="475654443" sldId="268"/>
            <ac:spMk id="3" creationId="{3783541D-E63E-B9E8-1B19-564743DCDB1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1ABE99B-0210-4CD6-90D8-AB1C2BAFAF3A}" type="datetimeFigureOut">
              <a:rPr lang="en-IN" smtClean="0"/>
              <a:t>20-06-2024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8BB7708-4633-4913-8A77-CA9BD6068DF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13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BE99B-0210-4CD6-90D8-AB1C2BAFAF3A}"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B7708-4633-4913-8A77-CA9BD6068DF8}" type="slidenum">
              <a:rPr lang="en-IN" smtClean="0"/>
              <a:t>‹#›</a:t>
            </a:fld>
            <a:endParaRPr lang="en-IN"/>
          </a:p>
        </p:txBody>
      </p:sp>
    </p:spTree>
    <p:extLst>
      <p:ext uri="{BB962C8B-B14F-4D97-AF65-F5344CB8AC3E}">
        <p14:creationId xmlns:p14="http://schemas.microsoft.com/office/powerpoint/2010/main" val="27824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BE99B-0210-4CD6-90D8-AB1C2BAFAF3A}"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B7708-4633-4913-8A77-CA9BD6068DF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0982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BE99B-0210-4CD6-90D8-AB1C2BAFAF3A}"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B7708-4633-4913-8A77-CA9BD6068DF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9950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BE99B-0210-4CD6-90D8-AB1C2BAFAF3A}"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B7708-4633-4913-8A77-CA9BD6068DF8}" type="slidenum">
              <a:rPr lang="en-IN" smtClean="0"/>
              <a:t>‹#›</a:t>
            </a:fld>
            <a:endParaRPr lang="en-IN"/>
          </a:p>
        </p:txBody>
      </p:sp>
    </p:spTree>
    <p:extLst>
      <p:ext uri="{BB962C8B-B14F-4D97-AF65-F5344CB8AC3E}">
        <p14:creationId xmlns:p14="http://schemas.microsoft.com/office/powerpoint/2010/main" val="957863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BE99B-0210-4CD6-90D8-AB1C2BAFAF3A}"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B7708-4633-4913-8A77-CA9BD6068DF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4502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BE99B-0210-4CD6-90D8-AB1C2BAFAF3A}"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B7708-4633-4913-8A77-CA9BD6068DF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0538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BE99B-0210-4CD6-90D8-AB1C2BAFAF3A}"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B7708-4633-4913-8A77-CA9BD6068DF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49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BE99B-0210-4CD6-90D8-AB1C2BAFAF3A}"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B7708-4633-4913-8A77-CA9BD6068DF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42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BE99B-0210-4CD6-90D8-AB1C2BAFAF3A}"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B7708-4633-4913-8A77-CA9BD6068DF8}" type="slidenum">
              <a:rPr lang="en-IN" smtClean="0"/>
              <a:t>‹#›</a:t>
            </a:fld>
            <a:endParaRPr lang="en-IN"/>
          </a:p>
        </p:txBody>
      </p:sp>
    </p:spTree>
    <p:extLst>
      <p:ext uri="{BB962C8B-B14F-4D97-AF65-F5344CB8AC3E}">
        <p14:creationId xmlns:p14="http://schemas.microsoft.com/office/powerpoint/2010/main" val="216940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BE99B-0210-4CD6-90D8-AB1C2BAFAF3A}"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B7708-4633-4913-8A77-CA9BD6068DF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495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BE99B-0210-4CD6-90D8-AB1C2BAFAF3A}"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B7708-4633-4913-8A77-CA9BD6068DF8}" type="slidenum">
              <a:rPr lang="en-IN" smtClean="0"/>
              <a:t>‹#›</a:t>
            </a:fld>
            <a:endParaRPr lang="en-IN"/>
          </a:p>
        </p:txBody>
      </p:sp>
    </p:spTree>
    <p:extLst>
      <p:ext uri="{BB962C8B-B14F-4D97-AF65-F5344CB8AC3E}">
        <p14:creationId xmlns:p14="http://schemas.microsoft.com/office/powerpoint/2010/main" val="194611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BE99B-0210-4CD6-90D8-AB1C2BAFAF3A}"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BB7708-4633-4913-8A77-CA9BD6068DF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68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ABE99B-0210-4CD6-90D8-AB1C2BAFAF3A}"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BB7708-4633-4913-8A77-CA9BD6068DF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647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BE99B-0210-4CD6-90D8-AB1C2BAFAF3A}"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BB7708-4633-4913-8A77-CA9BD6068DF8}" type="slidenum">
              <a:rPr lang="en-IN" smtClean="0"/>
              <a:t>‹#›</a:t>
            </a:fld>
            <a:endParaRPr lang="en-IN"/>
          </a:p>
        </p:txBody>
      </p:sp>
    </p:spTree>
    <p:extLst>
      <p:ext uri="{BB962C8B-B14F-4D97-AF65-F5344CB8AC3E}">
        <p14:creationId xmlns:p14="http://schemas.microsoft.com/office/powerpoint/2010/main" val="297519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BE99B-0210-4CD6-90D8-AB1C2BAFAF3A}"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B7708-4633-4913-8A77-CA9BD6068DF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038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BE99B-0210-4CD6-90D8-AB1C2BAFAF3A}"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B7708-4633-4913-8A77-CA9BD6068DF8}" type="slidenum">
              <a:rPr lang="en-IN" smtClean="0"/>
              <a:t>‹#›</a:t>
            </a:fld>
            <a:endParaRPr lang="en-IN"/>
          </a:p>
        </p:txBody>
      </p:sp>
    </p:spTree>
    <p:extLst>
      <p:ext uri="{BB962C8B-B14F-4D97-AF65-F5344CB8AC3E}">
        <p14:creationId xmlns:p14="http://schemas.microsoft.com/office/powerpoint/2010/main" val="19885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ABE99B-0210-4CD6-90D8-AB1C2BAFAF3A}" type="datetimeFigureOut">
              <a:rPr lang="en-IN" smtClean="0"/>
              <a:t>20-06-2024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BB7708-4633-4913-8A77-CA9BD6068DF8}" type="slidenum">
              <a:rPr lang="en-IN" smtClean="0"/>
              <a:t>‹#›</a:t>
            </a:fld>
            <a:endParaRPr lang="en-IN"/>
          </a:p>
        </p:txBody>
      </p:sp>
    </p:spTree>
    <p:extLst>
      <p:ext uri="{BB962C8B-B14F-4D97-AF65-F5344CB8AC3E}">
        <p14:creationId xmlns:p14="http://schemas.microsoft.com/office/powerpoint/2010/main" val="18616632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balaji-151104/annam-balaji.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4CBD-C882-2D18-A6F9-C83350B71703}"/>
              </a:ext>
            </a:extLst>
          </p:cNvPr>
          <p:cNvSpPr>
            <a:spLocks noGrp="1"/>
          </p:cNvSpPr>
          <p:nvPr>
            <p:ph type="ctrTitle"/>
          </p:nvPr>
        </p:nvSpPr>
        <p:spPr/>
        <p:txBody>
          <a:bodyPr/>
          <a:lstStyle/>
          <a:p>
            <a:r>
              <a:rPr lang="en-US" dirty="0"/>
              <a:t>Keylogger and </a:t>
            </a:r>
            <a:r>
              <a:rPr lang="en-US" dirty="0">
                <a:latin typeface="Times New Roman" panose="02020603050405020304" pitchFamily="18" charset="0"/>
                <a:cs typeface="Times New Roman" panose="02020603050405020304" pitchFamily="18" charset="0"/>
              </a:rPr>
              <a:t>security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A0CB8F-D45A-A595-B602-F1EE92B305CA}"/>
              </a:ext>
            </a:extLst>
          </p:cNvPr>
          <p:cNvSpPr>
            <a:spLocks noGrp="1"/>
          </p:cNvSpPr>
          <p:nvPr>
            <p:ph type="subTitle" idx="1"/>
          </p:nvPr>
        </p:nvSpPr>
        <p:spPr/>
        <p:txBody>
          <a:bodyPr/>
          <a:lstStyle/>
          <a:p>
            <a:r>
              <a:rPr lang="en-US" dirty="0"/>
              <a:t>Student name : Annam Balaji</a:t>
            </a:r>
            <a:endParaRPr lang="en-IN" dirty="0"/>
          </a:p>
        </p:txBody>
      </p:sp>
    </p:spTree>
    <p:extLst>
      <p:ext uri="{BB962C8B-B14F-4D97-AF65-F5344CB8AC3E}">
        <p14:creationId xmlns:p14="http://schemas.microsoft.com/office/powerpoint/2010/main" val="57860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856BD-FA8B-E643-09E9-CF649A42EBB0}"/>
              </a:ext>
            </a:extLst>
          </p:cNvPr>
          <p:cNvSpPr txBox="1"/>
          <p:nvPr/>
        </p:nvSpPr>
        <p:spPr>
          <a:xfrm>
            <a:off x="966132" y="939458"/>
            <a:ext cx="6115574" cy="1384995"/>
          </a:xfrm>
          <a:prstGeom prst="rect">
            <a:avLst/>
          </a:prstGeom>
          <a:noFill/>
        </p:spPr>
        <p:txBody>
          <a:bodyPr wrap="square">
            <a:spAutoFit/>
          </a:bodyPr>
          <a:lstStyle/>
          <a:p>
            <a:r>
              <a:rPr lang="en-IN" sz="2800" b="1" dirty="0">
                <a:latin typeface="+mj-lt"/>
              </a:rPr>
              <a:t>Algorithms Used in Keyloggers:</a:t>
            </a:r>
          </a:p>
          <a:p>
            <a:endParaRPr lang="en-US" sz="2800" u="sng" kern="0" dirty="0">
              <a:latin typeface="+mj-lt"/>
            </a:endParaRPr>
          </a:p>
          <a:p>
            <a:r>
              <a:rPr lang="en-IN" sz="2800" u="sng" kern="0" dirty="0"/>
              <a:t>      </a:t>
            </a:r>
          </a:p>
        </p:txBody>
      </p:sp>
      <p:sp>
        <p:nvSpPr>
          <p:cNvPr id="16" name="TextBox 15">
            <a:extLst>
              <a:ext uri="{FF2B5EF4-FFF2-40B4-BE49-F238E27FC236}">
                <a16:creationId xmlns:a16="http://schemas.microsoft.com/office/drawing/2014/main" id="{2CED8F6A-0B79-1508-FF96-F39DAD2612A3}"/>
              </a:ext>
            </a:extLst>
          </p:cNvPr>
          <p:cNvSpPr txBox="1"/>
          <p:nvPr/>
        </p:nvSpPr>
        <p:spPr>
          <a:xfrm rot="10800000">
            <a:off x="1172906" y="3654808"/>
            <a:ext cx="4985737" cy="45719"/>
          </a:xfrm>
          <a:prstGeom prst="rect">
            <a:avLst/>
          </a:prstGeom>
          <a:noFill/>
        </p:spPr>
        <p:txBody>
          <a:bodyPr wrap="square">
            <a:spAutoFit/>
          </a:bodyPr>
          <a:lstStyle/>
          <a:p>
            <a:endParaRPr lang="en-IN" sz="2000" dirty="0"/>
          </a:p>
        </p:txBody>
      </p:sp>
      <p:sp>
        <p:nvSpPr>
          <p:cNvPr id="18" name="TextBox 17">
            <a:extLst>
              <a:ext uri="{FF2B5EF4-FFF2-40B4-BE49-F238E27FC236}">
                <a16:creationId xmlns:a16="http://schemas.microsoft.com/office/drawing/2014/main" id="{10A25EC0-2675-740E-B19B-73BC26223705}"/>
              </a:ext>
            </a:extLst>
          </p:cNvPr>
          <p:cNvSpPr txBox="1"/>
          <p:nvPr/>
        </p:nvSpPr>
        <p:spPr>
          <a:xfrm>
            <a:off x="966132" y="3137591"/>
            <a:ext cx="6115574" cy="369332"/>
          </a:xfrm>
          <a:prstGeom prst="rect">
            <a:avLst/>
          </a:prstGeom>
          <a:noFill/>
        </p:spPr>
        <p:txBody>
          <a:bodyPr wrap="square">
            <a:spAutoFit/>
          </a:bodyPr>
          <a:lstStyle/>
          <a:p>
            <a:pPr marL="285750" indent="-285750">
              <a:buFont typeface="Wingdings" panose="05000000000000000000" pitchFamily="2" charset="2"/>
              <a:buChar char="§"/>
            </a:pPr>
            <a:endParaRPr lang="en-IN" dirty="0"/>
          </a:p>
        </p:txBody>
      </p:sp>
      <p:sp>
        <p:nvSpPr>
          <p:cNvPr id="20" name="TextBox 19">
            <a:extLst>
              <a:ext uri="{FF2B5EF4-FFF2-40B4-BE49-F238E27FC236}">
                <a16:creationId xmlns:a16="http://schemas.microsoft.com/office/drawing/2014/main" id="{B6F4E8B2-D8D8-8299-6FB5-5C378F4E0158}"/>
              </a:ext>
            </a:extLst>
          </p:cNvPr>
          <p:cNvSpPr txBox="1"/>
          <p:nvPr/>
        </p:nvSpPr>
        <p:spPr>
          <a:xfrm>
            <a:off x="966132" y="3427509"/>
            <a:ext cx="6115574" cy="369332"/>
          </a:xfrm>
          <a:prstGeom prst="rect">
            <a:avLst/>
          </a:prstGeom>
          <a:noFill/>
        </p:spPr>
        <p:txBody>
          <a:bodyPr wrap="square">
            <a:spAutoFit/>
          </a:bodyPr>
          <a:lstStyle/>
          <a:p>
            <a:pPr marL="285750" indent="-285750">
              <a:buFont typeface="Wingdings" panose="05000000000000000000" pitchFamily="2" charset="2"/>
              <a:buChar char="§"/>
            </a:pPr>
            <a:endParaRPr lang="en-IN" dirty="0"/>
          </a:p>
        </p:txBody>
      </p:sp>
      <p:sp>
        <p:nvSpPr>
          <p:cNvPr id="22" name="TextBox 21">
            <a:extLst>
              <a:ext uri="{FF2B5EF4-FFF2-40B4-BE49-F238E27FC236}">
                <a16:creationId xmlns:a16="http://schemas.microsoft.com/office/drawing/2014/main" id="{0F75CD68-7584-E64A-D79F-04499F785683}"/>
              </a:ext>
            </a:extLst>
          </p:cNvPr>
          <p:cNvSpPr txBox="1"/>
          <p:nvPr/>
        </p:nvSpPr>
        <p:spPr>
          <a:xfrm>
            <a:off x="734036" y="3902093"/>
            <a:ext cx="6115574" cy="400110"/>
          </a:xfrm>
          <a:prstGeom prst="rect">
            <a:avLst/>
          </a:prstGeom>
          <a:noFill/>
        </p:spPr>
        <p:txBody>
          <a:bodyPr wrap="square">
            <a:spAutoFit/>
          </a:bodyPr>
          <a:lstStyle/>
          <a:p>
            <a:endParaRPr lang="en-IN" sz="2000" dirty="0"/>
          </a:p>
        </p:txBody>
      </p:sp>
      <p:sp>
        <p:nvSpPr>
          <p:cNvPr id="26" name="TextBox 25">
            <a:extLst>
              <a:ext uri="{FF2B5EF4-FFF2-40B4-BE49-F238E27FC236}">
                <a16:creationId xmlns:a16="http://schemas.microsoft.com/office/drawing/2014/main" id="{791D61DC-ADA0-54BE-4A34-484547BF3E18}"/>
              </a:ext>
            </a:extLst>
          </p:cNvPr>
          <p:cNvSpPr txBox="1"/>
          <p:nvPr/>
        </p:nvSpPr>
        <p:spPr>
          <a:xfrm>
            <a:off x="966132" y="4376677"/>
            <a:ext cx="6115574" cy="369332"/>
          </a:xfrm>
          <a:prstGeom prst="rect">
            <a:avLst/>
          </a:prstGeom>
          <a:noFill/>
        </p:spPr>
        <p:txBody>
          <a:bodyPr wrap="square">
            <a:spAutoFit/>
          </a:bodyPr>
          <a:lstStyle/>
          <a:p>
            <a:pPr marL="285750" indent="-285750">
              <a:buFont typeface="Wingdings" panose="05000000000000000000" pitchFamily="2" charset="2"/>
              <a:buChar char="§"/>
            </a:pPr>
            <a:endParaRPr lang="en-IN" dirty="0"/>
          </a:p>
        </p:txBody>
      </p:sp>
      <p:sp>
        <p:nvSpPr>
          <p:cNvPr id="28" name="TextBox 27">
            <a:extLst>
              <a:ext uri="{FF2B5EF4-FFF2-40B4-BE49-F238E27FC236}">
                <a16:creationId xmlns:a16="http://schemas.microsoft.com/office/drawing/2014/main" id="{2F27CE32-33EB-BB3E-5708-4BA76AC8BAED}"/>
              </a:ext>
            </a:extLst>
          </p:cNvPr>
          <p:cNvSpPr txBox="1"/>
          <p:nvPr/>
        </p:nvSpPr>
        <p:spPr>
          <a:xfrm>
            <a:off x="966132" y="4675147"/>
            <a:ext cx="6115574" cy="369332"/>
          </a:xfrm>
          <a:prstGeom prst="rect">
            <a:avLst/>
          </a:prstGeom>
          <a:noFill/>
        </p:spPr>
        <p:txBody>
          <a:bodyPr wrap="square">
            <a:spAutoFit/>
          </a:bodyPr>
          <a:lstStyle/>
          <a:p>
            <a:pPr marL="285750" indent="-285750">
              <a:buFont typeface="Wingdings" panose="05000000000000000000" pitchFamily="2" charset="2"/>
              <a:buChar char="§"/>
            </a:pPr>
            <a:endParaRPr lang="en-IN" dirty="0"/>
          </a:p>
        </p:txBody>
      </p:sp>
      <p:sp>
        <p:nvSpPr>
          <p:cNvPr id="29" name="Rectangle 6">
            <a:extLst>
              <a:ext uri="{FF2B5EF4-FFF2-40B4-BE49-F238E27FC236}">
                <a16:creationId xmlns:a16="http://schemas.microsoft.com/office/drawing/2014/main" id="{C1EC6951-7A52-D19B-A8FC-6F9D8C0727D4}"/>
              </a:ext>
            </a:extLst>
          </p:cNvPr>
          <p:cNvSpPr>
            <a:spLocks noChangeArrowheads="1"/>
          </p:cNvSpPr>
          <p:nvPr/>
        </p:nvSpPr>
        <p:spPr bwMode="auto">
          <a:xfrm rot="10800000" flipV="1">
            <a:off x="1286312" y="1761923"/>
            <a:ext cx="993955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mj-lt"/>
              </a:rPr>
              <a:t>1.Keystroke Logging Algorithms: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rPr>
              <a:t>Hooking APIs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i="0" u="none" strike="noStrike" cap="none" normalizeH="0" baseline="0" dirty="0">
                <a:ln>
                  <a:noFill/>
                </a:ln>
                <a:solidFill>
                  <a:schemeClr val="tx1"/>
                </a:solidFill>
                <a:effectLst/>
              </a:rPr>
              <a:t>Polling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rPr>
              <a:t>Keyboard Event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TextBox 30">
            <a:extLst>
              <a:ext uri="{FF2B5EF4-FFF2-40B4-BE49-F238E27FC236}">
                <a16:creationId xmlns:a16="http://schemas.microsoft.com/office/drawing/2014/main" id="{B2736008-8112-A67A-570E-E7DFCFDD956F}"/>
              </a:ext>
            </a:extLst>
          </p:cNvPr>
          <p:cNvSpPr txBox="1"/>
          <p:nvPr/>
        </p:nvSpPr>
        <p:spPr>
          <a:xfrm>
            <a:off x="1286312" y="3045258"/>
            <a:ext cx="6115574" cy="923330"/>
          </a:xfrm>
          <a:prstGeom prst="rect">
            <a:avLst/>
          </a:prstGeom>
          <a:noFill/>
        </p:spPr>
        <p:txBody>
          <a:bodyPr wrap="square">
            <a:spAutoFit/>
          </a:bodyPr>
          <a:lstStyle/>
          <a:p>
            <a:r>
              <a:rPr lang="en-IN" b="1" dirty="0">
                <a:latin typeface="+mj-lt"/>
              </a:rPr>
              <a:t>2.Data Encoding and Transmission:</a:t>
            </a:r>
          </a:p>
          <a:p>
            <a:pPr marL="285750" indent="-285750">
              <a:buFont typeface="Wingdings" panose="05000000000000000000" pitchFamily="2" charset="2"/>
              <a:buChar char="§"/>
            </a:pPr>
            <a:r>
              <a:rPr lang="en-IN" dirty="0"/>
              <a:t>Encryption</a:t>
            </a:r>
          </a:p>
          <a:p>
            <a:pPr marL="285750" indent="-285750">
              <a:buFont typeface="Wingdings" panose="05000000000000000000" pitchFamily="2" charset="2"/>
              <a:buChar char="§"/>
            </a:pPr>
            <a:r>
              <a:rPr lang="en-IN" dirty="0"/>
              <a:t>Base64 Encoding:</a:t>
            </a:r>
          </a:p>
        </p:txBody>
      </p:sp>
      <p:sp>
        <p:nvSpPr>
          <p:cNvPr id="32" name="Rectangle 7">
            <a:extLst>
              <a:ext uri="{FF2B5EF4-FFF2-40B4-BE49-F238E27FC236}">
                <a16:creationId xmlns:a16="http://schemas.microsoft.com/office/drawing/2014/main" id="{E6A0D0EB-FB03-DDC1-8E8A-EEC69E38EEC7}"/>
              </a:ext>
            </a:extLst>
          </p:cNvPr>
          <p:cNvSpPr>
            <a:spLocks noChangeArrowheads="1"/>
          </p:cNvSpPr>
          <p:nvPr/>
        </p:nvSpPr>
        <p:spPr bwMode="auto">
          <a:xfrm rot="10800000" flipV="1">
            <a:off x="1286312" y="4066934"/>
            <a:ext cx="93481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3.Stealth Techniques:</a:t>
            </a:r>
            <a:endParaRPr kumimoji="0" lang="en-US" altLang="en-US" sz="18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rPr>
              <a:t>Process Injection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rPr>
              <a:t>Rootkit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312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7FBD-3607-2F4E-6FA2-827EE8D7F858}"/>
              </a:ext>
            </a:extLst>
          </p:cNvPr>
          <p:cNvSpPr>
            <a:spLocks noGrp="1"/>
          </p:cNvSpPr>
          <p:nvPr>
            <p:ph type="title"/>
          </p:nvPr>
        </p:nvSpPr>
        <p:spPr/>
        <p:txBody>
          <a:bodyPr/>
          <a:lstStyle/>
          <a:p>
            <a:pPr algn="l"/>
            <a:r>
              <a:rPr lang="en-IN" dirty="0"/>
              <a:t>Result</a:t>
            </a:r>
          </a:p>
        </p:txBody>
      </p:sp>
      <p:pic>
        <p:nvPicPr>
          <p:cNvPr id="5" name="Content Placeholder 4">
            <a:extLst>
              <a:ext uri="{FF2B5EF4-FFF2-40B4-BE49-F238E27FC236}">
                <a16:creationId xmlns:a16="http://schemas.microsoft.com/office/drawing/2014/main" id="{398B65C5-3E05-D847-3B96-7C108E09C6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0470" y="2557993"/>
            <a:ext cx="8363823" cy="3317875"/>
          </a:xfrm>
        </p:spPr>
      </p:pic>
    </p:spTree>
    <p:extLst>
      <p:ext uri="{BB962C8B-B14F-4D97-AF65-F5344CB8AC3E}">
        <p14:creationId xmlns:p14="http://schemas.microsoft.com/office/powerpoint/2010/main" val="391750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96A5-2875-93C8-B7DC-F4A1028C5C17}"/>
              </a:ext>
            </a:extLst>
          </p:cNvPr>
          <p:cNvSpPr>
            <a:spLocks noGrp="1"/>
          </p:cNvSpPr>
          <p:nvPr>
            <p:ph type="title"/>
          </p:nvPr>
        </p:nvSpPr>
        <p:spPr/>
        <p:txBody>
          <a:bodyPr/>
          <a:lstStyle/>
          <a:p>
            <a:pPr algn="l"/>
            <a:r>
              <a:rPr lang="en-IN" dirty="0"/>
              <a:t>Project link</a:t>
            </a:r>
          </a:p>
        </p:txBody>
      </p:sp>
      <p:sp>
        <p:nvSpPr>
          <p:cNvPr id="3" name="Content Placeholder 2">
            <a:extLst>
              <a:ext uri="{FF2B5EF4-FFF2-40B4-BE49-F238E27FC236}">
                <a16:creationId xmlns:a16="http://schemas.microsoft.com/office/drawing/2014/main" id="{3783541D-E63E-B9E8-1B19-564743DCDB1D}"/>
              </a:ext>
            </a:extLst>
          </p:cNvPr>
          <p:cNvSpPr>
            <a:spLocks noGrp="1"/>
          </p:cNvSpPr>
          <p:nvPr>
            <p:ph idx="1"/>
          </p:nvPr>
        </p:nvSpPr>
        <p:spPr>
          <a:xfrm>
            <a:off x="2214693" y="3429000"/>
            <a:ext cx="8681903" cy="2446868"/>
          </a:xfrm>
        </p:spPr>
        <p:txBody>
          <a:bodyPr/>
          <a:lstStyle/>
          <a:p>
            <a:r>
              <a:rPr lang="en-IN" dirty="0">
                <a:hlinkClick r:id="rId2"/>
              </a:rPr>
              <a:t>https://github.com/balaji-151104/annam-balaji.git</a:t>
            </a:r>
            <a:endParaRPr lang="en-IN" dirty="0"/>
          </a:p>
        </p:txBody>
      </p:sp>
    </p:spTree>
    <p:extLst>
      <p:ext uri="{BB962C8B-B14F-4D97-AF65-F5344CB8AC3E}">
        <p14:creationId xmlns:p14="http://schemas.microsoft.com/office/powerpoint/2010/main" val="47565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21DD-9C2F-797F-959C-113EC3022972}"/>
              </a:ext>
            </a:extLst>
          </p:cNvPr>
          <p:cNvSpPr>
            <a:spLocks noGrp="1"/>
          </p:cNvSpPr>
          <p:nvPr>
            <p:ph type="title"/>
          </p:nvPr>
        </p:nvSpPr>
        <p:spPr>
          <a:xfrm>
            <a:off x="1186345" y="1253065"/>
            <a:ext cx="9601196" cy="1303867"/>
          </a:xfrm>
        </p:spPr>
        <p:txBody>
          <a:bodyPr>
            <a:normAutofit/>
          </a:bodyPr>
          <a:lstStyle/>
          <a:p>
            <a:pPr algn="l"/>
            <a:r>
              <a:rPr lang="en-US" sz="3600" dirty="0"/>
              <a:t>Table of contents</a:t>
            </a:r>
            <a:endParaRPr lang="en-IN" sz="3600" dirty="0"/>
          </a:p>
        </p:txBody>
      </p:sp>
      <p:sp>
        <p:nvSpPr>
          <p:cNvPr id="3" name="Content Placeholder 2">
            <a:extLst>
              <a:ext uri="{FF2B5EF4-FFF2-40B4-BE49-F238E27FC236}">
                <a16:creationId xmlns:a16="http://schemas.microsoft.com/office/drawing/2014/main" id="{91B738D3-5E8F-E887-38C7-F1E3394762D6}"/>
              </a:ext>
            </a:extLst>
          </p:cNvPr>
          <p:cNvSpPr>
            <a:spLocks noGrp="1"/>
          </p:cNvSpPr>
          <p:nvPr>
            <p:ph idx="1"/>
          </p:nvPr>
        </p:nvSpPr>
        <p:spPr/>
        <p:txBody>
          <a:bodyPr>
            <a:noAutofit/>
          </a:bodyPr>
          <a:lstStyle/>
          <a:p>
            <a:r>
              <a:rPr lang="en-US" sz="1600" dirty="0"/>
              <a:t>Introduction to keyloggers</a:t>
            </a:r>
          </a:p>
          <a:p>
            <a:r>
              <a:rPr lang="en-US" sz="1600" dirty="0"/>
              <a:t>How keylogger works</a:t>
            </a:r>
          </a:p>
          <a:p>
            <a:r>
              <a:rPr lang="en-US" sz="1600" dirty="0"/>
              <a:t>Methods of keylogger distribution</a:t>
            </a:r>
          </a:p>
          <a:p>
            <a:r>
              <a:rPr lang="en-US" sz="1600" dirty="0"/>
              <a:t>Detection and prevention</a:t>
            </a:r>
          </a:p>
          <a:p>
            <a:r>
              <a:rPr lang="en-US" sz="1600" dirty="0"/>
              <a:t>Security</a:t>
            </a:r>
          </a:p>
          <a:p>
            <a:r>
              <a:rPr lang="en-US" sz="1600" dirty="0"/>
              <a:t>Modelling</a:t>
            </a:r>
          </a:p>
          <a:p>
            <a:r>
              <a:rPr lang="en-IN" sz="1600" dirty="0"/>
              <a:t>Advantages and Disadvantages</a:t>
            </a:r>
          </a:p>
          <a:p>
            <a:r>
              <a:rPr lang="en-IN" sz="1600" dirty="0"/>
              <a:t>Algorithms used in Keyloggers</a:t>
            </a:r>
          </a:p>
          <a:p>
            <a:r>
              <a:rPr lang="en-IN" sz="1600" dirty="0"/>
              <a:t>Result</a:t>
            </a:r>
          </a:p>
          <a:p>
            <a:r>
              <a:rPr lang="en-IN" sz="1600" dirty="0"/>
              <a:t>Project link</a:t>
            </a:r>
          </a:p>
        </p:txBody>
      </p:sp>
    </p:spTree>
    <p:extLst>
      <p:ext uri="{BB962C8B-B14F-4D97-AF65-F5344CB8AC3E}">
        <p14:creationId xmlns:p14="http://schemas.microsoft.com/office/powerpoint/2010/main" val="408373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541A41-327C-8655-8559-F32749CFED0C}"/>
              </a:ext>
            </a:extLst>
          </p:cNvPr>
          <p:cNvSpPr>
            <a:spLocks noGrp="1"/>
          </p:cNvSpPr>
          <p:nvPr>
            <p:ph type="title" idx="4294967295"/>
          </p:nvPr>
        </p:nvSpPr>
        <p:spPr>
          <a:xfrm>
            <a:off x="1299246" y="671760"/>
            <a:ext cx="9594850" cy="1014413"/>
          </a:xfrm>
        </p:spPr>
        <p:txBody>
          <a:bodyPr>
            <a:normAutofit/>
          </a:bodyPr>
          <a:lstStyle/>
          <a:p>
            <a:pPr algn="l"/>
            <a:r>
              <a:rPr lang="en-US" sz="2800" u="sng" dirty="0">
                <a:latin typeface="+mj-lt"/>
              </a:rPr>
              <a:t>INTRODUCTION TO KEYLOGGER </a:t>
            </a:r>
            <a:endParaRPr lang="en-IN" sz="2800" dirty="0"/>
          </a:p>
        </p:txBody>
      </p:sp>
      <p:sp>
        <p:nvSpPr>
          <p:cNvPr id="6" name="TextBox 5">
            <a:extLst>
              <a:ext uri="{FF2B5EF4-FFF2-40B4-BE49-F238E27FC236}">
                <a16:creationId xmlns:a16="http://schemas.microsoft.com/office/drawing/2014/main" id="{E9BF5D94-B8AB-1543-8FB9-AD151AF09870}"/>
              </a:ext>
            </a:extLst>
          </p:cNvPr>
          <p:cNvSpPr txBox="1"/>
          <p:nvPr/>
        </p:nvSpPr>
        <p:spPr>
          <a:xfrm>
            <a:off x="1299246" y="1597556"/>
            <a:ext cx="9841334" cy="4370427"/>
          </a:xfrm>
          <a:prstGeom prst="rect">
            <a:avLst/>
          </a:prstGeom>
          <a:noFill/>
        </p:spPr>
        <p:txBody>
          <a:bodyPr wrap="square">
            <a:spAutoFit/>
          </a:bodyPr>
          <a:lstStyle/>
          <a:p>
            <a:r>
              <a:rPr lang="en-GB" sz="2000" b="1" dirty="0"/>
              <a:t>Keyloggers</a:t>
            </a:r>
            <a:r>
              <a:rPr lang="en-US" sz="2000" b="1" dirty="0"/>
              <a:t> -</a:t>
            </a:r>
            <a:r>
              <a:rPr lang="en-US" sz="1800" b="1" dirty="0"/>
              <a:t> </a:t>
            </a:r>
            <a:r>
              <a:rPr lang="en-GB" sz="1800" dirty="0"/>
              <a:t>A keylogger is a type of surveillance software or hardware designed to record keystrokes on a device without the user's knowledge.</a:t>
            </a:r>
          </a:p>
          <a:p>
            <a:r>
              <a:rPr lang="en-GB" sz="1800" dirty="0"/>
              <a:t>It captures keystrokes entered on a keyboard, which can include sensitive information such as passwords, credit card numbers, and personal messages.</a:t>
            </a:r>
          </a:p>
          <a:p>
            <a:r>
              <a:rPr lang="en-US" sz="2000" b="1" dirty="0">
                <a:cs typeface="Arial" pitchFamily="34" charset="0"/>
              </a:rPr>
              <a:t>Security -</a:t>
            </a:r>
            <a:r>
              <a:rPr lang="en-GB" sz="1800" dirty="0"/>
              <a:t>Security refers to the protection of computer systems and networks from unauthorized access, attacks, and damage to hardware, software, or electronic data.</a:t>
            </a:r>
            <a:endParaRPr lang="en-US" sz="1800" dirty="0"/>
          </a:p>
          <a:p>
            <a:r>
              <a:rPr lang="en-US" sz="1800" b="1" dirty="0">
                <a:cs typeface="Arial" pitchFamily="34" charset="0"/>
              </a:rPr>
              <a:t> </a:t>
            </a:r>
          </a:p>
          <a:p>
            <a:r>
              <a:rPr lang="en-US" sz="2000" b="1" u="sng" dirty="0">
                <a:cs typeface="Arial" pitchFamily="34" charset="0"/>
              </a:rPr>
              <a:t>Types :</a:t>
            </a:r>
          </a:p>
          <a:p>
            <a:r>
              <a:rPr lang="en-IN" sz="2000" b="1" dirty="0"/>
              <a:t>Software Keyloggers</a:t>
            </a:r>
            <a:r>
              <a:rPr lang="en-IN" sz="1800" dirty="0"/>
              <a:t>:</a:t>
            </a:r>
          </a:p>
          <a:p>
            <a:r>
              <a:rPr lang="en-IN" sz="1800" dirty="0"/>
              <a:t> </a:t>
            </a:r>
            <a:r>
              <a:rPr lang="en-US" sz="1800" dirty="0"/>
              <a:t>Malicious programs covertly installed on computers to record keystrokes and compromise sensitive information.</a:t>
            </a:r>
          </a:p>
          <a:p>
            <a:r>
              <a:rPr lang="en-IN" sz="2000" b="1" dirty="0"/>
              <a:t>Hardware Keyloggers:</a:t>
            </a:r>
            <a:r>
              <a:rPr lang="en-IN" sz="2000" dirty="0"/>
              <a:t> </a:t>
            </a:r>
          </a:p>
          <a:p>
            <a:r>
              <a:rPr lang="en-US" sz="1800" dirty="0"/>
              <a:t>Physical devices installed between keyboards and computers to intercept and record keystrokes, evading software detection.</a:t>
            </a:r>
          </a:p>
          <a:p>
            <a:endParaRPr lang="en-US" sz="1800" dirty="0"/>
          </a:p>
        </p:txBody>
      </p:sp>
    </p:spTree>
    <p:extLst>
      <p:ext uri="{BB962C8B-B14F-4D97-AF65-F5344CB8AC3E}">
        <p14:creationId xmlns:p14="http://schemas.microsoft.com/office/powerpoint/2010/main" val="378383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7A6ACE-31C9-8077-21C9-8F82F1D9F67A}"/>
              </a:ext>
            </a:extLst>
          </p:cNvPr>
          <p:cNvSpPr txBox="1"/>
          <p:nvPr/>
        </p:nvSpPr>
        <p:spPr>
          <a:xfrm>
            <a:off x="960539" y="1174349"/>
            <a:ext cx="6279160" cy="523220"/>
          </a:xfrm>
          <a:prstGeom prst="rect">
            <a:avLst/>
          </a:prstGeom>
          <a:noFill/>
        </p:spPr>
        <p:txBody>
          <a:bodyPr wrap="square">
            <a:spAutoFit/>
          </a:bodyPr>
          <a:lstStyle/>
          <a:p>
            <a:r>
              <a:rPr lang="en-US" sz="2800" u="sng" dirty="0">
                <a:latin typeface="+mj-lt"/>
              </a:rPr>
              <a:t>HOW KEYLOGGERS WORK?</a:t>
            </a:r>
            <a:endParaRPr lang="en-IN" sz="2800" dirty="0"/>
          </a:p>
        </p:txBody>
      </p:sp>
      <p:sp>
        <p:nvSpPr>
          <p:cNvPr id="6" name="TextBox 5">
            <a:extLst>
              <a:ext uri="{FF2B5EF4-FFF2-40B4-BE49-F238E27FC236}">
                <a16:creationId xmlns:a16="http://schemas.microsoft.com/office/drawing/2014/main" id="{F3B75E6B-C010-41D8-B78E-5D9B84C7CDD6}"/>
              </a:ext>
            </a:extLst>
          </p:cNvPr>
          <p:cNvSpPr txBox="1"/>
          <p:nvPr/>
        </p:nvSpPr>
        <p:spPr>
          <a:xfrm>
            <a:off x="960539" y="2105889"/>
            <a:ext cx="6115574" cy="2554545"/>
          </a:xfrm>
          <a:prstGeom prst="rect">
            <a:avLst/>
          </a:prstGeom>
          <a:noFill/>
        </p:spPr>
        <p:txBody>
          <a:bodyPr wrap="square">
            <a:spAutoFit/>
          </a:bodyPr>
          <a:lstStyle/>
          <a:p>
            <a:r>
              <a:rPr lang="en-US" sz="2000" dirty="0"/>
              <a:t>Keyloggers record keystrokes on a device by running silently in the background or intercepting signals between the keyboard and computer. Software keyloggers are installed as malicious programs, capturing and storing keystrokes in log files, while hardware keyloggers are physical devices that intercept keyboard signals directly. Captured data is either stored locally or transmitted to remote servers controlled by attackers</a:t>
            </a:r>
            <a:r>
              <a:rPr lang="en-US" sz="1800" dirty="0"/>
              <a:t>.</a:t>
            </a:r>
          </a:p>
        </p:txBody>
      </p:sp>
      <p:pic>
        <p:nvPicPr>
          <p:cNvPr id="1026" name="Picture 2" descr="PDF] Keyloggers in Cybersecurity Education | Semantic Scholar">
            <a:extLst>
              <a:ext uri="{FF2B5EF4-FFF2-40B4-BE49-F238E27FC236}">
                <a16:creationId xmlns:a16="http://schemas.microsoft.com/office/drawing/2014/main" id="{93565FE1-672C-B33E-EB74-2FBFF535F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225" y="1769004"/>
            <a:ext cx="3837496" cy="322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08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06F4D7-C557-489C-5FA7-B5EEADA81A8D}"/>
              </a:ext>
            </a:extLst>
          </p:cNvPr>
          <p:cNvSpPr txBox="1"/>
          <p:nvPr/>
        </p:nvSpPr>
        <p:spPr>
          <a:xfrm>
            <a:off x="876649" y="917671"/>
            <a:ext cx="6237215" cy="400110"/>
          </a:xfrm>
          <a:prstGeom prst="rect">
            <a:avLst/>
          </a:prstGeom>
          <a:noFill/>
        </p:spPr>
        <p:txBody>
          <a:bodyPr wrap="square">
            <a:spAutoFit/>
          </a:bodyPr>
          <a:lstStyle/>
          <a:p>
            <a:r>
              <a:rPr lang="en-US" sz="2000" b="1" u="sng" dirty="0">
                <a:latin typeface="+mj-lt"/>
              </a:rPr>
              <a:t>METHODS OF KEYLOGGER DISTRIBUTION </a:t>
            </a:r>
            <a:r>
              <a:rPr lang="en-US" sz="2000" b="1" dirty="0">
                <a:latin typeface="+mj-lt"/>
              </a:rPr>
              <a:t>:</a:t>
            </a:r>
            <a:endParaRPr lang="en-IN" sz="2000" b="1" dirty="0"/>
          </a:p>
        </p:txBody>
      </p:sp>
      <p:sp>
        <p:nvSpPr>
          <p:cNvPr id="9" name="TextBox 8">
            <a:extLst>
              <a:ext uri="{FF2B5EF4-FFF2-40B4-BE49-F238E27FC236}">
                <a16:creationId xmlns:a16="http://schemas.microsoft.com/office/drawing/2014/main" id="{B4E70D4D-5313-797C-20F8-73977F5F3601}"/>
              </a:ext>
            </a:extLst>
          </p:cNvPr>
          <p:cNvSpPr txBox="1"/>
          <p:nvPr/>
        </p:nvSpPr>
        <p:spPr>
          <a:xfrm>
            <a:off x="876649" y="1564032"/>
            <a:ext cx="8242184" cy="1323439"/>
          </a:xfrm>
          <a:prstGeom prst="rect">
            <a:avLst/>
          </a:prstGeom>
          <a:noFill/>
        </p:spPr>
        <p:txBody>
          <a:bodyPr wrap="square">
            <a:spAutoFit/>
          </a:bodyPr>
          <a:lstStyle/>
          <a:p>
            <a:r>
              <a:rPr lang="en-IN" sz="1600" b="1" dirty="0"/>
              <a:t>1.Malicious Websites</a:t>
            </a:r>
          </a:p>
          <a:p>
            <a:pPr>
              <a:buFont typeface="Arial" panose="020B0604020202020204" pitchFamily="34" charset="0"/>
              <a:buChar char="•"/>
            </a:pPr>
            <a:r>
              <a:rPr lang="en-IN" sz="1600" b="1" dirty="0"/>
              <a:t>Description:</a:t>
            </a:r>
            <a:r>
              <a:rPr lang="en-IN" sz="1600" dirty="0"/>
              <a:t> Websites that host malicious code can exploit browser vulnerabilities or trick users into downloading and running keylogger software.</a:t>
            </a:r>
          </a:p>
          <a:p>
            <a:pPr>
              <a:buFont typeface="Arial" panose="020B0604020202020204" pitchFamily="34" charset="0"/>
              <a:buChar char="•"/>
            </a:pPr>
            <a:r>
              <a:rPr lang="en-IN" sz="1600" b="1" dirty="0"/>
              <a:t>Example:</a:t>
            </a:r>
            <a:r>
              <a:rPr lang="en-IN" sz="1600" dirty="0"/>
              <a:t> A website offering free software or cracked versions of paid software that secretly includes a keylogger.</a:t>
            </a:r>
          </a:p>
        </p:txBody>
      </p:sp>
      <p:sp>
        <p:nvSpPr>
          <p:cNvPr id="11" name="TextBox 10">
            <a:extLst>
              <a:ext uri="{FF2B5EF4-FFF2-40B4-BE49-F238E27FC236}">
                <a16:creationId xmlns:a16="http://schemas.microsoft.com/office/drawing/2014/main" id="{B8CF4EE7-E211-D5BB-BA09-681552AE59EF}"/>
              </a:ext>
            </a:extLst>
          </p:cNvPr>
          <p:cNvSpPr txBox="1"/>
          <p:nvPr/>
        </p:nvSpPr>
        <p:spPr>
          <a:xfrm>
            <a:off x="876649" y="2979864"/>
            <a:ext cx="7243894" cy="1354217"/>
          </a:xfrm>
          <a:prstGeom prst="rect">
            <a:avLst/>
          </a:prstGeom>
          <a:noFill/>
        </p:spPr>
        <p:txBody>
          <a:bodyPr wrap="square">
            <a:spAutoFit/>
          </a:bodyPr>
          <a:lstStyle/>
          <a:p>
            <a:r>
              <a:rPr lang="en-US" sz="1600" b="1" dirty="0"/>
              <a:t>2.Bundled with Software</a:t>
            </a:r>
          </a:p>
          <a:p>
            <a:pPr>
              <a:buFont typeface="Arial" panose="020B0604020202020204" pitchFamily="34" charset="0"/>
              <a:buChar char="•"/>
            </a:pPr>
            <a:r>
              <a:rPr lang="en-US" sz="1600" b="1" dirty="0"/>
              <a:t>Description:</a:t>
            </a:r>
            <a:r>
              <a:rPr lang="en-US" sz="1600" dirty="0"/>
              <a:t> Keyloggers can be bundled with legitimate software and installed alongside the primary application without the user’s explicit consent.</a:t>
            </a:r>
          </a:p>
          <a:p>
            <a:pPr>
              <a:buFont typeface="Arial" panose="020B0604020202020204" pitchFamily="34" charset="0"/>
              <a:buChar char="•"/>
            </a:pPr>
            <a:r>
              <a:rPr lang="en-US" sz="1600" b="1" dirty="0"/>
              <a:t>Example:</a:t>
            </a:r>
            <a:r>
              <a:rPr lang="en-US" sz="1600" dirty="0"/>
              <a:t> Free software downloaded from unofficial sources that includes a keylogger in the installer package</a:t>
            </a:r>
            <a:r>
              <a:rPr lang="en-US" dirty="0"/>
              <a:t>.</a:t>
            </a:r>
          </a:p>
        </p:txBody>
      </p:sp>
      <p:sp>
        <p:nvSpPr>
          <p:cNvPr id="13" name="TextBox 12">
            <a:extLst>
              <a:ext uri="{FF2B5EF4-FFF2-40B4-BE49-F238E27FC236}">
                <a16:creationId xmlns:a16="http://schemas.microsoft.com/office/drawing/2014/main" id="{286911B0-6B01-FADF-855D-F2D7D67A2CB1}"/>
              </a:ext>
            </a:extLst>
          </p:cNvPr>
          <p:cNvSpPr txBox="1"/>
          <p:nvPr/>
        </p:nvSpPr>
        <p:spPr>
          <a:xfrm>
            <a:off x="876649" y="4426474"/>
            <a:ext cx="8242184" cy="1077218"/>
          </a:xfrm>
          <a:prstGeom prst="rect">
            <a:avLst/>
          </a:prstGeom>
          <a:noFill/>
        </p:spPr>
        <p:txBody>
          <a:bodyPr wrap="square">
            <a:spAutoFit/>
          </a:bodyPr>
          <a:lstStyle/>
          <a:p>
            <a:r>
              <a:rPr lang="en-US" sz="1600" b="1" dirty="0"/>
              <a:t>3.Removable Media</a:t>
            </a:r>
          </a:p>
          <a:p>
            <a:pPr>
              <a:buFont typeface="Arial" panose="020B0604020202020204" pitchFamily="34" charset="0"/>
              <a:buChar char="•"/>
            </a:pPr>
            <a:r>
              <a:rPr lang="en-US" sz="1600" b="1" dirty="0"/>
              <a:t>Description:</a:t>
            </a:r>
            <a:r>
              <a:rPr lang="en-US" sz="1600" dirty="0"/>
              <a:t> Keyloggers can be distributed via USB drives, CDs, DVDs, or other removable media.</a:t>
            </a:r>
          </a:p>
          <a:p>
            <a:pPr>
              <a:buFont typeface="Arial" panose="020B0604020202020204" pitchFamily="34" charset="0"/>
              <a:buChar char="•"/>
            </a:pPr>
            <a:r>
              <a:rPr lang="en-US" sz="1600" b="1" dirty="0"/>
              <a:t>Example:</a:t>
            </a:r>
            <a:r>
              <a:rPr lang="en-US" sz="1600" dirty="0"/>
              <a:t> An infected USB drive left in a public place or handed out as a promotional item that installs a keylogger when plugged into a computer.</a:t>
            </a:r>
          </a:p>
        </p:txBody>
      </p:sp>
    </p:spTree>
    <p:extLst>
      <p:ext uri="{BB962C8B-B14F-4D97-AF65-F5344CB8AC3E}">
        <p14:creationId xmlns:p14="http://schemas.microsoft.com/office/powerpoint/2010/main" val="112694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72FEF2-104D-A559-19A1-3C1DAA51C237}"/>
              </a:ext>
            </a:extLst>
          </p:cNvPr>
          <p:cNvSpPr txBox="1"/>
          <p:nvPr/>
        </p:nvSpPr>
        <p:spPr>
          <a:xfrm>
            <a:off x="935373" y="989793"/>
            <a:ext cx="6115574" cy="954107"/>
          </a:xfrm>
          <a:prstGeom prst="rect">
            <a:avLst/>
          </a:prstGeom>
          <a:noFill/>
        </p:spPr>
        <p:txBody>
          <a:bodyPr wrap="square">
            <a:spAutoFit/>
          </a:bodyPr>
          <a:lstStyle/>
          <a:p>
            <a:r>
              <a:rPr lang="en-US" sz="2800" u="sng" dirty="0">
                <a:latin typeface="+mj-lt"/>
              </a:rPr>
              <a:t>DETECTION AND PREVENTION </a:t>
            </a:r>
            <a:r>
              <a:rPr lang="en-US" sz="2800" dirty="0">
                <a:latin typeface="+mj-lt"/>
              </a:rPr>
              <a:t>:</a:t>
            </a:r>
          </a:p>
          <a:p>
            <a:endParaRPr lang="en-IN" sz="2800" dirty="0"/>
          </a:p>
        </p:txBody>
      </p:sp>
      <p:sp>
        <p:nvSpPr>
          <p:cNvPr id="5" name="TextBox 4">
            <a:extLst>
              <a:ext uri="{FF2B5EF4-FFF2-40B4-BE49-F238E27FC236}">
                <a16:creationId xmlns:a16="http://schemas.microsoft.com/office/drawing/2014/main" id="{A61B7157-D62E-EF36-0D18-80A6DFB7481C}"/>
              </a:ext>
            </a:extLst>
          </p:cNvPr>
          <p:cNvSpPr txBox="1"/>
          <p:nvPr/>
        </p:nvSpPr>
        <p:spPr>
          <a:xfrm>
            <a:off x="935373" y="1747780"/>
            <a:ext cx="9013970" cy="3693319"/>
          </a:xfrm>
          <a:prstGeom prst="rect">
            <a:avLst/>
          </a:prstGeom>
          <a:noFill/>
        </p:spPr>
        <p:txBody>
          <a:bodyPr wrap="square">
            <a:spAutoFit/>
          </a:bodyPr>
          <a:lstStyle/>
          <a:p>
            <a:r>
              <a:rPr lang="en-US" sz="1800" b="1" dirty="0">
                <a:latin typeface="+mj-lt"/>
                <a:cs typeface="Arial" panose="020B0604020202020204" pitchFamily="34" charset="0"/>
              </a:rPr>
              <a:t>Detection :</a:t>
            </a:r>
            <a:r>
              <a:rPr lang="en-US" sz="1800" b="1" dirty="0">
                <a:latin typeface="Arial" panose="020B0604020202020204" pitchFamily="34" charset="0"/>
                <a:cs typeface="Arial" panose="020B0604020202020204" pitchFamily="34" charset="0"/>
              </a:rPr>
              <a:t> </a:t>
            </a:r>
            <a:r>
              <a:rPr lang="en-US" sz="1800" dirty="0"/>
              <a:t>Detecting keyloggers requires a combination of methods including using anti-malware software, conducting regular security scans, and implementing behavioral monitoring. These approaches help in identifying and mitigating the risks associated with keylogging malware.</a:t>
            </a:r>
          </a:p>
          <a:p>
            <a:pPr marL="342900" indent="-342900">
              <a:buFont typeface="Wingdings" panose="05000000000000000000" pitchFamily="2" charset="2"/>
              <a:buChar char="Ø"/>
            </a:pPr>
            <a:r>
              <a:rPr lang="en-IN" sz="1800" dirty="0"/>
              <a:t>Anti-Malware Software</a:t>
            </a:r>
            <a:endParaRPr lang="en-US" sz="1800" dirty="0"/>
          </a:p>
          <a:p>
            <a:pPr marL="342900" indent="-342900">
              <a:buFont typeface="Wingdings" panose="05000000000000000000" pitchFamily="2" charset="2"/>
              <a:buChar char="Ø"/>
            </a:pPr>
            <a:r>
              <a:rPr lang="en-IN" sz="1800" dirty="0"/>
              <a:t>Regular Security Scans</a:t>
            </a:r>
            <a:endParaRPr lang="en-US" sz="1800" dirty="0"/>
          </a:p>
          <a:p>
            <a:pPr marL="342900" indent="-342900">
              <a:buFont typeface="Wingdings" panose="05000000000000000000" pitchFamily="2" charset="2"/>
              <a:buChar char="Ø"/>
            </a:pPr>
            <a:r>
              <a:rPr lang="en-IN" sz="1800" dirty="0" err="1"/>
              <a:t>Behavioral</a:t>
            </a:r>
            <a:r>
              <a:rPr lang="en-IN" sz="1800" dirty="0"/>
              <a:t> Monitoring</a:t>
            </a:r>
          </a:p>
          <a:p>
            <a:pPr marL="342900" indent="-342900">
              <a:buFont typeface="Wingdings" panose="05000000000000000000" pitchFamily="2" charset="2"/>
              <a:buChar char="Ø"/>
            </a:pPr>
            <a:endParaRPr lang="en-US" sz="1800" dirty="0"/>
          </a:p>
          <a:p>
            <a:r>
              <a:rPr lang="en-US" sz="1800" b="1" dirty="0">
                <a:latin typeface="+mj-lt"/>
                <a:cs typeface="Arial" panose="020B0604020202020204" pitchFamily="34" charset="0"/>
              </a:rPr>
              <a:t>Prevention :</a:t>
            </a:r>
            <a:r>
              <a:rPr lang="en-US" sz="1800" dirty="0"/>
              <a:t>Preventing keyloggers involves adopting proactive measures such as practicing safe internet habits, regularly updating software, and employing encryption technologies. These steps help mitigate the risks of unauthorized keystroke monitoring and data theft.</a:t>
            </a:r>
          </a:p>
          <a:p>
            <a:pPr marL="342900" indent="-342900">
              <a:buFont typeface="Wingdings" panose="05000000000000000000" pitchFamily="2" charset="2"/>
              <a:buChar char="Ø"/>
            </a:pPr>
            <a:r>
              <a:rPr lang="en-IN" sz="1800" dirty="0"/>
              <a:t>Use Virtual Keyboards</a:t>
            </a:r>
            <a:endParaRPr lang="en-US" sz="1800" dirty="0"/>
          </a:p>
          <a:p>
            <a:pPr marL="342900" indent="-342900">
              <a:buFont typeface="Wingdings" panose="05000000000000000000" pitchFamily="2" charset="2"/>
              <a:buChar char="Ø"/>
            </a:pPr>
            <a:r>
              <a:rPr lang="en-IN" sz="1800" dirty="0"/>
              <a:t>Multi-Factor Authentication (MFA)</a:t>
            </a:r>
            <a:endParaRPr lang="en-US" sz="1800" dirty="0"/>
          </a:p>
          <a:p>
            <a:pPr marL="342900" indent="-342900">
              <a:buFont typeface="Wingdings" panose="05000000000000000000" pitchFamily="2" charset="2"/>
              <a:buChar char="Ø"/>
            </a:pPr>
            <a:r>
              <a:rPr lang="en-IN" sz="1800" dirty="0"/>
              <a:t>Monitor System Activity</a:t>
            </a:r>
            <a:endParaRPr lang="en-US" sz="1800" b="1" dirty="0">
              <a:cs typeface="Arial" panose="020B0604020202020204" pitchFamily="34" charset="0"/>
            </a:endParaRPr>
          </a:p>
        </p:txBody>
      </p:sp>
    </p:spTree>
    <p:extLst>
      <p:ext uri="{BB962C8B-B14F-4D97-AF65-F5344CB8AC3E}">
        <p14:creationId xmlns:p14="http://schemas.microsoft.com/office/powerpoint/2010/main" val="59065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B45236-C833-F5D4-ED6D-23D3232F711D}"/>
              </a:ext>
            </a:extLst>
          </p:cNvPr>
          <p:cNvSpPr txBox="1"/>
          <p:nvPr/>
        </p:nvSpPr>
        <p:spPr>
          <a:xfrm>
            <a:off x="1195431" y="1385134"/>
            <a:ext cx="6115574" cy="3521477"/>
          </a:xfrm>
          <a:prstGeom prst="rect">
            <a:avLst/>
          </a:prstGeom>
          <a:noFill/>
        </p:spPr>
        <p:txBody>
          <a:bodyPr wrap="square">
            <a:spAutoFit/>
          </a:bodyPr>
          <a:lstStyle/>
          <a:p>
            <a:pPr marL="12700">
              <a:spcBef>
                <a:spcPts val="130"/>
              </a:spcBef>
            </a:pPr>
            <a:r>
              <a:rPr lang="en-US" sz="2400" u="sng" kern="0" dirty="0">
                <a:latin typeface="+mj-lt"/>
              </a:rPr>
              <a:t>SECURITY</a:t>
            </a:r>
            <a:r>
              <a:rPr lang="en-US" sz="2400" kern="0" dirty="0">
                <a:latin typeface="+mj-lt"/>
              </a:rPr>
              <a:t>:</a:t>
            </a:r>
          </a:p>
          <a:p>
            <a:pPr marL="12700">
              <a:spcBef>
                <a:spcPts val="130"/>
              </a:spcBef>
            </a:pPr>
            <a:r>
              <a:rPr lang="en-US" sz="1800" b="0" dirty="0">
                <a:latin typeface="+mn-lt"/>
              </a:rPr>
              <a:t>Ensuring robust security is paramount in preventing keylogger attacks. Key security measures include deploying advanced anti-malware software to detect and remove keyloggers, keeping all systems and applications up-to-date with the latest security patches, and implementing multi-factor authentication (MFA) for an added layer of protection. Additionally, educating users on safe online practices and monitoring system behavior for any unusual activities can significantly reduce the risk of keylogger intrusions. By integrating these comprehensive security strategies, we can safeguard sensitive information and maintain a secure computing environment.</a:t>
            </a:r>
          </a:p>
        </p:txBody>
      </p:sp>
      <p:pic>
        <p:nvPicPr>
          <p:cNvPr id="2050" name="Picture 2" descr="Get Equipped With Advanced Cyber Security Services | RAXA">
            <a:extLst>
              <a:ext uri="{FF2B5EF4-FFF2-40B4-BE49-F238E27FC236}">
                <a16:creationId xmlns:a16="http://schemas.microsoft.com/office/drawing/2014/main" id="{4007C5F7-4457-0A91-016E-834F7ED45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853" y="2080471"/>
            <a:ext cx="3521716" cy="219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7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5C13A8-C93F-F174-6E42-88940FE6018B}"/>
              </a:ext>
            </a:extLst>
          </p:cNvPr>
          <p:cNvSpPr txBox="1"/>
          <p:nvPr/>
        </p:nvSpPr>
        <p:spPr>
          <a:xfrm>
            <a:off x="1019262" y="1031738"/>
            <a:ext cx="6115574" cy="523220"/>
          </a:xfrm>
          <a:prstGeom prst="rect">
            <a:avLst/>
          </a:prstGeom>
          <a:noFill/>
        </p:spPr>
        <p:txBody>
          <a:bodyPr wrap="square">
            <a:spAutoFit/>
          </a:bodyPr>
          <a:lstStyle/>
          <a:p>
            <a:pPr marL="12700">
              <a:lnSpc>
                <a:spcPct val="100000"/>
              </a:lnSpc>
              <a:spcBef>
                <a:spcPts val="105"/>
              </a:spcBef>
            </a:pPr>
            <a:r>
              <a:rPr lang="en-IN" sz="2800" u="sng" spc="15" dirty="0">
                <a:latin typeface="+mj-lt"/>
                <a:cs typeface="Trebuchet MS"/>
              </a:rPr>
              <a:t>M</a:t>
            </a:r>
            <a:r>
              <a:rPr lang="en-IN" sz="2800" u="sng" dirty="0">
                <a:latin typeface="+mj-lt"/>
                <a:cs typeface="Trebuchet MS"/>
              </a:rPr>
              <a:t>O</a:t>
            </a:r>
            <a:r>
              <a:rPr lang="en-IN" sz="2800" u="sng" spc="-15" dirty="0">
                <a:latin typeface="+mj-lt"/>
                <a:cs typeface="Trebuchet MS"/>
              </a:rPr>
              <a:t>D</a:t>
            </a:r>
            <a:r>
              <a:rPr lang="en-IN" sz="2800" u="sng" spc="-35" dirty="0">
                <a:latin typeface="+mj-lt"/>
                <a:cs typeface="Trebuchet MS"/>
              </a:rPr>
              <a:t>E</a:t>
            </a:r>
            <a:r>
              <a:rPr lang="en-IN" sz="2800" u="sng" spc="-30" dirty="0">
                <a:latin typeface="+mj-lt"/>
                <a:cs typeface="Trebuchet MS"/>
              </a:rPr>
              <a:t>LL</a:t>
            </a:r>
            <a:r>
              <a:rPr lang="en-IN" sz="2800" u="sng" spc="-5" dirty="0">
                <a:latin typeface="+mj-lt"/>
                <a:cs typeface="Trebuchet MS"/>
              </a:rPr>
              <a:t>I</a:t>
            </a:r>
            <a:r>
              <a:rPr lang="en-IN" sz="2800" u="sng" spc="30" dirty="0">
                <a:latin typeface="+mj-lt"/>
                <a:cs typeface="Trebuchet MS"/>
              </a:rPr>
              <a:t>N</a:t>
            </a:r>
            <a:r>
              <a:rPr lang="en-IN" sz="2800" u="sng" spc="5" dirty="0">
                <a:latin typeface="+mj-lt"/>
                <a:cs typeface="Trebuchet MS"/>
              </a:rPr>
              <a:t>G</a:t>
            </a:r>
            <a:r>
              <a:rPr lang="en-IN" sz="2800" spc="5" dirty="0">
                <a:latin typeface="+mj-lt"/>
                <a:cs typeface="Trebuchet MS"/>
              </a:rPr>
              <a:t> :</a:t>
            </a:r>
            <a:endParaRPr lang="en-IN" sz="2800" u="sng" dirty="0">
              <a:latin typeface="+mj-lt"/>
              <a:cs typeface="Trebuchet MS"/>
            </a:endParaRPr>
          </a:p>
        </p:txBody>
      </p:sp>
      <p:sp>
        <p:nvSpPr>
          <p:cNvPr id="4" name="AutoShape 2" descr="Proposed Methodology of Unprivileged Keylogger Detection | Download  Scientific Diagram">
            <a:extLst>
              <a:ext uri="{FF2B5EF4-FFF2-40B4-BE49-F238E27FC236}">
                <a16:creationId xmlns:a16="http://schemas.microsoft.com/office/drawing/2014/main" id="{74DA2A90-6BB2-143A-24FA-182EE62FB7F7}"/>
              </a:ext>
            </a:extLst>
          </p:cNvPr>
          <p:cNvSpPr>
            <a:spLocks noChangeAspect="1" noChangeArrowheads="1"/>
          </p:cNvSpPr>
          <p:nvPr/>
        </p:nvSpPr>
        <p:spPr bwMode="auto">
          <a:xfrm>
            <a:off x="5943599" y="3276600"/>
            <a:ext cx="146387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295E53A2-79AB-723D-FFFF-120CB5E0B05F}"/>
              </a:ext>
            </a:extLst>
          </p:cNvPr>
          <p:cNvPicPr>
            <a:picLocks noChangeAspect="1"/>
          </p:cNvPicPr>
          <p:nvPr/>
        </p:nvPicPr>
        <p:blipFill>
          <a:blip r:embed="rId2"/>
          <a:stretch>
            <a:fillRect/>
          </a:stretch>
        </p:blipFill>
        <p:spPr>
          <a:xfrm>
            <a:off x="1695538" y="1954635"/>
            <a:ext cx="8096250" cy="2197916"/>
          </a:xfrm>
          <a:prstGeom prst="rect">
            <a:avLst/>
          </a:prstGeom>
        </p:spPr>
      </p:pic>
      <p:sp>
        <p:nvSpPr>
          <p:cNvPr id="9" name="TextBox 8">
            <a:extLst>
              <a:ext uri="{FF2B5EF4-FFF2-40B4-BE49-F238E27FC236}">
                <a16:creationId xmlns:a16="http://schemas.microsoft.com/office/drawing/2014/main" id="{BD92F36C-0D4A-FDD1-89C9-D1C22C7D70AB}"/>
              </a:ext>
            </a:extLst>
          </p:cNvPr>
          <p:cNvSpPr txBox="1"/>
          <p:nvPr/>
        </p:nvSpPr>
        <p:spPr>
          <a:xfrm>
            <a:off x="1170264" y="4454123"/>
            <a:ext cx="6115574" cy="1880002"/>
          </a:xfrm>
          <a:prstGeom prst="rect">
            <a:avLst/>
          </a:prstGeom>
          <a:noFill/>
        </p:spPr>
        <p:txBody>
          <a:bodyPr wrap="square">
            <a:spAutoFit/>
          </a:bodyPr>
          <a:lstStyle/>
          <a:p>
            <a:pPr marL="12700">
              <a:lnSpc>
                <a:spcPct val="100000"/>
              </a:lnSpc>
              <a:spcBef>
                <a:spcPts val="100"/>
              </a:spcBef>
            </a:pPr>
            <a:r>
              <a:rPr lang="en-US" sz="2000" u="sng" dirty="0">
                <a:latin typeface="+mj-lt"/>
                <a:cs typeface="Trebuchet MS"/>
              </a:rPr>
              <a:t>END USERS:</a:t>
            </a:r>
          </a:p>
          <a:p>
            <a:pPr marL="355600" indent="-342900">
              <a:lnSpc>
                <a:spcPct val="100000"/>
              </a:lnSpc>
              <a:spcBef>
                <a:spcPts val="100"/>
              </a:spcBef>
              <a:buFont typeface="Wingdings" panose="05000000000000000000" pitchFamily="2" charset="2"/>
              <a:buChar char="Ø"/>
            </a:pPr>
            <a:r>
              <a:rPr lang="en-US" dirty="0">
                <a:cs typeface="Trebuchet MS"/>
              </a:rPr>
              <a:t>Individuals</a:t>
            </a:r>
          </a:p>
          <a:p>
            <a:pPr marL="355600" indent="-342900">
              <a:lnSpc>
                <a:spcPct val="100000"/>
              </a:lnSpc>
              <a:spcBef>
                <a:spcPts val="100"/>
              </a:spcBef>
              <a:buFont typeface="Wingdings" panose="05000000000000000000" pitchFamily="2" charset="2"/>
              <a:buChar char="Ø"/>
            </a:pPr>
            <a:r>
              <a:rPr lang="en-US" dirty="0">
                <a:cs typeface="Trebuchet MS"/>
              </a:rPr>
              <a:t>Businesses</a:t>
            </a:r>
          </a:p>
          <a:p>
            <a:pPr marL="355600" indent="-342900">
              <a:lnSpc>
                <a:spcPct val="100000"/>
              </a:lnSpc>
              <a:spcBef>
                <a:spcPts val="100"/>
              </a:spcBef>
              <a:buFont typeface="Wingdings" panose="05000000000000000000" pitchFamily="2" charset="2"/>
              <a:buChar char="Ø"/>
            </a:pPr>
            <a:r>
              <a:rPr lang="en-US" dirty="0">
                <a:cs typeface="Trebuchet MS"/>
              </a:rPr>
              <a:t>Financial Institutions</a:t>
            </a:r>
          </a:p>
          <a:p>
            <a:pPr marL="355600" indent="-342900">
              <a:lnSpc>
                <a:spcPct val="100000"/>
              </a:lnSpc>
              <a:spcBef>
                <a:spcPts val="100"/>
              </a:spcBef>
              <a:buFont typeface="Wingdings" panose="05000000000000000000" pitchFamily="2" charset="2"/>
              <a:buChar char="Ø"/>
            </a:pPr>
            <a:r>
              <a:rPr lang="en-US" dirty="0">
                <a:cs typeface="Trebuchet MS"/>
              </a:rPr>
              <a:t>Government Agencies</a:t>
            </a:r>
          </a:p>
          <a:p>
            <a:pPr marL="12700">
              <a:lnSpc>
                <a:spcPct val="100000"/>
              </a:lnSpc>
              <a:spcBef>
                <a:spcPts val="100"/>
              </a:spcBef>
            </a:pPr>
            <a:endParaRPr lang="en-US" sz="2000" dirty="0">
              <a:cs typeface="Trebuchet MS"/>
            </a:endParaRPr>
          </a:p>
        </p:txBody>
      </p:sp>
    </p:spTree>
    <p:extLst>
      <p:ext uri="{BB962C8B-B14F-4D97-AF65-F5344CB8AC3E}">
        <p14:creationId xmlns:p14="http://schemas.microsoft.com/office/powerpoint/2010/main" val="304674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E9C4-48B1-6517-C91B-A7593799001A}"/>
              </a:ext>
            </a:extLst>
          </p:cNvPr>
          <p:cNvSpPr>
            <a:spLocks noGrp="1"/>
          </p:cNvSpPr>
          <p:nvPr>
            <p:ph type="title"/>
          </p:nvPr>
        </p:nvSpPr>
        <p:spPr/>
        <p:txBody>
          <a:bodyPr/>
          <a:lstStyle/>
          <a:p>
            <a:r>
              <a:rPr lang="en-IN" dirty="0"/>
              <a:t>Advantages and Disadvantages</a:t>
            </a:r>
          </a:p>
        </p:txBody>
      </p:sp>
      <p:sp>
        <p:nvSpPr>
          <p:cNvPr id="3" name="Text Placeholder 2">
            <a:extLst>
              <a:ext uri="{FF2B5EF4-FFF2-40B4-BE49-F238E27FC236}">
                <a16:creationId xmlns:a16="http://schemas.microsoft.com/office/drawing/2014/main" id="{C864A161-BC5F-4199-2EEB-147E2BAF445C}"/>
              </a:ext>
            </a:extLst>
          </p:cNvPr>
          <p:cNvSpPr>
            <a:spLocks noGrp="1"/>
          </p:cNvSpPr>
          <p:nvPr>
            <p:ph type="body" idx="1"/>
          </p:nvPr>
        </p:nvSpPr>
        <p:spPr/>
        <p:txBody>
          <a:bodyPr/>
          <a:lstStyle/>
          <a:p>
            <a:r>
              <a:rPr lang="en-IN" dirty="0"/>
              <a:t>Advantages:</a:t>
            </a:r>
          </a:p>
        </p:txBody>
      </p:sp>
      <p:sp>
        <p:nvSpPr>
          <p:cNvPr id="4" name="Content Placeholder 3">
            <a:extLst>
              <a:ext uri="{FF2B5EF4-FFF2-40B4-BE49-F238E27FC236}">
                <a16:creationId xmlns:a16="http://schemas.microsoft.com/office/drawing/2014/main" id="{F12099D2-8C3C-969D-0574-4FCC13ECAA9B}"/>
              </a:ext>
            </a:extLst>
          </p:cNvPr>
          <p:cNvSpPr>
            <a:spLocks noGrp="1"/>
          </p:cNvSpPr>
          <p:nvPr>
            <p:ph sz="half" idx="2"/>
          </p:nvPr>
        </p:nvSpPr>
        <p:spPr/>
        <p:txBody>
          <a:bodyPr/>
          <a:lstStyle/>
          <a:p>
            <a:pPr marL="342900" indent="-342900">
              <a:buFont typeface="Wingdings" panose="05000000000000000000" pitchFamily="2" charset="2"/>
              <a:buChar char="v"/>
            </a:pPr>
            <a:r>
              <a:rPr lang="en-IN" sz="2400" dirty="0"/>
              <a:t>Monitoring and Surveillance</a:t>
            </a:r>
          </a:p>
          <a:p>
            <a:pPr marL="342900" indent="-342900">
              <a:buFont typeface="Wingdings" panose="05000000000000000000" pitchFamily="2" charset="2"/>
              <a:buChar char="v"/>
            </a:pPr>
            <a:r>
              <a:rPr lang="en-IN" sz="2400" dirty="0"/>
              <a:t>Parental Control</a:t>
            </a:r>
          </a:p>
          <a:p>
            <a:pPr marL="342900" indent="-342900">
              <a:buFont typeface="Wingdings" panose="05000000000000000000" pitchFamily="2" charset="2"/>
              <a:buChar char="v"/>
            </a:pPr>
            <a:r>
              <a:rPr lang="en-IN" sz="2400" dirty="0"/>
              <a:t>Password Recovery</a:t>
            </a:r>
          </a:p>
          <a:p>
            <a:pPr marL="342900" indent="-342900">
              <a:buFont typeface="Wingdings" panose="05000000000000000000" pitchFamily="2" charset="2"/>
              <a:buChar char="v"/>
            </a:pPr>
            <a:r>
              <a:rPr lang="en-IN" sz="2400" dirty="0"/>
              <a:t>Law Enforcement</a:t>
            </a:r>
          </a:p>
          <a:p>
            <a:pPr marL="342900" indent="-342900">
              <a:buFont typeface="Wingdings" panose="05000000000000000000" pitchFamily="2" charset="2"/>
              <a:buChar char="v"/>
            </a:pPr>
            <a:r>
              <a:rPr lang="en-IN" sz="2400" dirty="0"/>
              <a:t>Debugging</a:t>
            </a:r>
            <a:endParaRPr lang="en-US" sz="2400" i="1" dirty="0"/>
          </a:p>
          <a:p>
            <a:endParaRPr lang="en-IN" dirty="0"/>
          </a:p>
        </p:txBody>
      </p:sp>
      <p:sp>
        <p:nvSpPr>
          <p:cNvPr id="5" name="Text Placeholder 4">
            <a:extLst>
              <a:ext uri="{FF2B5EF4-FFF2-40B4-BE49-F238E27FC236}">
                <a16:creationId xmlns:a16="http://schemas.microsoft.com/office/drawing/2014/main" id="{38BA9839-D39C-5AFD-3372-476D01232E06}"/>
              </a:ext>
            </a:extLst>
          </p:cNvPr>
          <p:cNvSpPr>
            <a:spLocks noGrp="1"/>
          </p:cNvSpPr>
          <p:nvPr>
            <p:ph type="body" sz="quarter" idx="3"/>
          </p:nvPr>
        </p:nvSpPr>
        <p:spPr/>
        <p:txBody>
          <a:bodyPr/>
          <a:lstStyle/>
          <a:p>
            <a:r>
              <a:rPr lang="en-IN" dirty="0"/>
              <a:t>Disadvantages:</a:t>
            </a:r>
          </a:p>
        </p:txBody>
      </p:sp>
      <p:sp>
        <p:nvSpPr>
          <p:cNvPr id="6" name="Content Placeholder 5">
            <a:extLst>
              <a:ext uri="{FF2B5EF4-FFF2-40B4-BE49-F238E27FC236}">
                <a16:creationId xmlns:a16="http://schemas.microsoft.com/office/drawing/2014/main" id="{407B67DB-A6B1-084D-1F8D-490A145A033E}"/>
              </a:ext>
            </a:extLst>
          </p:cNvPr>
          <p:cNvSpPr>
            <a:spLocks noGrp="1"/>
          </p:cNvSpPr>
          <p:nvPr>
            <p:ph sz="quarter" idx="4"/>
          </p:nvPr>
        </p:nvSpPr>
        <p:spPr/>
        <p:txBody>
          <a:bodyPr/>
          <a:lstStyle/>
          <a:p>
            <a:pPr marL="285750" indent="-285750">
              <a:buFont typeface="Wingdings" panose="05000000000000000000" pitchFamily="2" charset="2"/>
              <a:buChar char="v"/>
            </a:pPr>
            <a:r>
              <a:rPr lang="en-IN" dirty="0"/>
              <a:t>Privacy Concerns</a:t>
            </a:r>
          </a:p>
          <a:p>
            <a:pPr marL="285750" indent="-285750">
              <a:buFont typeface="Wingdings" panose="05000000000000000000" pitchFamily="2" charset="2"/>
              <a:buChar char="v"/>
            </a:pPr>
            <a:r>
              <a:rPr lang="en-IN" dirty="0"/>
              <a:t>Malware Threat</a:t>
            </a:r>
          </a:p>
          <a:p>
            <a:pPr marL="285750" indent="-285750">
              <a:buFont typeface="Wingdings" panose="05000000000000000000" pitchFamily="2" charset="2"/>
              <a:buChar char="v"/>
            </a:pPr>
            <a:r>
              <a:rPr lang="en-IN" dirty="0"/>
              <a:t>Legal Issues</a:t>
            </a:r>
          </a:p>
          <a:p>
            <a:pPr marL="285750" indent="-285750">
              <a:buFont typeface="Wingdings" panose="05000000000000000000" pitchFamily="2" charset="2"/>
              <a:buChar char="v"/>
            </a:pPr>
            <a:r>
              <a:rPr lang="en-IN" dirty="0"/>
              <a:t>False Sense of Security</a:t>
            </a:r>
          </a:p>
          <a:p>
            <a:pPr marL="285750" indent="-285750">
              <a:buFont typeface="Wingdings" panose="05000000000000000000" pitchFamily="2" charset="2"/>
              <a:buChar char="v"/>
            </a:pPr>
            <a:r>
              <a:rPr lang="en-IN" dirty="0"/>
              <a:t>Detection and Removal Challenges</a:t>
            </a:r>
          </a:p>
          <a:p>
            <a:endParaRPr lang="en-IN" dirty="0"/>
          </a:p>
        </p:txBody>
      </p:sp>
    </p:spTree>
    <p:extLst>
      <p:ext uri="{BB962C8B-B14F-4D97-AF65-F5344CB8AC3E}">
        <p14:creationId xmlns:p14="http://schemas.microsoft.com/office/powerpoint/2010/main" val="13919948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153</TotalTime>
  <Words>657</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Garamond</vt:lpstr>
      <vt:lpstr>Times New Roman</vt:lpstr>
      <vt:lpstr>Trebuchet MS</vt:lpstr>
      <vt:lpstr>Wingdings</vt:lpstr>
      <vt:lpstr>Organic</vt:lpstr>
      <vt:lpstr>Keylogger and security</vt:lpstr>
      <vt:lpstr>Table of contents</vt:lpstr>
      <vt:lpstr>INTRODUCTION TO KEYLOGGER </vt:lpstr>
      <vt:lpstr>PowerPoint Presentation</vt:lpstr>
      <vt:lpstr>PowerPoint Presentation</vt:lpstr>
      <vt:lpstr>PowerPoint Presentation</vt:lpstr>
      <vt:lpstr>PowerPoint Presentation</vt:lpstr>
      <vt:lpstr>PowerPoint Presentation</vt:lpstr>
      <vt:lpstr>Advantages and Disadvantages</vt:lpstr>
      <vt:lpstr>PowerPoint Presentation</vt:lpstr>
      <vt:lpstr>Result</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balaji annam</dc:creator>
  <cp:lastModifiedBy>balaji annam</cp:lastModifiedBy>
  <cp:revision>1</cp:revision>
  <dcterms:created xsi:type="dcterms:W3CDTF">2024-06-20T07:20:33Z</dcterms:created>
  <dcterms:modified xsi:type="dcterms:W3CDTF">2024-06-20T10:56:15Z</dcterms:modified>
</cp:coreProperties>
</file>