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98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66" d="100"/>
          <a:sy n="66" d="100"/>
        </p:scale>
        <p:origin x="1301" y="451"/>
      </p:cViewPr>
      <p:guideLst>
        <p:guide orient="horz" pos="211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6.jpg"/><Relationship Id="rId12" Type="http://schemas.microsoft.com/office/2007/relationships/hdphoto" Target="../media/hdphoto1.wdp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ieeexplore.ieee.org/abstract/document/944432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gifi.fit/?v=c86ee0d9d7ed" TargetMode="External"/><Relationship Id="rId5" Type="http://schemas.openxmlformats.org/officeDocument/2006/relationships/hyperlink" Target="https://www.mdpi.com/2306-5354/10/4/459" TargetMode="External"/><Relationship Id="rId4" Type="http://schemas.openxmlformats.org/officeDocument/2006/relationships/hyperlink" Target="https://ieeexplore.ieee.org/abstract/document/890237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9092731" y="3241613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711952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1514" y="1054417"/>
            <a:ext cx="10552034" cy="5722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+mn-lt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+mn-lt"/>
                <a:cs typeface="Arial" panose="020B0604020202020204" pitchFamily="34" charset="0"/>
              </a:rPr>
              <a:t>Problem Statement ID – </a:t>
            </a:r>
            <a:r>
              <a:rPr lang="en-US" sz="2200" dirty="0">
                <a:latin typeface="+mn-lt"/>
                <a:cs typeface="Arial" panose="020B0604020202020204" pitchFamily="34" charset="0"/>
              </a:rPr>
              <a:t>SIH 1556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+mn-lt"/>
                <a:cs typeface="Arial" panose="020B0604020202020204" pitchFamily="34" charset="0"/>
              </a:rPr>
              <a:t>Problem Statement Title - </a:t>
            </a:r>
            <a:r>
              <a:rPr lang="en-US" sz="2200" b="0" i="0" dirty="0">
                <a:solidFill>
                  <a:srgbClr val="212529"/>
                </a:solidFill>
                <a:effectLst/>
                <a:latin typeface="+mn-lt"/>
              </a:rPr>
              <a:t>Develop a Smart Yoga Mat integrated with Artificial Intelligence (AI) capabilities to support smart watch integration for tracking progress and provide curated yoga content by experts, while ensuring its affordability.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+mn-lt"/>
                <a:cs typeface="Arial" panose="020B0604020202020204" pitchFamily="34" charset="0"/>
              </a:rPr>
              <a:t>Theme – </a:t>
            </a:r>
            <a:r>
              <a:rPr lang="en-US" sz="2200" dirty="0" err="1">
                <a:latin typeface="+mn-lt"/>
                <a:cs typeface="Arial" panose="020B0604020202020204" pitchFamily="34" charset="0"/>
              </a:rPr>
              <a:t>Medtech</a:t>
            </a:r>
            <a:r>
              <a:rPr lang="en-US" sz="2200" dirty="0">
                <a:latin typeface="+mn-lt"/>
                <a:cs typeface="Arial" panose="020B0604020202020204" pitchFamily="34" charset="0"/>
              </a:rPr>
              <a:t> / Biotech / </a:t>
            </a:r>
            <a:r>
              <a:rPr lang="en-US" sz="2200" dirty="0" err="1">
                <a:latin typeface="+mn-lt"/>
                <a:cs typeface="Arial" panose="020B0604020202020204" pitchFamily="34" charset="0"/>
              </a:rPr>
              <a:t>Healthtech</a:t>
            </a:r>
            <a:r>
              <a:rPr lang="en-US" sz="2200" dirty="0">
                <a:latin typeface="+mn-lt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+mn-lt"/>
                <a:cs typeface="Arial" panose="020B0604020202020204" pitchFamily="34" charset="0"/>
              </a:rPr>
              <a:t>PS Category- </a:t>
            </a:r>
            <a:r>
              <a:rPr lang="en-US" sz="2200" dirty="0">
                <a:latin typeface="+mn-lt"/>
                <a:cs typeface="Arial" panose="020B0604020202020204" pitchFamily="34" charset="0"/>
              </a:rPr>
              <a:t>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+mn-lt"/>
                <a:cs typeface="Arial" panose="020B0604020202020204" pitchFamily="34" charset="0"/>
              </a:rPr>
              <a:t>Team ID- </a:t>
            </a:r>
            <a:r>
              <a:rPr lang="en-US" sz="2200" dirty="0">
                <a:latin typeface="+mn-lt"/>
                <a:cs typeface="Arial" panose="020B0604020202020204" pitchFamily="34" charset="0"/>
              </a:rPr>
              <a:t>3718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+mn-lt"/>
                <a:cs typeface="Arial" panose="020B0604020202020204" pitchFamily="34" charset="0"/>
              </a:rPr>
              <a:t>Team Name – </a:t>
            </a:r>
            <a:r>
              <a:rPr lang="en-US" sz="2200" dirty="0">
                <a:latin typeface="+mn-lt"/>
                <a:cs typeface="Arial" panose="020B0604020202020204" pitchFamily="34" charset="0"/>
              </a:rPr>
              <a:t>TEAM G3N3SIS</a:t>
            </a:r>
            <a:endParaRPr lang="en-IN" sz="22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ubtitle 3">
            <a:extLst>
              <a:ext uri="{FF2B5EF4-FFF2-40B4-BE49-F238E27FC236}">
                <a16:creationId xmlns:a16="http://schemas.microsoft.com/office/drawing/2014/main" id="{8942F752-0239-EC6A-67DD-15555E4BE1FA}"/>
              </a:ext>
            </a:extLst>
          </p:cNvPr>
          <p:cNvSpPr txBox="1">
            <a:spLocks/>
          </p:cNvSpPr>
          <p:nvPr/>
        </p:nvSpPr>
        <p:spPr bwMode="auto">
          <a:xfrm>
            <a:off x="1348680" y="178117"/>
            <a:ext cx="8534400" cy="1752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TradeGothic"/>
                <a:ea typeface="MS PGothic" panose="020B0600070205080204" pitchFamily="1" charset="-128"/>
                <a:cs typeface="MS PGothic" panose="020B0600070205080204" pitchFamily="1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radeGothic"/>
                <a:ea typeface="MS PGothic" panose="020B0600070205080204" pitchFamily="1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radeGothic"/>
                <a:ea typeface="MS PGothic" panose="020B0600070205080204" pitchFamily="1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radeGothic"/>
                <a:ea typeface="MS PGothic" panose="020B0600070205080204" pitchFamily="1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radeGothic"/>
                <a:ea typeface="MS PGothic" panose="020B0600070205080204" pitchFamily="1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2411095" y="252095"/>
            <a:ext cx="7627871" cy="457292"/>
          </a:xfrm>
        </p:spPr>
        <p:txBody>
          <a:bodyPr/>
          <a:lstStyle/>
          <a:p>
            <a:b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</a:br>
            <a:br>
              <a:rPr lang="en-US" sz="14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AI Powered Smart Yoga-mat with Smart Watch integration</a:t>
            </a:r>
            <a:br>
              <a:rPr lang="en-IN" sz="14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10" name="Oval 9" descr="Your startup LOGO"/>
          <p:cNvSpPr/>
          <p:nvPr/>
        </p:nvSpPr>
        <p:spPr>
          <a:xfrm>
            <a:off x="329565" y="252095"/>
            <a:ext cx="2081530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G3N3SIS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199009" y="1457683"/>
            <a:ext cx="54190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IDEA / SOLUTION : </a:t>
            </a:r>
          </a:p>
          <a:p>
            <a:endParaRPr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Medium" panose="020B0603020102020204"/>
              <a:ea typeface="Franklin Gothic Medium" panose="020B0603020102020204"/>
            </a:endParaRPr>
          </a:p>
          <a:p>
            <a:r>
              <a:rPr lang="en-US" dirty="0"/>
              <a:t>A cost-effective, AI-powered smart yoga mat offering </a:t>
            </a:r>
            <a:r>
              <a:rPr lang="en-US" b="1" dirty="0"/>
              <a:t>real-time feedback</a:t>
            </a:r>
            <a:r>
              <a:rPr lang="en-US" dirty="0"/>
              <a:t>, </a:t>
            </a:r>
            <a:r>
              <a:rPr lang="en-US" b="1" dirty="0"/>
              <a:t>posture analysis</a:t>
            </a:r>
            <a:r>
              <a:rPr lang="en-US" dirty="0"/>
              <a:t>, and </a:t>
            </a:r>
            <a:r>
              <a:rPr lang="en-US" b="1" dirty="0"/>
              <a:t>personalized routines </a:t>
            </a:r>
            <a:r>
              <a:rPr lang="en-US" dirty="0"/>
              <a:t>via </a:t>
            </a:r>
            <a:r>
              <a:rPr lang="en-US" u="sng" dirty="0"/>
              <a:t>seamless smartwatch integration and a user-friendly mobile app</a:t>
            </a:r>
            <a:endParaRPr lang="en-US" sz="1800" u="sng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b="1" dirty="0">
                <a:latin typeface="+mj-lt"/>
              </a:rPr>
              <a:t>Calibratable yoga mat</a:t>
            </a:r>
            <a:r>
              <a:rPr lang="en-US" dirty="0">
                <a:latin typeface="+mj-lt"/>
              </a:rPr>
              <a:t>: Suitable for all body types and heights.</a:t>
            </a:r>
            <a:endParaRPr lang="en-US" dirty="0">
              <a:latin typeface="+mj-lt"/>
              <a:ea typeface="Franklin Gothic Medium" panose="020B0603020102020204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b="1" dirty="0"/>
              <a:t>AI-Powered Posture Correction</a:t>
            </a:r>
            <a:r>
              <a:rPr lang="en-US" dirty="0"/>
              <a:t>: Through LED indicators on the mat (show exact correction points) and through one-on-one instruction and feedback through user friendly NLP model</a:t>
            </a:r>
            <a:endParaRPr sz="1800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b="1" dirty="0"/>
              <a:t>User-Friendly App</a:t>
            </a:r>
            <a:r>
              <a:rPr lang="en-US" dirty="0"/>
              <a:t>: Leverages CV model and additional features like streaks, statistics, routine building, gamification, social sharing etc.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737939" y="4189960"/>
            <a:ext cx="64083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Unique Value Propositions (UVP)</a:t>
            </a:r>
            <a:r>
              <a:rPr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 : </a:t>
            </a:r>
          </a:p>
          <a:p>
            <a:endParaRPr lang="en-IN" sz="18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b="1" dirty="0"/>
              <a:t>Advanced Posture Correction </a:t>
            </a:r>
            <a:r>
              <a:rPr lang="en-IN" dirty="0"/>
              <a:t>using LEDs and NLP model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/>
              <a:t>The mat </a:t>
            </a:r>
            <a:r>
              <a:rPr lang="en-US" b="1" dirty="0"/>
              <a:t>adapts</a:t>
            </a:r>
            <a:r>
              <a:rPr lang="en-US" dirty="0"/>
              <a:t> to individual user limits through a detailed calibration process ( Inclusive of all body types and heights )</a:t>
            </a:r>
            <a:endParaRPr lang="en-US" sz="18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b="1" dirty="0"/>
              <a:t>Comprehensive App Features</a:t>
            </a:r>
            <a:r>
              <a:rPr lang="en-US" dirty="0"/>
              <a:t>: Our app includes streaks, routine building, gamification, and community-based feedback</a:t>
            </a:r>
            <a:endParaRPr lang="en-US" sz="18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751322" y="1235646"/>
            <a:ext cx="64406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PROBLEM RESOLUTION:</a:t>
            </a:r>
            <a:br>
              <a:rPr lang="en-IN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</a:br>
            <a:endParaRPr sz="1800" dirty="0">
              <a:solidFill>
                <a:srgbClr val="000000"/>
              </a:solidFill>
              <a:latin typeface="+mn-lt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b="0" i="0" dirty="0">
                <a:effectLst/>
                <a:latin typeface="+mn-lt"/>
              </a:rPr>
              <a:t>Enables seamless connection with smartwatches for key metric tracking.</a:t>
            </a:r>
            <a:endParaRPr lang="en-US" sz="1800" dirty="0">
              <a:solidFill>
                <a:srgbClr val="000000"/>
              </a:solidFill>
              <a:latin typeface="+mn-lt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b="0" i="0" dirty="0">
                <a:effectLst/>
                <a:latin typeface="+mn-lt"/>
              </a:rPr>
              <a:t>Provides personalized content like </a:t>
            </a:r>
            <a:r>
              <a:rPr lang="en-US" b="0" i="0" u="sng" dirty="0">
                <a:effectLst/>
                <a:latin typeface="+mn-lt"/>
              </a:rPr>
              <a:t>instructional videos and audio guidance with accurate </a:t>
            </a:r>
            <a:r>
              <a:rPr lang="en-IN" b="0" i="0" u="sng" dirty="0">
                <a:effectLst/>
                <a:latin typeface="+mn-lt"/>
              </a:rPr>
              <a:t>posture corrections.</a:t>
            </a:r>
            <a:endParaRPr lang="en-US" b="0" i="0" u="sng" dirty="0">
              <a:effectLst/>
              <a:latin typeface="+mn-lt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b="0" i="0" dirty="0">
                <a:solidFill>
                  <a:srgbClr val="212529"/>
                </a:solidFill>
                <a:effectLst/>
                <a:latin typeface="+mn-lt"/>
              </a:rPr>
              <a:t>Remains </a:t>
            </a:r>
            <a:r>
              <a:rPr lang="en-US" b="1" i="0" dirty="0">
                <a:solidFill>
                  <a:srgbClr val="212529"/>
                </a:solidFill>
                <a:effectLst/>
                <a:latin typeface="+mn-lt"/>
              </a:rPr>
              <a:t>cost-effective (5000 INR approx.)</a:t>
            </a:r>
            <a:r>
              <a:rPr lang="en-US" b="0" i="0" dirty="0">
                <a:solidFill>
                  <a:srgbClr val="212529"/>
                </a:solidFill>
                <a:effectLst/>
                <a:latin typeface="+mn-lt"/>
              </a:rPr>
              <a:t> without compromising on quality or functionality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b="0" i="0" u="sng" dirty="0">
                <a:solidFill>
                  <a:srgbClr val="212529"/>
                </a:solidFill>
                <a:effectLst/>
                <a:latin typeface="+mn-lt"/>
              </a:rPr>
              <a:t>User-friendly interface and </a:t>
            </a:r>
            <a:r>
              <a:rPr lang="en-US" i="0" u="sng" dirty="0">
                <a:solidFill>
                  <a:srgbClr val="212529"/>
                </a:solidFill>
                <a:effectLst/>
                <a:latin typeface="+mn-lt"/>
              </a:rPr>
              <a:t>ergonomic design </a:t>
            </a:r>
            <a:r>
              <a:rPr lang="en-US" b="0" i="0" dirty="0">
                <a:solidFill>
                  <a:srgbClr val="212529"/>
                </a:solidFill>
                <a:effectLst/>
                <a:latin typeface="+mn-lt"/>
              </a:rPr>
              <a:t>suitable for various yoga practices.</a:t>
            </a:r>
            <a:endParaRPr lang="en-US" b="0" i="0" dirty="0">
              <a:effectLst/>
              <a:latin typeface="+mn-lt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5751322" y="1235646"/>
            <a:ext cx="6307455" cy="2862322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5751322" y="4172711"/>
            <a:ext cx="6299164" cy="203132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133223" y="1235646"/>
            <a:ext cx="5543550" cy="49683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2D91363D-7153-8012-E900-4AEB8C7FED5F}"/>
              </a:ext>
            </a:extLst>
          </p:cNvPr>
          <p:cNvSpPr/>
          <p:nvPr/>
        </p:nvSpPr>
        <p:spPr>
          <a:xfrm>
            <a:off x="329565" y="252095"/>
            <a:ext cx="2081530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G3N3SIS</a:t>
            </a:r>
            <a:endParaRPr lang="en-IN" dirty="0"/>
          </a:p>
        </p:txBody>
      </p:sp>
      <p:sp>
        <p:nvSpPr>
          <p:cNvPr id="19" name="Rectangles 11">
            <a:extLst>
              <a:ext uri="{FF2B5EF4-FFF2-40B4-BE49-F238E27FC236}">
                <a16:creationId xmlns:a16="http://schemas.microsoft.com/office/drawing/2014/main" id="{EFFFD1E5-BB69-8C46-CEC3-8BC7E5503A7D}"/>
              </a:ext>
            </a:extLst>
          </p:cNvPr>
          <p:cNvSpPr/>
          <p:nvPr/>
        </p:nvSpPr>
        <p:spPr>
          <a:xfrm>
            <a:off x="5455030" y="5111815"/>
            <a:ext cx="6595455" cy="1171583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4221748-10D3-FAF7-CF3A-668C7E03C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784" y="1448770"/>
            <a:ext cx="992546" cy="195820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D81AFAA-C05F-0714-B2B3-6CF37F38740C}"/>
              </a:ext>
            </a:extLst>
          </p:cNvPr>
          <p:cNvSpPr txBox="1"/>
          <p:nvPr/>
        </p:nvSpPr>
        <p:spPr>
          <a:xfrm>
            <a:off x="111389" y="1531665"/>
            <a:ext cx="2123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</a:rPr>
              <a:t>FRONTEND</a:t>
            </a:r>
            <a:endParaRPr lang="en-IN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1724FE-E416-1C0D-2C41-B8278F1F32C1}"/>
              </a:ext>
            </a:extLst>
          </p:cNvPr>
          <p:cNvSpPr txBox="1"/>
          <p:nvPr/>
        </p:nvSpPr>
        <p:spPr>
          <a:xfrm>
            <a:off x="111135" y="4030477"/>
            <a:ext cx="2123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</a:rPr>
              <a:t>BACKEND</a:t>
            </a:r>
            <a:endParaRPr lang="en-IN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198318-A064-BF52-CA57-D46F031BFB70}"/>
              </a:ext>
            </a:extLst>
          </p:cNvPr>
          <p:cNvSpPr txBox="1"/>
          <p:nvPr/>
        </p:nvSpPr>
        <p:spPr>
          <a:xfrm>
            <a:off x="2501425" y="3962445"/>
            <a:ext cx="2123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</a:rPr>
              <a:t>HARDWARE</a:t>
            </a:r>
            <a:endParaRPr lang="en-IN" sz="14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0E05646-8EE9-3904-1287-64BBD76E8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9609" y="3570358"/>
            <a:ext cx="2347230" cy="132031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7F68CBD-243A-5A97-9101-A1C4356F45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9609" y="4974336"/>
            <a:ext cx="2347230" cy="1320317"/>
          </a:xfrm>
          <a:prstGeom prst="rect">
            <a:avLst/>
          </a:prstGeom>
        </p:spPr>
      </p:pic>
      <p:sp>
        <p:nvSpPr>
          <p:cNvPr id="45" name="Rectangles 11">
            <a:extLst>
              <a:ext uri="{FF2B5EF4-FFF2-40B4-BE49-F238E27FC236}">
                <a16:creationId xmlns:a16="http://schemas.microsoft.com/office/drawing/2014/main" id="{8E018CB2-9CA5-0D28-D3D9-7604CFFCB03C}"/>
              </a:ext>
            </a:extLst>
          </p:cNvPr>
          <p:cNvSpPr/>
          <p:nvPr/>
        </p:nvSpPr>
        <p:spPr>
          <a:xfrm>
            <a:off x="5455030" y="5111815"/>
            <a:ext cx="6595455" cy="1171583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BD035A-D63B-8B63-9192-30E2B6170F77}"/>
              </a:ext>
            </a:extLst>
          </p:cNvPr>
          <p:cNvSpPr txBox="1"/>
          <p:nvPr/>
        </p:nvSpPr>
        <p:spPr>
          <a:xfrm>
            <a:off x="5455030" y="5143030"/>
            <a:ext cx="6595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T</a:t>
            </a:r>
            <a:r>
              <a:rPr 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ech Stack:</a:t>
            </a:r>
            <a:br>
              <a:rPr 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</a:br>
            <a:endParaRPr lang="en-US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Medium" panose="020B0603020102020204"/>
              <a:ea typeface="Franklin Gothic Medium" panose="020B0603020102020204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930C5AE-07E4-6EE4-8AB4-4306B6C3E7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552" y="5605457"/>
            <a:ext cx="504330" cy="50433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E405596-E89C-19BA-2FD4-48A7FCE8B1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30" y="5523793"/>
            <a:ext cx="594143" cy="64633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8D88A1B-FC50-6D47-FD3D-7977394175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736" y="5637881"/>
            <a:ext cx="374729" cy="43358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C1E3585-EF5F-6648-6EC2-12041DE8B8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047" y="5532878"/>
            <a:ext cx="646331" cy="64633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03845BA-4A72-4A69-A897-C937823F7D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443" y="5596800"/>
            <a:ext cx="535306" cy="53530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7F3EB75-D517-DF79-49DA-18C515ECC8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395" y="5573713"/>
            <a:ext cx="543254" cy="54325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436FCE0-905B-69F4-5B1D-55443408AB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642" y="5523792"/>
            <a:ext cx="646331" cy="64633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222338D-7F63-C18A-2038-861A546B78F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163" y="5645401"/>
            <a:ext cx="718210" cy="4039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16B61D-0FAC-5CF5-0674-E1A4D956C99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54827" y="1448769"/>
            <a:ext cx="972198" cy="19582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BBB5AF-ABFA-18B0-007D-80AB332D700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18196" y="1456293"/>
            <a:ext cx="967808" cy="19493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D21E42-1680-2CB0-DC5E-1CD42D34427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9600" y="1212568"/>
            <a:ext cx="833957" cy="11565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6D4F5F-C533-7DAA-0131-79CE2ED5843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30213" y="2340121"/>
            <a:ext cx="803638" cy="11144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1715E7C-19A5-B4CE-EDC0-BB151B3B90D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332644" y="1030576"/>
            <a:ext cx="7013588" cy="39451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8128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C42A4274-C5CD-E582-37F2-58E734F48C80}"/>
              </a:ext>
            </a:extLst>
          </p:cNvPr>
          <p:cNvSpPr/>
          <p:nvPr/>
        </p:nvSpPr>
        <p:spPr>
          <a:xfrm>
            <a:off x="329565" y="252095"/>
            <a:ext cx="2081530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G3N3SIS</a:t>
            </a:r>
            <a:endParaRPr lang="en-IN" dirty="0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FA7625BA-B496-D248-A028-3EB2C847907B}"/>
              </a:ext>
            </a:extLst>
          </p:cNvPr>
          <p:cNvSpPr txBox="1"/>
          <p:nvPr/>
        </p:nvSpPr>
        <p:spPr>
          <a:xfrm>
            <a:off x="199009" y="3576799"/>
            <a:ext cx="54865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RISK/CHALLENGES:</a:t>
            </a:r>
          </a:p>
          <a:p>
            <a:endParaRPr lang="en-US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Medium" panose="020B0603020102020204"/>
              <a:ea typeface="Franklin Gothic Medium" panose="020B0603020102020204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>
                <a:latin typeface="+mj-lt"/>
              </a:rPr>
              <a:t>Battery Capacity is low (2-3hrs)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>
                <a:latin typeface="+mj-lt"/>
              </a:rPr>
              <a:t>Portability is less (still this is in prototype stage)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>
                <a:latin typeface="+mj-lt"/>
              </a:rPr>
              <a:t>Sensory malfunction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>
                <a:latin typeface="+mj-lt"/>
              </a:rPr>
              <a:t>Ensuring reliable and timely customer support/service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>
                <a:latin typeface="+mj-lt"/>
              </a:rPr>
              <a:t>Curating and synchronizing new content for the users regularly and Regular software and Security updates </a:t>
            </a:r>
          </a:p>
          <a:p>
            <a:pPr marL="285750" indent="-285750">
              <a:buFont typeface="Wingdings" panose="05000000000000000000" charset="0"/>
              <a:buChar char="v"/>
            </a:pPr>
            <a:endParaRPr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Medium" panose="020B0603020102020204"/>
              <a:ea typeface="Franklin Gothic Medium" panose="020B0603020102020204"/>
            </a:endParaRPr>
          </a:p>
          <a:p>
            <a:endParaRPr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Medium" panose="020B0603020102020204"/>
              <a:ea typeface="Franklin Gothic Medium" panose="020B0603020102020204"/>
            </a:endParaRPr>
          </a:p>
        </p:txBody>
      </p:sp>
      <p:sp>
        <p:nvSpPr>
          <p:cNvPr id="5" name="Rectangles 11">
            <a:extLst>
              <a:ext uri="{FF2B5EF4-FFF2-40B4-BE49-F238E27FC236}">
                <a16:creationId xmlns:a16="http://schemas.microsoft.com/office/drawing/2014/main" id="{83242792-F7EB-88AE-9CB7-9712A357239F}"/>
              </a:ext>
            </a:extLst>
          </p:cNvPr>
          <p:cNvSpPr/>
          <p:nvPr/>
        </p:nvSpPr>
        <p:spPr>
          <a:xfrm>
            <a:off x="133223" y="3429000"/>
            <a:ext cx="5962776" cy="2775036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Text Box 1">
            <a:extLst>
              <a:ext uri="{FF2B5EF4-FFF2-40B4-BE49-F238E27FC236}">
                <a16:creationId xmlns:a16="http://schemas.microsoft.com/office/drawing/2014/main" id="{D4EA07B2-F28F-8C3B-C920-DC6EDEC19FED}"/>
              </a:ext>
            </a:extLst>
          </p:cNvPr>
          <p:cNvSpPr txBox="1"/>
          <p:nvPr/>
        </p:nvSpPr>
        <p:spPr>
          <a:xfrm>
            <a:off x="6357620" y="1291136"/>
            <a:ext cx="567677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MITIGATION STRATEGY</a:t>
            </a:r>
          </a:p>
          <a:p>
            <a:endParaRPr lang="en-US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Medium" panose="020B0603020102020204"/>
              <a:ea typeface="Franklin Gothic Medium" panose="020B0603020102020204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>
                <a:latin typeface="+mj-lt"/>
              </a:rPr>
              <a:t>Built in Power Saving mode and also provided modular battery design allowing users to </a:t>
            </a:r>
            <a:r>
              <a:rPr lang="en-US" u="sng" dirty="0">
                <a:latin typeface="+mj-lt"/>
              </a:rPr>
              <a:t>swap out fully recharged battery</a:t>
            </a:r>
            <a:r>
              <a:rPr lang="en-US" dirty="0">
                <a:latin typeface="+mj-lt"/>
              </a:rPr>
              <a:t> , users can also opt for power supply 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/>
              <a:t>This is just our initial prototype , for our next version we are going to embed the light and other sensors within the fabric using </a:t>
            </a:r>
            <a:r>
              <a:rPr lang="en-US" b="1" dirty="0"/>
              <a:t>mems fabrication </a:t>
            </a:r>
            <a:r>
              <a:rPr lang="en-US" dirty="0"/>
              <a:t>, thus ensuring portability 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/>
              <a:t>To minimize sensor malfunctions, we've implemented a </a:t>
            </a:r>
            <a:r>
              <a:rPr lang="en-US" b="1" dirty="0"/>
              <a:t>modular design</a:t>
            </a:r>
            <a:r>
              <a:rPr lang="en-US" dirty="0"/>
              <a:t> with a </a:t>
            </a:r>
            <a:r>
              <a:rPr lang="en-US" u="sng" dirty="0"/>
              <a:t>troubleshoot mode</a:t>
            </a:r>
            <a:r>
              <a:rPr lang="en-US" dirty="0"/>
              <a:t> that pings LEDs and tests all sensors. 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/>
              <a:t>The app then identifies faulty modules, allowing users to </a:t>
            </a:r>
            <a:r>
              <a:rPr lang="en-US" b="1" dirty="0"/>
              <a:t>purchase replacement parts </a:t>
            </a:r>
            <a:r>
              <a:rPr lang="en-US" dirty="0"/>
              <a:t>from our website for self-repair or </a:t>
            </a:r>
            <a:r>
              <a:rPr lang="en-US" b="1" dirty="0"/>
              <a:t>opt for professional support  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/>
              <a:t>Form a dedicated a team for software development and customer support </a:t>
            </a:r>
            <a:endParaRPr lang="en-US" sz="1800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Medium" panose="020B0603020102020204"/>
              <a:ea typeface="Franklin Gothic Medium" panose="020B0603020102020204"/>
            </a:endParaRPr>
          </a:p>
          <a:p>
            <a:endParaRPr lang="en-IN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Medium" panose="020B0603020102020204"/>
              <a:ea typeface="Franklin Gothic Medium" panose="020B0603020102020204"/>
            </a:endParaRPr>
          </a:p>
        </p:txBody>
      </p:sp>
      <p:sp>
        <p:nvSpPr>
          <p:cNvPr id="16" name="Rectangles 11">
            <a:extLst>
              <a:ext uri="{FF2B5EF4-FFF2-40B4-BE49-F238E27FC236}">
                <a16:creationId xmlns:a16="http://schemas.microsoft.com/office/drawing/2014/main" id="{1A1ECC88-1421-8F66-498B-2BA8CDAA84E6}"/>
              </a:ext>
            </a:extLst>
          </p:cNvPr>
          <p:cNvSpPr/>
          <p:nvPr/>
        </p:nvSpPr>
        <p:spPr>
          <a:xfrm>
            <a:off x="6295136" y="1200113"/>
            <a:ext cx="5815965" cy="5013717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s 11">
            <a:extLst>
              <a:ext uri="{FF2B5EF4-FFF2-40B4-BE49-F238E27FC236}">
                <a16:creationId xmlns:a16="http://schemas.microsoft.com/office/drawing/2014/main" id="{575DDD6E-2073-7214-6B27-FBCB95D13FAA}"/>
              </a:ext>
            </a:extLst>
          </p:cNvPr>
          <p:cNvSpPr/>
          <p:nvPr/>
        </p:nvSpPr>
        <p:spPr>
          <a:xfrm>
            <a:off x="157606" y="1200113"/>
            <a:ext cx="5938393" cy="2126802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6D506F-CE8C-B7B4-9005-F8DB40CC2943}"/>
              </a:ext>
            </a:extLst>
          </p:cNvPr>
          <p:cNvSpPr txBox="1"/>
          <p:nvPr/>
        </p:nvSpPr>
        <p:spPr>
          <a:xfrm>
            <a:off x="199009" y="1240286"/>
            <a:ext cx="3669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ANALYSIS OF FEASABILITY OF IDEA</a:t>
            </a:r>
          </a:p>
          <a:p>
            <a:endParaRPr 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Medium" panose="020B0603020102020204"/>
              <a:ea typeface="Franklin Gothic Medium" panose="020B0603020102020204"/>
            </a:endParaRPr>
          </a:p>
          <a:p>
            <a:endParaRPr 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Medium" panose="020B0603020102020204"/>
              <a:ea typeface="Franklin Gothic Medium" panose="020B0603020102020204"/>
            </a:endParaRPr>
          </a:p>
        </p:txBody>
      </p:sp>
      <p:sp>
        <p:nvSpPr>
          <p:cNvPr id="21" name="Text Box 1">
            <a:extLst>
              <a:ext uri="{FF2B5EF4-FFF2-40B4-BE49-F238E27FC236}">
                <a16:creationId xmlns:a16="http://schemas.microsoft.com/office/drawing/2014/main" id="{A5542F58-958E-A3BE-CB01-A9A2B1E4621E}"/>
              </a:ext>
            </a:extLst>
          </p:cNvPr>
          <p:cNvSpPr txBox="1"/>
          <p:nvPr/>
        </p:nvSpPr>
        <p:spPr>
          <a:xfrm>
            <a:off x="245046" y="1701951"/>
            <a:ext cx="56767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charset="0"/>
              <a:buChar char="v"/>
            </a:pPr>
            <a:r>
              <a:rPr lang="en-US" dirty="0"/>
              <a:t>This is just our Technically feasible with LDR sensors , LEDs , AI and CV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/>
              <a:t>Cost-effective, making it accessible to a broader market.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/>
              <a:t>Scalable with available components and local manufacturing. </a:t>
            </a:r>
            <a:endParaRPr lang="en-IN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Medium" panose="020B0603020102020204"/>
              <a:ea typeface="Franklin Gothic Medium" panose="020B06030201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1">
            <a:extLst>
              <a:ext uri="{FF2B5EF4-FFF2-40B4-BE49-F238E27FC236}">
                <a16:creationId xmlns:a16="http://schemas.microsoft.com/office/drawing/2014/main" id="{A19CF049-8824-D8A2-1833-2AA2BC9995B5}"/>
              </a:ext>
            </a:extLst>
          </p:cNvPr>
          <p:cNvSpPr txBox="1"/>
          <p:nvPr/>
        </p:nvSpPr>
        <p:spPr>
          <a:xfrm>
            <a:off x="419225" y="1268185"/>
            <a:ext cx="56767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IMPACT ON TARGET AUDIENCE </a:t>
            </a:r>
          </a:p>
          <a:p>
            <a:endParaRPr lang="en-US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Medium" panose="020B0603020102020204"/>
              <a:ea typeface="Franklin Gothic Medium" panose="020B0603020102020204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>
                <a:latin typeface="+mn-lt"/>
              </a:rPr>
              <a:t>I</a:t>
            </a:r>
            <a:r>
              <a:rPr lang="en-US" b="0" i="0" dirty="0">
                <a:effectLst/>
                <a:latin typeface="+mn-lt"/>
              </a:rPr>
              <a:t>mproves physical and mental health through personalized yoga guidance. 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b="0" i="0" dirty="0">
                <a:effectLst/>
                <a:latin typeface="+mn-lt"/>
              </a:rPr>
              <a:t>Increased accessibility to high-quality yoga education at an affordable price.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b="0" i="0" dirty="0">
                <a:effectLst/>
                <a:latin typeface="+mn-lt"/>
              </a:rPr>
              <a:t>Enhanced user engagement through gamification, community features, and smart technology integration</a:t>
            </a:r>
            <a:endParaRPr lang="en-IN" sz="1800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Franklin Gothic Medium" panose="020B0603020102020204"/>
            </a:endParaRPr>
          </a:p>
        </p:txBody>
      </p:sp>
      <p:sp>
        <p:nvSpPr>
          <p:cNvPr id="4" name="Rectangles 11">
            <a:extLst>
              <a:ext uri="{FF2B5EF4-FFF2-40B4-BE49-F238E27FC236}">
                <a16:creationId xmlns:a16="http://schemas.microsoft.com/office/drawing/2014/main" id="{54A88B2B-5C47-F61D-48B6-7F34F9AD7BE8}"/>
              </a:ext>
            </a:extLst>
          </p:cNvPr>
          <p:cNvSpPr/>
          <p:nvPr/>
        </p:nvSpPr>
        <p:spPr>
          <a:xfrm>
            <a:off x="367892" y="1193604"/>
            <a:ext cx="5676774" cy="238290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Oval 4" descr="Your startup LOGO">
            <a:extLst>
              <a:ext uri="{FF2B5EF4-FFF2-40B4-BE49-F238E27FC236}">
                <a16:creationId xmlns:a16="http://schemas.microsoft.com/office/drawing/2014/main" id="{1299C3F2-49CA-08C8-3B77-51E42379AF9F}"/>
              </a:ext>
            </a:extLst>
          </p:cNvPr>
          <p:cNvSpPr/>
          <p:nvPr/>
        </p:nvSpPr>
        <p:spPr>
          <a:xfrm>
            <a:off x="329565" y="252095"/>
            <a:ext cx="2081530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G3N3SIS</a:t>
            </a:r>
            <a:endParaRPr lang="en-IN" dirty="0"/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C938AB58-C8F4-E15F-5EBB-85AE7FDEA9CC}"/>
              </a:ext>
            </a:extLst>
          </p:cNvPr>
          <p:cNvSpPr txBox="1"/>
          <p:nvPr/>
        </p:nvSpPr>
        <p:spPr>
          <a:xfrm>
            <a:off x="419225" y="3689380"/>
            <a:ext cx="59249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POTENTIAL BENEFITS  </a:t>
            </a:r>
          </a:p>
          <a:p>
            <a:endParaRPr lang="en-US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Medium" panose="020B0603020102020204"/>
              <a:ea typeface="Franklin Gothic Medium" panose="020B0603020102020204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b="1" i="0" dirty="0">
                <a:effectLst/>
                <a:latin typeface="+mn-lt"/>
              </a:rPr>
              <a:t>Social: </a:t>
            </a:r>
            <a:r>
              <a:rPr lang="en-US" b="0" i="0" dirty="0">
                <a:effectLst/>
                <a:latin typeface="+mn-lt"/>
              </a:rPr>
              <a:t>Promotes well being by encouraging a healthier lifestyle and building a supportive community through shared progress and goals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b="1" dirty="0"/>
              <a:t>Economic:</a:t>
            </a:r>
            <a:r>
              <a:rPr lang="en-US" dirty="0"/>
              <a:t> Potential to create thousands of jobs for laborers, yoga instructors, and IT specialists.</a:t>
            </a: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b="1" dirty="0"/>
              <a:t>Environmental:</a:t>
            </a:r>
            <a:r>
              <a:rPr lang="en-US" dirty="0"/>
              <a:t> Supports local manufacturing and eco-friendly practices, reducing the carbon footprint.</a:t>
            </a:r>
            <a:endParaRPr lang="en-US" b="0" i="0" dirty="0">
              <a:effectLst/>
              <a:latin typeface="+mn-lt"/>
            </a:endParaRPr>
          </a:p>
        </p:txBody>
      </p:sp>
      <p:sp>
        <p:nvSpPr>
          <p:cNvPr id="11" name="Rectangles 11">
            <a:extLst>
              <a:ext uri="{FF2B5EF4-FFF2-40B4-BE49-F238E27FC236}">
                <a16:creationId xmlns:a16="http://schemas.microsoft.com/office/drawing/2014/main" id="{1834F861-726E-BFEE-0BBF-78CBBB1A4812}"/>
              </a:ext>
            </a:extLst>
          </p:cNvPr>
          <p:cNvSpPr/>
          <p:nvPr/>
        </p:nvSpPr>
        <p:spPr>
          <a:xfrm>
            <a:off x="367892" y="3641872"/>
            <a:ext cx="5676774" cy="2632831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AutoShape 6">
            <a:extLst>
              <a:ext uri="{FF2B5EF4-FFF2-40B4-BE49-F238E27FC236}">
                <a16:creationId xmlns:a16="http://schemas.microsoft.com/office/drawing/2014/main" id="{51E344DD-2445-8941-4052-25BE87154F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043842-82F0-53F1-6323-499AC2C0D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223" y="1507876"/>
            <a:ext cx="5224885" cy="41470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08D7F5A2-74C4-468E-5190-0D2F531E310E}"/>
              </a:ext>
            </a:extLst>
          </p:cNvPr>
          <p:cNvSpPr/>
          <p:nvPr/>
        </p:nvSpPr>
        <p:spPr>
          <a:xfrm>
            <a:off x="329565" y="252095"/>
            <a:ext cx="2081530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G3N3SIS</a:t>
            </a:r>
            <a:endParaRPr lang="en-IN" dirty="0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B6BB1F4B-69A4-D3BD-1B4D-920D735C2A93}"/>
              </a:ext>
            </a:extLst>
          </p:cNvPr>
          <p:cNvSpPr txBox="1"/>
          <p:nvPr/>
        </p:nvSpPr>
        <p:spPr>
          <a:xfrm>
            <a:off x="1444173" y="1891155"/>
            <a:ext cx="924878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REFERENCES</a:t>
            </a:r>
          </a:p>
          <a:p>
            <a:endParaRPr lang="en-US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Medium" panose="020B0603020102020204"/>
              <a:ea typeface="Franklin Gothic Medium" panose="020B0603020102020204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800" dirty="0">
                <a:hlinkClick r:id="rId4"/>
              </a:rPr>
              <a:t>https://ieeexplore.ieee.org/abstract/document/8902371</a:t>
            </a:r>
            <a:endParaRPr lang="en-US" sz="2800" dirty="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800" dirty="0">
                <a:hlinkClick r:id="rId4"/>
              </a:rPr>
              <a:t>https://ieeexplore.ieee.org/abstract/document/8902371</a:t>
            </a:r>
            <a:endParaRPr lang="en-US" sz="2800" dirty="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800" dirty="0">
                <a:hlinkClick r:id="rId5"/>
              </a:rPr>
              <a:t>https://www.mdpi.com/2306-5354/10/4/459</a:t>
            </a:r>
            <a:endParaRPr lang="en-US" sz="2800" dirty="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800" dirty="0">
                <a:hlinkClick r:id="rId6"/>
              </a:rPr>
              <a:t>https://yogifi.fit/?v=c86ee0d9d7ed</a:t>
            </a:r>
            <a:endParaRPr lang="en-US" sz="2800" dirty="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800" dirty="0">
                <a:hlinkClick r:id="rId7"/>
              </a:rPr>
              <a:t>https://ieeexplore.ieee.org/abstract/document/9444325</a:t>
            </a:r>
            <a:endParaRPr lang="en-US" sz="2800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Medium" panose="020B0603020102020204"/>
              <a:ea typeface="Franklin Gothic Medium" panose="020B0603020102020204"/>
            </a:endParaRPr>
          </a:p>
          <a:p>
            <a:endParaRPr lang="en-IN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Medium" panose="020B0603020102020204"/>
              <a:ea typeface="Franklin Gothic Medium" panose="020B06030201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( Including the </a:t>
            </a: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50000"/>
            <a:lumOff val="50000"/>
            <a:alpha val="15000"/>
          </a:schemeClr>
        </a:solidFill>
        <a:ln>
          <a:noFill/>
        </a:ln>
      </a:spPr>
      <a:bodyPr wrap="square" rtlCol="0" anchor="ctr"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833</Words>
  <Application>Microsoft Office PowerPoint</Application>
  <PresentationFormat>Widescreen</PresentationFormat>
  <Paragraphs>104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Franklin Gothic Medium</vt:lpstr>
      <vt:lpstr>Garamond</vt:lpstr>
      <vt:lpstr>Times New Roman</vt:lpstr>
      <vt:lpstr>TradeGothic</vt:lpstr>
      <vt:lpstr>Wingdings</vt:lpstr>
      <vt:lpstr>Office Theme</vt:lpstr>
      <vt:lpstr>SMART INDIA HACKATHON 2024</vt:lpstr>
      <vt:lpstr>  AI Powered Smart Yoga-mat with Smart Watch integration 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Company>Crowdfunder,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Dark Phoenix</cp:lastModifiedBy>
  <cp:revision>155</cp:revision>
  <dcterms:created xsi:type="dcterms:W3CDTF">2013-12-12T18:46:00Z</dcterms:created>
  <dcterms:modified xsi:type="dcterms:W3CDTF">2024-09-18T11:11:00Z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F549C18D903C4E5EBEC3E7EB818338FD_12</vt:lpwstr>
  </property>
  <property fmtid="{D5CDD505-2E9C-101B-9397-08002B2CF9AE}" pid="3" name="KSOProductBuildVer">
    <vt:lpwstr>1033-12.2.0.18165</vt:lpwstr>
  </property>
</Properties>
</file>