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865A432-9773-452F-885D-C9FB8672B74D}"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E67FC9-53AA-4A97-BA14-9EC9C2810984}" type="slidenum">
              <a:rPr lang="en-US" smtClean="0"/>
              <a:t>‹#›</a:t>
            </a:fld>
            <a:endParaRPr lang="en-US"/>
          </a:p>
        </p:txBody>
      </p:sp>
    </p:spTree>
    <p:extLst>
      <p:ext uri="{BB962C8B-B14F-4D97-AF65-F5344CB8AC3E}">
        <p14:creationId xmlns:p14="http://schemas.microsoft.com/office/powerpoint/2010/main" val="3215212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65A432-9773-452F-885D-C9FB8672B74D}"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E67FC9-53AA-4A97-BA14-9EC9C2810984}" type="slidenum">
              <a:rPr lang="en-US" smtClean="0"/>
              <a:t>‹#›</a:t>
            </a:fld>
            <a:endParaRPr lang="en-US"/>
          </a:p>
        </p:txBody>
      </p:sp>
    </p:spTree>
    <p:extLst>
      <p:ext uri="{BB962C8B-B14F-4D97-AF65-F5344CB8AC3E}">
        <p14:creationId xmlns:p14="http://schemas.microsoft.com/office/powerpoint/2010/main" val="2530068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65A432-9773-452F-885D-C9FB8672B74D}"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E67FC9-53AA-4A97-BA14-9EC9C2810984}" type="slidenum">
              <a:rPr lang="en-US" smtClean="0"/>
              <a:t>‹#›</a:t>
            </a:fld>
            <a:endParaRPr lang="en-US"/>
          </a:p>
        </p:txBody>
      </p:sp>
    </p:spTree>
    <p:extLst>
      <p:ext uri="{BB962C8B-B14F-4D97-AF65-F5344CB8AC3E}">
        <p14:creationId xmlns:p14="http://schemas.microsoft.com/office/powerpoint/2010/main" val="3280121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65A432-9773-452F-885D-C9FB8672B74D}"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E67FC9-53AA-4A97-BA14-9EC9C2810984}" type="slidenum">
              <a:rPr lang="en-US" smtClean="0"/>
              <a:t>‹#›</a:t>
            </a:fld>
            <a:endParaRPr lang="en-US"/>
          </a:p>
        </p:txBody>
      </p:sp>
    </p:spTree>
    <p:extLst>
      <p:ext uri="{BB962C8B-B14F-4D97-AF65-F5344CB8AC3E}">
        <p14:creationId xmlns:p14="http://schemas.microsoft.com/office/powerpoint/2010/main" val="1058565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865A432-9773-452F-885D-C9FB8672B74D}"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E67FC9-53AA-4A97-BA14-9EC9C2810984}" type="slidenum">
              <a:rPr lang="en-US" smtClean="0"/>
              <a:t>‹#›</a:t>
            </a:fld>
            <a:endParaRPr lang="en-US"/>
          </a:p>
        </p:txBody>
      </p:sp>
    </p:spTree>
    <p:extLst>
      <p:ext uri="{BB962C8B-B14F-4D97-AF65-F5344CB8AC3E}">
        <p14:creationId xmlns:p14="http://schemas.microsoft.com/office/powerpoint/2010/main" val="324060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65A432-9773-452F-885D-C9FB8672B74D}" type="datetimeFigureOut">
              <a:rPr lang="en-US" smtClean="0"/>
              <a:t>7/26/2023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E67FC9-53AA-4A97-BA14-9EC9C2810984}" type="slidenum">
              <a:rPr lang="en-US" smtClean="0"/>
              <a:t>‹#›</a:t>
            </a:fld>
            <a:endParaRPr lang="en-US"/>
          </a:p>
        </p:txBody>
      </p:sp>
    </p:spTree>
    <p:extLst>
      <p:ext uri="{BB962C8B-B14F-4D97-AF65-F5344CB8AC3E}">
        <p14:creationId xmlns:p14="http://schemas.microsoft.com/office/powerpoint/2010/main" val="3308615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65A432-9773-452F-885D-C9FB8672B74D}" type="datetimeFigureOut">
              <a:rPr lang="en-US" smtClean="0"/>
              <a:t>7/26/2023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E67FC9-53AA-4A97-BA14-9EC9C2810984}" type="slidenum">
              <a:rPr lang="en-US" smtClean="0"/>
              <a:t>‹#›</a:t>
            </a:fld>
            <a:endParaRPr lang="en-US"/>
          </a:p>
        </p:txBody>
      </p:sp>
    </p:spTree>
    <p:extLst>
      <p:ext uri="{BB962C8B-B14F-4D97-AF65-F5344CB8AC3E}">
        <p14:creationId xmlns:p14="http://schemas.microsoft.com/office/powerpoint/2010/main" val="2545757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865A432-9773-452F-885D-C9FB8672B74D}" type="datetimeFigureOut">
              <a:rPr lang="en-US" smtClean="0"/>
              <a:t>7/26/2023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E67FC9-53AA-4A97-BA14-9EC9C2810984}" type="slidenum">
              <a:rPr lang="en-US" smtClean="0"/>
              <a:t>‹#›</a:t>
            </a:fld>
            <a:endParaRPr lang="en-US"/>
          </a:p>
        </p:txBody>
      </p:sp>
    </p:spTree>
    <p:extLst>
      <p:ext uri="{BB962C8B-B14F-4D97-AF65-F5344CB8AC3E}">
        <p14:creationId xmlns:p14="http://schemas.microsoft.com/office/powerpoint/2010/main" val="1943187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65A432-9773-452F-885D-C9FB8672B74D}" type="datetimeFigureOut">
              <a:rPr lang="en-US" smtClean="0"/>
              <a:t>7/26/2023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E67FC9-53AA-4A97-BA14-9EC9C2810984}" type="slidenum">
              <a:rPr lang="en-US" smtClean="0"/>
              <a:t>‹#›</a:t>
            </a:fld>
            <a:endParaRPr lang="en-US"/>
          </a:p>
        </p:txBody>
      </p:sp>
    </p:spTree>
    <p:extLst>
      <p:ext uri="{BB962C8B-B14F-4D97-AF65-F5344CB8AC3E}">
        <p14:creationId xmlns:p14="http://schemas.microsoft.com/office/powerpoint/2010/main" val="513042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865A432-9773-452F-885D-C9FB8672B74D}" type="datetimeFigureOut">
              <a:rPr lang="en-US" smtClean="0"/>
              <a:t>7/26/2023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E67FC9-53AA-4A97-BA14-9EC9C2810984}" type="slidenum">
              <a:rPr lang="en-US" smtClean="0"/>
              <a:t>‹#›</a:t>
            </a:fld>
            <a:endParaRPr lang="en-US"/>
          </a:p>
        </p:txBody>
      </p:sp>
    </p:spTree>
    <p:extLst>
      <p:ext uri="{BB962C8B-B14F-4D97-AF65-F5344CB8AC3E}">
        <p14:creationId xmlns:p14="http://schemas.microsoft.com/office/powerpoint/2010/main" val="3553119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865A432-9773-452F-885D-C9FB8672B74D}" type="datetimeFigureOut">
              <a:rPr lang="en-US" smtClean="0"/>
              <a:t>7/26/2023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E67FC9-53AA-4A97-BA14-9EC9C2810984}" type="slidenum">
              <a:rPr lang="en-US" smtClean="0"/>
              <a:t>‹#›</a:t>
            </a:fld>
            <a:endParaRPr lang="en-US"/>
          </a:p>
        </p:txBody>
      </p:sp>
    </p:spTree>
    <p:extLst>
      <p:ext uri="{BB962C8B-B14F-4D97-AF65-F5344CB8AC3E}">
        <p14:creationId xmlns:p14="http://schemas.microsoft.com/office/powerpoint/2010/main" val="2605038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65A432-9773-452F-885D-C9FB8672B74D}" type="datetimeFigureOut">
              <a:rPr lang="en-US" smtClean="0"/>
              <a:t>7/26/2023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E67FC9-53AA-4A97-BA14-9EC9C2810984}" type="slidenum">
              <a:rPr lang="en-US" smtClean="0"/>
              <a:t>‹#›</a:t>
            </a:fld>
            <a:endParaRPr lang="en-US"/>
          </a:p>
        </p:txBody>
      </p:sp>
    </p:spTree>
    <p:extLst>
      <p:ext uri="{BB962C8B-B14F-4D97-AF65-F5344CB8AC3E}">
        <p14:creationId xmlns:p14="http://schemas.microsoft.com/office/powerpoint/2010/main" val="1237088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ithub.com/AnyverseAddons/incabi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05394" y="377893"/>
            <a:ext cx="705396" cy="705396"/>
          </a:xfrm>
          <a:prstGeom prst="rect">
            <a:avLst/>
          </a:prstGeom>
        </p:spPr>
      </p:pic>
      <p:pic>
        <p:nvPicPr>
          <p:cNvPr id="5" name="Picture 4"/>
          <p:cNvPicPr>
            <a:picLocks noChangeAspect="1"/>
          </p:cNvPicPr>
          <p:nvPr/>
        </p:nvPicPr>
        <p:blipFill>
          <a:blip r:embed="rId3"/>
          <a:stretch>
            <a:fillRect/>
          </a:stretch>
        </p:blipFill>
        <p:spPr>
          <a:xfrm>
            <a:off x="1524000" y="622970"/>
            <a:ext cx="2869893" cy="215242"/>
          </a:xfrm>
          <a:prstGeom prst="rect">
            <a:avLst/>
          </a:prstGeom>
        </p:spPr>
      </p:pic>
      <p:sp>
        <p:nvSpPr>
          <p:cNvPr id="6" name="Rectangle 5"/>
          <p:cNvSpPr/>
          <p:nvPr/>
        </p:nvSpPr>
        <p:spPr>
          <a:xfrm>
            <a:off x="574766" y="1702752"/>
            <a:ext cx="10933612" cy="923330"/>
          </a:xfrm>
          <a:prstGeom prst="rect">
            <a:avLst/>
          </a:prstGeom>
        </p:spPr>
        <p:txBody>
          <a:bodyPr wrap="square">
            <a:spAutoFit/>
          </a:bodyPr>
          <a:lstStyle/>
          <a:p>
            <a:r>
              <a:rPr lang="en-US" b="0" i="0" dirty="0" smtClean="0">
                <a:solidFill>
                  <a:srgbClr val="1D1B1E"/>
                </a:solidFill>
                <a:effectLst/>
                <a:latin typeface="Roboto"/>
              </a:rPr>
              <a:t>	</a:t>
            </a:r>
            <a:r>
              <a:rPr lang="en-US" b="0" i="0" dirty="0" err="1" smtClean="0">
                <a:solidFill>
                  <a:srgbClr val="1D1B1E"/>
                </a:solidFill>
                <a:effectLst/>
                <a:latin typeface="Roboto"/>
              </a:rPr>
              <a:t>Anyverse</a:t>
            </a:r>
            <a:r>
              <a:rPr lang="en-US" b="0" i="0" dirty="0" smtClean="0">
                <a:solidFill>
                  <a:srgbClr val="1D1B1E"/>
                </a:solidFill>
                <a:effectLst/>
                <a:latin typeface="Roboto"/>
              </a:rPr>
              <a:t>  offers a scalable synthetic data software platform to design, train, validate, or fine-tune </a:t>
            </a:r>
            <a:r>
              <a:rPr lang="en-US" dirty="0" smtClean="0">
                <a:solidFill>
                  <a:srgbClr val="1D1B1E"/>
                </a:solidFill>
                <a:latin typeface="Roboto"/>
              </a:rPr>
              <a:t>our </a:t>
            </a:r>
            <a:r>
              <a:rPr lang="en-US" b="0" i="0" dirty="0" smtClean="0">
                <a:solidFill>
                  <a:srgbClr val="1D1B1E"/>
                </a:solidFill>
                <a:effectLst/>
                <a:latin typeface="Roboto"/>
              </a:rPr>
              <a:t>perception system. It provides unparalleled computing power in the cloud to generate all the data we need in a fraction of the time and cost compared with other real-world data workflows.</a:t>
            </a:r>
            <a:endParaRPr lang="en-US" dirty="0"/>
          </a:p>
        </p:txBody>
      </p:sp>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t="2281" r="1429" b="4860"/>
          <a:stretch/>
        </p:blipFill>
        <p:spPr>
          <a:xfrm>
            <a:off x="3775166" y="2913017"/>
            <a:ext cx="3858316" cy="3187338"/>
          </a:xfrm>
          <a:prstGeom prst="rect">
            <a:avLst/>
          </a:prstGeom>
        </p:spPr>
      </p:pic>
      <p:pic>
        <p:nvPicPr>
          <p:cNvPr id="9" name="Picture 8"/>
          <p:cNvPicPr>
            <a:picLocks noChangeAspect="1"/>
          </p:cNvPicPr>
          <p:nvPr/>
        </p:nvPicPr>
        <p:blipFill rotWithShape="1">
          <a:blip r:embed="rId5">
            <a:extLst>
              <a:ext uri="{28A0092B-C50C-407E-A947-70E740481C1C}">
                <a14:useLocalDpi xmlns:a14="http://schemas.microsoft.com/office/drawing/2010/main" val="0"/>
              </a:ext>
            </a:extLst>
          </a:blip>
          <a:srcRect l="11039" t="10596" r="10780" b="9480"/>
          <a:stretch/>
        </p:blipFill>
        <p:spPr>
          <a:xfrm>
            <a:off x="130629" y="2913017"/>
            <a:ext cx="3500845" cy="3187338"/>
          </a:xfrm>
          <a:prstGeom prst="rect">
            <a:avLst/>
          </a:prstGeom>
        </p:spPr>
      </p:pic>
      <p:pic>
        <p:nvPicPr>
          <p:cNvPr id="10" name="Picture 9"/>
          <p:cNvPicPr>
            <a:picLocks noChangeAspect="1"/>
          </p:cNvPicPr>
          <p:nvPr/>
        </p:nvPicPr>
        <p:blipFill rotWithShape="1">
          <a:blip r:embed="rId6">
            <a:extLst>
              <a:ext uri="{28A0092B-C50C-407E-A947-70E740481C1C}">
                <a14:useLocalDpi xmlns:a14="http://schemas.microsoft.com/office/drawing/2010/main" val="0"/>
              </a:ext>
            </a:extLst>
          </a:blip>
          <a:srcRect t="2743" b="5091"/>
          <a:stretch/>
        </p:blipFill>
        <p:spPr>
          <a:xfrm>
            <a:off x="7816362" y="2913017"/>
            <a:ext cx="4005523" cy="3187338"/>
          </a:xfrm>
          <a:prstGeom prst="rect">
            <a:avLst/>
          </a:prstGeom>
        </p:spPr>
      </p:pic>
    </p:spTree>
    <p:extLst>
      <p:ext uri="{BB962C8B-B14F-4D97-AF65-F5344CB8AC3E}">
        <p14:creationId xmlns:p14="http://schemas.microsoft.com/office/powerpoint/2010/main" val="3207227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4589"/>
          </a:xfrm>
        </p:spPr>
        <p:txBody>
          <a:bodyPr>
            <a:normAutofit/>
          </a:bodyPr>
          <a:lstStyle/>
          <a:p>
            <a:r>
              <a:rPr lang="en-US" sz="2800" b="1" dirty="0" smtClean="0">
                <a:solidFill>
                  <a:srgbClr val="FF0000"/>
                </a:solidFill>
              </a:rPr>
              <a:t>Steps to create in-cabin images</a:t>
            </a:r>
            <a:endParaRPr lang="en-US" sz="2800" b="1" dirty="0">
              <a:solidFill>
                <a:srgbClr val="FF0000"/>
              </a:solidFill>
            </a:endParaRPr>
          </a:p>
        </p:txBody>
      </p:sp>
      <p:sp>
        <p:nvSpPr>
          <p:cNvPr id="3" name="Content Placeholder 2"/>
          <p:cNvSpPr>
            <a:spLocks noGrp="1"/>
          </p:cNvSpPr>
          <p:nvPr>
            <p:ph idx="1"/>
          </p:nvPr>
        </p:nvSpPr>
        <p:spPr>
          <a:xfrm>
            <a:off x="838200" y="1172482"/>
            <a:ext cx="10515600" cy="4351338"/>
          </a:xfrm>
        </p:spPr>
        <p:txBody>
          <a:bodyPr/>
          <a:lstStyle/>
          <a:p>
            <a:r>
              <a:rPr lang="en-US" dirty="0" smtClean="0">
                <a:solidFill>
                  <a:srgbClr val="7030A0"/>
                </a:solidFill>
              </a:rPr>
              <a:t>1. Assets</a:t>
            </a:r>
          </a:p>
          <a:p>
            <a:pPr marL="0" indent="0">
              <a:buNone/>
            </a:pPr>
            <a:r>
              <a:rPr lang="en-US" sz="2000" dirty="0" smtClean="0"/>
              <a:t>You can change the assets by adding new assets by adding new assets to the workplace from the resources view and change the reference to the assets in properties for the simulation</a:t>
            </a:r>
            <a:endParaRPr lang="en-US"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31429" y="3034217"/>
            <a:ext cx="5287955" cy="297302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132" y="3082835"/>
            <a:ext cx="5959418" cy="2943764"/>
          </a:xfrm>
          <a:prstGeom prst="rect">
            <a:avLst/>
          </a:prstGeom>
        </p:spPr>
      </p:pic>
    </p:spTree>
    <p:extLst>
      <p:ext uri="{BB962C8B-B14F-4D97-AF65-F5344CB8AC3E}">
        <p14:creationId xmlns:p14="http://schemas.microsoft.com/office/powerpoint/2010/main" val="310402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0715"/>
          </a:xfrm>
        </p:spPr>
        <p:txBody>
          <a:bodyPr/>
          <a:lstStyle/>
          <a:p>
            <a:r>
              <a:rPr lang="en-US" sz="2800" dirty="0" smtClean="0">
                <a:solidFill>
                  <a:srgbClr val="7030A0"/>
                </a:solidFill>
                <a:latin typeface="+mn-lt"/>
              </a:rPr>
              <a:t>2.CAMERA</a:t>
            </a:r>
            <a:endParaRPr lang="en-US" dirty="0">
              <a:solidFill>
                <a:srgbClr val="7030A0"/>
              </a:solidFill>
              <a:latin typeface="+mn-lt"/>
            </a:endParaRPr>
          </a:p>
        </p:txBody>
      </p:sp>
      <p:pic>
        <p:nvPicPr>
          <p:cNvPr id="4" name="Content Placeholder 3"/>
          <p:cNvPicPr>
            <a:picLocks noGrp="1" noChangeAspect="1"/>
          </p:cNvPicPr>
          <p:nvPr>
            <p:ph idx="1"/>
          </p:nvPr>
        </p:nvPicPr>
        <p:blipFill>
          <a:blip r:embed="rId2"/>
          <a:stretch>
            <a:fillRect/>
          </a:stretch>
        </p:blipFill>
        <p:spPr>
          <a:xfrm>
            <a:off x="8608424" y="836024"/>
            <a:ext cx="2913016" cy="5552840"/>
          </a:xfrm>
          <a:prstGeom prst="rect">
            <a:avLst/>
          </a:prstGeom>
        </p:spPr>
      </p:pic>
      <p:sp>
        <p:nvSpPr>
          <p:cNvPr id="5" name="Rectangle 4"/>
          <p:cNvSpPr/>
          <p:nvPr/>
        </p:nvSpPr>
        <p:spPr>
          <a:xfrm>
            <a:off x="391887" y="1162593"/>
            <a:ext cx="7720148" cy="3785652"/>
          </a:xfrm>
          <a:prstGeom prst="rect">
            <a:avLst/>
          </a:prstGeom>
        </p:spPr>
        <p:txBody>
          <a:bodyPr wrap="square">
            <a:spAutoFit/>
          </a:bodyPr>
          <a:lstStyle/>
          <a:p>
            <a:pPr fontAlgn="base">
              <a:buFont typeface="Arial" panose="020B0604020202020204" pitchFamily="34" charset="0"/>
              <a:buChar char="•"/>
            </a:pPr>
            <a:r>
              <a:rPr lang="en-US" sz="1600" b="0" i="0" dirty="0" smtClean="0">
                <a:solidFill>
                  <a:srgbClr val="1E1C1F"/>
                </a:solidFill>
                <a:effectLst/>
              </a:rPr>
              <a:t>Resolution: width and height of you camera sensor in pixels.</a:t>
            </a:r>
          </a:p>
          <a:p>
            <a:pPr fontAlgn="base">
              <a:buFont typeface="Arial" panose="020B0604020202020204" pitchFamily="34" charset="0"/>
              <a:buChar char="•"/>
            </a:pPr>
            <a:r>
              <a:rPr lang="en-US" sz="1600" b="0" i="0" dirty="0" smtClean="0">
                <a:solidFill>
                  <a:srgbClr val="1E1C1F"/>
                </a:solidFill>
                <a:effectLst/>
              </a:rPr>
              <a:t>Film size: actual width and height of the sensor in meters</a:t>
            </a:r>
          </a:p>
          <a:p>
            <a:pPr fontAlgn="base">
              <a:buFont typeface="Arial" panose="020B0604020202020204" pitchFamily="34" charset="0"/>
              <a:buChar char="•"/>
            </a:pPr>
            <a:r>
              <a:rPr lang="en-US" sz="1600" b="0" i="0" dirty="0" smtClean="0">
                <a:solidFill>
                  <a:srgbClr val="1E1C1F"/>
                </a:solidFill>
                <a:effectLst/>
              </a:rPr>
              <a:t>Focal length of the camera lens. Disabled for fisheye lens types</a:t>
            </a:r>
          </a:p>
          <a:p>
            <a:pPr fontAlgn="base">
              <a:buFont typeface="Arial" panose="020B0604020202020204" pitchFamily="34" charset="0"/>
              <a:buChar char="•"/>
            </a:pPr>
            <a:r>
              <a:rPr lang="en-US" sz="1600" b="0" i="0" dirty="0" smtClean="0">
                <a:solidFill>
                  <a:srgbClr val="1E1C1F"/>
                </a:solidFill>
                <a:effectLst/>
              </a:rPr>
              <a:t>Target distance: maximum target distance</a:t>
            </a:r>
          </a:p>
          <a:p>
            <a:pPr fontAlgn="base">
              <a:buFont typeface="Arial" panose="020B0604020202020204" pitchFamily="34" charset="0"/>
              <a:buChar char="•"/>
            </a:pPr>
            <a:r>
              <a:rPr lang="en-US" sz="1600" b="0" i="0" dirty="0" smtClean="0">
                <a:solidFill>
                  <a:srgbClr val="1E1C1F"/>
                </a:solidFill>
                <a:effectLst/>
              </a:rPr>
              <a:t>Fisheye FOV: The field of view in degrees for fisheye lenses. Disabled for other types of lenses</a:t>
            </a:r>
          </a:p>
          <a:p>
            <a:pPr fontAlgn="base">
              <a:buFont typeface="Arial" panose="020B0604020202020204" pitchFamily="34" charset="0"/>
              <a:buChar char="•"/>
            </a:pPr>
            <a:r>
              <a:rPr lang="en-US" sz="1600" b="0" i="0" dirty="0" smtClean="0">
                <a:solidFill>
                  <a:srgbClr val="1E1C1F"/>
                </a:solidFill>
                <a:effectLst/>
              </a:rPr>
              <a:t>F-Stop: camera aperture</a:t>
            </a:r>
          </a:p>
          <a:p>
            <a:pPr fontAlgn="base">
              <a:buFont typeface="Arial" panose="020B0604020202020204" pitchFamily="34" charset="0"/>
              <a:buChar char="•"/>
            </a:pPr>
            <a:r>
              <a:rPr lang="en-US" sz="1600" b="0" i="0" dirty="0" smtClean="0">
                <a:solidFill>
                  <a:srgbClr val="1E1C1F"/>
                </a:solidFill>
                <a:effectLst/>
              </a:rPr>
              <a:t>Lens type. </a:t>
            </a:r>
            <a:r>
              <a:rPr lang="en-US" sz="1600" b="0" i="0" dirty="0" err="1" smtClean="0">
                <a:solidFill>
                  <a:srgbClr val="1E1C1F"/>
                </a:solidFill>
                <a:effectLst/>
              </a:rPr>
              <a:t>Anyverse</a:t>
            </a:r>
            <a:r>
              <a:rPr lang="en-US" sz="1600" b="0" i="0" dirty="0" smtClean="0">
                <a:solidFill>
                  <a:srgbClr val="1E1C1F"/>
                </a:solidFill>
                <a:effectLst/>
              </a:rPr>
              <a:t> provides different analytical lens models:</a:t>
            </a:r>
          </a:p>
          <a:p>
            <a:pPr marL="742950" lvl="1" indent="-285750" fontAlgn="base">
              <a:buFont typeface="Arial" panose="020B0604020202020204" pitchFamily="34" charset="0"/>
              <a:buChar char="•"/>
            </a:pPr>
            <a:r>
              <a:rPr lang="en-US" sz="1600" b="0" i="0" dirty="0" smtClean="0">
                <a:solidFill>
                  <a:srgbClr val="1E1C1F"/>
                </a:solidFill>
                <a:effectLst/>
              </a:rPr>
              <a:t>PIN_HOLE. Perfect lens</a:t>
            </a:r>
          </a:p>
          <a:p>
            <a:pPr marL="742950" lvl="1" indent="-285750" fontAlgn="base">
              <a:buFont typeface="Arial" panose="020B0604020202020204" pitchFamily="34" charset="0"/>
              <a:buChar char="•"/>
            </a:pPr>
            <a:r>
              <a:rPr lang="en-US" sz="1600" b="0" i="0" dirty="0" smtClean="0">
                <a:solidFill>
                  <a:srgbClr val="1E1C1F"/>
                </a:solidFill>
                <a:effectLst/>
              </a:rPr>
              <a:t>ANYVERSE_FISHEYE_CIRCULAR. Circular equidistant fisheye distortion model</a:t>
            </a:r>
          </a:p>
          <a:p>
            <a:pPr marL="742950" lvl="1" indent="-285750" fontAlgn="base">
              <a:buFont typeface="Arial" panose="020B0604020202020204" pitchFamily="34" charset="0"/>
              <a:buChar char="•"/>
            </a:pPr>
            <a:r>
              <a:rPr lang="en-US" sz="1600" b="0" i="0" dirty="0" smtClean="0">
                <a:solidFill>
                  <a:srgbClr val="1E1C1F"/>
                </a:solidFill>
                <a:effectLst/>
              </a:rPr>
              <a:t>ANYVERSE_FISHEYE_DIAGONAL. Diagonal equidistant fisheye distortion model</a:t>
            </a:r>
          </a:p>
          <a:p>
            <a:pPr marL="742950" lvl="1" indent="-285750" fontAlgn="base">
              <a:buFont typeface="Arial" panose="020B0604020202020204" pitchFamily="34" charset="0"/>
              <a:buChar char="•"/>
            </a:pPr>
            <a:r>
              <a:rPr lang="en-US" sz="1600" b="0" i="0" dirty="0" smtClean="0">
                <a:solidFill>
                  <a:srgbClr val="1E1C1F"/>
                </a:solidFill>
                <a:effectLst/>
              </a:rPr>
              <a:t>ANYVERSE_SPHERICAL. Spherical lens analytical model.</a:t>
            </a:r>
          </a:p>
          <a:p>
            <a:pPr marL="742950" lvl="1" indent="-285750" fontAlgn="base">
              <a:buFont typeface="Arial" panose="020B0604020202020204" pitchFamily="34" charset="0"/>
              <a:buChar char="•"/>
            </a:pPr>
            <a:r>
              <a:rPr lang="en-US" sz="1600" b="0" i="0" dirty="0" smtClean="0">
                <a:solidFill>
                  <a:srgbClr val="1E1C1F"/>
                </a:solidFill>
                <a:effectLst/>
              </a:rPr>
              <a:t>ANYVERSE_THIN_LENS. Thin lens model</a:t>
            </a:r>
          </a:p>
          <a:p>
            <a:pPr marL="742950" lvl="1" indent="-285750" fontAlgn="base">
              <a:buFont typeface="Arial" panose="020B0604020202020204" pitchFamily="34" charset="0"/>
              <a:buChar char="•"/>
            </a:pPr>
            <a:r>
              <a:rPr lang="en-US" sz="1600" b="0" i="0" dirty="0" smtClean="0">
                <a:solidFill>
                  <a:srgbClr val="1E1C1F"/>
                </a:solidFill>
                <a:effectLst/>
              </a:rPr>
              <a:t>OPENCV. For </a:t>
            </a:r>
            <a:r>
              <a:rPr lang="en-US" sz="1600" b="0" i="0" dirty="0" err="1" smtClean="0">
                <a:solidFill>
                  <a:srgbClr val="1E1C1F"/>
                </a:solidFill>
                <a:effectLst/>
              </a:rPr>
              <a:t>OpenCV</a:t>
            </a:r>
            <a:r>
              <a:rPr lang="en-US" sz="1600" b="0" i="0" dirty="0" smtClean="0">
                <a:solidFill>
                  <a:srgbClr val="1E1C1F"/>
                </a:solidFill>
                <a:effectLst/>
              </a:rPr>
              <a:t> calibration </a:t>
            </a:r>
            <a:r>
              <a:rPr lang="en-US" sz="1600" b="0" i="0" dirty="0" err="1" smtClean="0">
                <a:solidFill>
                  <a:srgbClr val="1E1C1F"/>
                </a:solidFill>
                <a:effectLst/>
              </a:rPr>
              <a:t>intrinsics</a:t>
            </a:r>
            <a:r>
              <a:rPr lang="en-US" sz="1600" b="0" i="0" dirty="0" smtClean="0">
                <a:solidFill>
                  <a:srgbClr val="1E1C1F"/>
                </a:solidFill>
                <a:effectLst/>
              </a:rPr>
              <a:t>.</a:t>
            </a:r>
          </a:p>
          <a:p>
            <a:pPr marL="742950" lvl="1" indent="-285750" fontAlgn="base">
              <a:buFont typeface="Arial" panose="020B0604020202020204" pitchFamily="34" charset="0"/>
              <a:buChar char="•"/>
            </a:pPr>
            <a:r>
              <a:rPr lang="en-US" sz="1600" b="0" i="0" dirty="0" smtClean="0">
                <a:solidFill>
                  <a:srgbClr val="1E1C1F"/>
                </a:solidFill>
                <a:effectLst/>
              </a:rPr>
              <a:t>OPENCV_FISHEYE. For </a:t>
            </a:r>
            <a:r>
              <a:rPr lang="en-US" sz="1600" b="0" i="0" dirty="0" err="1" smtClean="0">
                <a:solidFill>
                  <a:srgbClr val="1E1C1F"/>
                </a:solidFill>
                <a:effectLst/>
              </a:rPr>
              <a:t>OpenCV</a:t>
            </a:r>
            <a:r>
              <a:rPr lang="en-US" sz="1600" b="0" i="0" dirty="0" smtClean="0">
                <a:solidFill>
                  <a:srgbClr val="1E1C1F"/>
                </a:solidFill>
                <a:effectLst/>
              </a:rPr>
              <a:t> fisheye calibration </a:t>
            </a:r>
            <a:r>
              <a:rPr lang="en-US" sz="1600" b="0" i="0" dirty="0" err="1" smtClean="0">
                <a:solidFill>
                  <a:srgbClr val="1E1C1F"/>
                </a:solidFill>
                <a:effectLst/>
              </a:rPr>
              <a:t>intrinsics</a:t>
            </a:r>
            <a:endParaRPr lang="en-US" sz="1600" b="0" i="0" dirty="0">
              <a:solidFill>
                <a:srgbClr val="1E1C1F"/>
              </a:solidFill>
              <a:effectLst/>
            </a:endParaRPr>
          </a:p>
        </p:txBody>
      </p:sp>
    </p:spTree>
    <p:extLst>
      <p:ext uri="{BB962C8B-B14F-4D97-AF65-F5344CB8AC3E}">
        <p14:creationId xmlns:p14="http://schemas.microsoft.com/office/powerpoint/2010/main" val="3272417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4155" y="3617259"/>
            <a:ext cx="4768492" cy="313792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155" y="0"/>
            <a:ext cx="4768492" cy="332142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9436" y="20171"/>
            <a:ext cx="5015753" cy="3281082"/>
          </a:xfrm>
          <a:prstGeom prst="rect">
            <a:avLst/>
          </a:prstGeom>
        </p:spPr>
      </p:pic>
      <p:pic>
        <p:nvPicPr>
          <p:cNvPr id="7" name="Picture 6"/>
          <p:cNvPicPr>
            <a:picLocks noChangeAspect="1"/>
          </p:cNvPicPr>
          <p:nvPr/>
        </p:nvPicPr>
        <p:blipFill>
          <a:blip r:embed="rId5"/>
          <a:stretch>
            <a:fillRect/>
          </a:stretch>
        </p:blipFill>
        <p:spPr>
          <a:xfrm>
            <a:off x="6050281" y="3509682"/>
            <a:ext cx="5339378" cy="3245503"/>
          </a:xfrm>
          <a:prstGeom prst="rect">
            <a:avLst/>
          </a:prstGeom>
        </p:spPr>
      </p:pic>
    </p:spTree>
    <p:extLst>
      <p:ext uri="{BB962C8B-B14F-4D97-AF65-F5344CB8AC3E}">
        <p14:creationId xmlns:p14="http://schemas.microsoft.com/office/powerpoint/2010/main" val="4066584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194" y="-67174"/>
            <a:ext cx="10515600" cy="1325563"/>
          </a:xfrm>
        </p:spPr>
        <p:txBody>
          <a:bodyPr>
            <a:normAutofit/>
          </a:bodyPr>
          <a:lstStyle/>
          <a:p>
            <a:r>
              <a:rPr lang="en-US" sz="2800" dirty="0" smtClean="0">
                <a:solidFill>
                  <a:srgbClr val="7030A0"/>
                </a:solidFill>
                <a:latin typeface="+mn-lt"/>
              </a:rPr>
              <a:t>3.INTERIOR LIGHT</a:t>
            </a:r>
            <a:endParaRPr lang="en-US" sz="2800" dirty="0">
              <a:solidFill>
                <a:srgbClr val="7030A0"/>
              </a:solidFill>
              <a:latin typeface="+mn-lt"/>
            </a:endParaRPr>
          </a:p>
        </p:txBody>
      </p:sp>
      <p:sp>
        <p:nvSpPr>
          <p:cNvPr id="3" name="Content Placeholder 2"/>
          <p:cNvSpPr>
            <a:spLocks noGrp="1"/>
          </p:cNvSpPr>
          <p:nvPr>
            <p:ph idx="1"/>
          </p:nvPr>
        </p:nvSpPr>
        <p:spPr>
          <a:xfrm>
            <a:off x="485503" y="894739"/>
            <a:ext cx="9141823" cy="5158060"/>
          </a:xfrm>
        </p:spPr>
        <p:txBody>
          <a:bodyPr>
            <a:normAutofit/>
          </a:bodyPr>
          <a:lstStyle/>
          <a:p>
            <a:r>
              <a:rPr lang="en-US" sz="2000" dirty="0"/>
              <a:t> </a:t>
            </a:r>
            <a:r>
              <a:rPr lang="en-US" sz="2000" dirty="0" smtClean="0"/>
              <a:t>Here we  </a:t>
            </a:r>
            <a:r>
              <a:rPr lang="en-US" sz="2000" dirty="0"/>
              <a:t>can define your own artificial light source. In the case of the </a:t>
            </a:r>
            <a:r>
              <a:rPr lang="en-US" sz="2000" dirty="0" smtClean="0"/>
              <a:t>in-cabin      </a:t>
            </a:r>
            <a:r>
              <a:rPr lang="en-US" sz="2000" dirty="0"/>
              <a:t>use case, it is very common to have a source of light illuminating the scene. This happens always when using a NIR or RGB-IR camera that have an active light illuminating </a:t>
            </a:r>
            <a:r>
              <a:rPr lang="en-US" sz="2000" dirty="0" smtClean="0"/>
              <a:t>.</a:t>
            </a:r>
          </a:p>
          <a:p>
            <a:endParaRPr lang="en-US" sz="2000" dirty="0"/>
          </a:p>
        </p:txBody>
      </p:sp>
      <p:sp>
        <p:nvSpPr>
          <p:cNvPr id="4" name="Rectangle 1"/>
          <p:cNvSpPr>
            <a:spLocks noChangeArrowheads="1"/>
          </p:cNvSpPr>
          <p:nvPr/>
        </p:nvSpPr>
        <p:spPr bwMode="auto">
          <a:xfrm>
            <a:off x="485503" y="2286515"/>
            <a:ext cx="847561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1E1C1F"/>
                </a:solidFill>
                <a:effectLst/>
                <a:latin typeface="+mn-lt"/>
              </a:rPr>
              <a:t>In this workspace</a:t>
            </a:r>
            <a:r>
              <a:rPr kumimoji="0" lang="en-US" altLang="en-US" b="0" i="0" u="none" strike="noStrike" cap="none" normalizeH="0" dirty="0" smtClean="0">
                <a:ln>
                  <a:noFill/>
                </a:ln>
                <a:solidFill>
                  <a:srgbClr val="1E1C1F"/>
                </a:solidFill>
                <a:effectLst/>
                <a:latin typeface="+mn-lt"/>
              </a:rPr>
              <a:t> there’s</a:t>
            </a:r>
            <a:r>
              <a:rPr kumimoji="0" lang="en-US" altLang="en-US" b="0" i="0" u="none" strike="noStrike" cap="none" normalizeH="0" baseline="0" dirty="0" smtClean="0">
                <a:ln>
                  <a:noFill/>
                </a:ln>
                <a:solidFill>
                  <a:srgbClr val="1E1C1F"/>
                </a:solidFill>
                <a:effectLst/>
                <a:latin typeface="+mn-lt"/>
              </a:rPr>
              <a:t> spot emitter between both cameras. </a:t>
            </a:r>
            <a:r>
              <a:rPr lang="en-US" altLang="en-US" dirty="0" smtClean="0">
                <a:solidFill>
                  <a:srgbClr val="1E1C1F"/>
                </a:solidFill>
                <a:latin typeface="+mn-lt"/>
              </a:rPr>
              <a:t>We </a:t>
            </a:r>
            <a:r>
              <a:rPr kumimoji="0" lang="en-US" altLang="en-US" b="0" i="0" u="none" strike="noStrike" cap="none" normalizeH="0" baseline="0" dirty="0" smtClean="0">
                <a:ln>
                  <a:noFill/>
                </a:ln>
                <a:solidFill>
                  <a:srgbClr val="1E1C1F"/>
                </a:solidFill>
                <a:effectLst/>
                <a:latin typeface="+mn-lt"/>
              </a:rPr>
              <a:t>can turn it on or off (as any other element in the workspace) by clicking the     </a:t>
            </a:r>
            <a:r>
              <a:rPr kumimoji="0" lang="en-US" altLang="en-US" sz="1600" b="0" i="0" u="none" strike="noStrike" cap="none" normalizeH="0" baseline="0" dirty="0" smtClean="0">
                <a:ln>
                  <a:noFill/>
                </a:ln>
                <a:solidFill>
                  <a:schemeClr val="tx1"/>
                </a:solidFill>
                <a:effectLst/>
                <a:latin typeface="+mn-lt"/>
              </a:rPr>
              <a:t>  </a:t>
            </a:r>
            <a:r>
              <a:rPr kumimoji="0" lang="en-US" altLang="en-US" sz="2000" b="0" i="0" u="none" strike="noStrike" cap="none" normalizeH="0" baseline="0" dirty="0" smtClean="0">
                <a:ln>
                  <a:noFill/>
                </a:ln>
                <a:solidFill>
                  <a:srgbClr val="1E1C1F"/>
                </a:solidFill>
                <a:effectLst/>
                <a:latin typeface="+mn-lt"/>
              </a:rPr>
              <a:t> </a:t>
            </a:r>
            <a:r>
              <a:rPr kumimoji="0" lang="en-US" altLang="en-US" b="0" i="0" u="none" strike="noStrike" cap="none" normalizeH="0" baseline="0" dirty="0" smtClean="0">
                <a:ln>
                  <a:noFill/>
                </a:ln>
                <a:solidFill>
                  <a:srgbClr val="1E1C1F"/>
                </a:solidFill>
                <a:effectLst/>
                <a:latin typeface="+mn-lt"/>
              </a:rPr>
              <a:t>icon right by the name in the workspace.</a:t>
            </a:r>
            <a:r>
              <a:rPr kumimoji="0" lang="en-US" altLang="en-US" sz="1600" b="0" i="0" u="none" strike="noStrike" cap="none" normalizeH="0" baseline="0" dirty="0" smtClean="0">
                <a:ln>
                  <a:noFill/>
                </a:ln>
                <a:solidFill>
                  <a:schemeClr val="tx1"/>
                </a:solidFill>
                <a:effectLst/>
                <a:latin typeface="+mn-lt"/>
              </a:rPr>
              <a:t> </a:t>
            </a:r>
            <a:endParaRPr kumimoji="0" lang="en-US" altLang="en-US" sz="2800" b="0" i="0" u="none" strike="noStrike" cap="none" normalizeH="0" baseline="0" dirty="0" smtClean="0">
              <a:ln>
                <a:noFill/>
              </a:ln>
              <a:solidFill>
                <a:schemeClr val="tx1"/>
              </a:solidFill>
              <a:effectLst/>
              <a:latin typeface="+mn-lt"/>
            </a:endParaRPr>
          </a:p>
        </p:txBody>
      </p:sp>
      <p:pic>
        <p:nvPicPr>
          <p:cNvPr id="1028" name="Picture 4" descr="https://i0.wp.com/anyverse.ai/wp-content/uploads/2023/06/eye.png?resize=30%2C24&amp;ssl=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4119" y="2650165"/>
            <a:ext cx="285750" cy="2286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9104811" y="511472"/>
            <a:ext cx="3006607" cy="6142809"/>
          </a:xfrm>
          <a:prstGeom prst="rect">
            <a:avLst/>
          </a:prstGeom>
        </p:spPr>
      </p:pic>
      <p:pic>
        <p:nvPicPr>
          <p:cNvPr id="7" name="Picture 6"/>
          <p:cNvPicPr>
            <a:picLocks noChangeAspect="1"/>
          </p:cNvPicPr>
          <p:nvPr/>
        </p:nvPicPr>
        <p:blipFill>
          <a:blip r:embed="rId4"/>
          <a:stretch>
            <a:fillRect/>
          </a:stretch>
        </p:blipFill>
        <p:spPr>
          <a:xfrm>
            <a:off x="1857919" y="3339581"/>
            <a:ext cx="5522595" cy="3314700"/>
          </a:xfrm>
          <a:prstGeom prst="rect">
            <a:avLst/>
          </a:prstGeom>
        </p:spPr>
      </p:pic>
    </p:spTree>
    <p:extLst>
      <p:ext uri="{BB962C8B-B14F-4D97-AF65-F5344CB8AC3E}">
        <p14:creationId xmlns:p14="http://schemas.microsoft.com/office/powerpoint/2010/main" val="1573997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069" y="-292962"/>
            <a:ext cx="10108474" cy="1599248"/>
          </a:xfrm>
        </p:spPr>
        <p:txBody>
          <a:bodyPr>
            <a:normAutofit/>
          </a:bodyPr>
          <a:lstStyle/>
          <a:p>
            <a:r>
              <a:rPr lang="en-US" sz="2800" dirty="0" smtClean="0">
                <a:solidFill>
                  <a:srgbClr val="7030A0"/>
                </a:solidFill>
                <a:latin typeface="+mn-lt"/>
              </a:rPr>
              <a:t>4.Adding Add-ons from </a:t>
            </a:r>
            <a:r>
              <a:rPr lang="en-US" sz="2800" dirty="0" err="1" smtClean="0">
                <a:solidFill>
                  <a:srgbClr val="7030A0"/>
                </a:solidFill>
                <a:latin typeface="+mn-lt"/>
              </a:rPr>
              <a:t>Git</a:t>
            </a:r>
            <a:r>
              <a:rPr lang="en-US" sz="2800" dirty="0" smtClean="0">
                <a:solidFill>
                  <a:srgbClr val="7030A0"/>
                </a:solidFill>
                <a:latin typeface="+mn-lt"/>
              </a:rPr>
              <a:t>-hub</a:t>
            </a:r>
            <a:endParaRPr lang="en-US" sz="2800" dirty="0">
              <a:solidFill>
                <a:srgbClr val="7030A0"/>
              </a:solidFill>
              <a:latin typeface="+mn-lt"/>
            </a:endParaRPr>
          </a:p>
        </p:txBody>
      </p:sp>
      <p:sp>
        <p:nvSpPr>
          <p:cNvPr id="3" name="Content Placeholder 2"/>
          <p:cNvSpPr>
            <a:spLocks noGrp="1"/>
          </p:cNvSpPr>
          <p:nvPr>
            <p:ph idx="1"/>
          </p:nvPr>
        </p:nvSpPr>
        <p:spPr>
          <a:xfrm>
            <a:off x="603069" y="914400"/>
            <a:ext cx="10515600" cy="5066620"/>
          </a:xfrm>
        </p:spPr>
        <p:txBody>
          <a:bodyPr>
            <a:normAutofit/>
          </a:bodyPr>
          <a:lstStyle/>
          <a:p>
            <a:r>
              <a:rPr lang="en-US" sz="2000" dirty="0" smtClean="0"/>
              <a:t>Clone the in-cabin add-ons from the </a:t>
            </a:r>
            <a:r>
              <a:rPr lang="en-US" sz="2000" dirty="0" err="1" smtClean="0"/>
              <a:t>git</a:t>
            </a:r>
            <a:r>
              <a:rPr lang="en-US" sz="2000" dirty="0" smtClean="0"/>
              <a:t>-hub </a:t>
            </a:r>
            <a:r>
              <a:rPr lang="en-US" sz="2000" dirty="0" err="1" smtClean="0">
                <a:hlinkClick r:id="rId2"/>
              </a:rPr>
              <a:t>AnyverseAddons</a:t>
            </a:r>
            <a:r>
              <a:rPr lang="en-US" sz="2000" dirty="0" smtClean="0">
                <a:hlinkClick r:id="rId2"/>
              </a:rPr>
              <a:t>/</a:t>
            </a:r>
            <a:r>
              <a:rPr lang="en-US" sz="2000" dirty="0" err="1" smtClean="0">
                <a:hlinkClick r:id="rId2"/>
              </a:rPr>
              <a:t>incabin</a:t>
            </a:r>
            <a:r>
              <a:rPr lang="en-US" sz="2000" dirty="0" smtClean="0">
                <a:hlinkClick r:id="rId2"/>
              </a:rPr>
              <a:t> (github.com)</a:t>
            </a:r>
            <a:endParaRPr lang="en-US" sz="2000" dirty="0" smtClean="0"/>
          </a:p>
          <a:p>
            <a:r>
              <a:rPr lang="en-US" sz="2000" dirty="0" smtClean="0"/>
              <a:t>And add the paths in user settings.</a:t>
            </a:r>
            <a:endParaRPr lang="en-US" sz="2000"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2262" b="7217"/>
          <a:stretch/>
        </p:blipFill>
        <p:spPr>
          <a:xfrm>
            <a:off x="1202871" y="1919073"/>
            <a:ext cx="8908869" cy="4533978"/>
          </a:xfrm>
          <a:prstGeom prst="rect">
            <a:avLst/>
          </a:prstGeom>
        </p:spPr>
      </p:pic>
    </p:spTree>
    <p:extLst>
      <p:ext uri="{BB962C8B-B14F-4D97-AF65-F5344CB8AC3E}">
        <p14:creationId xmlns:p14="http://schemas.microsoft.com/office/powerpoint/2010/main" val="3684956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7030A0"/>
                </a:solidFill>
                <a:latin typeface="+mn-lt"/>
              </a:rPr>
              <a:t>5</a:t>
            </a:r>
            <a:r>
              <a:rPr lang="en-US" sz="2800" b="1" dirty="0" smtClean="0">
                <a:solidFill>
                  <a:srgbClr val="7030A0"/>
                </a:solidFill>
                <a:latin typeface="+mn-lt"/>
              </a:rPr>
              <a:t>.Run </a:t>
            </a:r>
            <a:r>
              <a:rPr lang="en-US" sz="2800" b="1" dirty="0">
                <a:solidFill>
                  <a:srgbClr val="7030A0"/>
                </a:solidFill>
                <a:latin typeface="+mn-lt"/>
              </a:rPr>
              <a:t>the </a:t>
            </a:r>
            <a:r>
              <a:rPr lang="en-US" sz="2800" b="1" dirty="0" smtClean="0">
                <a:solidFill>
                  <a:srgbClr val="7030A0"/>
                </a:solidFill>
                <a:latin typeface="+mn-lt"/>
              </a:rPr>
              <a:t>simulation and code</a:t>
            </a:r>
            <a:r>
              <a:rPr lang="en-US" sz="2800" b="1" dirty="0">
                <a:solidFill>
                  <a:srgbClr val="7030A0"/>
                </a:solidFill>
                <a:latin typeface="+mn-lt"/>
              </a:rPr>
              <a:t/>
            </a:r>
            <a:br>
              <a:rPr lang="en-US" sz="2800" b="1" dirty="0">
                <a:solidFill>
                  <a:srgbClr val="7030A0"/>
                </a:solidFill>
                <a:latin typeface="+mn-lt"/>
              </a:rPr>
            </a:br>
            <a:endParaRPr lang="en-US" sz="2800" b="1" dirty="0">
              <a:solidFill>
                <a:srgbClr val="7030A0"/>
              </a:solidFill>
              <a:latin typeface="+mn-l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7127" y="1998617"/>
            <a:ext cx="5355662" cy="343376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6991" y="1998616"/>
            <a:ext cx="6107444" cy="3433761"/>
          </a:xfrm>
          <a:prstGeom prst="rect">
            <a:avLst/>
          </a:prstGeom>
        </p:spPr>
      </p:pic>
    </p:spTree>
    <p:extLst>
      <p:ext uri="{BB962C8B-B14F-4D97-AF65-F5344CB8AC3E}">
        <p14:creationId xmlns:p14="http://schemas.microsoft.com/office/powerpoint/2010/main" val="2426386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10515600" cy="613954"/>
          </a:xfrm>
        </p:spPr>
        <p:txBody>
          <a:bodyPr>
            <a:noAutofit/>
          </a:bodyPr>
          <a:lstStyle/>
          <a:p>
            <a:r>
              <a:rPr lang="en-US" sz="2800" dirty="0" smtClean="0">
                <a:solidFill>
                  <a:srgbClr val="7030A0"/>
                </a:solidFill>
                <a:latin typeface="+mn-lt"/>
              </a:rPr>
              <a:t>6.Generate </a:t>
            </a:r>
            <a:r>
              <a:rPr lang="en-US" sz="2800" dirty="0">
                <a:solidFill>
                  <a:srgbClr val="7030A0"/>
                </a:solidFill>
                <a:latin typeface="+mn-lt"/>
              </a:rPr>
              <a:t>a sequence</a:t>
            </a:r>
            <a:r>
              <a:rPr lang="en-US" sz="4000" dirty="0">
                <a:latin typeface="+mn-lt"/>
              </a:rPr>
              <a:t/>
            </a:r>
            <a:br>
              <a:rPr lang="en-US" sz="4000" dirty="0">
                <a:latin typeface="+mn-lt"/>
              </a:rPr>
            </a:br>
            <a:endParaRPr lang="en-US" sz="4000" dirty="0">
              <a:latin typeface="+mn-lt"/>
            </a:endParaRPr>
          </a:p>
        </p:txBody>
      </p:sp>
      <p:sp>
        <p:nvSpPr>
          <p:cNvPr id="3" name="Content Placeholder 2"/>
          <p:cNvSpPr>
            <a:spLocks noGrp="1"/>
          </p:cNvSpPr>
          <p:nvPr>
            <p:ph idx="1"/>
          </p:nvPr>
        </p:nvSpPr>
        <p:spPr>
          <a:xfrm>
            <a:off x="838200" y="783771"/>
            <a:ext cx="10515600" cy="5393192"/>
          </a:xfrm>
        </p:spPr>
        <p:txBody>
          <a:bodyPr>
            <a:normAutofit/>
          </a:bodyPr>
          <a:lstStyle/>
          <a:p>
            <a:r>
              <a:rPr lang="en-US" sz="2000" dirty="0"/>
              <a:t>To generate a sequence from </a:t>
            </a:r>
            <a:r>
              <a:rPr lang="en-US" sz="2000" dirty="0" smtClean="0"/>
              <a:t>our </a:t>
            </a:r>
            <a:r>
              <a:rPr lang="en-US" sz="2000" dirty="0"/>
              <a:t>workspace, </a:t>
            </a:r>
            <a:r>
              <a:rPr lang="en-US" sz="2000" dirty="0" smtClean="0"/>
              <a:t>we </a:t>
            </a:r>
            <a:r>
              <a:rPr lang="en-US" sz="2000" dirty="0"/>
              <a:t>first have to create a dataset with the output channels </a:t>
            </a:r>
            <a:r>
              <a:rPr lang="en-US" sz="2000" dirty="0" smtClean="0"/>
              <a:t>we </a:t>
            </a:r>
            <a:r>
              <a:rPr lang="en-US" sz="2000" dirty="0"/>
              <a:t>require. Go to the generator inspector </a:t>
            </a:r>
            <a:r>
              <a:rPr lang="en-US" sz="2000" dirty="0" smtClean="0"/>
              <a:t>space , and fallow the steps as showed in the picture</a:t>
            </a:r>
            <a:endParaRPr lang="en-US" sz="2000" dirty="0"/>
          </a:p>
        </p:txBody>
      </p:sp>
      <p:pic>
        <p:nvPicPr>
          <p:cNvPr id="4" name="Picture 3"/>
          <p:cNvPicPr>
            <a:picLocks noChangeAspect="1"/>
          </p:cNvPicPr>
          <p:nvPr/>
        </p:nvPicPr>
        <p:blipFill>
          <a:blip r:embed="rId2"/>
          <a:stretch>
            <a:fillRect/>
          </a:stretch>
        </p:blipFill>
        <p:spPr>
          <a:xfrm>
            <a:off x="1180011" y="1754344"/>
            <a:ext cx="9831977" cy="4422619"/>
          </a:xfrm>
          <a:prstGeom prst="rect">
            <a:avLst/>
          </a:prstGeom>
        </p:spPr>
      </p:pic>
    </p:spTree>
    <p:extLst>
      <p:ext uri="{BB962C8B-B14F-4D97-AF65-F5344CB8AC3E}">
        <p14:creationId xmlns:p14="http://schemas.microsoft.com/office/powerpoint/2010/main" val="604491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378</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Roboto</vt:lpstr>
      <vt:lpstr>Office Theme</vt:lpstr>
      <vt:lpstr>PowerPoint Presentation</vt:lpstr>
      <vt:lpstr>Steps to create in-cabin images</vt:lpstr>
      <vt:lpstr>2.CAMERA</vt:lpstr>
      <vt:lpstr>PowerPoint Presentation</vt:lpstr>
      <vt:lpstr>3.INTERIOR LIGHT</vt:lpstr>
      <vt:lpstr>4.Adding Add-ons from Git-hub</vt:lpstr>
      <vt:lpstr>5.Run the simulation and code </vt:lpstr>
      <vt:lpstr>6.Generate a sequence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 Yadav1</dc:creator>
  <cp:lastModifiedBy>Nikhil Yadav1</cp:lastModifiedBy>
  <cp:revision>12</cp:revision>
  <dcterms:created xsi:type="dcterms:W3CDTF">2023-07-26T05:16:29Z</dcterms:created>
  <dcterms:modified xsi:type="dcterms:W3CDTF">2023-07-26T07:27:41Z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LPManualFileClassification">
    <vt:lpwstr>{1A067545-A4E2-4FA1-8094-0D7902669705}</vt:lpwstr>
  </property>
  <property fmtid="{D5CDD505-2E9C-101B-9397-08002B2CF9AE}" pid="3" name="DLPManualFileClassificationLastModifiedBy">
    <vt:lpwstr>TECHMAHINDRA\NY00943237</vt:lpwstr>
  </property>
  <property fmtid="{D5CDD505-2E9C-101B-9397-08002B2CF9AE}" pid="4" name="DLPManualFileClassificationLastModificationDate">
    <vt:lpwstr>1690353657</vt:lpwstr>
  </property>
  <property fmtid="{D5CDD505-2E9C-101B-9397-08002B2CF9AE}" pid="5" name="DLPManualFileClassificationVersion">
    <vt:lpwstr>11.10.100.17</vt:lpwstr>
  </property>
  <property fmtid="{D5CDD505-2E9C-101B-9397-08002B2CF9AE}" pid="6" name="MSIP_Label_ec655256-13e9-4c0b-ba73-c54361842301_Enabled">
    <vt:lpwstr>true</vt:lpwstr>
  </property>
  <property fmtid="{D5CDD505-2E9C-101B-9397-08002B2CF9AE}" pid="7" name="MSIP_Label_ec655256-13e9-4c0b-ba73-c54361842301_SetDate">
    <vt:lpwstr>2023-07-26T06:41:01Z</vt:lpwstr>
  </property>
  <property fmtid="{D5CDD505-2E9C-101B-9397-08002B2CF9AE}" pid="8" name="MSIP_Label_ec655256-13e9-4c0b-ba73-c54361842301_Method">
    <vt:lpwstr>Privileged</vt:lpwstr>
  </property>
  <property fmtid="{D5CDD505-2E9C-101B-9397-08002B2CF9AE}" pid="9" name="MSIP_Label_ec655256-13e9-4c0b-ba73-c54361842301_Name">
    <vt:lpwstr>Public</vt:lpwstr>
  </property>
  <property fmtid="{D5CDD505-2E9C-101B-9397-08002B2CF9AE}" pid="10" name="MSIP_Label_ec655256-13e9-4c0b-ba73-c54361842301_SiteId">
    <vt:lpwstr>edf442f5-b994-4c86-a131-b42b03a16c95</vt:lpwstr>
  </property>
  <property fmtid="{D5CDD505-2E9C-101B-9397-08002B2CF9AE}" pid="11" name="MSIP_Label_ec655256-13e9-4c0b-ba73-c54361842301_ActionId">
    <vt:lpwstr>36afc67a-cd1e-4808-8b7b-81e6cd60a297</vt:lpwstr>
  </property>
  <property fmtid="{D5CDD505-2E9C-101B-9397-08002B2CF9AE}" pid="12" name="MSIP_Label_ec655256-13e9-4c0b-ba73-c54361842301_ContentBits">
    <vt:lpwstr>0</vt:lpwstr>
  </property>
</Properties>
</file>