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303" r:id="rId19"/>
    <p:sldId id="274" r:id="rId20"/>
    <p:sldId id="275" r:id="rId21"/>
    <p:sldId id="276" r:id="rId22"/>
    <p:sldId id="277" r:id="rId23"/>
    <p:sldId id="278" r:id="rId24"/>
    <p:sldId id="279" r:id="rId25"/>
    <p:sldId id="280" r:id="rId26"/>
    <p:sldId id="281" r:id="rId27"/>
    <p:sldId id="282" r:id="rId28"/>
    <p:sldId id="283" r:id="rId29"/>
    <p:sldId id="284" r:id="rId30"/>
    <p:sldId id="302"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AEE67F-B174-48A9-8751-724F2EEA837D}"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3552402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EE67F-B174-48A9-8751-724F2EEA837D}"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376716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EE67F-B174-48A9-8751-724F2EEA837D}"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EC2FF8-F709-45A9-8773-22F14D019B1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3372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AEE67F-B174-48A9-8751-724F2EEA837D}"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136335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AEE67F-B174-48A9-8751-724F2EEA837D}"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EC2FF8-F709-45A9-8773-22F14D019B1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8118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AEE67F-B174-48A9-8751-724F2EEA837D}"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2609097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EE67F-B174-48A9-8751-724F2EEA837D}"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985861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EE67F-B174-48A9-8751-724F2EEA837D}"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121988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EE67F-B174-48A9-8751-724F2EEA837D}"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322131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EE67F-B174-48A9-8751-724F2EEA837D}"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2403216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AEE67F-B174-48A9-8751-724F2EEA837D}"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425679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AEE67F-B174-48A9-8751-724F2EEA837D}" type="datetimeFigureOut">
              <a:rPr lang="en-IN" smtClean="0"/>
              <a:t>12-09-2022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305040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AEE67F-B174-48A9-8751-724F2EEA837D}"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138197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EE67F-B174-48A9-8751-724F2EEA837D}" type="datetimeFigureOut">
              <a:rPr lang="en-IN" smtClean="0"/>
              <a:t>12-09-2022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55359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EE67F-B174-48A9-8751-724F2EEA837D}"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3899256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EE67F-B174-48A9-8751-724F2EEA837D}"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203630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AEE67F-B174-48A9-8751-724F2EEA837D}" type="datetimeFigureOut">
              <a:rPr lang="en-IN" smtClean="0"/>
              <a:t>12-09-2022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DEC2FF8-F709-45A9-8773-22F14D019B16}" type="slidenum">
              <a:rPr lang="en-IN" smtClean="0"/>
              <a:t>‹#›</a:t>
            </a:fld>
            <a:endParaRPr lang="en-IN"/>
          </a:p>
        </p:txBody>
      </p:sp>
    </p:spTree>
    <p:extLst>
      <p:ext uri="{BB962C8B-B14F-4D97-AF65-F5344CB8AC3E}">
        <p14:creationId xmlns:p14="http://schemas.microsoft.com/office/powerpoint/2010/main" val="324967068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jpg"/><Relationship Id="rId13" Type="http://schemas.openxmlformats.org/officeDocument/2006/relationships/image" Target="../media/image20.jpg"/><Relationship Id="rId3" Type="http://schemas.openxmlformats.org/officeDocument/2006/relationships/image" Target="../media/image10.jpg"/><Relationship Id="rId7" Type="http://schemas.openxmlformats.org/officeDocument/2006/relationships/image" Target="../media/image14.jpg"/><Relationship Id="rId12" Type="http://schemas.openxmlformats.org/officeDocument/2006/relationships/image" Target="../media/image19.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11" Type="http://schemas.openxmlformats.org/officeDocument/2006/relationships/image" Target="../media/image18.jpg"/><Relationship Id="rId5" Type="http://schemas.openxmlformats.org/officeDocument/2006/relationships/image" Target="../media/image12.jpg"/><Relationship Id="rId10" Type="http://schemas.openxmlformats.org/officeDocument/2006/relationships/image" Target="../media/image17.jpg"/><Relationship Id="rId4" Type="http://schemas.openxmlformats.org/officeDocument/2006/relationships/image" Target="../media/image11.jpg"/><Relationship Id="rId9"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279" y="592427"/>
            <a:ext cx="9878095" cy="5755422"/>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Image Based Classification Of Waste Material</a:t>
            </a: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Submitted to the </a:t>
            </a:r>
          </a:p>
          <a:p>
            <a:pPr algn="ctr"/>
            <a:r>
              <a:rPr lang="en-IN" sz="2400" dirty="0">
                <a:latin typeface="Times New Roman" panose="02020603050405020304" pitchFamily="18" charset="0"/>
                <a:cs typeface="Times New Roman" panose="02020603050405020304" pitchFamily="18" charset="0"/>
              </a:rPr>
              <a:t>ELECTRONICS AND COMMUNICATION ENGINEERING DEPARTMENT </a:t>
            </a:r>
          </a:p>
          <a:p>
            <a:pPr algn="ctr"/>
            <a:r>
              <a:rPr lang="en-IN" sz="2400" dirty="0">
                <a:latin typeface="Times New Roman" panose="02020603050405020304" pitchFamily="18" charset="0"/>
                <a:cs typeface="Times New Roman" panose="02020603050405020304" pitchFamily="18" charset="0"/>
              </a:rPr>
              <a:t>of</a:t>
            </a:r>
          </a:p>
          <a:p>
            <a:pPr algn="ctr"/>
            <a:r>
              <a:rPr lang="en-IN" sz="2400" dirty="0">
                <a:latin typeface="Times New Roman" panose="02020603050405020304" pitchFamily="18" charset="0"/>
                <a:cs typeface="Times New Roman" panose="02020603050405020304" pitchFamily="18" charset="0"/>
              </a:rPr>
              <a:t>NATIONAL INSTITUTE OF TECHNOLOGY PATNA</a:t>
            </a:r>
          </a:p>
          <a:p>
            <a:pPr algn="ct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April, 2020</a:t>
            </a:r>
          </a:p>
          <a:p>
            <a:pPr algn="ctr"/>
            <a:r>
              <a:rPr lang="en-IN" sz="2400" dirty="0">
                <a:latin typeface="Times New Roman" panose="02020603050405020304" pitchFamily="18" charset="0"/>
                <a:cs typeface="Times New Roman" panose="02020603050405020304" pitchFamily="18" charset="0"/>
              </a:rPr>
              <a:t>Under the able guidance</a:t>
            </a:r>
          </a:p>
          <a:p>
            <a:pPr algn="ctr"/>
            <a:r>
              <a:rPr lang="en-IN" sz="2400" dirty="0">
                <a:latin typeface="Times New Roman" panose="02020603050405020304" pitchFamily="18" charset="0"/>
                <a:cs typeface="Times New Roman" panose="02020603050405020304" pitchFamily="18" charset="0"/>
              </a:rPr>
              <a:t>of</a:t>
            </a:r>
          </a:p>
          <a:p>
            <a:pPr algn="ctr"/>
            <a:r>
              <a:rPr lang="en-IN" sz="2400" dirty="0">
                <a:latin typeface="Times New Roman" panose="02020603050405020304" pitchFamily="18" charset="0"/>
                <a:cs typeface="Times New Roman" panose="02020603050405020304" pitchFamily="18" charset="0"/>
              </a:rPr>
              <a:t>Dr JAYANTHA GHOSH</a:t>
            </a:r>
          </a:p>
        </p:txBody>
      </p:sp>
    </p:spTree>
    <p:extLst>
      <p:ext uri="{BB962C8B-B14F-4D97-AF65-F5344CB8AC3E}">
        <p14:creationId xmlns:p14="http://schemas.microsoft.com/office/powerpoint/2010/main" val="1715067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Previous Attempts</a:t>
            </a:r>
          </a:p>
        </p:txBody>
      </p:sp>
      <p:sp>
        <p:nvSpPr>
          <p:cNvPr id="3" name="Content Placeholder 2"/>
          <p:cNvSpPr>
            <a:spLocks noGrp="1"/>
          </p:cNvSpPr>
          <p:nvPr>
            <p:ph idx="1"/>
          </p:nvPr>
        </p:nvSpPr>
        <p:spPr>
          <a:xfrm>
            <a:off x="2589212" y="1264555"/>
            <a:ext cx="8915400" cy="3777622"/>
          </a:xfrm>
        </p:spPr>
        <p:txBody>
          <a:bodyPr/>
          <a:lstStyle/>
          <a:p>
            <a:pPr marL="0" indent="0">
              <a:buNone/>
            </a:pPr>
            <a:r>
              <a:rPr lang="en-IN" dirty="0"/>
              <a:t>There have been some attempts at automating garbage classification. But none of them have given the required efficiency that is required. The projects that stand out from all of these are:</a:t>
            </a:r>
          </a:p>
          <a:p>
            <a:pPr>
              <a:buAutoNum type="arabicParenR"/>
            </a:pPr>
            <a:r>
              <a:rPr lang="en-IN" dirty="0" err="1"/>
              <a:t>AlexNet</a:t>
            </a:r>
            <a:r>
              <a:rPr lang="en-IN" dirty="0"/>
              <a:t> : This project was made in 2012 and was capable of classifying different kinds of items with a dwindling accuracy of 50-70%. The model’s architecture was not very deep and fairly straightforward. Although it won the 2012 ImageNet </a:t>
            </a:r>
            <a:r>
              <a:rPr lang="en-IN" dirty="0" err="1"/>
              <a:t>LargeScale</a:t>
            </a:r>
            <a:r>
              <a:rPr lang="en-IN" dirty="0"/>
              <a:t> Visual Recognition Challenge (ILSVRC), it is not very efficient for solving the problem at hand.</a:t>
            </a:r>
          </a:p>
          <a:p>
            <a:pPr>
              <a:buAutoNum type="arabicParenR"/>
            </a:pPr>
            <a:r>
              <a:rPr lang="en-IN" dirty="0" err="1"/>
              <a:t>AutoTrash</a:t>
            </a:r>
            <a:r>
              <a:rPr lang="en-IN" dirty="0"/>
              <a:t>: This project included software and hardware. It was a small bot that classified garbage and put it in different bins. But the model could not use a deep architecture because that took too much time, and without it, misclassifications were frequent.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92" y="4067880"/>
            <a:ext cx="2778349" cy="2790120"/>
          </a:xfrm>
          <a:prstGeom prst="rect">
            <a:avLst/>
          </a:prstGeom>
        </p:spPr>
      </p:pic>
    </p:spTree>
    <p:extLst>
      <p:ext uri="{BB962C8B-B14F-4D97-AF65-F5344CB8AC3E}">
        <p14:creationId xmlns:p14="http://schemas.microsoft.com/office/powerpoint/2010/main" val="2964629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Our Dataset</a:t>
            </a:r>
          </a:p>
        </p:txBody>
      </p:sp>
      <p:sp>
        <p:nvSpPr>
          <p:cNvPr id="3" name="Content Placeholder 2"/>
          <p:cNvSpPr>
            <a:spLocks noGrp="1"/>
          </p:cNvSpPr>
          <p:nvPr>
            <p:ph idx="1"/>
          </p:nvPr>
        </p:nvSpPr>
        <p:spPr/>
        <p:txBody>
          <a:bodyPr/>
          <a:lstStyle/>
          <a:p>
            <a:r>
              <a:rPr lang="en-IN" dirty="0"/>
              <a:t>Our dataset is divided as following:</a:t>
            </a:r>
          </a:p>
          <a:p>
            <a:pPr marL="0" indent="0">
              <a:buNone/>
            </a:pPr>
            <a:endParaRPr lang="en-IN" dirty="0"/>
          </a:p>
          <a:p>
            <a:pPr marL="0" indent="0">
              <a:buNone/>
            </a:pPr>
            <a:r>
              <a:rPr lang="en-IN" dirty="0"/>
              <a:t>	1) Training Data: 1052 cardboard images, 501 glass images, 410 metal 	  					 images, 594 paper images and 482 plastic images.</a:t>
            </a:r>
          </a:p>
          <a:p>
            <a:pPr marL="0" indent="0">
              <a:buNone/>
            </a:pPr>
            <a:endParaRPr lang="en-IN" dirty="0"/>
          </a:p>
          <a:p>
            <a:pPr marL="0" indent="0">
              <a:buNone/>
            </a:pPr>
            <a:r>
              <a:rPr lang="en-IN" dirty="0"/>
              <a:t>	2) Test Data: 115cardboard images, 105 glass images, 95 metal 	  					 	  images, 181 paper images and 105 plastic images.</a:t>
            </a:r>
          </a:p>
          <a:p>
            <a:pPr marL="0" indent="0">
              <a:buNone/>
            </a:pPr>
            <a:endParaRPr lang="en-IN" dirty="0"/>
          </a:p>
          <a:p>
            <a:pPr marL="0" indent="0">
              <a:buNone/>
            </a:pPr>
            <a:r>
              <a:rPr lang="en-IN" dirty="0"/>
              <a:t>The model uses training data for training, cross validation and testing purposes. The test data is for our independent testing purposes.</a:t>
            </a:r>
          </a:p>
        </p:txBody>
      </p:sp>
    </p:spTree>
    <p:extLst>
      <p:ext uri="{BB962C8B-B14F-4D97-AF65-F5344CB8AC3E}">
        <p14:creationId xmlns:p14="http://schemas.microsoft.com/office/powerpoint/2010/main" val="3873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Our Dataset</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45" y="5087540"/>
            <a:ext cx="2438400" cy="1699625"/>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45" y="3200400"/>
            <a:ext cx="2438400" cy="1828800"/>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722" y="1313259"/>
            <a:ext cx="2438400" cy="1828800"/>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3808" y="3200400"/>
            <a:ext cx="2434623" cy="1887140"/>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0031" y="1313259"/>
            <a:ext cx="2438400" cy="1828800"/>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00031" y="5087540"/>
            <a:ext cx="2438400" cy="1710700"/>
          </a:xfrm>
          <a:prstGeom prst="rect">
            <a:avLst/>
          </a:prstGeom>
        </p:spPr>
      </p:pic>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0894" y="3200400"/>
            <a:ext cx="2516187" cy="1887140"/>
          </a:xfrm>
          <a:prstGeom prst="rect">
            <a:avLst/>
          </a:prstGeom>
        </p:spPr>
      </p:pic>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03340" y="1313259"/>
            <a:ext cx="2503339" cy="1828800"/>
          </a:xfrm>
          <a:prstGeom prst="rect">
            <a:avLst/>
          </a:prstGeom>
        </p:spPr>
      </p:pic>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03340" y="5155541"/>
            <a:ext cx="2503339" cy="1631624"/>
          </a:xfrm>
          <a:prstGeom prst="rect">
            <a:avLst/>
          </a:prstGeom>
        </p:spPr>
      </p:pic>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19946" y="3200401"/>
            <a:ext cx="2916495" cy="1828800"/>
          </a:xfrm>
          <a:prstGeom prst="rect">
            <a:avLst/>
          </a:prstGeom>
        </p:spPr>
      </p:pic>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99544" y="1313260"/>
            <a:ext cx="2936897" cy="1828800"/>
          </a:xfrm>
          <a:prstGeom prst="rect">
            <a:avLst/>
          </a:prstGeom>
        </p:spPr>
      </p:pic>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99544" y="5155541"/>
            <a:ext cx="2936897" cy="1631624"/>
          </a:xfrm>
          <a:prstGeom prst="rect">
            <a:avLst/>
          </a:prstGeom>
        </p:spPr>
      </p:pic>
    </p:spTree>
    <p:extLst>
      <p:ext uri="{BB962C8B-B14F-4D97-AF65-F5344CB8AC3E}">
        <p14:creationId xmlns:p14="http://schemas.microsoft.com/office/powerpoint/2010/main" val="1121745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Our Approach</a:t>
            </a:r>
          </a:p>
        </p:txBody>
      </p:sp>
      <p:sp>
        <p:nvSpPr>
          <p:cNvPr id="3" name="Content Placeholder 2"/>
          <p:cNvSpPr>
            <a:spLocks noGrp="1"/>
          </p:cNvSpPr>
          <p:nvPr>
            <p:ph idx="1"/>
          </p:nvPr>
        </p:nvSpPr>
        <p:spPr/>
        <p:txBody>
          <a:bodyPr/>
          <a:lstStyle/>
          <a:p>
            <a:pPr marL="0" indent="0">
              <a:buNone/>
            </a:pPr>
            <a:r>
              <a:rPr lang="en-IN" dirty="0"/>
              <a:t>The current approach is far superior to the previous model. The following points are worth noting:</a:t>
            </a:r>
          </a:p>
          <a:p>
            <a:pPr marL="0" indent="0">
              <a:buNone/>
            </a:pPr>
            <a:endParaRPr lang="en-IN" dirty="0"/>
          </a:p>
          <a:p>
            <a:pPr>
              <a:buAutoNum type="arabicPeriod"/>
            </a:pPr>
            <a:r>
              <a:rPr lang="en-IN" dirty="0"/>
              <a:t>Inception Model</a:t>
            </a:r>
          </a:p>
          <a:p>
            <a:pPr>
              <a:buAutoNum type="arabicPeriod"/>
            </a:pPr>
            <a:endParaRPr lang="en-IN" dirty="0"/>
          </a:p>
          <a:p>
            <a:pPr>
              <a:buAutoNum type="arabicPeriod"/>
            </a:pPr>
            <a:r>
              <a:rPr lang="en-IN" dirty="0"/>
              <a:t>Transfer Learning</a:t>
            </a:r>
          </a:p>
          <a:p>
            <a:pPr>
              <a:buAutoNum type="arabicPeriod"/>
            </a:pPr>
            <a:endParaRPr lang="en-IN" dirty="0"/>
          </a:p>
          <a:p>
            <a:pPr>
              <a:buAutoNum type="arabicPeriod"/>
            </a:pPr>
            <a:r>
              <a:rPr lang="en-IN" dirty="0"/>
              <a:t>Data pre-processing methods</a:t>
            </a:r>
          </a:p>
        </p:txBody>
      </p:sp>
    </p:spTree>
    <p:extLst>
      <p:ext uri="{BB962C8B-B14F-4D97-AF65-F5344CB8AC3E}">
        <p14:creationId xmlns:p14="http://schemas.microsoft.com/office/powerpoint/2010/main" val="37329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Inception Model</a:t>
            </a:r>
          </a:p>
        </p:txBody>
      </p:sp>
      <p:sp>
        <p:nvSpPr>
          <p:cNvPr id="3" name="Content Placeholder 2"/>
          <p:cNvSpPr>
            <a:spLocks noGrp="1"/>
          </p:cNvSpPr>
          <p:nvPr>
            <p:ph idx="1"/>
          </p:nvPr>
        </p:nvSpPr>
        <p:spPr/>
        <p:txBody>
          <a:bodyPr/>
          <a:lstStyle/>
          <a:p>
            <a:r>
              <a:rPr lang="en-IN" dirty="0"/>
              <a:t>Google’s Inception-v3 is trained for the ImageNet Large Visual Recognition Challenge using the data from 2012</a:t>
            </a:r>
          </a:p>
          <a:p>
            <a:pPr marL="0" indent="0">
              <a:buNone/>
            </a:pPr>
            <a:endParaRPr lang="en-IN" dirty="0"/>
          </a:p>
          <a:p>
            <a:r>
              <a:rPr lang="en-IN" dirty="0"/>
              <a:t>Inception modules</a:t>
            </a:r>
          </a:p>
          <a:p>
            <a:pPr marL="0" indent="0">
              <a:buNone/>
            </a:pPr>
            <a:endParaRPr lang="en-IN" dirty="0"/>
          </a:p>
          <a:p>
            <a:r>
              <a:rPr lang="en-IN" dirty="0"/>
              <a:t>Architecture</a:t>
            </a:r>
          </a:p>
          <a:p>
            <a:pPr marL="0" indent="0">
              <a:buNone/>
            </a:pPr>
            <a:endParaRPr lang="en-IN" dirty="0"/>
          </a:p>
          <a:p>
            <a:r>
              <a:rPr lang="en-IN" dirty="0"/>
              <a:t>Dimensionality Reduction</a:t>
            </a:r>
          </a:p>
        </p:txBody>
      </p:sp>
    </p:spTree>
    <p:extLst>
      <p:ext uri="{BB962C8B-B14F-4D97-AF65-F5344CB8AC3E}">
        <p14:creationId xmlns:p14="http://schemas.microsoft.com/office/powerpoint/2010/main" val="189394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Inception Model  - Modules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81" y="1429555"/>
            <a:ext cx="12115119" cy="5428445"/>
          </a:xfrm>
          <a:prstGeom prst="rect">
            <a:avLst/>
          </a:prstGeom>
        </p:spPr>
      </p:pic>
    </p:spTree>
    <p:extLst>
      <p:ext uri="{BB962C8B-B14F-4D97-AF65-F5344CB8AC3E}">
        <p14:creationId xmlns:p14="http://schemas.microsoft.com/office/powerpoint/2010/main" val="816155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Inception Model - Architecture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8" y="1586283"/>
            <a:ext cx="10150699" cy="5271717"/>
          </a:xfrm>
          <a:prstGeom prst="rect">
            <a:avLst/>
          </a:prstGeom>
        </p:spPr>
      </p:pic>
    </p:spTree>
    <p:extLst>
      <p:ext uri="{BB962C8B-B14F-4D97-AF65-F5344CB8AC3E}">
        <p14:creationId xmlns:p14="http://schemas.microsoft.com/office/powerpoint/2010/main" val="282070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Inception Model- Dimensionality Reduction</a:t>
            </a:r>
          </a:p>
        </p:txBody>
      </p:sp>
      <p:sp>
        <p:nvSpPr>
          <p:cNvPr id="3" name="Content Placeholder 2"/>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The model suggests that you can use 1x1 convolutions.</a:t>
            </a:r>
          </a:p>
          <a:p>
            <a:pPr marL="0" indent="0">
              <a:buNone/>
            </a:pPr>
            <a:endParaRPr lang="en-IN" dirty="0"/>
          </a:p>
          <a:p>
            <a:pPr marL="0" indent="0">
              <a:buNone/>
            </a:pPr>
            <a:r>
              <a:rPr lang="en-IN" dirty="0"/>
              <a:t>Keeps computations reasonable. </a:t>
            </a:r>
          </a:p>
          <a:p>
            <a:pPr marL="0" indent="0">
              <a:buNone/>
            </a:pPr>
            <a:endParaRPr lang="en-IN" dirty="0"/>
          </a:p>
          <a:p>
            <a:pPr marL="0" indent="0">
              <a:buNone/>
            </a:pPr>
            <a:r>
              <a:rPr lang="en-IN" dirty="0"/>
              <a:t>Reduces the number of computations by a factor of 10!</a:t>
            </a:r>
          </a:p>
        </p:txBody>
      </p:sp>
    </p:spTree>
    <p:extLst>
      <p:ext uri="{BB962C8B-B14F-4D97-AF65-F5344CB8AC3E}">
        <p14:creationId xmlns:p14="http://schemas.microsoft.com/office/powerpoint/2010/main" val="799311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Inception Model- Dimensionality Reduction (Example)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10" y="1905000"/>
            <a:ext cx="5514972" cy="26006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10" y="4200154"/>
            <a:ext cx="7230484" cy="2657846"/>
          </a:xfrm>
          <a:prstGeom prst="rect">
            <a:avLst/>
          </a:prstGeom>
        </p:spPr>
      </p:pic>
      <p:sp>
        <p:nvSpPr>
          <p:cNvPr id="6" name="TextBox 5"/>
          <p:cNvSpPr txBox="1"/>
          <p:nvPr/>
        </p:nvSpPr>
        <p:spPr>
          <a:xfrm>
            <a:off x="8062175" y="2491994"/>
            <a:ext cx="3850783" cy="3416320"/>
          </a:xfrm>
          <a:prstGeom prst="rect">
            <a:avLst/>
          </a:prstGeom>
          <a:noFill/>
        </p:spPr>
        <p:txBody>
          <a:bodyPr wrap="square" rtlCol="0">
            <a:spAutoFit/>
          </a:bodyPr>
          <a:lstStyle/>
          <a:p>
            <a:r>
              <a:rPr lang="en-IN" dirty="0"/>
              <a:t>28*28*32*5*5*192 = 120422400</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28*28*16*1*1*192 + </a:t>
            </a:r>
          </a:p>
          <a:p>
            <a:r>
              <a:rPr lang="en-IN" dirty="0"/>
              <a:t>28*28*32*5*5*16 = 12443648</a:t>
            </a:r>
          </a:p>
        </p:txBody>
      </p:sp>
    </p:spTree>
    <p:extLst>
      <p:ext uri="{BB962C8B-B14F-4D97-AF65-F5344CB8AC3E}">
        <p14:creationId xmlns:p14="http://schemas.microsoft.com/office/powerpoint/2010/main" val="65362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Transfer Learning</a:t>
            </a:r>
          </a:p>
        </p:txBody>
      </p:sp>
      <p:sp>
        <p:nvSpPr>
          <p:cNvPr id="3" name="Content Placeholder 2"/>
          <p:cNvSpPr>
            <a:spLocks noGrp="1"/>
          </p:cNvSpPr>
          <p:nvPr>
            <p:ph idx="1"/>
          </p:nvPr>
        </p:nvSpPr>
        <p:spPr/>
        <p:txBody>
          <a:bodyPr/>
          <a:lstStyle/>
          <a:p>
            <a:r>
              <a:rPr lang="en-IN" dirty="0"/>
              <a:t>It is a popular approach in deep learning where pre-trained models are used as the starting point on computer vision and natural language processing tasks given the vast computation and time resources required to develop neural network models on these problems and from the huge jumps in skill that they provide on related problems. </a:t>
            </a:r>
          </a:p>
          <a:p>
            <a:endParaRPr lang="en-IN" dirty="0"/>
          </a:p>
          <a:p>
            <a:pPr marL="0" indent="0">
              <a:buNone/>
            </a:pPr>
            <a:endParaRPr lang="en-IN" dirty="0"/>
          </a:p>
          <a:p>
            <a:r>
              <a:rPr lang="en-IN" dirty="0"/>
              <a:t>Transfer learning is an optimization that allows rapid progress or improved performance when </a:t>
            </a:r>
            <a:r>
              <a:rPr lang="en-IN" dirty="0" err="1"/>
              <a:t>modeling</a:t>
            </a:r>
            <a:r>
              <a:rPr lang="en-IN" dirty="0"/>
              <a:t> the second task. </a:t>
            </a:r>
          </a:p>
        </p:txBody>
      </p:sp>
    </p:spTree>
    <p:extLst>
      <p:ext uri="{BB962C8B-B14F-4D97-AF65-F5344CB8AC3E}">
        <p14:creationId xmlns:p14="http://schemas.microsoft.com/office/powerpoint/2010/main" val="322193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 at Hand</a:t>
            </a:r>
          </a:p>
        </p:txBody>
      </p:sp>
      <p:sp>
        <p:nvSpPr>
          <p:cNvPr id="3" name="Content Placeholder 2"/>
          <p:cNvSpPr>
            <a:spLocks noGrp="1"/>
          </p:cNvSpPr>
          <p:nvPr>
            <p:ph idx="1"/>
          </p:nvPr>
        </p:nvSpPr>
        <p:spPr>
          <a:xfrm>
            <a:off x="2589210" y="1463899"/>
            <a:ext cx="8915400" cy="3777622"/>
          </a:xfrm>
        </p:spPr>
        <p:txBody>
          <a:bodyPr/>
          <a:lstStyle/>
          <a:p>
            <a:r>
              <a:rPr lang="en-IN" dirty="0"/>
              <a:t>The problem that we tried to tackle is that of image based classification of waste material.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6372" y="2342423"/>
            <a:ext cx="5708240" cy="427731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9208" y="2342423"/>
            <a:ext cx="3015781" cy="201052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9211" y="4374498"/>
            <a:ext cx="3015781" cy="2261836"/>
          </a:xfrm>
          <a:prstGeom prst="rect">
            <a:avLst/>
          </a:prstGeom>
        </p:spPr>
      </p:pic>
    </p:spTree>
    <p:extLst>
      <p:ext uri="{BB962C8B-B14F-4D97-AF65-F5344CB8AC3E}">
        <p14:creationId xmlns:p14="http://schemas.microsoft.com/office/powerpoint/2010/main" val="3977267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Transfer Learning- How to use?</a:t>
            </a:r>
          </a:p>
        </p:txBody>
      </p:sp>
      <p:sp>
        <p:nvSpPr>
          <p:cNvPr id="3" name="Content Placeholder 2"/>
          <p:cNvSpPr>
            <a:spLocks noGrp="1"/>
          </p:cNvSpPr>
          <p:nvPr>
            <p:ph idx="1"/>
          </p:nvPr>
        </p:nvSpPr>
        <p:spPr/>
        <p:txBody>
          <a:bodyPr/>
          <a:lstStyle/>
          <a:p>
            <a:pPr marL="0" indent="0">
              <a:buNone/>
            </a:pPr>
            <a:r>
              <a:rPr lang="en-IN" dirty="0"/>
              <a:t>You can use transfer learning on your own predictive </a:t>
            </a:r>
            <a:r>
              <a:rPr lang="en-IN" dirty="0" err="1"/>
              <a:t>modeling</a:t>
            </a:r>
            <a:r>
              <a:rPr lang="en-IN" dirty="0"/>
              <a:t> problems. Two common approaches are as follows:</a:t>
            </a:r>
          </a:p>
          <a:p>
            <a:pPr marL="0" indent="0">
              <a:buNone/>
            </a:pPr>
            <a:endParaRPr lang="en-IN" dirty="0"/>
          </a:p>
          <a:p>
            <a:r>
              <a:rPr lang="en-IN" dirty="0"/>
              <a:t>1. Develop Model Approach</a:t>
            </a:r>
          </a:p>
          <a:p>
            <a:endParaRPr lang="en-IN" dirty="0"/>
          </a:p>
          <a:p>
            <a:pPr marL="0" indent="0">
              <a:buNone/>
            </a:pPr>
            <a:endParaRPr lang="en-IN" dirty="0"/>
          </a:p>
          <a:p>
            <a:r>
              <a:rPr lang="en-IN" dirty="0"/>
              <a:t>2. Pre-trained Model Approach</a:t>
            </a:r>
          </a:p>
          <a:p>
            <a:endParaRPr lang="en-IN" dirty="0"/>
          </a:p>
        </p:txBody>
      </p:sp>
    </p:spTree>
    <p:extLst>
      <p:ext uri="{BB962C8B-B14F-4D97-AF65-F5344CB8AC3E}">
        <p14:creationId xmlns:p14="http://schemas.microsoft.com/office/powerpoint/2010/main" val="1087441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Transfer Learning – Developer Model Approach</a:t>
            </a:r>
          </a:p>
        </p:txBody>
      </p:sp>
      <p:sp>
        <p:nvSpPr>
          <p:cNvPr id="3" name="Content Placeholder 2"/>
          <p:cNvSpPr>
            <a:spLocks noGrp="1"/>
          </p:cNvSpPr>
          <p:nvPr>
            <p:ph idx="1"/>
          </p:nvPr>
        </p:nvSpPr>
        <p:spPr/>
        <p:txBody>
          <a:bodyPr>
            <a:normAutofit/>
          </a:bodyPr>
          <a:lstStyle/>
          <a:p>
            <a:r>
              <a:rPr lang="en-IN" dirty="0"/>
              <a:t> Select Source Task. </a:t>
            </a:r>
          </a:p>
          <a:p>
            <a:pPr marL="0" indent="0">
              <a:buNone/>
            </a:pPr>
            <a:endParaRPr lang="en-IN" dirty="0"/>
          </a:p>
          <a:p>
            <a:r>
              <a:rPr lang="en-IN" dirty="0"/>
              <a:t>Develop Source Model. </a:t>
            </a:r>
          </a:p>
          <a:p>
            <a:pPr marL="0" indent="0">
              <a:buNone/>
            </a:pPr>
            <a:endParaRPr lang="en-IN" dirty="0"/>
          </a:p>
          <a:p>
            <a:r>
              <a:rPr lang="en-IN" dirty="0"/>
              <a:t>Reuse Model. </a:t>
            </a:r>
          </a:p>
          <a:p>
            <a:pPr marL="0" indent="0">
              <a:buNone/>
            </a:pPr>
            <a:endParaRPr lang="en-IN" dirty="0"/>
          </a:p>
          <a:p>
            <a:r>
              <a:rPr lang="en-IN" dirty="0"/>
              <a:t>Tune Model</a:t>
            </a:r>
          </a:p>
        </p:txBody>
      </p:sp>
    </p:spTree>
    <p:extLst>
      <p:ext uri="{BB962C8B-B14F-4D97-AF65-F5344CB8AC3E}">
        <p14:creationId xmlns:p14="http://schemas.microsoft.com/office/powerpoint/2010/main" val="205245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Transfer Learning – Pre-Trained Model Approach</a:t>
            </a:r>
          </a:p>
        </p:txBody>
      </p:sp>
      <p:sp>
        <p:nvSpPr>
          <p:cNvPr id="3" name="Content Placeholder 2"/>
          <p:cNvSpPr>
            <a:spLocks noGrp="1"/>
          </p:cNvSpPr>
          <p:nvPr>
            <p:ph idx="1"/>
          </p:nvPr>
        </p:nvSpPr>
        <p:spPr/>
        <p:txBody>
          <a:bodyPr/>
          <a:lstStyle/>
          <a:p>
            <a:r>
              <a:rPr lang="en-IN" dirty="0"/>
              <a:t> Select Source Model. </a:t>
            </a:r>
          </a:p>
          <a:p>
            <a:pPr marL="0" indent="0">
              <a:buNone/>
            </a:pPr>
            <a:endParaRPr lang="en-IN" dirty="0"/>
          </a:p>
          <a:p>
            <a:r>
              <a:rPr lang="en-IN" dirty="0"/>
              <a:t>Reuse Model. </a:t>
            </a:r>
          </a:p>
          <a:p>
            <a:pPr marL="0" indent="0">
              <a:buNone/>
            </a:pPr>
            <a:endParaRPr lang="en-IN" dirty="0"/>
          </a:p>
          <a:p>
            <a:r>
              <a:rPr lang="en-IN" dirty="0"/>
              <a:t>Tune Model.</a:t>
            </a:r>
          </a:p>
        </p:txBody>
      </p:sp>
    </p:spTree>
    <p:extLst>
      <p:ext uri="{BB962C8B-B14F-4D97-AF65-F5344CB8AC3E}">
        <p14:creationId xmlns:p14="http://schemas.microsoft.com/office/powerpoint/2010/main" val="3524991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p>
        </p:txBody>
      </p:sp>
      <p:sp>
        <p:nvSpPr>
          <p:cNvPr id="3" name="Content Placeholder 2"/>
          <p:cNvSpPr>
            <a:spLocks noGrp="1"/>
          </p:cNvSpPr>
          <p:nvPr>
            <p:ph idx="1"/>
          </p:nvPr>
        </p:nvSpPr>
        <p:spPr>
          <a:xfrm>
            <a:off x="2589212" y="2133600"/>
            <a:ext cx="8915400" cy="4331594"/>
          </a:xfrm>
        </p:spPr>
        <p:txBody>
          <a:bodyPr>
            <a:normAutofit/>
          </a:bodyPr>
          <a:lstStyle/>
          <a:p>
            <a:pPr marL="0" indent="0">
              <a:buNone/>
            </a:pPr>
            <a:r>
              <a:rPr lang="en-IN" dirty="0"/>
              <a:t>This includes many operations that are done on data before training that help the model to train more efficiently – with respect to time or accuracy or both</a:t>
            </a:r>
          </a:p>
          <a:p>
            <a:r>
              <a:rPr lang="en-IN" dirty="0"/>
              <a:t>Zooming</a:t>
            </a:r>
          </a:p>
          <a:p>
            <a:r>
              <a:rPr lang="en-IN" dirty="0"/>
              <a:t>Flipping</a:t>
            </a:r>
          </a:p>
          <a:p>
            <a:r>
              <a:rPr lang="en-IN" dirty="0"/>
              <a:t>Scaling</a:t>
            </a:r>
          </a:p>
          <a:p>
            <a:r>
              <a:rPr lang="en-IN" dirty="0"/>
              <a:t>Cropping</a:t>
            </a:r>
          </a:p>
          <a:p>
            <a:r>
              <a:rPr lang="en-IN" dirty="0"/>
              <a:t>Background Subtraction</a:t>
            </a:r>
          </a:p>
          <a:p>
            <a:r>
              <a:rPr lang="en-IN" dirty="0"/>
              <a:t>Max Pooling</a:t>
            </a:r>
          </a:p>
          <a:p>
            <a:r>
              <a:rPr lang="en-IN" dirty="0"/>
              <a:t>Flattening</a:t>
            </a:r>
          </a:p>
          <a:p>
            <a:r>
              <a:rPr lang="en-IN" dirty="0"/>
              <a:t>Bottlenecking</a:t>
            </a:r>
          </a:p>
          <a:p>
            <a:r>
              <a:rPr lang="en-IN" dirty="0"/>
              <a:t>Brightening</a:t>
            </a:r>
          </a:p>
          <a:p>
            <a:pPr marL="0" indent="0">
              <a:buNone/>
            </a:pPr>
            <a:endParaRPr lang="en-IN" dirty="0"/>
          </a:p>
        </p:txBody>
      </p:sp>
    </p:spTree>
    <p:extLst>
      <p:ext uri="{BB962C8B-B14F-4D97-AF65-F5344CB8AC3E}">
        <p14:creationId xmlns:p14="http://schemas.microsoft.com/office/powerpoint/2010/main" val="286048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and Software Support</a:t>
            </a:r>
          </a:p>
        </p:txBody>
      </p:sp>
      <p:sp>
        <p:nvSpPr>
          <p:cNvPr id="3" name="Content Placeholder 2"/>
          <p:cNvSpPr>
            <a:spLocks noGrp="1"/>
          </p:cNvSpPr>
          <p:nvPr>
            <p:ph idx="1"/>
          </p:nvPr>
        </p:nvSpPr>
        <p:spPr/>
        <p:txBody>
          <a:bodyPr>
            <a:normAutofit lnSpcReduction="10000"/>
          </a:bodyPr>
          <a:lstStyle/>
          <a:p>
            <a:r>
              <a:rPr lang="en-IN" dirty="0"/>
              <a:t>Hardware </a:t>
            </a:r>
          </a:p>
          <a:p>
            <a:pPr marL="0" indent="0">
              <a:buNone/>
            </a:pPr>
            <a:r>
              <a:rPr lang="en-IN" dirty="0"/>
              <a:t>		• Multicore processor</a:t>
            </a:r>
          </a:p>
          <a:p>
            <a:pPr marL="0" indent="0">
              <a:buNone/>
            </a:pPr>
            <a:r>
              <a:rPr lang="en-IN" dirty="0"/>
              <a:t>		• </a:t>
            </a:r>
            <a:r>
              <a:rPr lang="en-IN" dirty="0" err="1"/>
              <a:t>Atleast</a:t>
            </a:r>
            <a:r>
              <a:rPr lang="en-IN" dirty="0"/>
              <a:t> 8GB of RAM</a:t>
            </a:r>
          </a:p>
          <a:p>
            <a:pPr marL="0" indent="0">
              <a:buNone/>
            </a:pPr>
            <a:r>
              <a:rPr lang="en-IN" dirty="0"/>
              <a:t>		• </a:t>
            </a:r>
            <a:r>
              <a:rPr lang="en-IN" dirty="0" err="1"/>
              <a:t>Atleast</a:t>
            </a:r>
            <a:r>
              <a:rPr lang="en-IN" dirty="0"/>
              <a:t> 1GB disk space</a:t>
            </a:r>
          </a:p>
          <a:p>
            <a:pPr marL="0" indent="0">
              <a:buNone/>
            </a:pPr>
            <a:r>
              <a:rPr lang="en-IN" dirty="0"/>
              <a:t>		• Preferably a decent graphics card, like </a:t>
            </a:r>
            <a:r>
              <a:rPr lang="en-IN" dirty="0" err="1"/>
              <a:t>GtX</a:t>
            </a:r>
            <a:r>
              <a:rPr lang="en-IN" dirty="0"/>
              <a:t> </a:t>
            </a:r>
            <a:r>
              <a:rPr lang="en-IN" dirty="0" err="1"/>
              <a:t>Nvidia</a:t>
            </a:r>
            <a:r>
              <a:rPr lang="en-IN" dirty="0"/>
              <a:t> graphics card</a:t>
            </a:r>
          </a:p>
          <a:p>
            <a:r>
              <a:rPr lang="en-IN" dirty="0"/>
              <a:t>Software</a:t>
            </a:r>
          </a:p>
          <a:p>
            <a:pPr marL="0" indent="0">
              <a:buNone/>
            </a:pPr>
            <a:r>
              <a:rPr lang="en-IN" dirty="0"/>
              <a:t>		• Python, with version greater than 2.6</a:t>
            </a:r>
          </a:p>
          <a:p>
            <a:pPr marL="0" indent="0">
              <a:buNone/>
            </a:pPr>
            <a:r>
              <a:rPr lang="en-IN" dirty="0"/>
              <a:t>		• An operating system that supports python, like Windows, Mac, or 			   Ubuntu</a:t>
            </a:r>
          </a:p>
          <a:p>
            <a:pPr marL="0" indent="0">
              <a:buNone/>
            </a:pPr>
            <a:r>
              <a:rPr lang="en-IN" dirty="0"/>
              <a:t>		• Some python libraries like </a:t>
            </a:r>
            <a:r>
              <a:rPr lang="en-IN" dirty="0" err="1"/>
              <a:t>tensorﬂow</a:t>
            </a:r>
            <a:r>
              <a:rPr lang="en-IN" dirty="0"/>
              <a:t>, </a:t>
            </a:r>
            <a:r>
              <a:rPr lang="en-IN" dirty="0" err="1"/>
              <a:t>numpy</a:t>
            </a:r>
            <a:r>
              <a:rPr lang="en-IN" dirty="0"/>
              <a:t>, </a:t>
            </a:r>
            <a:r>
              <a:rPr lang="en-IN" dirty="0" err="1"/>
              <a:t>scipy</a:t>
            </a:r>
            <a:r>
              <a:rPr lang="en-IN" dirty="0"/>
              <a:t> etc.</a:t>
            </a:r>
          </a:p>
          <a:p>
            <a:pPr marL="0" indent="0">
              <a:buNone/>
            </a:pPr>
            <a:endParaRPr lang="en-IN" dirty="0"/>
          </a:p>
        </p:txBody>
      </p:sp>
    </p:spTree>
    <p:extLst>
      <p:ext uri="{BB962C8B-B14F-4D97-AF65-F5344CB8AC3E}">
        <p14:creationId xmlns:p14="http://schemas.microsoft.com/office/powerpoint/2010/main" val="422675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a:t>
            </a:r>
          </a:p>
        </p:txBody>
      </p:sp>
      <p:sp>
        <p:nvSpPr>
          <p:cNvPr id="3" name="Content Placeholder 2"/>
          <p:cNvSpPr>
            <a:spLocks noGrp="1"/>
          </p:cNvSpPr>
          <p:nvPr>
            <p:ph idx="1"/>
          </p:nvPr>
        </p:nvSpPr>
        <p:spPr/>
        <p:txBody>
          <a:bodyPr/>
          <a:lstStyle/>
          <a:p>
            <a:r>
              <a:rPr lang="en-IN" dirty="0"/>
              <a:t>ImageNet Data Download </a:t>
            </a:r>
          </a:p>
          <a:p>
            <a:r>
              <a:rPr lang="en-IN" dirty="0"/>
              <a:t>Image Loading </a:t>
            </a:r>
          </a:p>
          <a:p>
            <a:r>
              <a:rPr lang="en-IN" dirty="0"/>
              <a:t>Image Morphing </a:t>
            </a:r>
          </a:p>
          <a:p>
            <a:r>
              <a:rPr lang="en-IN" dirty="0"/>
              <a:t>Dataset Splitting </a:t>
            </a:r>
          </a:p>
          <a:p>
            <a:r>
              <a:rPr lang="en-IN" dirty="0"/>
              <a:t>Bottlenecking </a:t>
            </a:r>
          </a:p>
          <a:p>
            <a:r>
              <a:rPr lang="en-IN" dirty="0"/>
              <a:t>Initialization </a:t>
            </a:r>
          </a:p>
          <a:p>
            <a:r>
              <a:rPr lang="en-IN" dirty="0"/>
              <a:t>Training </a:t>
            </a:r>
          </a:p>
          <a:p>
            <a:r>
              <a:rPr lang="en-IN" dirty="0"/>
              <a:t>Saving model for future use </a:t>
            </a:r>
          </a:p>
          <a:p>
            <a:r>
              <a:rPr lang="en-IN" dirty="0"/>
              <a:t>Predicting</a:t>
            </a:r>
          </a:p>
        </p:txBody>
      </p:sp>
    </p:spTree>
    <p:extLst>
      <p:ext uri="{BB962C8B-B14F-4D97-AF65-F5344CB8AC3E}">
        <p14:creationId xmlns:p14="http://schemas.microsoft.com/office/powerpoint/2010/main" val="1756943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Steps Involved - ImageNet Data Download </a:t>
            </a:r>
            <a:br>
              <a:rPr lang="en-IN" dirty="0"/>
            </a:br>
            <a:endParaRPr lang="en-IN" dirty="0"/>
          </a:p>
        </p:txBody>
      </p:sp>
      <p:sp>
        <p:nvSpPr>
          <p:cNvPr id="3" name="Content Placeholder 2"/>
          <p:cNvSpPr>
            <a:spLocks noGrp="1"/>
          </p:cNvSpPr>
          <p:nvPr>
            <p:ph idx="1"/>
          </p:nvPr>
        </p:nvSpPr>
        <p:spPr>
          <a:xfrm>
            <a:off x="1880315" y="2133600"/>
            <a:ext cx="9624297" cy="3777622"/>
          </a:xfrm>
        </p:spPr>
        <p:txBody>
          <a:bodyPr>
            <a:normAutofit/>
          </a:bodyPr>
          <a:lstStyle/>
          <a:p>
            <a:pPr marL="0" indent="0">
              <a:buNone/>
            </a:pPr>
            <a:r>
              <a:rPr lang="en-IN" sz="2000" dirty="0"/>
              <a:t>The ﬁrst step is to train the Inception model on the ImageNet dataset.</a:t>
            </a:r>
          </a:p>
          <a:p>
            <a:pPr marL="0" indent="0">
              <a:buNone/>
            </a:pPr>
            <a:r>
              <a:rPr lang="en-IN" sz="2000" dirty="0"/>
              <a:t>For that, the dataset is needed. </a:t>
            </a:r>
          </a:p>
          <a:p>
            <a:pPr marL="0" indent="0">
              <a:buNone/>
            </a:pPr>
            <a:r>
              <a:rPr lang="en-IN" sz="2000" dirty="0"/>
              <a:t>In case the ImageNet dataset is not present in the speciﬁed path, it is downloaded from the link http://download.tensorﬂow.org/models/image/imagenet/inception2015-12-05.tgz.</a:t>
            </a:r>
          </a:p>
          <a:p>
            <a:pPr marL="0" indent="0">
              <a:buNone/>
            </a:pPr>
            <a:r>
              <a:rPr lang="en-IN" sz="2000" dirty="0"/>
              <a:t>Internet connectivity is required for this step.</a:t>
            </a:r>
          </a:p>
        </p:txBody>
      </p:sp>
    </p:spTree>
    <p:extLst>
      <p:ext uri="{BB962C8B-B14F-4D97-AF65-F5344CB8AC3E}">
        <p14:creationId xmlns:p14="http://schemas.microsoft.com/office/powerpoint/2010/main" val="806930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Steps Involved - ImageNet Data Download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584" y="1725768"/>
            <a:ext cx="10228029" cy="4816699"/>
          </a:xfrm>
        </p:spPr>
      </p:pic>
    </p:spTree>
    <p:extLst>
      <p:ext uri="{BB962C8B-B14F-4D97-AF65-F5344CB8AC3E}">
        <p14:creationId xmlns:p14="http://schemas.microsoft.com/office/powerpoint/2010/main" val="1045134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Image Loading</a:t>
            </a:r>
          </a:p>
        </p:txBody>
      </p:sp>
      <p:sp>
        <p:nvSpPr>
          <p:cNvPr id="3" name="Content Placeholder 2"/>
          <p:cNvSpPr>
            <a:spLocks noGrp="1"/>
          </p:cNvSpPr>
          <p:nvPr>
            <p:ph idx="1"/>
          </p:nvPr>
        </p:nvSpPr>
        <p:spPr>
          <a:xfrm>
            <a:off x="2592925" y="1463899"/>
            <a:ext cx="8915400" cy="3777622"/>
          </a:xfrm>
        </p:spPr>
        <p:txBody>
          <a:bodyPr>
            <a:normAutofit/>
          </a:bodyPr>
          <a:lstStyle/>
          <a:p>
            <a:pPr marL="0" indent="0">
              <a:buNone/>
            </a:pPr>
            <a:r>
              <a:rPr lang="en-IN" sz="2000" dirty="0"/>
              <a:t>The images on which the model needs to train, in this case, the images of garbage, are loaded in this step.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30" y="2314802"/>
            <a:ext cx="11706895" cy="3944330"/>
          </a:xfrm>
          <a:prstGeom prst="rect">
            <a:avLst/>
          </a:prstGeom>
        </p:spPr>
      </p:pic>
    </p:spTree>
    <p:extLst>
      <p:ext uri="{BB962C8B-B14F-4D97-AF65-F5344CB8AC3E}">
        <p14:creationId xmlns:p14="http://schemas.microsoft.com/office/powerpoint/2010/main" val="3146212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Image Loading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28" y="1598907"/>
            <a:ext cx="5552415" cy="509810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943" y="1598907"/>
            <a:ext cx="5961766" cy="5098107"/>
          </a:xfrm>
          <a:prstGeom prst="rect">
            <a:avLst/>
          </a:prstGeom>
        </p:spPr>
      </p:pic>
    </p:spTree>
    <p:extLst>
      <p:ext uri="{BB962C8B-B14F-4D97-AF65-F5344CB8AC3E}">
        <p14:creationId xmlns:p14="http://schemas.microsoft.com/office/powerpoint/2010/main" val="235641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Current Scenario</a:t>
            </a:r>
          </a:p>
        </p:txBody>
      </p:sp>
      <p:sp>
        <p:nvSpPr>
          <p:cNvPr id="3" name="Content Placeholder 2"/>
          <p:cNvSpPr>
            <a:spLocks noGrp="1"/>
          </p:cNvSpPr>
          <p:nvPr>
            <p:ph idx="1"/>
          </p:nvPr>
        </p:nvSpPr>
        <p:spPr/>
        <p:txBody>
          <a:bodyPr/>
          <a:lstStyle/>
          <a:p>
            <a:pPr marL="0" indent="0">
              <a:buNone/>
            </a:pPr>
            <a:r>
              <a:rPr lang="en-IN" dirty="0"/>
              <a:t>Current waste disposal system is far from being adequate.</a:t>
            </a:r>
          </a:p>
          <a:p>
            <a:pPr marL="0" indent="0">
              <a:buNone/>
            </a:pPr>
            <a:r>
              <a:rPr lang="en-IN" dirty="0"/>
              <a:t>Governments cannot cope up with the overwhelming amount of waste generated by ever-increasing population.</a:t>
            </a:r>
          </a:p>
          <a:p>
            <a:pPr marL="0" indent="0">
              <a:buNone/>
            </a:pPr>
            <a:r>
              <a:rPr lang="en-IN" dirty="0"/>
              <a:t>The root problem of inefficient waste disposal is the traditional way of segregating different kinds of weight manually.</a:t>
            </a:r>
          </a:p>
          <a:p>
            <a:pPr marL="0" indent="0">
              <a:buNone/>
            </a:pPr>
            <a:r>
              <a:rPr lang="en-IN" dirty="0"/>
              <a:t>This way is time consuming, difficult, requiting large workforce, and plainly inefficient.</a:t>
            </a:r>
          </a:p>
          <a:p>
            <a:pPr marL="0" indent="0">
              <a:buNone/>
            </a:pPr>
            <a:r>
              <a:rPr lang="en-IN" dirty="0"/>
              <a:t>Different types of waste material need different kind of treatment</a:t>
            </a:r>
          </a:p>
        </p:txBody>
      </p:sp>
    </p:spTree>
    <p:extLst>
      <p:ext uri="{BB962C8B-B14F-4D97-AF65-F5344CB8AC3E}">
        <p14:creationId xmlns:p14="http://schemas.microsoft.com/office/powerpoint/2010/main" val="3181664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Image Morphing </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a:t>If specified, the dataset undergoes the following transformations:</a:t>
            </a:r>
          </a:p>
          <a:p>
            <a:pPr>
              <a:buAutoNum type="arabicParenR"/>
            </a:pPr>
            <a:r>
              <a:rPr lang="en-IN" dirty="0"/>
              <a:t>Flip left / Right</a:t>
            </a:r>
          </a:p>
          <a:p>
            <a:pPr>
              <a:buAutoNum type="arabicParenR"/>
            </a:pPr>
            <a:r>
              <a:rPr lang="en-IN" dirty="0"/>
              <a:t>Random Crop</a:t>
            </a:r>
          </a:p>
          <a:p>
            <a:pPr>
              <a:buAutoNum type="arabicParenR"/>
            </a:pPr>
            <a:r>
              <a:rPr lang="en-IN" dirty="0"/>
              <a:t>Random Scale</a:t>
            </a:r>
          </a:p>
          <a:p>
            <a:pPr>
              <a:buAutoNum type="arabicParenR"/>
            </a:pPr>
            <a:r>
              <a:rPr lang="en-IN" dirty="0"/>
              <a:t>Random Brighten</a:t>
            </a:r>
          </a:p>
          <a:p>
            <a:pPr marL="0" indent="0">
              <a:buNone/>
            </a:pPr>
            <a:endParaRPr lang="en-IN" dirty="0"/>
          </a:p>
          <a:p>
            <a:pPr marL="0" indent="0">
              <a:buNone/>
            </a:pPr>
            <a:r>
              <a:rPr lang="en-IN" dirty="0"/>
              <a:t>The biggest impact this step has on training is that caching becomes useless if this step is used</a:t>
            </a:r>
          </a:p>
        </p:txBody>
      </p:sp>
    </p:spTree>
    <p:extLst>
      <p:ext uri="{BB962C8B-B14F-4D97-AF65-F5344CB8AC3E}">
        <p14:creationId xmlns:p14="http://schemas.microsoft.com/office/powerpoint/2010/main" val="3182098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Dataset Splitting</a:t>
            </a:r>
          </a:p>
        </p:txBody>
      </p:sp>
      <p:sp>
        <p:nvSpPr>
          <p:cNvPr id="3" name="Content Placeholder 2"/>
          <p:cNvSpPr>
            <a:spLocks noGrp="1"/>
          </p:cNvSpPr>
          <p:nvPr>
            <p:ph idx="1"/>
          </p:nvPr>
        </p:nvSpPr>
        <p:spPr/>
        <p:txBody>
          <a:bodyPr/>
          <a:lstStyle/>
          <a:p>
            <a:pPr marL="0" indent="0">
              <a:buNone/>
            </a:pPr>
            <a:r>
              <a:rPr lang="en-IN" dirty="0"/>
              <a:t>By default, 10% of the dataset is selected as cross-validation set.</a:t>
            </a:r>
          </a:p>
          <a:p>
            <a:pPr marL="0" indent="0">
              <a:buNone/>
            </a:pPr>
            <a:r>
              <a:rPr lang="en-IN" dirty="0"/>
              <a:t>Another 10% is selected as test set. </a:t>
            </a:r>
          </a:p>
          <a:p>
            <a:pPr marL="0" indent="0">
              <a:buNone/>
            </a:pPr>
            <a:r>
              <a:rPr lang="en-IN" dirty="0"/>
              <a:t>The model trains on the remaining 80% of the provided dataset. </a:t>
            </a:r>
          </a:p>
          <a:p>
            <a:pPr marL="0" indent="0">
              <a:buNone/>
            </a:pPr>
            <a:r>
              <a:rPr lang="en-IN" dirty="0"/>
              <a:t>These values can be modiﬁed.</a:t>
            </a:r>
          </a:p>
        </p:txBody>
      </p:sp>
    </p:spTree>
    <p:extLst>
      <p:ext uri="{BB962C8B-B14F-4D97-AF65-F5344CB8AC3E}">
        <p14:creationId xmlns:p14="http://schemas.microsoft.com/office/powerpoint/2010/main" val="2951480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Bottlenecking</a:t>
            </a:r>
          </a:p>
        </p:txBody>
      </p:sp>
      <p:sp>
        <p:nvSpPr>
          <p:cNvPr id="3" name="Content Placeholder 2"/>
          <p:cNvSpPr>
            <a:spLocks noGrp="1"/>
          </p:cNvSpPr>
          <p:nvPr>
            <p:ph idx="1"/>
          </p:nvPr>
        </p:nvSpPr>
        <p:spPr/>
        <p:txBody>
          <a:bodyPr/>
          <a:lstStyle/>
          <a:p>
            <a:r>
              <a:rPr lang="en-IN" dirty="0"/>
              <a:t>The bottleneck values of images are stored ( if training for the ﬁrst time ). </a:t>
            </a:r>
          </a:p>
          <a:p>
            <a:r>
              <a:rPr lang="en-IN" dirty="0"/>
              <a:t>Because every image is reused multiple times during training and calculating each bottleneck takes a signiﬁcant amount of time, it speeds things up to cache these bottleneck values on disk so they don’t have to be repeatedly recalculated. </a:t>
            </a:r>
          </a:p>
          <a:p>
            <a:r>
              <a:rPr lang="en-IN" dirty="0"/>
              <a:t>By default, they’re stored in the /</a:t>
            </a:r>
            <a:r>
              <a:rPr lang="en-IN" dirty="0" err="1"/>
              <a:t>tmp</a:t>
            </a:r>
            <a:r>
              <a:rPr lang="en-IN" dirty="0"/>
              <a:t>/bottleneck directory, and if we rerun the script they’ll be reused so we don’t have to wait for this part again.</a:t>
            </a:r>
          </a:p>
        </p:txBody>
      </p:sp>
    </p:spTree>
    <p:extLst>
      <p:ext uri="{BB962C8B-B14F-4D97-AF65-F5344CB8AC3E}">
        <p14:creationId xmlns:p14="http://schemas.microsoft.com/office/powerpoint/2010/main" val="941058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Bottlenecking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927" y="1476279"/>
            <a:ext cx="10808047" cy="5259372"/>
          </a:xfrm>
        </p:spPr>
      </p:pic>
    </p:spTree>
    <p:extLst>
      <p:ext uri="{BB962C8B-B14F-4D97-AF65-F5344CB8AC3E}">
        <p14:creationId xmlns:p14="http://schemas.microsoft.com/office/powerpoint/2010/main" val="1132977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Bottlenecking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942" y="1264554"/>
            <a:ext cx="11089470" cy="5593445"/>
          </a:xfrm>
        </p:spPr>
      </p:pic>
    </p:spTree>
    <p:extLst>
      <p:ext uri="{BB962C8B-B14F-4D97-AF65-F5344CB8AC3E}">
        <p14:creationId xmlns:p14="http://schemas.microsoft.com/office/powerpoint/2010/main" val="2817701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Initialization	</a:t>
            </a:r>
          </a:p>
        </p:txBody>
      </p:sp>
      <p:sp>
        <p:nvSpPr>
          <p:cNvPr id="3" name="Content Placeholder 2"/>
          <p:cNvSpPr>
            <a:spLocks noGrp="1"/>
          </p:cNvSpPr>
          <p:nvPr>
            <p:ph idx="1"/>
          </p:nvPr>
        </p:nvSpPr>
        <p:spPr>
          <a:xfrm>
            <a:off x="2486181" y="2571482"/>
            <a:ext cx="8915400" cy="1755820"/>
          </a:xfrm>
        </p:spPr>
        <p:txBody>
          <a:bodyPr>
            <a:normAutofit/>
          </a:bodyPr>
          <a:lstStyle/>
          <a:p>
            <a:pPr marL="0" indent="0">
              <a:buNone/>
            </a:pPr>
            <a:r>
              <a:rPr lang="en-IN" sz="2000" dirty="0"/>
              <a:t>Now, the graph object for modelling is initialized with the command line values like train-validate-test split percentage, morphing, destination paths, number of epochs, evaluation metric etc. on </a:t>
            </a:r>
            <a:r>
              <a:rPr lang="en-IN" sz="2000" dirty="0" err="1"/>
              <a:t>tensorﬂow</a:t>
            </a:r>
            <a:r>
              <a:rPr lang="en-IN" sz="2000" dirty="0"/>
              <a:t>.</a:t>
            </a:r>
          </a:p>
        </p:txBody>
      </p:sp>
    </p:spTree>
    <p:extLst>
      <p:ext uri="{BB962C8B-B14F-4D97-AF65-F5344CB8AC3E}">
        <p14:creationId xmlns:p14="http://schemas.microsoft.com/office/powerpoint/2010/main" val="429932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Training</a:t>
            </a:r>
          </a:p>
        </p:txBody>
      </p:sp>
      <p:sp>
        <p:nvSpPr>
          <p:cNvPr id="3" name="Content Placeholder 2"/>
          <p:cNvSpPr>
            <a:spLocks noGrp="1"/>
          </p:cNvSpPr>
          <p:nvPr>
            <p:ph idx="1"/>
          </p:nvPr>
        </p:nvSpPr>
        <p:spPr/>
        <p:txBody>
          <a:bodyPr/>
          <a:lstStyle/>
          <a:p>
            <a:r>
              <a:rPr lang="en-IN" dirty="0"/>
              <a:t>At this point, the model is ready to be trained ﬁrstly on ImageNet ( if it is being trained for the ﬁrst time ) and then on the images provided. </a:t>
            </a:r>
          </a:p>
          <a:p>
            <a:r>
              <a:rPr lang="en-IN" dirty="0"/>
              <a:t>With each passing epoch, the accuracy increases as the model learns from previous mistakes and learns to judge better. </a:t>
            </a:r>
          </a:p>
          <a:p>
            <a:r>
              <a:rPr lang="en-IN" dirty="0"/>
              <a:t>In the end, a decent accuracy is obtained.</a:t>
            </a:r>
          </a:p>
        </p:txBody>
      </p:sp>
    </p:spTree>
    <p:extLst>
      <p:ext uri="{BB962C8B-B14F-4D97-AF65-F5344CB8AC3E}">
        <p14:creationId xmlns:p14="http://schemas.microsoft.com/office/powerpoint/2010/main" val="3990825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Training</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593" y="1404053"/>
            <a:ext cx="11735058" cy="5151293"/>
          </a:xfrm>
        </p:spPr>
      </p:pic>
    </p:spTree>
    <p:extLst>
      <p:ext uri="{BB962C8B-B14F-4D97-AF65-F5344CB8AC3E}">
        <p14:creationId xmlns:p14="http://schemas.microsoft.com/office/powerpoint/2010/main" val="1955117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Training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695" y="1637569"/>
            <a:ext cx="11055427" cy="4582926"/>
          </a:xfrm>
        </p:spPr>
      </p:pic>
    </p:spTree>
    <p:extLst>
      <p:ext uri="{BB962C8B-B14F-4D97-AF65-F5344CB8AC3E}">
        <p14:creationId xmlns:p14="http://schemas.microsoft.com/office/powerpoint/2010/main" val="3903940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Steps Involved – Saving Model For Future Use</a:t>
            </a:r>
          </a:p>
        </p:txBody>
      </p:sp>
      <p:sp>
        <p:nvSpPr>
          <p:cNvPr id="3" name="Content Placeholder 2"/>
          <p:cNvSpPr>
            <a:spLocks noGrp="1"/>
          </p:cNvSpPr>
          <p:nvPr>
            <p:ph idx="1"/>
          </p:nvPr>
        </p:nvSpPr>
        <p:spPr/>
        <p:txBody>
          <a:bodyPr>
            <a:normAutofit/>
          </a:bodyPr>
          <a:lstStyle/>
          <a:p>
            <a:r>
              <a:rPr lang="en-IN" sz="2400" dirty="0"/>
              <a:t>After training, the model is saved for future use as trained </a:t>
            </a:r>
            <a:r>
              <a:rPr lang="en-IN" sz="2400" dirty="0" err="1"/>
              <a:t>graph.pb</a:t>
            </a:r>
            <a:r>
              <a:rPr lang="en-IN" sz="2400" dirty="0"/>
              <a:t>. This enables us to use our model for predictions without having to retrain it each time.</a:t>
            </a:r>
          </a:p>
        </p:txBody>
      </p:sp>
    </p:spTree>
    <p:extLst>
      <p:ext uri="{BB962C8B-B14F-4D97-AF65-F5344CB8AC3E}">
        <p14:creationId xmlns:p14="http://schemas.microsoft.com/office/powerpoint/2010/main" val="23031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9548"/>
            <a:ext cx="11951594" cy="5975797"/>
          </a:xfrm>
          <a:prstGeom prst="rect">
            <a:avLst/>
          </a:prstGeom>
        </p:spPr>
      </p:pic>
    </p:spTree>
    <p:extLst>
      <p:ext uri="{BB962C8B-B14F-4D97-AF65-F5344CB8AC3E}">
        <p14:creationId xmlns:p14="http://schemas.microsoft.com/office/powerpoint/2010/main" val="4054163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Predicting</a:t>
            </a:r>
          </a:p>
        </p:txBody>
      </p:sp>
      <p:sp>
        <p:nvSpPr>
          <p:cNvPr id="3" name="Content Placeholder 2"/>
          <p:cNvSpPr>
            <a:spLocks noGrp="1"/>
          </p:cNvSpPr>
          <p:nvPr>
            <p:ph idx="1"/>
          </p:nvPr>
        </p:nvSpPr>
        <p:spPr/>
        <p:txBody>
          <a:bodyPr/>
          <a:lstStyle/>
          <a:p>
            <a:r>
              <a:rPr lang="en-IN" dirty="0"/>
              <a:t>The model can classify multiple images at a time. </a:t>
            </a:r>
          </a:p>
          <a:p>
            <a:r>
              <a:rPr lang="en-IN" dirty="0"/>
              <a:t>If path to an image is given, that image is classified and results are shown.</a:t>
            </a:r>
          </a:p>
          <a:p>
            <a:r>
              <a:rPr lang="en-IN" dirty="0"/>
              <a:t>If the path to a directory is given, all images inside that directory and the subdirectories are classiﬁed one by one. </a:t>
            </a:r>
          </a:p>
          <a:p>
            <a:r>
              <a:rPr lang="en-IN" dirty="0"/>
              <a:t>The prediction can be a single label or all labels with the likeness of the image belonging to that label</a:t>
            </a:r>
          </a:p>
        </p:txBody>
      </p:sp>
    </p:spTree>
    <p:extLst>
      <p:ext uri="{BB962C8B-B14F-4D97-AF65-F5344CB8AC3E}">
        <p14:creationId xmlns:p14="http://schemas.microsoft.com/office/powerpoint/2010/main" val="2106496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Predicting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046" y="1478163"/>
            <a:ext cx="11481003" cy="5051425"/>
          </a:xfrm>
        </p:spPr>
      </p:pic>
    </p:spTree>
    <p:extLst>
      <p:ext uri="{BB962C8B-B14F-4D97-AF65-F5344CB8AC3E}">
        <p14:creationId xmlns:p14="http://schemas.microsoft.com/office/powerpoint/2010/main" val="76971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Predicting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303" y="1264555"/>
            <a:ext cx="11478412" cy="5438888"/>
          </a:xfrm>
        </p:spPr>
      </p:pic>
    </p:spTree>
    <p:extLst>
      <p:ext uri="{BB962C8B-B14F-4D97-AF65-F5344CB8AC3E}">
        <p14:creationId xmlns:p14="http://schemas.microsoft.com/office/powerpoint/2010/main" val="2357195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graphicFrame>
        <p:nvGraphicFramePr>
          <p:cNvPr id="5" name="Table 4"/>
          <p:cNvGraphicFramePr>
            <a:graphicFrameLocks noGrp="1"/>
          </p:cNvGraphicFramePr>
          <p:nvPr>
            <p:extLst>
              <p:ext uri="{D42A27DB-BD31-4B8C-83A1-F6EECF244321}">
                <p14:modId xmlns:p14="http://schemas.microsoft.com/office/powerpoint/2010/main" val="1880273865"/>
              </p:ext>
            </p:extLst>
          </p:nvPr>
        </p:nvGraphicFramePr>
        <p:xfrm>
          <a:off x="2592925" y="2097705"/>
          <a:ext cx="7568508" cy="3195511"/>
        </p:xfrm>
        <a:graphic>
          <a:graphicData uri="http://schemas.openxmlformats.org/drawingml/2006/table">
            <a:tbl>
              <a:tblPr firstRow="1" bandRow="1">
                <a:tableStyleId>{5C22544A-7EE6-4342-B048-85BDC9FD1C3A}</a:tableStyleId>
              </a:tblPr>
              <a:tblGrid>
                <a:gridCol w="1892127">
                  <a:extLst>
                    <a:ext uri="{9D8B030D-6E8A-4147-A177-3AD203B41FA5}">
                      <a16:colId xmlns:a16="http://schemas.microsoft.com/office/drawing/2014/main" val="20000"/>
                    </a:ext>
                  </a:extLst>
                </a:gridCol>
                <a:gridCol w="1892127">
                  <a:extLst>
                    <a:ext uri="{9D8B030D-6E8A-4147-A177-3AD203B41FA5}">
                      <a16:colId xmlns:a16="http://schemas.microsoft.com/office/drawing/2014/main" val="20001"/>
                    </a:ext>
                  </a:extLst>
                </a:gridCol>
                <a:gridCol w="1892127">
                  <a:extLst>
                    <a:ext uri="{9D8B030D-6E8A-4147-A177-3AD203B41FA5}">
                      <a16:colId xmlns:a16="http://schemas.microsoft.com/office/drawing/2014/main" val="20002"/>
                    </a:ext>
                  </a:extLst>
                </a:gridCol>
                <a:gridCol w="1892127">
                  <a:extLst>
                    <a:ext uri="{9D8B030D-6E8A-4147-A177-3AD203B41FA5}">
                      <a16:colId xmlns:a16="http://schemas.microsoft.com/office/drawing/2014/main" val="20003"/>
                    </a:ext>
                  </a:extLst>
                </a:gridCol>
              </a:tblGrid>
              <a:tr h="1238875">
                <a:tc>
                  <a:txBody>
                    <a:bodyPr/>
                    <a:lstStyle/>
                    <a:p>
                      <a:r>
                        <a:rPr lang="en-IN" dirty="0"/>
                        <a:t>Data Type</a:t>
                      </a:r>
                    </a:p>
                  </a:txBody>
                  <a:tcPr/>
                </a:tc>
                <a:tc>
                  <a:txBody>
                    <a:bodyPr/>
                    <a:lstStyle/>
                    <a:p>
                      <a:r>
                        <a:rPr lang="en-IN" dirty="0"/>
                        <a:t>Correctly Classified</a:t>
                      </a:r>
                    </a:p>
                  </a:txBody>
                  <a:tcPr/>
                </a:tc>
                <a:tc>
                  <a:txBody>
                    <a:bodyPr/>
                    <a:lstStyle/>
                    <a:p>
                      <a:r>
                        <a:rPr lang="en-IN" dirty="0"/>
                        <a:t>Total Images</a:t>
                      </a:r>
                    </a:p>
                  </a:txBody>
                  <a:tcPr/>
                </a:tc>
                <a:tc>
                  <a:txBody>
                    <a:bodyPr/>
                    <a:lstStyle/>
                    <a:p>
                      <a:r>
                        <a:rPr lang="en-IN" dirty="0"/>
                        <a:t>Accuracy</a:t>
                      </a:r>
                    </a:p>
                  </a:txBody>
                  <a:tcPr/>
                </a:tc>
                <a:extLst>
                  <a:ext uri="{0D108BD9-81ED-4DB2-BD59-A6C34878D82A}">
                    <a16:rowId xmlns:a16="http://schemas.microsoft.com/office/drawing/2014/main" val="10000"/>
                  </a:ext>
                </a:extLst>
              </a:tr>
              <a:tr h="717761">
                <a:tc>
                  <a:txBody>
                    <a:bodyPr/>
                    <a:lstStyle/>
                    <a:p>
                      <a:r>
                        <a:rPr lang="en-IN" dirty="0"/>
                        <a:t>Dataset</a:t>
                      </a:r>
                    </a:p>
                  </a:txBody>
                  <a:tcPr/>
                </a:tc>
                <a:tc>
                  <a:txBody>
                    <a:bodyPr/>
                    <a:lstStyle/>
                    <a:p>
                      <a:r>
                        <a:rPr lang="en-IN" dirty="0"/>
                        <a:t>2885</a:t>
                      </a:r>
                    </a:p>
                  </a:txBody>
                  <a:tcPr/>
                </a:tc>
                <a:tc>
                  <a:txBody>
                    <a:bodyPr/>
                    <a:lstStyle/>
                    <a:p>
                      <a:r>
                        <a:rPr lang="en-IN" dirty="0"/>
                        <a:t>3039</a:t>
                      </a:r>
                    </a:p>
                  </a:txBody>
                  <a:tcPr/>
                </a:tc>
                <a:tc>
                  <a:txBody>
                    <a:bodyPr/>
                    <a:lstStyle/>
                    <a:p>
                      <a:r>
                        <a:rPr lang="en-IN" dirty="0"/>
                        <a:t>94.93%</a:t>
                      </a:r>
                    </a:p>
                  </a:txBody>
                  <a:tcPr/>
                </a:tc>
                <a:extLst>
                  <a:ext uri="{0D108BD9-81ED-4DB2-BD59-A6C34878D82A}">
                    <a16:rowId xmlns:a16="http://schemas.microsoft.com/office/drawing/2014/main" val="10001"/>
                  </a:ext>
                </a:extLst>
              </a:tr>
              <a:tr h="1238875">
                <a:tc>
                  <a:txBody>
                    <a:bodyPr/>
                    <a:lstStyle/>
                    <a:p>
                      <a:r>
                        <a:rPr lang="en-IN" dirty="0"/>
                        <a:t>Independent Test Set</a:t>
                      </a:r>
                    </a:p>
                  </a:txBody>
                  <a:tcPr/>
                </a:tc>
                <a:tc>
                  <a:txBody>
                    <a:bodyPr/>
                    <a:lstStyle/>
                    <a:p>
                      <a:r>
                        <a:rPr lang="en-IN" dirty="0"/>
                        <a:t>559</a:t>
                      </a:r>
                    </a:p>
                  </a:txBody>
                  <a:tcPr/>
                </a:tc>
                <a:tc>
                  <a:txBody>
                    <a:bodyPr/>
                    <a:lstStyle/>
                    <a:p>
                      <a:r>
                        <a:rPr lang="en-IN" dirty="0"/>
                        <a:t>601</a:t>
                      </a:r>
                    </a:p>
                  </a:txBody>
                  <a:tcPr/>
                </a:tc>
                <a:tc>
                  <a:txBody>
                    <a:bodyPr/>
                    <a:lstStyle/>
                    <a:p>
                      <a:r>
                        <a:rPr lang="en-IN" dirty="0"/>
                        <a:t>93.01%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1730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917" y="1548278"/>
            <a:ext cx="10981521" cy="4942674"/>
          </a:xfrm>
        </p:spPr>
      </p:pic>
    </p:spTree>
    <p:extLst>
      <p:ext uri="{BB962C8B-B14F-4D97-AF65-F5344CB8AC3E}">
        <p14:creationId xmlns:p14="http://schemas.microsoft.com/office/powerpoint/2010/main" val="3317471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 Analysis</a:t>
            </a:r>
          </a:p>
        </p:txBody>
      </p:sp>
      <p:sp>
        <p:nvSpPr>
          <p:cNvPr id="3" name="Content Placeholder 2"/>
          <p:cNvSpPr>
            <a:spLocks noGrp="1"/>
          </p:cNvSpPr>
          <p:nvPr>
            <p:ph idx="1"/>
          </p:nvPr>
        </p:nvSpPr>
        <p:spPr/>
        <p:txBody>
          <a:bodyPr/>
          <a:lstStyle/>
          <a:p>
            <a:r>
              <a:rPr lang="en-IN" dirty="0"/>
              <a:t>The accuracy appears to be high in training set. </a:t>
            </a:r>
          </a:p>
          <a:p>
            <a:r>
              <a:rPr lang="en-IN" dirty="0"/>
              <a:t>The problem of overﬁtting is also avoided since test accuracy is high too. </a:t>
            </a:r>
          </a:p>
          <a:p>
            <a:r>
              <a:rPr lang="en-IN" dirty="0"/>
              <a:t>This means that the model is doing well and is able to distinguish between diﬀerent images with appreciable accuracy. </a:t>
            </a:r>
          </a:p>
          <a:p>
            <a:r>
              <a:rPr lang="en-IN" dirty="0"/>
              <a:t>However, there are some </a:t>
            </a:r>
            <a:r>
              <a:rPr lang="en-IN" dirty="0" err="1"/>
              <a:t>mis</a:t>
            </a:r>
            <a:r>
              <a:rPr lang="en-IN" dirty="0"/>
              <a:t>-classiﬁcations. </a:t>
            </a:r>
          </a:p>
          <a:p>
            <a:r>
              <a:rPr lang="en-IN" dirty="0"/>
              <a:t>For example, the cardboard image shown in next slide was incorrectly classiﬁed as paper.</a:t>
            </a:r>
          </a:p>
        </p:txBody>
      </p:sp>
    </p:spTree>
    <p:extLst>
      <p:ext uri="{BB962C8B-B14F-4D97-AF65-F5344CB8AC3E}">
        <p14:creationId xmlns:p14="http://schemas.microsoft.com/office/powerpoint/2010/main" val="1477091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556" y="1507737"/>
            <a:ext cx="6731409" cy="4983330"/>
          </a:xfrm>
        </p:spPr>
      </p:pic>
    </p:spTree>
    <p:extLst>
      <p:ext uri="{BB962C8B-B14F-4D97-AF65-F5344CB8AC3E}">
        <p14:creationId xmlns:p14="http://schemas.microsoft.com/office/powerpoint/2010/main" val="2706210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 Analysis</a:t>
            </a:r>
          </a:p>
        </p:txBody>
      </p:sp>
      <p:sp>
        <p:nvSpPr>
          <p:cNvPr id="3" name="Content Placeholder 2"/>
          <p:cNvSpPr>
            <a:spLocks noGrp="1"/>
          </p:cNvSpPr>
          <p:nvPr>
            <p:ph idx="1"/>
          </p:nvPr>
        </p:nvSpPr>
        <p:spPr/>
        <p:txBody>
          <a:bodyPr/>
          <a:lstStyle/>
          <a:p>
            <a:r>
              <a:rPr lang="en-IN" dirty="0"/>
              <a:t>This seems like a forgivable mistake, but it also means that there is scope for improvement. </a:t>
            </a:r>
          </a:p>
          <a:p>
            <a:r>
              <a:rPr lang="en-IN" dirty="0"/>
              <a:t>There are some features which although work for majority of cases, fail in some tricky ones. </a:t>
            </a:r>
          </a:p>
          <a:p>
            <a:r>
              <a:rPr lang="en-IN" dirty="0"/>
              <a:t>The following could be done to increase the accuracy of the model even further:</a:t>
            </a:r>
          </a:p>
          <a:p>
            <a:pPr marL="0" indent="0">
              <a:buNone/>
            </a:pPr>
            <a:r>
              <a:rPr lang="en-IN" dirty="0"/>
              <a:t>	1) Collect more data</a:t>
            </a:r>
          </a:p>
          <a:p>
            <a:pPr marL="0" indent="0">
              <a:buNone/>
            </a:pPr>
            <a:r>
              <a:rPr lang="en-IN" dirty="0"/>
              <a:t>	2) Use deeper model with more layers</a:t>
            </a:r>
          </a:p>
          <a:p>
            <a:pPr marL="0" indent="0">
              <a:buNone/>
            </a:pPr>
            <a:r>
              <a:rPr lang="en-IN" dirty="0"/>
              <a:t>	3)  Change the underlying model for something better</a:t>
            </a:r>
          </a:p>
          <a:p>
            <a:pPr marL="0" indent="0">
              <a:buNone/>
            </a:pPr>
            <a:endParaRPr lang="en-IN" dirty="0"/>
          </a:p>
        </p:txBody>
      </p:sp>
    </p:spTree>
    <p:extLst>
      <p:ext uri="{BB962C8B-B14F-4D97-AF65-F5344CB8AC3E}">
        <p14:creationId xmlns:p14="http://schemas.microsoft.com/office/powerpoint/2010/main" val="1084122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8" y="90219"/>
            <a:ext cx="11745532" cy="6653633"/>
          </a:xfrm>
          <a:prstGeom prst="rect">
            <a:avLst/>
          </a:prstGeom>
        </p:spPr>
      </p:pic>
    </p:spTree>
    <p:extLst>
      <p:ext uri="{BB962C8B-B14F-4D97-AF65-F5344CB8AC3E}">
        <p14:creationId xmlns:p14="http://schemas.microsoft.com/office/powerpoint/2010/main" val="47427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is Waste Management Important?</a:t>
            </a:r>
          </a:p>
        </p:txBody>
      </p:sp>
      <p:sp>
        <p:nvSpPr>
          <p:cNvPr id="3" name="Content Placeholder 2"/>
          <p:cNvSpPr>
            <a:spLocks noGrp="1"/>
          </p:cNvSpPr>
          <p:nvPr>
            <p:ph idx="1"/>
          </p:nvPr>
        </p:nvSpPr>
        <p:spPr/>
        <p:txBody>
          <a:bodyPr/>
          <a:lstStyle/>
          <a:p>
            <a:r>
              <a:rPr lang="en-IN" dirty="0"/>
              <a:t>Waste, when collected, creates unhygienic environment.</a:t>
            </a:r>
          </a:p>
          <a:p>
            <a:pPr marL="0" indent="0">
              <a:buNone/>
            </a:pPr>
            <a:endParaRPr lang="en-IN" dirty="0"/>
          </a:p>
          <a:p>
            <a:r>
              <a:rPr lang="en-IN" dirty="0"/>
              <a:t>Improper waste disposal causes environmental pollution.</a:t>
            </a:r>
          </a:p>
          <a:p>
            <a:pPr marL="0" indent="0">
              <a:buNone/>
            </a:pPr>
            <a:endParaRPr lang="en-IN" dirty="0"/>
          </a:p>
          <a:p>
            <a:r>
              <a:rPr lang="en-IN" dirty="0"/>
              <a:t>Waste has hidden potential for </a:t>
            </a:r>
            <a:r>
              <a:rPr lang="en-IN" dirty="0" err="1"/>
              <a:t>reusage</a:t>
            </a:r>
            <a:r>
              <a:rPr lang="en-IN" dirty="0"/>
              <a:t> and recycling.</a:t>
            </a:r>
          </a:p>
        </p:txBody>
      </p:sp>
    </p:spTree>
    <p:extLst>
      <p:ext uri="{BB962C8B-B14F-4D97-AF65-F5344CB8AC3E}">
        <p14:creationId xmlns:p14="http://schemas.microsoft.com/office/powerpoint/2010/main" val="139435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Role of Waste Classification in Waste Management</a:t>
            </a:r>
          </a:p>
        </p:txBody>
      </p:sp>
      <p:sp>
        <p:nvSpPr>
          <p:cNvPr id="3" name="Content Placeholder 2"/>
          <p:cNvSpPr>
            <a:spLocks noGrp="1"/>
          </p:cNvSpPr>
          <p:nvPr>
            <p:ph idx="1"/>
          </p:nvPr>
        </p:nvSpPr>
        <p:spPr/>
        <p:txBody>
          <a:bodyPr/>
          <a:lstStyle/>
          <a:p>
            <a:r>
              <a:rPr lang="en-IN" dirty="0"/>
              <a:t>Waste classification helps in recycling garbage.</a:t>
            </a:r>
          </a:p>
          <a:p>
            <a:r>
              <a:rPr lang="en-IN" dirty="0"/>
              <a:t>Different kinds of waste material undergo different treatment.</a:t>
            </a:r>
          </a:p>
          <a:p>
            <a:r>
              <a:rPr lang="en-IN" dirty="0"/>
              <a:t>Waste classification is the bottleneck step in the whole process.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1" y="3330261"/>
            <a:ext cx="8010101" cy="3511277"/>
          </a:xfrm>
          <a:prstGeom prst="rect">
            <a:avLst/>
          </a:prstGeom>
        </p:spPr>
      </p:pic>
    </p:spTree>
    <p:extLst>
      <p:ext uri="{BB962C8B-B14F-4D97-AF65-F5344CB8AC3E}">
        <p14:creationId xmlns:p14="http://schemas.microsoft.com/office/powerpoint/2010/main" val="276663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646" y="598352"/>
            <a:ext cx="8911687" cy="1280890"/>
          </a:xfrm>
        </p:spPr>
        <p:txBody>
          <a:bodyPr/>
          <a:lstStyle/>
          <a:p>
            <a:pPr algn="ctr"/>
            <a:r>
              <a:rPr lang="en-IN" dirty="0"/>
              <a:t>Need of Automation</a:t>
            </a:r>
          </a:p>
        </p:txBody>
      </p:sp>
      <p:sp>
        <p:nvSpPr>
          <p:cNvPr id="3" name="Content Placeholder 2"/>
          <p:cNvSpPr>
            <a:spLocks noGrp="1"/>
          </p:cNvSpPr>
          <p:nvPr>
            <p:ph idx="1"/>
          </p:nvPr>
        </p:nvSpPr>
        <p:spPr>
          <a:xfrm>
            <a:off x="1661933" y="3116687"/>
            <a:ext cx="8915400" cy="2858929"/>
          </a:xfrm>
        </p:spPr>
        <p:txBody>
          <a:bodyPr/>
          <a:lstStyle/>
          <a:p>
            <a:r>
              <a:rPr lang="en-IN" dirty="0"/>
              <a:t>Current waste classification techniques are inefficient.</a:t>
            </a:r>
          </a:p>
          <a:p>
            <a:r>
              <a:rPr lang="en-IN" dirty="0"/>
              <a:t>They involve manual classification.</a:t>
            </a:r>
          </a:p>
          <a:p>
            <a:r>
              <a:rPr lang="en-IN" dirty="0"/>
              <a:t>It is time consuming and hard.</a:t>
            </a:r>
          </a:p>
          <a:p>
            <a:r>
              <a:rPr lang="en-IN" dirty="0"/>
              <a:t>It requires large investments and </a:t>
            </a:r>
            <a:r>
              <a:rPr lang="en-IN" dirty="0" err="1"/>
              <a:t>labor</a:t>
            </a:r>
            <a:r>
              <a:rPr lang="en-IN" dirty="0"/>
              <a:t> costs.</a:t>
            </a:r>
          </a:p>
          <a:p>
            <a:r>
              <a:rPr lang="en-IN" dirty="0"/>
              <a:t>Misclassification rate is high due to difference of opinion.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7310" y="2729248"/>
            <a:ext cx="3774690" cy="2831017"/>
          </a:xfrm>
          <a:prstGeom prst="rect">
            <a:avLst/>
          </a:prstGeom>
        </p:spPr>
      </p:pic>
    </p:spTree>
    <p:extLst>
      <p:ext uri="{BB962C8B-B14F-4D97-AF65-F5344CB8AC3E}">
        <p14:creationId xmlns:p14="http://schemas.microsoft.com/office/powerpoint/2010/main" val="367661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Our Project</a:t>
            </a:r>
          </a:p>
        </p:txBody>
      </p:sp>
      <p:sp>
        <p:nvSpPr>
          <p:cNvPr id="3" name="Content Placeholder 2"/>
          <p:cNvSpPr>
            <a:spLocks noGrp="1"/>
          </p:cNvSpPr>
          <p:nvPr>
            <p:ph idx="1"/>
          </p:nvPr>
        </p:nvSpPr>
        <p:spPr/>
        <p:txBody>
          <a:bodyPr/>
          <a:lstStyle/>
          <a:p>
            <a:pPr marL="0" indent="0">
              <a:buNone/>
            </a:pPr>
            <a:r>
              <a:rPr lang="en-IN" dirty="0"/>
              <a:t>In this project, we attempt image based garbage classiﬁcation. Classiﬁcation is based on transfer learning of given input of images to learn and based on that predicting the category of the waste using the Inception model. The approach used in this paper is transfer learning on convolutional neural networks which is accomplished as follows.</a:t>
            </a:r>
          </a:p>
          <a:p>
            <a:pPr marL="0" indent="0">
              <a:buNone/>
            </a:pPr>
            <a:r>
              <a:rPr lang="en-IN" dirty="0"/>
              <a:t>1. Recognising small patterns in image matrix.</a:t>
            </a:r>
          </a:p>
          <a:p>
            <a:pPr marL="0" indent="0">
              <a:buNone/>
            </a:pPr>
            <a:r>
              <a:rPr lang="en-IN" dirty="0"/>
              <a:t>2. Assigning values to feature maps based on weighted values of previous neurons.</a:t>
            </a:r>
          </a:p>
          <a:p>
            <a:pPr marL="0" indent="0">
              <a:buNone/>
            </a:pPr>
            <a:r>
              <a:rPr lang="en-IN" dirty="0"/>
              <a:t>3. Detecting bigger patterns based on combination of small patterns.</a:t>
            </a:r>
          </a:p>
          <a:p>
            <a:pPr marL="0" indent="0">
              <a:buNone/>
            </a:pPr>
            <a:r>
              <a:rPr lang="en-IN" dirty="0"/>
              <a:t>4. Calculating the score of each category based on ﬁnal layer of feature map values</a:t>
            </a:r>
          </a:p>
        </p:txBody>
      </p:sp>
    </p:spTree>
    <p:extLst>
      <p:ext uri="{BB962C8B-B14F-4D97-AF65-F5344CB8AC3E}">
        <p14:creationId xmlns:p14="http://schemas.microsoft.com/office/powerpoint/2010/main" val="42076449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710</TotalTime>
  <Words>1698</Words>
  <Application>Microsoft Office PowerPoint</Application>
  <PresentationFormat>Widescreen</PresentationFormat>
  <Paragraphs>226</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Century Gothic</vt:lpstr>
      <vt:lpstr>Times New Roman</vt:lpstr>
      <vt:lpstr>Wingdings 3</vt:lpstr>
      <vt:lpstr>Wisp</vt:lpstr>
      <vt:lpstr>PowerPoint Presentation</vt:lpstr>
      <vt:lpstr>Problem at Hand</vt:lpstr>
      <vt:lpstr>Current Scenario</vt:lpstr>
      <vt:lpstr>PowerPoint Presentation</vt:lpstr>
      <vt:lpstr>PowerPoint Presentation</vt:lpstr>
      <vt:lpstr>Why is Waste Management Important?</vt:lpstr>
      <vt:lpstr>Role of Waste Classification in Waste Management</vt:lpstr>
      <vt:lpstr>Need of Automation</vt:lpstr>
      <vt:lpstr>Our Project</vt:lpstr>
      <vt:lpstr>Previous Attempts</vt:lpstr>
      <vt:lpstr>Our Dataset</vt:lpstr>
      <vt:lpstr>              Our Dataset</vt:lpstr>
      <vt:lpstr>Our Approach</vt:lpstr>
      <vt:lpstr>Inception Model</vt:lpstr>
      <vt:lpstr>Inception Model  - Modules</vt:lpstr>
      <vt:lpstr>Inception Model - Architecture</vt:lpstr>
      <vt:lpstr>Inception Model- Dimensionality Reduction</vt:lpstr>
      <vt:lpstr>Inception Model- Dimensionality Reduction (Example)</vt:lpstr>
      <vt:lpstr>Transfer Learning</vt:lpstr>
      <vt:lpstr>Transfer Learning- How to use?</vt:lpstr>
      <vt:lpstr>Transfer Learning – Developer Model Approach</vt:lpstr>
      <vt:lpstr>Transfer Learning – Pre-Trained Model Approach</vt:lpstr>
      <vt:lpstr>Data Pre-processing</vt:lpstr>
      <vt:lpstr>Hardware and Software Support</vt:lpstr>
      <vt:lpstr>Steps Involved</vt:lpstr>
      <vt:lpstr>Steps Involved - ImageNet Data Download  </vt:lpstr>
      <vt:lpstr>Steps Involved - ImageNet Data Download  </vt:lpstr>
      <vt:lpstr>Steps Involved – Image Loading</vt:lpstr>
      <vt:lpstr>Steps Involved – Image Loading</vt:lpstr>
      <vt:lpstr>Steps Involved - Image Morphing  </vt:lpstr>
      <vt:lpstr>Steps Involved – Dataset Splitting</vt:lpstr>
      <vt:lpstr>Steps Involved - Bottlenecking</vt:lpstr>
      <vt:lpstr>Steps Involved - Bottlenecking</vt:lpstr>
      <vt:lpstr>Steps Involved - Bottlenecking</vt:lpstr>
      <vt:lpstr>Steps Involved – Initialization </vt:lpstr>
      <vt:lpstr>Steps Involved - Training</vt:lpstr>
      <vt:lpstr>Steps Involved - Training</vt:lpstr>
      <vt:lpstr>Steps Involved - Training</vt:lpstr>
      <vt:lpstr>Steps Involved – Saving Model For Future Use</vt:lpstr>
      <vt:lpstr>Steps Involved - Predicting</vt:lpstr>
      <vt:lpstr>Steps Involved - Predicting</vt:lpstr>
      <vt:lpstr>Steps Involved - Predicting</vt:lpstr>
      <vt:lpstr>Results</vt:lpstr>
      <vt:lpstr>Results</vt:lpstr>
      <vt:lpstr>Result Analysis</vt:lpstr>
      <vt:lpstr>Result Analysis</vt:lpstr>
      <vt:lpstr>Result Analysis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Balaji Chundi</cp:lastModifiedBy>
  <cp:revision>41</cp:revision>
  <dcterms:created xsi:type="dcterms:W3CDTF">2018-04-25T17:14:15Z</dcterms:created>
  <dcterms:modified xsi:type="dcterms:W3CDTF">2022-09-12T08:49:03Z</dcterms:modified>
</cp:coreProperties>
</file>