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68" r:id="rId3"/>
    <p:sldId id="269" r:id="rId4"/>
    <p:sldId id="303" r:id="rId5"/>
    <p:sldId id="304" r:id="rId6"/>
    <p:sldId id="270" r:id="rId7"/>
    <p:sldId id="277" r:id="rId8"/>
    <p:sldId id="306" r:id="rId9"/>
    <p:sldId id="305" r:id="rId10"/>
    <p:sldId id="271" r:id="rId11"/>
    <p:sldId id="272" r:id="rId12"/>
    <p:sldId id="273" r:id="rId13"/>
    <p:sldId id="307" r:id="rId14"/>
    <p:sldId id="274" r:id="rId15"/>
    <p:sldId id="275" r:id="rId16"/>
    <p:sldId id="276" r:id="rId17"/>
    <p:sldId id="278" r:id="rId18"/>
    <p:sldId id="279" r:id="rId19"/>
    <p:sldId id="280" r:id="rId20"/>
    <p:sldId id="281" r:id="rId21"/>
    <p:sldId id="282" r:id="rId22"/>
    <p:sldId id="283" r:id="rId23"/>
  </p:sldIdLst>
  <p:sldSz cx="9144000" cy="5143500" type="screen16x9"/>
  <p:notesSz cx="6858000" cy="9144000"/>
  <p:embeddedFontLst>
    <p:embeddedFont>
      <p:font typeface="Gill Sans" panose="020B0604020202020204" charset="0"/>
      <p:regular r:id="rId25"/>
      <p:bold r:id="rId26"/>
    </p:embeddedFont>
    <p:embeddedFont>
      <p:font typeface="Wingdings 3" panose="05040102010807070707" pitchFamily="18" charset="2"/>
      <p:regular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jReLGu5GJ2JkfJgKJvQqWlCk9m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13" y="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63"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6306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03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65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461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618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59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68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887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3803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2387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1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74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42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23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25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AADB5413-E26D-4F36-B576-C47CF1E3D6E7}" type="slidenum">
              <a:rPr lang="en-US" altLang="en-US" sz="1300"/>
              <a:pPr>
                <a:spcBef>
                  <a:spcPct val="0"/>
                </a:spcBef>
                <a:buClrTx/>
                <a:buFontTx/>
                <a:buNone/>
              </a:pPr>
              <a:t>8</a:t>
            </a:fld>
            <a:endParaRPr lang="en-US" altLang="en-US"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altLang="en-US" smtClean="0"/>
              <a:t>Acceptance testing may occur at more than just a single level, for example:</a:t>
            </a:r>
          </a:p>
          <a:p>
            <a:pPr eaLnBrk="1" hangingPunct="1"/>
            <a:r>
              <a:rPr lang="en-US" altLang="en-US" smtClean="0"/>
              <a:t>•  A Commercial Off The Shelf (COTS) software product may be acceptance tested when it is installed or integrated.</a:t>
            </a:r>
          </a:p>
          <a:p>
            <a:pPr eaLnBrk="1" hangingPunct="1"/>
            <a:r>
              <a:rPr lang="en-US" altLang="en-US" smtClean="0"/>
              <a:t>•  Acceptance testing of the usability of a component may be done during component testing.</a:t>
            </a:r>
          </a:p>
          <a:p>
            <a:pPr eaLnBrk="1" hangingPunct="1">
              <a:buFontTx/>
              <a:buChar char="•"/>
            </a:pPr>
            <a:r>
              <a:rPr lang="en-US" altLang="en-US" smtClean="0"/>
              <a:t>Acceptance testing of a new functional enhancement may come before system testing.</a:t>
            </a:r>
          </a:p>
        </p:txBody>
      </p:sp>
      <p:sp>
        <p:nvSpPr>
          <p:cNvPr id="2" name="Header Placeholder 1"/>
          <p:cNvSpPr>
            <a:spLocks noGrp="1"/>
          </p:cNvSpPr>
          <p:nvPr>
            <p:ph type="hdr" sz="quarter" idx="10"/>
          </p:nvPr>
        </p:nvSpPr>
        <p:spPr/>
        <p:txBody>
          <a:bodyPr/>
          <a:lstStyle/>
          <a:p>
            <a:pPr>
              <a:defRPr/>
            </a:pPr>
            <a:endParaRPr lang="en-US" altLang="en-US"/>
          </a:p>
        </p:txBody>
      </p:sp>
    </p:spTree>
    <p:extLst>
      <p:ext uri="{BB962C8B-B14F-4D97-AF65-F5344CB8AC3E}">
        <p14:creationId xmlns:p14="http://schemas.microsoft.com/office/powerpoint/2010/main" val="216910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722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14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70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9"/>
          <p:cNvSpPr txBox="1">
            <a:spLocks noGrp="1"/>
          </p:cNvSpPr>
          <p:nvPr>
            <p:ph type="ctrTitle"/>
          </p:nvPr>
        </p:nvSpPr>
        <p:spPr>
          <a:xfrm>
            <a:off x="1432560" y="269923"/>
            <a:ext cx="7406640" cy="11041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9"/>
          <p:cNvSpPr txBox="1">
            <a:spLocks noGrp="1"/>
          </p:cNvSpPr>
          <p:nvPr>
            <p:ph type="subTitle" idx="1"/>
          </p:nvPr>
        </p:nvSpPr>
        <p:spPr>
          <a:xfrm>
            <a:off x="1432560" y="1387548"/>
            <a:ext cx="7406640" cy="131445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49"/>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9"/>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49"/>
          <p:cNvSpPr/>
          <p:nvPr/>
        </p:nvSpPr>
        <p:spPr>
          <a:xfrm>
            <a:off x="921433" y="106035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7" name="Google Shape;27;p49"/>
          <p:cNvSpPr/>
          <p:nvPr/>
        </p:nvSpPr>
        <p:spPr>
          <a:xfrm>
            <a:off x="1157176" y="1008762"/>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58"/>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58"/>
          <p:cNvSpPr txBox="1">
            <a:spLocks noGrp="1"/>
          </p:cNvSpPr>
          <p:nvPr>
            <p:ph type="body" idx="1"/>
          </p:nvPr>
        </p:nvSpPr>
        <p:spPr>
          <a:xfrm rot="5400000">
            <a:off x="3384423" y="-862965"/>
            <a:ext cx="360045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58"/>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8"/>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59"/>
          <p:cNvSpPr txBox="1">
            <a:spLocks noGrp="1"/>
          </p:cNvSpPr>
          <p:nvPr>
            <p:ph type="title"/>
          </p:nvPr>
        </p:nvSpPr>
        <p:spPr>
          <a:xfrm rot="5400000">
            <a:off x="5578078" y="1485902"/>
            <a:ext cx="4388644"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59"/>
          <p:cNvSpPr txBox="1">
            <a:spLocks noGrp="1"/>
          </p:cNvSpPr>
          <p:nvPr>
            <p:ph type="body" idx="1"/>
          </p:nvPr>
        </p:nvSpPr>
        <p:spPr>
          <a:xfrm rot="5400000">
            <a:off x="1729978" y="-380998"/>
            <a:ext cx="4388644"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8" name="Google Shape;98;p59"/>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9"/>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B622BE2-37FA-436B-838D-436E700C9F52}" type="slidenum">
              <a:rPr lang="en-US" altLang="en-US" smtClean="0"/>
              <a:pPr>
                <a:defRPr/>
              </a:pPr>
              <a:t>‹#›</a:t>
            </a:fld>
            <a:endParaRPr lang="en-US" altLang="en-US"/>
          </a:p>
        </p:txBody>
      </p:sp>
      <p:sp>
        <p:nvSpPr>
          <p:cNvPr id="2" name="Title 1"/>
          <p:cNvSpPr>
            <a:spLocks noGrp="1"/>
          </p:cNvSpPr>
          <p:nvPr>
            <p:ph type="title" hasCustomPrompt="1"/>
          </p:nvPr>
        </p:nvSpPr>
        <p:spPr>
          <a:xfrm>
            <a:off x="304364" y="247696"/>
            <a:ext cx="8464987" cy="455444"/>
          </a:xfrm>
        </p:spPr>
        <p:txBody>
          <a:bodyPr/>
          <a:lstStyle>
            <a:lvl1pPr>
              <a:defRPr>
                <a:solidFill>
                  <a:srgbClr val="0099CC"/>
                </a:solidFill>
              </a:defRPr>
            </a:lvl1pPr>
          </a:lstStyle>
          <a:p>
            <a:r>
              <a:rPr lang="en-US" dirty="0" smtClean="0"/>
              <a:t>Header</a:t>
            </a:r>
            <a:endParaRPr lang="en-US" dirty="0"/>
          </a:p>
        </p:txBody>
      </p:sp>
    </p:spTree>
    <p:extLst>
      <p:ext uri="{BB962C8B-B14F-4D97-AF65-F5344CB8AC3E}">
        <p14:creationId xmlns:p14="http://schemas.microsoft.com/office/powerpoint/2010/main" val="8170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0"/>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0" name="Google Shape;30;p50"/>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0"/>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0"/>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1"/>
          <p:cNvSpPr/>
          <p:nvPr/>
        </p:nvSpPr>
        <p:spPr>
          <a:xfrm>
            <a:off x="2282890" y="-41"/>
            <a:ext cx="6858000"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6" name="Google Shape;36;p51"/>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1"/>
          <p:cNvSpPr txBox="1">
            <a:spLocks noGrp="1"/>
          </p:cNvSpPr>
          <p:nvPr>
            <p:ph type="body" idx="1"/>
          </p:nvPr>
        </p:nvSpPr>
        <p:spPr>
          <a:xfrm>
            <a:off x="2578392" y="800100"/>
            <a:ext cx="6400800" cy="1132284"/>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51"/>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1"/>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51"/>
          <p:cNvSpPr/>
          <p:nvPr/>
        </p:nvSpPr>
        <p:spPr>
          <a:xfrm>
            <a:off x="2286000" y="0"/>
            <a:ext cx="76200"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2" name="Google Shape;42;p51"/>
          <p:cNvSpPr/>
          <p:nvPr/>
        </p:nvSpPr>
        <p:spPr>
          <a:xfrm>
            <a:off x="2172321" y="211099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51"/>
          <p:cNvSpPr/>
          <p:nvPr/>
        </p:nvSpPr>
        <p:spPr>
          <a:xfrm>
            <a:off x="2408064" y="2059403"/>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4" name="Google Shape;44;p51"/>
          <p:cNvSpPr txBox="1"/>
          <p:nvPr/>
        </p:nvSpPr>
        <p:spPr>
          <a:xfrm rot="-1941554">
            <a:off x="2031488" y="2522207"/>
            <a:ext cx="64869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CCFFCC"/>
                </a:solidFill>
                <a:latin typeface="Gill Sans"/>
                <a:ea typeface="Gill Sans"/>
                <a:cs typeface="Gill Sans"/>
                <a:sym typeface="Gill Sans"/>
              </a:rPr>
              <a:t>Crossroad Elf DSS Pvt Ltd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2"/>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2"/>
          <p:cNvSpPr txBox="1">
            <a:spLocks noGrp="1"/>
          </p:cNvSpPr>
          <p:nvPr>
            <p:ph type="body" idx="1"/>
          </p:nvPr>
        </p:nvSpPr>
        <p:spPr>
          <a:xfrm>
            <a:off x="143560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52"/>
          <p:cNvSpPr txBox="1">
            <a:spLocks noGrp="1"/>
          </p:cNvSpPr>
          <p:nvPr>
            <p:ph type="body" idx="2"/>
          </p:nvPr>
        </p:nvSpPr>
        <p:spPr>
          <a:xfrm>
            <a:off x="527608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52"/>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457200" y="387025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body" idx="1"/>
          </p:nvPr>
        </p:nvSpPr>
        <p:spPr>
          <a:xfrm>
            <a:off x="45720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53"/>
          <p:cNvSpPr txBox="1">
            <a:spLocks noGrp="1"/>
          </p:cNvSpPr>
          <p:nvPr>
            <p:ph type="body" idx="2"/>
          </p:nvPr>
        </p:nvSpPr>
        <p:spPr>
          <a:xfrm>
            <a:off x="466344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53"/>
          <p:cNvSpPr txBox="1">
            <a:spLocks noGrp="1"/>
          </p:cNvSpPr>
          <p:nvPr>
            <p:ph type="body" idx="3"/>
          </p:nvPr>
        </p:nvSpPr>
        <p:spPr>
          <a:xfrm>
            <a:off x="45720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53"/>
          <p:cNvSpPr txBox="1">
            <a:spLocks noGrp="1"/>
          </p:cNvSpPr>
          <p:nvPr>
            <p:ph type="body" idx="4"/>
          </p:nvPr>
        </p:nvSpPr>
        <p:spPr>
          <a:xfrm>
            <a:off x="466344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53"/>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3"/>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54"/>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4"/>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4"/>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55"/>
          <p:cNvSpPr/>
          <p:nvPr/>
        </p:nvSpPr>
        <p:spPr>
          <a:xfrm>
            <a:off x="1014984" y="0"/>
            <a:ext cx="8129016"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8" name="Google Shape;68;p55"/>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5"/>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55"/>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56"/>
          <p:cNvSpPr txBox="1">
            <a:spLocks noGrp="1"/>
          </p:cNvSpPr>
          <p:nvPr>
            <p:ph type="title"/>
          </p:nvPr>
        </p:nvSpPr>
        <p:spPr>
          <a:xfrm>
            <a:off x="457200" y="162583"/>
            <a:ext cx="3810000" cy="871538"/>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6"/>
          <p:cNvSpPr txBox="1">
            <a:spLocks noGrp="1"/>
          </p:cNvSpPr>
          <p:nvPr>
            <p:ph type="body" idx="1"/>
          </p:nvPr>
        </p:nvSpPr>
        <p:spPr>
          <a:xfrm>
            <a:off x="457200" y="1055223"/>
            <a:ext cx="3810000" cy="5238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56"/>
          <p:cNvSpPr txBox="1">
            <a:spLocks noGrp="1"/>
          </p:cNvSpPr>
          <p:nvPr>
            <p:ph type="body" idx="2"/>
          </p:nvPr>
        </p:nvSpPr>
        <p:spPr>
          <a:xfrm>
            <a:off x="457200" y="1600201"/>
            <a:ext cx="8153400" cy="2994422"/>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56"/>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6"/>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57"/>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7"/>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7"/>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4" name="Google Shape;84;p57"/>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5" name="Google Shape;85;p57"/>
          <p:cNvSpPr>
            <a:spLocks noGrp="1"/>
          </p:cNvSpPr>
          <p:nvPr>
            <p:ph type="pic" idx="2"/>
          </p:nvPr>
        </p:nvSpPr>
        <p:spPr>
          <a:xfrm>
            <a:off x="838200" y="857253"/>
            <a:ext cx="4419600" cy="2635898"/>
          </a:xfrm>
          <a:prstGeom prst="roundRect">
            <a:avLst>
              <a:gd name="adj" fmla="val 783"/>
            </a:avLst>
          </a:prstGeom>
          <a:solidFill>
            <a:schemeClr val="lt2"/>
          </a:solidFill>
          <a:ln>
            <a:noFill/>
          </a:ln>
        </p:spPr>
      </p:sp>
      <p:sp>
        <p:nvSpPr>
          <p:cNvPr id="86" name="Google Shape;86;p57"/>
          <p:cNvSpPr/>
          <p:nvPr/>
        </p:nvSpPr>
        <p:spPr>
          <a:xfrm rot="-2131329">
            <a:off x="396725" y="715756"/>
            <a:ext cx="685800"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57"/>
          <p:cNvSpPr/>
          <p:nvPr/>
        </p:nvSpPr>
        <p:spPr>
          <a:xfrm rot="2103354" flipH="1">
            <a:off x="5003667" y="702589"/>
            <a:ext cx="649224"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8" name="Google Shape;88;p57"/>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48"/>
          <p:cNvSpPr/>
          <p:nvPr/>
        </p:nvSpPr>
        <p:spPr>
          <a:xfrm>
            <a:off x="-815927" y="-611941"/>
            <a:ext cx="1638887" cy="1229165"/>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48"/>
          <p:cNvSpPr/>
          <p:nvPr/>
        </p:nvSpPr>
        <p:spPr>
          <a:xfrm>
            <a:off x="168817" y="15827"/>
            <a:ext cx="1702191" cy="1276643"/>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48"/>
          <p:cNvSpPr/>
          <p:nvPr/>
        </p:nvSpPr>
        <p:spPr>
          <a:xfrm rot="2315675">
            <a:off x="182882" y="791308"/>
            <a:ext cx="1125717" cy="826968"/>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48"/>
          <p:cNvSpPr/>
          <p:nvPr/>
        </p:nvSpPr>
        <p:spPr>
          <a:xfrm>
            <a:off x="1012874" y="-41"/>
            <a:ext cx="8131127"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48"/>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48"/>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48"/>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48"/>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4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48"/>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1526309" y="1731241"/>
            <a:ext cx="7391400" cy="10284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600" b="0" i="0" u="none" strike="noStrike" cap="none" dirty="0">
                <a:solidFill>
                  <a:srgbClr val="231F20"/>
                </a:solidFill>
                <a:latin typeface="Gill Sans"/>
                <a:ea typeface="Gill Sans"/>
                <a:cs typeface="Gill Sans"/>
                <a:sym typeface="Gill Sans"/>
              </a:rPr>
              <a:t>Test </a:t>
            </a:r>
            <a:r>
              <a:rPr lang="en-US" sz="6600" b="0" i="0" u="none" strike="noStrike" cap="none" dirty="0" smtClean="0">
                <a:solidFill>
                  <a:srgbClr val="231F20"/>
                </a:solidFill>
                <a:latin typeface="Gill Sans"/>
                <a:ea typeface="Gill Sans"/>
                <a:cs typeface="Gill Sans"/>
                <a:sym typeface="Gill Sans"/>
              </a:rPr>
              <a:t>Levels</a:t>
            </a:r>
            <a:endParaRPr sz="6600" b="0" i="0" u="none" strike="noStrike" cap="none" dirty="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 calcmode="lin" valueType="num">
                                      <p:cBhvr additive="base">
                                        <p:cTn id="7" dur="500"/>
                                        <p:tgtEl>
                                          <p:spTgt spid="10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70000" lnSpcReduction="20000"/>
          </a:bodyPr>
          <a:lstStyle/>
          <a:p>
            <a:pPr marL="82296" lvl="0" indent="0" algn="l" rtl="0">
              <a:lnSpc>
                <a:spcPct val="100000"/>
              </a:lnSpc>
              <a:spcBef>
                <a:spcPts val="0"/>
              </a:spcBef>
              <a:spcAft>
                <a:spcPts val="0"/>
              </a:spcAft>
              <a:buSzPct val="80000"/>
              <a:buNone/>
            </a:pPr>
            <a:r>
              <a:rPr lang="en-US"/>
              <a:t>Testing an application for the modification in any module or functionality is termed as Regression Testing. It is difficult to cover all the system in Regression Testing, so typically Automation Testing Tools are used for these types of testing.</a:t>
            </a:r>
            <a:endParaRPr/>
          </a:p>
          <a:p>
            <a:pPr marL="82296" lvl="0" indent="0" algn="l" rtl="0">
              <a:lnSpc>
                <a:spcPct val="100000"/>
              </a:lnSpc>
              <a:spcBef>
                <a:spcPts val="0"/>
              </a:spcBef>
              <a:spcAft>
                <a:spcPts val="0"/>
              </a:spcAft>
              <a:buSzPct val="80000"/>
              <a:buNone/>
            </a:pPr>
            <a:endParaRPr/>
          </a:p>
          <a:p>
            <a:pPr marL="82296" lvl="0" indent="0" algn="l" rtl="0">
              <a:lnSpc>
                <a:spcPct val="100000"/>
              </a:lnSpc>
              <a:spcBef>
                <a:spcPts val="0"/>
              </a:spcBef>
              <a:spcAft>
                <a:spcPts val="0"/>
              </a:spcAft>
              <a:buSzPct val="80000"/>
              <a:buNone/>
            </a:pPr>
            <a:r>
              <a:rPr lang="en-US"/>
              <a:t>Progression testing focusses on new functionality and proving that it works as per the requirements. Whereas regression testing focuses on proving that existing functions of the application are not broken from the addition of new code.</a:t>
            </a:r>
            <a:endParaRPr/>
          </a:p>
          <a:p>
            <a:pPr marL="82296" lvl="0" indent="0" algn="l" rtl="0">
              <a:lnSpc>
                <a:spcPct val="100000"/>
              </a:lnSpc>
              <a:spcBef>
                <a:spcPts val="600"/>
              </a:spcBef>
              <a:spcAft>
                <a:spcPts val="0"/>
              </a:spcAft>
              <a:buSzPct val="80000"/>
              <a:buNone/>
            </a:pPr>
            <a:endParaRPr/>
          </a:p>
          <a:p>
            <a:pPr marL="82296" lvl="0" indent="0" algn="l" rtl="0">
              <a:lnSpc>
                <a:spcPct val="100000"/>
              </a:lnSpc>
              <a:spcBef>
                <a:spcPts val="600"/>
              </a:spcBef>
              <a:spcAft>
                <a:spcPts val="0"/>
              </a:spcAft>
              <a:buSzPct val="80000"/>
              <a:buNone/>
            </a:pPr>
            <a:r>
              <a:rPr lang="en-US"/>
              <a:t>Ultimately, with regression testing, we are making sure that we have not broken anything when we introduce new code.</a:t>
            </a:r>
            <a:endParaRPr/>
          </a:p>
          <a:p>
            <a:pPr marL="82296" lvl="0" indent="0" algn="l" rtl="0">
              <a:lnSpc>
                <a:spcPct val="100000"/>
              </a:lnSpc>
              <a:spcBef>
                <a:spcPts val="600"/>
              </a:spcBef>
              <a:spcAft>
                <a:spcPts val="0"/>
              </a:spcAft>
              <a:buSzPct val="80000"/>
              <a:buNone/>
            </a:pPr>
            <a:endParaRPr/>
          </a:p>
        </p:txBody>
      </p:sp>
      <p:sp>
        <p:nvSpPr>
          <p:cNvPr id="203" name="Google Shape;203;p16"/>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62214"/>
              </a:buClr>
              <a:buSzPts val="3870"/>
              <a:buFont typeface="Gill Sans"/>
              <a:buNone/>
            </a:pPr>
            <a:r>
              <a:rPr lang="en-US" sz="3370" b="1"/>
              <a:t>Regression &amp; Progression Testing</a:t>
            </a:r>
            <a:endParaRPr sz="337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70000" lnSpcReduction="20000"/>
          </a:bodyPr>
          <a:lstStyle/>
          <a:p>
            <a:pPr marL="365760" lvl="0" indent="-283464" algn="l" rtl="0">
              <a:lnSpc>
                <a:spcPct val="100000"/>
              </a:lnSpc>
              <a:spcBef>
                <a:spcPts val="0"/>
              </a:spcBef>
              <a:spcAft>
                <a:spcPts val="0"/>
              </a:spcAft>
              <a:buSzPct val="80000"/>
              <a:buChar char="⚫"/>
            </a:pPr>
            <a:r>
              <a:rPr lang="en-US" dirty="0"/>
              <a:t>Whenever a new build is provided by the development team then the Software Testing team validates the build and ensures that no major issue exists.</a:t>
            </a:r>
            <a:endParaRPr dirty="0"/>
          </a:p>
          <a:p>
            <a:pPr marL="365760" lvl="0" indent="-283464" algn="l" rtl="0">
              <a:lnSpc>
                <a:spcPct val="100000"/>
              </a:lnSpc>
              <a:spcBef>
                <a:spcPts val="600"/>
              </a:spcBef>
              <a:spcAft>
                <a:spcPts val="0"/>
              </a:spcAft>
              <a:buSzPct val="80000"/>
              <a:buChar char="⚫"/>
            </a:pPr>
            <a:r>
              <a:rPr lang="en-US" dirty="0"/>
              <a:t>The testing team ensures that the build is stable and a detailed level of testing is carried out further. </a:t>
            </a:r>
            <a:r>
              <a:rPr lang="en-US" dirty="0" smtClean="0"/>
              <a:t>Smoke Testing checks </a:t>
            </a:r>
            <a:r>
              <a:rPr lang="en-US" dirty="0"/>
              <a:t>that no show stopper defect exists in the build which will prevent the testing team to test the application in detail.</a:t>
            </a:r>
            <a:endParaRPr dirty="0"/>
          </a:p>
          <a:p>
            <a:pPr marL="365760" lvl="0" indent="-283464" algn="l" rtl="0">
              <a:lnSpc>
                <a:spcPct val="100000"/>
              </a:lnSpc>
              <a:spcBef>
                <a:spcPts val="600"/>
              </a:spcBef>
              <a:spcAft>
                <a:spcPts val="0"/>
              </a:spcAft>
              <a:buSzPct val="80000"/>
              <a:buChar char="⚫"/>
            </a:pPr>
            <a:r>
              <a:rPr lang="en-US" dirty="0"/>
              <a:t>If testers find that the major critical functionality is broken down at the initial stage itself then testing team can reject the build and inform accordingly to the development team. Smoke Testing is carried out to a detailed level of any Functional or Regression Testing.</a:t>
            </a:r>
            <a:endParaRPr dirty="0"/>
          </a:p>
        </p:txBody>
      </p:sp>
      <p:sp>
        <p:nvSpPr>
          <p:cNvPr id="209" name="Google Shape;209;p17"/>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Smoke Testing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560"/>
              <a:buChar char="⚫"/>
            </a:pPr>
            <a:r>
              <a:rPr lang="en-US" dirty="0"/>
              <a:t>Sanity Testing is done to determine if a new software version is performing well enough to accept it for a major testing effort or not. If an application is crashing for the initial use then the system is not stable enough for further testing. Hence a build or an application is assigned to fix it.</a:t>
            </a:r>
            <a:endParaRPr dirty="0"/>
          </a:p>
        </p:txBody>
      </p:sp>
      <p:sp>
        <p:nvSpPr>
          <p:cNvPr id="215" name="Google Shape;215;p18"/>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Sanity Testing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001220" cy="5143500"/>
          </a:xfrm>
          <a:prstGeom prst="rect">
            <a:avLst/>
          </a:prstGeom>
        </p:spPr>
      </p:pic>
    </p:spTree>
    <p:extLst>
      <p:ext uri="{BB962C8B-B14F-4D97-AF65-F5344CB8AC3E}">
        <p14:creationId xmlns:p14="http://schemas.microsoft.com/office/powerpoint/2010/main" val="174027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560"/>
              <a:buChar char="⚫"/>
            </a:pPr>
            <a:r>
              <a:rPr lang="en-US" b="1"/>
              <a:t>Smoke testing</a:t>
            </a:r>
            <a:r>
              <a:rPr lang="en-US"/>
              <a:t> means to verify (basic) that the implementations done in a build are working fine. </a:t>
            </a:r>
            <a:endParaRPr/>
          </a:p>
          <a:p>
            <a:pPr marL="365760" lvl="0" indent="-283464" algn="l" rtl="0">
              <a:lnSpc>
                <a:spcPct val="100000"/>
              </a:lnSpc>
              <a:spcBef>
                <a:spcPts val="600"/>
              </a:spcBef>
              <a:spcAft>
                <a:spcPts val="0"/>
              </a:spcAft>
              <a:buSzPts val="2560"/>
              <a:buChar char="⚫"/>
            </a:pPr>
            <a:r>
              <a:rPr lang="en-US" b="1"/>
              <a:t>Sanity testing</a:t>
            </a:r>
            <a:r>
              <a:rPr lang="en-US"/>
              <a:t> means to verify the newly added functionalities, bugs etc. are working fine</a:t>
            </a:r>
            <a:endParaRPr/>
          </a:p>
        </p:txBody>
      </p:sp>
      <p:sp>
        <p:nvSpPr>
          <p:cNvPr id="221" name="Google Shape;221;p19"/>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Smoke vs Sanity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92500" lnSpcReduction="20000"/>
          </a:bodyPr>
          <a:lstStyle/>
          <a:p>
            <a:pPr marL="82296" lvl="0" indent="0" algn="l" rtl="0">
              <a:lnSpc>
                <a:spcPct val="100000"/>
              </a:lnSpc>
              <a:spcBef>
                <a:spcPts val="0"/>
              </a:spcBef>
              <a:spcAft>
                <a:spcPts val="0"/>
              </a:spcAft>
              <a:buSzPct val="80000"/>
              <a:buNone/>
            </a:pPr>
            <a:r>
              <a:rPr lang="en-US"/>
              <a:t>This is a type of validation testing. It is a type of acceptance testing which is done before the product is released to customers. It is typically done by QA people.</a:t>
            </a:r>
            <a:endParaRPr/>
          </a:p>
          <a:p>
            <a:pPr marL="82296" lvl="0" indent="0" algn="l" rtl="0">
              <a:lnSpc>
                <a:spcPct val="100000"/>
              </a:lnSpc>
              <a:spcBef>
                <a:spcPts val="600"/>
              </a:spcBef>
              <a:spcAft>
                <a:spcPts val="0"/>
              </a:spcAft>
              <a:buSzPct val="80000"/>
              <a:buNone/>
            </a:pPr>
            <a:r>
              <a:rPr lang="en-US"/>
              <a:t>Example:</a:t>
            </a:r>
            <a:endParaRPr/>
          </a:p>
          <a:p>
            <a:pPr marL="82296" lvl="0" indent="0" algn="l" rtl="0">
              <a:lnSpc>
                <a:spcPct val="100000"/>
              </a:lnSpc>
              <a:spcBef>
                <a:spcPts val="600"/>
              </a:spcBef>
              <a:spcAft>
                <a:spcPts val="0"/>
              </a:spcAft>
              <a:buSzPct val="80000"/>
              <a:buNone/>
            </a:pPr>
            <a:endParaRPr/>
          </a:p>
          <a:p>
            <a:pPr marL="82296" lvl="0" indent="0" algn="l" rtl="0">
              <a:lnSpc>
                <a:spcPct val="100000"/>
              </a:lnSpc>
              <a:spcBef>
                <a:spcPts val="600"/>
              </a:spcBef>
              <a:spcAft>
                <a:spcPts val="0"/>
              </a:spcAft>
              <a:buSzPct val="80000"/>
              <a:buNone/>
            </a:pPr>
            <a:r>
              <a:rPr lang="en-US"/>
              <a:t>When software testing is performed internally within the organization.</a:t>
            </a:r>
            <a:endParaRPr/>
          </a:p>
        </p:txBody>
      </p:sp>
      <p:sp>
        <p:nvSpPr>
          <p:cNvPr id="227" name="Google Shape;227;p20"/>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Alpha Testing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85000" lnSpcReduction="10000"/>
          </a:bodyPr>
          <a:lstStyle/>
          <a:p>
            <a:pPr marL="82296" lvl="0" indent="0" algn="l" rtl="0">
              <a:lnSpc>
                <a:spcPct val="100000"/>
              </a:lnSpc>
              <a:spcBef>
                <a:spcPts val="0"/>
              </a:spcBef>
              <a:spcAft>
                <a:spcPts val="0"/>
              </a:spcAft>
              <a:buSzPct val="80000"/>
              <a:buNone/>
            </a:pPr>
            <a:r>
              <a:rPr lang="en-US"/>
              <a:t>The beta test is conducted at one or more customer sites by the end-user of the software. This version is released for the limited number of users for testing in real time environment</a:t>
            </a:r>
            <a:endParaRPr/>
          </a:p>
          <a:p>
            <a:pPr marL="82296" lvl="0" indent="0" algn="l" rtl="0">
              <a:lnSpc>
                <a:spcPct val="100000"/>
              </a:lnSpc>
              <a:spcBef>
                <a:spcPts val="600"/>
              </a:spcBef>
              <a:spcAft>
                <a:spcPts val="0"/>
              </a:spcAft>
              <a:buSzPct val="80000"/>
              <a:buNone/>
            </a:pPr>
            <a:r>
              <a:rPr lang="en-US"/>
              <a:t>Example:</a:t>
            </a:r>
            <a:endParaRPr/>
          </a:p>
          <a:p>
            <a:pPr marL="82296" lvl="0" indent="0" algn="l" rtl="0">
              <a:lnSpc>
                <a:spcPct val="100000"/>
              </a:lnSpc>
              <a:spcBef>
                <a:spcPts val="600"/>
              </a:spcBef>
              <a:spcAft>
                <a:spcPts val="0"/>
              </a:spcAft>
              <a:buSzPct val="80000"/>
              <a:buNone/>
            </a:pPr>
            <a:endParaRPr/>
          </a:p>
          <a:p>
            <a:pPr marL="82296" lvl="0" indent="0" algn="l" rtl="0">
              <a:lnSpc>
                <a:spcPct val="100000"/>
              </a:lnSpc>
              <a:spcBef>
                <a:spcPts val="600"/>
              </a:spcBef>
              <a:spcAft>
                <a:spcPts val="0"/>
              </a:spcAft>
              <a:buSzPct val="80000"/>
              <a:buNone/>
            </a:pPr>
            <a:r>
              <a:rPr lang="en-US"/>
              <a:t>When software testing is performed for the limited</a:t>
            </a:r>
            <a:endParaRPr/>
          </a:p>
          <a:p>
            <a:pPr marL="82296" lvl="0" indent="0" algn="l" rtl="0">
              <a:lnSpc>
                <a:spcPct val="100000"/>
              </a:lnSpc>
              <a:spcBef>
                <a:spcPts val="600"/>
              </a:spcBef>
              <a:spcAft>
                <a:spcPts val="0"/>
              </a:spcAft>
              <a:buSzPct val="80000"/>
              <a:buNone/>
            </a:pPr>
            <a:r>
              <a:rPr lang="en-US"/>
              <a:t>number of people</a:t>
            </a:r>
            <a:endParaRPr/>
          </a:p>
        </p:txBody>
      </p:sp>
      <p:sp>
        <p:nvSpPr>
          <p:cNvPr id="233" name="Google Shape;233;p21"/>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Beta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70000" lnSpcReduction="20000"/>
          </a:bodyPr>
          <a:lstStyle/>
          <a:p>
            <a:pPr marL="82296" lvl="0" indent="0" algn="l" rtl="0">
              <a:lnSpc>
                <a:spcPct val="100000"/>
              </a:lnSpc>
              <a:spcBef>
                <a:spcPts val="0"/>
              </a:spcBef>
              <a:spcAft>
                <a:spcPts val="0"/>
              </a:spcAft>
              <a:buSzPct val="80000"/>
              <a:buNone/>
            </a:pPr>
            <a:r>
              <a:rPr lang="en-US"/>
              <a:t>In this we gives unfavorable conditions to the system and check how they perform in those condition.</a:t>
            </a:r>
            <a:endParaRPr/>
          </a:p>
          <a:p>
            <a:pPr marL="82296" lvl="0" indent="0" algn="l" rtl="0">
              <a:lnSpc>
                <a:spcPct val="100000"/>
              </a:lnSpc>
              <a:spcBef>
                <a:spcPts val="600"/>
              </a:spcBef>
              <a:spcAft>
                <a:spcPts val="0"/>
              </a:spcAft>
              <a:buSzPct val="80000"/>
              <a:buNone/>
            </a:pPr>
            <a:r>
              <a:rPr lang="en-US"/>
              <a:t>Example:</a:t>
            </a:r>
            <a:endParaRPr/>
          </a:p>
          <a:p>
            <a:pPr marL="82296" lvl="0" indent="0" algn="l" rtl="0">
              <a:lnSpc>
                <a:spcPct val="100000"/>
              </a:lnSpc>
              <a:spcBef>
                <a:spcPts val="600"/>
              </a:spcBef>
              <a:spcAft>
                <a:spcPts val="0"/>
              </a:spcAft>
              <a:buSzPct val="80000"/>
              <a:buNone/>
            </a:pPr>
            <a:endParaRPr/>
          </a:p>
          <a:p>
            <a:pPr marL="82296" lvl="0" indent="0" algn="l" rtl="0">
              <a:lnSpc>
                <a:spcPct val="100000"/>
              </a:lnSpc>
              <a:spcBef>
                <a:spcPts val="600"/>
              </a:spcBef>
              <a:spcAft>
                <a:spcPts val="0"/>
              </a:spcAft>
              <a:buSzPct val="80000"/>
              <a:buNone/>
            </a:pPr>
            <a:r>
              <a:rPr lang="en-US"/>
              <a:t>(a) Test cases that require maximum memory or other</a:t>
            </a:r>
            <a:endParaRPr/>
          </a:p>
          <a:p>
            <a:pPr marL="82296" lvl="0" indent="0" algn="l" rtl="0">
              <a:lnSpc>
                <a:spcPct val="100000"/>
              </a:lnSpc>
              <a:spcBef>
                <a:spcPts val="600"/>
              </a:spcBef>
              <a:spcAft>
                <a:spcPts val="0"/>
              </a:spcAft>
              <a:buSzPct val="80000"/>
              <a:buNone/>
            </a:pPr>
            <a:r>
              <a:rPr lang="en-US"/>
              <a:t>    resources are executed</a:t>
            </a:r>
            <a:endParaRPr/>
          </a:p>
          <a:p>
            <a:pPr marL="82296" lvl="0" indent="0" algn="l" rtl="0">
              <a:lnSpc>
                <a:spcPct val="100000"/>
              </a:lnSpc>
              <a:spcBef>
                <a:spcPts val="600"/>
              </a:spcBef>
              <a:spcAft>
                <a:spcPts val="0"/>
              </a:spcAft>
              <a:buSzPct val="80000"/>
              <a:buNone/>
            </a:pPr>
            <a:r>
              <a:rPr lang="en-US"/>
              <a:t>(b) Test cases that may cause thrashing in a virtual </a:t>
            </a:r>
            <a:endParaRPr/>
          </a:p>
          <a:p>
            <a:pPr marL="82296" lvl="0" indent="0" algn="l" rtl="0">
              <a:lnSpc>
                <a:spcPct val="100000"/>
              </a:lnSpc>
              <a:spcBef>
                <a:spcPts val="600"/>
              </a:spcBef>
              <a:spcAft>
                <a:spcPts val="0"/>
              </a:spcAft>
              <a:buSzPct val="80000"/>
              <a:buNone/>
            </a:pPr>
            <a:r>
              <a:rPr lang="en-US"/>
              <a:t>    operating system</a:t>
            </a:r>
            <a:endParaRPr/>
          </a:p>
          <a:p>
            <a:pPr marL="82296" lvl="0" indent="0" algn="l" rtl="0">
              <a:lnSpc>
                <a:spcPct val="100000"/>
              </a:lnSpc>
              <a:spcBef>
                <a:spcPts val="600"/>
              </a:spcBef>
              <a:spcAft>
                <a:spcPts val="0"/>
              </a:spcAft>
              <a:buSzPct val="80000"/>
              <a:buNone/>
            </a:pPr>
            <a:r>
              <a:rPr lang="en-US"/>
              <a:t>(c) Test cases that may cause excessive disk requirement</a:t>
            </a:r>
            <a:endParaRPr/>
          </a:p>
        </p:txBody>
      </p:sp>
      <p:sp>
        <p:nvSpPr>
          <p:cNvPr id="245" name="Google Shape;245;p23"/>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Stress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lnSpcReduction="10000"/>
          </a:bodyPr>
          <a:lstStyle/>
          <a:p>
            <a:pPr marL="82296" lvl="0" indent="0" algn="l" rtl="0">
              <a:lnSpc>
                <a:spcPct val="100000"/>
              </a:lnSpc>
              <a:spcBef>
                <a:spcPts val="0"/>
              </a:spcBef>
              <a:spcAft>
                <a:spcPts val="0"/>
              </a:spcAft>
              <a:buSzPts val="2560"/>
              <a:buNone/>
            </a:pPr>
            <a:r>
              <a:rPr lang="en-US"/>
              <a:t>It is designed to test the run-time performance of software within the context of an integrated system.It is used to test speed and effectiveness of program.</a:t>
            </a:r>
            <a:endParaRPr/>
          </a:p>
          <a:p>
            <a:pPr marL="82296" lvl="0" indent="0" algn="l" rtl="0">
              <a:lnSpc>
                <a:spcPct val="100000"/>
              </a:lnSpc>
              <a:spcBef>
                <a:spcPts val="600"/>
              </a:spcBef>
              <a:spcAft>
                <a:spcPts val="0"/>
              </a:spcAft>
              <a:buSzPts val="2560"/>
              <a:buNone/>
            </a:pPr>
            <a:r>
              <a:rPr lang="en-US"/>
              <a:t>Example:</a:t>
            </a:r>
            <a:endParaRPr/>
          </a:p>
          <a:p>
            <a:pPr marL="82296" lvl="0" indent="0" algn="l" rtl="0">
              <a:lnSpc>
                <a:spcPct val="100000"/>
              </a:lnSpc>
              <a:spcBef>
                <a:spcPts val="600"/>
              </a:spcBef>
              <a:spcAft>
                <a:spcPts val="0"/>
              </a:spcAft>
              <a:buSzPts val="2560"/>
              <a:buNone/>
            </a:pPr>
            <a:endParaRPr/>
          </a:p>
          <a:p>
            <a:pPr marL="82296" lvl="0" indent="0" algn="l" rtl="0">
              <a:lnSpc>
                <a:spcPct val="100000"/>
              </a:lnSpc>
              <a:spcBef>
                <a:spcPts val="600"/>
              </a:spcBef>
              <a:spcAft>
                <a:spcPts val="0"/>
              </a:spcAft>
              <a:buSzPts val="2560"/>
              <a:buNone/>
            </a:pPr>
            <a:r>
              <a:rPr lang="en-US"/>
              <a:t>Checking number of processor cycles.</a:t>
            </a:r>
            <a:endParaRPr/>
          </a:p>
        </p:txBody>
      </p:sp>
      <p:sp>
        <p:nvSpPr>
          <p:cNvPr id="251" name="Google Shape;251;p24"/>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 Performance Testing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Test Pyramid</a:t>
            </a:r>
            <a:endParaRPr/>
          </a:p>
        </p:txBody>
      </p:sp>
      <p:pic>
        <p:nvPicPr>
          <p:cNvPr id="257" name="Google Shape;257;p25" descr="Test Pyramid in Spring Boot Microservice | Baeldung"/>
          <p:cNvPicPr preferRelativeResize="0">
            <a:picLocks noGrp="1"/>
          </p:cNvPicPr>
          <p:nvPr>
            <p:ph type="body" idx="1"/>
          </p:nvPr>
        </p:nvPicPr>
        <p:blipFill rotWithShape="1">
          <a:blip r:embed="rId3">
            <a:alphaModFix/>
          </a:blip>
          <a:srcRect/>
          <a:stretch/>
        </p:blipFill>
        <p:spPr>
          <a:xfrm>
            <a:off x="1676400" y="1104900"/>
            <a:ext cx="6364311" cy="360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92500" lnSpcReduction="20000"/>
          </a:bodyPr>
          <a:lstStyle/>
          <a:p>
            <a:pPr marL="365760" lvl="0" indent="-283464" algn="l" rtl="0">
              <a:lnSpc>
                <a:spcPct val="100000"/>
              </a:lnSpc>
              <a:spcBef>
                <a:spcPts val="0"/>
              </a:spcBef>
              <a:spcAft>
                <a:spcPts val="0"/>
              </a:spcAft>
              <a:buSzPct val="80000"/>
              <a:buChar char="⚫"/>
            </a:pPr>
            <a:r>
              <a:rPr lang="en-US"/>
              <a:t>Unit Testing</a:t>
            </a:r>
            <a:endParaRPr/>
          </a:p>
          <a:p>
            <a:pPr marL="365760" lvl="0" indent="-283464" algn="l" rtl="0">
              <a:lnSpc>
                <a:spcPct val="100000"/>
              </a:lnSpc>
              <a:spcBef>
                <a:spcPts val="600"/>
              </a:spcBef>
              <a:spcAft>
                <a:spcPts val="0"/>
              </a:spcAft>
              <a:buSzPct val="80000"/>
              <a:buChar char="⚫"/>
            </a:pPr>
            <a:r>
              <a:rPr lang="en-US"/>
              <a:t>Integration Testing</a:t>
            </a:r>
            <a:endParaRPr/>
          </a:p>
          <a:p>
            <a:pPr marL="365760" lvl="0" indent="-283464" algn="l" rtl="0">
              <a:lnSpc>
                <a:spcPct val="100000"/>
              </a:lnSpc>
              <a:spcBef>
                <a:spcPts val="600"/>
              </a:spcBef>
              <a:spcAft>
                <a:spcPts val="0"/>
              </a:spcAft>
              <a:buSzPct val="80000"/>
              <a:buChar char="⚫"/>
            </a:pPr>
            <a:r>
              <a:rPr lang="en-US"/>
              <a:t>System Testing</a:t>
            </a:r>
            <a:endParaRPr/>
          </a:p>
          <a:p>
            <a:pPr marL="365760" lvl="0" indent="-283464" algn="l" rtl="0">
              <a:lnSpc>
                <a:spcPct val="100000"/>
              </a:lnSpc>
              <a:spcBef>
                <a:spcPts val="600"/>
              </a:spcBef>
              <a:spcAft>
                <a:spcPts val="0"/>
              </a:spcAft>
              <a:buSzPct val="80000"/>
              <a:buChar char="⚫"/>
            </a:pPr>
            <a:r>
              <a:rPr lang="en-US"/>
              <a:t>Sanity Testing</a:t>
            </a:r>
            <a:endParaRPr/>
          </a:p>
          <a:p>
            <a:pPr marL="365760" lvl="0" indent="-283464" algn="l" rtl="0">
              <a:lnSpc>
                <a:spcPct val="100000"/>
              </a:lnSpc>
              <a:spcBef>
                <a:spcPts val="600"/>
              </a:spcBef>
              <a:spcAft>
                <a:spcPts val="0"/>
              </a:spcAft>
              <a:buSzPct val="80000"/>
              <a:buChar char="⚫"/>
            </a:pPr>
            <a:r>
              <a:rPr lang="en-US"/>
              <a:t>Smoke Testing</a:t>
            </a:r>
            <a:endParaRPr/>
          </a:p>
          <a:p>
            <a:pPr marL="365760" lvl="0" indent="-283464" algn="l" rtl="0">
              <a:lnSpc>
                <a:spcPct val="100000"/>
              </a:lnSpc>
              <a:spcBef>
                <a:spcPts val="600"/>
              </a:spcBef>
              <a:spcAft>
                <a:spcPts val="0"/>
              </a:spcAft>
              <a:buSzPct val="80000"/>
              <a:buChar char="⚫"/>
            </a:pPr>
            <a:r>
              <a:rPr lang="en-US"/>
              <a:t>Interface Testing</a:t>
            </a:r>
            <a:endParaRPr/>
          </a:p>
          <a:p>
            <a:pPr marL="365760" lvl="0" indent="-283464" algn="l" rtl="0">
              <a:lnSpc>
                <a:spcPct val="100000"/>
              </a:lnSpc>
              <a:spcBef>
                <a:spcPts val="600"/>
              </a:spcBef>
              <a:spcAft>
                <a:spcPts val="0"/>
              </a:spcAft>
              <a:buSzPct val="80000"/>
              <a:buChar char="⚫"/>
            </a:pPr>
            <a:r>
              <a:rPr lang="en-US"/>
              <a:t>Regression Testing</a:t>
            </a:r>
            <a:endParaRPr/>
          </a:p>
          <a:p>
            <a:pPr marL="365760" lvl="0" indent="-283464" algn="l" rtl="0">
              <a:lnSpc>
                <a:spcPct val="100000"/>
              </a:lnSpc>
              <a:spcBef>
                <a:spcPts val="600"/>
              </a:spcBef>
              <a:spcAft>
                <a:spcPts val="0"/>
              </a:spcAft>
              <a:buSzPct val="80000"/>
              <a:buChar char="⚫"/>
            </a:pPr>
            <a:r>
              <a:rPr lang="en-US"/>
              <a:t>Beta/Acceptance or Alpha Testing</a:t>
            </a:r>
            <a:endParaRPr/>
          </a:p>
          <a:p>
            <a:pPr marL="365760" lvl="0" indent="-133096" algn="l" rtl="0">
              <a:lnSpc>
                <a:spcPct val="100000"/>
              </a:lnSpc>
              <a:spcBef>
                <a:spcPts val="600"/>
              </a:spcBef>
              <a:spcAft>
                <a:spcPts val="0"/>
              </a:spcAft>
              <a:buSzPct val="80000"/>
              <a:buNone/>
            </a:pPr>
            <a:endParaRPr/>
          </a:p>
        </p:txBody>
      </p:sp>
      <p:sp>
        <p:nvSpPr>
          <p:cNvPr id="185" name="Google Shape;185;p13"/>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Types of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6"/>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55000" lnSpcReduction="20000"/>
          </a:bodyPr>
          <a:lstStyle/>
          <a:p>
            <a:pPr marL="365760" lvl="0" indent="-283464" algn="l" rtl="0">
              <a:lnSpc>
                <a:spcPct val="100000"/>
              </a:lnSpc>
              <a:spcBef>
                <a:spcPts val="0"/>
              </a:spcBef>
              <a:spcAft>
                <a:spcPts val="0"/>
              </a:spcAft>
              <a:buSzPct val="80000"/>
              <a:buChar char="⚫"/>
            </a:pPr>
            <a:r>
              <a:rPr lang="en-US" b="1"/>
              <a:t>Fast</a:t>
            </a:r>
            <a:r>
              <a:rPr lang="en-US"/>
              <a:t>. It is not uncommon for mature projects to have thousands of unit tests. Unit tests should take very little time to run. Milliseconds.</a:t>
            </a:r>
            <a:endParaRPr/>
          </a:p>
          <a:p>
            <a:pPr marL="365760" lvl="0" indent="-283464" algn="l" rtl="0">
              <a:lnSpc>
                <a:spcPct val="100000"/>
              </a:lnSpc>
              <a:spcBef>
                <a:spcPts val="600"/>
              </a:spcBef>
              <a:spcAft>
                <a:spcPts val="0"/>
              </a:spcAft>
              <a:buSzPct val="80000"/>
              <a:buChar char="⚫"/>
            </a:pPr>
            <a:r>
              <a:rPr lang="en-US" b="1"/>
              <a:t>Isolated</a:t>
            </a:r>
            <a:r>
              <a:rPr lang="en-US"/>
              <a:t>. Unit tests are standalone, can be run in isolation, and have no dependencies on any outside factors such as a file system or database.</a:t>
            </a:r>
            <a:endParaRPr/>
          </a:p>
          <a:p>
            <a:pPr marL="365760" lvl="0" indent="-283464" algn="l" rtl="0">
              <a:lnSpc>
                <a:spcPct val="100000"/>
              </a:lnSpc>
              <a:spcBef>
                <a:spcPts val="600"/>
              </a:spcBef>
              <a:spcAft>
                <a:spcPts val="0"/>
              </a:spcAft>
              <a:buSzPct val="80000"/>
              <a:buChar char="⚫"/>
            </a:pPr>
            <a:r>
              <a:rPr lang="en-US" b="1"/>
              <a:t>Repeatable</a:t>
            </a:r>
            <a:r>
              <a:rPr lang="en-US"/>
              <a:t>. Running a unit test should be consistent with its results, that is, it always returns the same result if you do not change anything in between runs.</a:t>
            </a:r>
            <a:endParaRPr/>
          </a:p>
          <a:p>
            <a:pPr marL="365760" lvl="0" indent="-283464" algn="l" rtl="0">
              <a:lnSpc>
                <a:spcPct val="100000"/>
              </a:lnSpc>
              <a:spcBef>
                <a:spcPts val="600"/>
              </a:spcBef>
              <a:spcAft>
                <a:spcPts val="0"/>
              </a:spcAft>
              <a:buSzPct val="80000"/>
              <a:buChar char="⚫"/>
            </a:pPr>
            <a:r>
              <a:rPr lang="en-US" b="1"/>
              <a:t>Self-Checking</a:t>
            </a:r>
            <a:r>
              <a:rPr lang="en-US"/>
              <a:t>. The test should be able to automatically detect if it passed or failed without any human interaction.</a:t>
            </a:r>
            <a:endParaRPr/>
          </a:p>
          <a:p>
            <a:pPr marL="365760" lvl="0" indent="-283464" algn="l" rtl="0">
              <a:lnSpc>
                <a:spcPct val="100000"/>
              </a:lnSpc>
              <a:spcBef>
                <a:spcPts val="600"/>
              </a:spcBef>
              <a:spcAft>
                <a:spcPts val="0"/>
              </a:spcAft>
              <a:buSzPct val="80000"/>
              <a:buChar char="⚫"/>
            </a:pPr>
            <a:r>
              <a:rPr lang="en-US" b="1"/>
              <a:t>Timely</a:t>
            </a:r>
            <a:r>
              <a:rPr lang="en-US"/>
              <a:t>. A unit test should not take a disproportionately long time to write compared to the code being tested. If you find testing the code taking a large amount of time compared to writing the code, consider a design that is more testable.</a:t>
            </a:r>
            <a:endParaRPr/>
          </a:p>
          <a:p>
            <a:pPr marL="82296" lvl="0" indent="0" algn="l" rtl="0">
              <a:lnSpc>
                <a:spcPct val="100000"/>
              </a:lnSpc>
              <a:spcBef>
                <a:spcPts val="600"/>
              </a:spcBef>
              <a:spcAft>
                <a:spcPts val="0"/>
              </a:spcAft>
              <a:buSzPct val="80000"/>
              <a:buNone/>
            </a:pPr>
            <a:endParaRPr/>
          </a:p>
        </p:txBody>
      </p:sp>
      <p:sp>
        <p:nvSpPr>
          <p:cNvPr id="263" name="Google Shape;263;p26"/>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3600"/>
              <a:buFont typeface="Gill Sans"/>
              <a:buNone/>
            </a:pPr>
            <a:r>
              <a:rPr lang="en-US" sz="3600" b="1"/>
              <a:t>Characteristics of a good unit test</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1000101" y="0"/>
            <a:ext cx="8143900" cy="711081"/>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ct val="107500"/>
              <a:buFont typeface="Gill Sans"/>
              <a:buNone/>
            </a:pPr>
            <a:r>
              <a:rPr lang="en-US">
                <a:latin typeface="Gill Sans"/>
                <a:ea typeface="Gill Sans"/>
                <a:cs typeface="Gill Sans"/>
                <a:sym typeface="Gill Sans"/>
              </a:rPr>
              <a:t/>
            </a:r>
            <a:br>
              <a:rPr lang="en-US">
                <a:latin typeface="Gill Sans"/>
                <a:ea typeface="Gill Sans"/>
                <a:cs typeface="Gill Sans"/>
                <a:sym typeface="Gill Sans"/>
              </a:rPr>
            </a:br>
            <a:endParaRPr sz="4000"/>
          </a:p>
        </p:txBody>
      </p:sp>
      <p:sp>
        <p:nvSpPr>
          <p:cNvPr id="269" name="Google Shape;269;p27"/>
          <p:cNvSpPr txBox="1"/>
          <p:nvPr/>
        </p:nvSpPr>
        <p:spPr>
          <a:xfrm>
            <a:off x="990600" y="0"/>
            <a:ext cx="8001000" cy="857250"/>
          </a:xfrm>
          <a:prstGeom prst="rect">
            <a:avLst/>
          </a:prstGeom>
          <a:noFill/>
          <a:ln>
            <a:noFill/>
          </a:ln>
        </p:spPr>
        <p:txBody>
          <a:bodyPr spcFirstLastPara="1" wrap="square" lIns="91425" tIns="45700" rIns="91425" bIns="45700" anchor="ctr" anchorCtr="0">
            <a:normAutofit fontScale="60000" lnSpcReduction="20000"/>
          </a:bodyPr>
          <a:lstStyle/>
          <a:p>
            <a:pPr marL="0" marR="0" lvl="0" indent="0" algn="l" rtl="0">
              <a:spcBef>
                <a:spcPts val="0"/>
              </a:spcBef>
              <a:spcAft>
                <a:spcPts val="0"/>
              </a:spcAft>
              <a:buNone/>
            </a:pPr>
            <a:r>
              <a:rPr lang="en-US" sz="4400" b="0" i="0" u="none" strike="noStrike" cap="none">
                <a:solidFill>
                  <a:srgbClr val="231F20"/>
                </a:solidFill>
                <a:latin typeface="Arial"/>
                <a:ea typeface="Arial"/>
                <a:cs typeface="Arial"/>
                <a:sym typeface="Arial"/>
              </a:rPr>
              <a:t/>
            </a:r>
            <a:br>
              <a:rPr lang="en-US" sz="4400" b="0" i="0" u="none" strike="noStrike" cap="none">
                <a:solidFill>
                  <a:srgbClr val="231F20"/>
                </a:solidFill>
                <a:latin typeface="Arial"/>
                <a:ea typeface="Arial"/>
                <a:cs typeface="Arial"/>
                <a:sym typeface="Arial"/>
              </a:rPr>
            </a:br>
            <a:r>
              <a:rPr lang="en-US" sz="5300">
                <a:solidFill>
                  <a:srgbClr val="231F20"/>
                </a:solidFill>
                <a:latin typeface="Gill Sans"/>
                <a:ea typeface="Gill Sans"/>
                <a:cs typeface="Gill Sans"/>
                <a:sym typeface="Gill Sans"/>
              </a:rPr>
              <a:t>Some examples are:</a:t>
            </a:r>
            <a:endParaRPr sz="5300">
              <a:solidFill>
                <a:schemeClr val="dk1"/>
              </a:solidFill>
              <a:latin typeface="Gill Sans"/>
              <a:ea typeface="Gill Sans"/>
              <a:cs typeface="Gill Sans"/>
              <a:sym typeface="Gill Sans"/>
            </a:endParaRPr>
          </a:p>
          <a:p>
            <a:pPr marL="0" marR="0" lvl="0" indent="0" algn="l" rtl="0">
              <a:lnSpc>
                <a:spcPct val="100000"/>
              </a:lnSpc>
              <a:spcBef>
                <a:spcPts val="0"/>
              </a:spcBef>
              <a:spcAft>
                <a:spcPts val="0"/>
              </a:spcAft>
              <a:buClr>
                <a:schemeClr val="dk1"/>
              </a:buClr>
              <a:buSzPct val="100000"/>
              <a:buFont typeface="Gill Sans"/>
              <a:buNone/>
            </a:pPr>
            <a:endParaRPr sz="4000" b="0" i="0" u="none" strike="noStrike" cap="none">
              <a:solidFill>
                <a:srgbClr val="562214"/>
              </a:solidFill>
              <a:latin typeface="Gill Sans"/>
              <a:ea typeface="Gill Sans"/>
              <a:cs typeface="Gill Sans"/>
              <a:sym typeface="Gill Sans"/>
            </a:endParaRPr>
          </a:p>
        </p:txBody>
      </p:sp>
      <p:sp>
        <p:nvSpPr>
          <p:cNvPr id="270" name="Google Shape;270;p27"/>
          <p:cNvSpPr/>
          <p:nvPr/>
        </p:nvSpPr>
        <p:spPr>
          <a:xfrm>
            <a:off x="1066800" y="895350"/>
            <a:ext cx="7924800" cy="3170099"/>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Regression test after debugging or further development of  software</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Testing of software on different platforms or with different  configurations</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Data-driven testing (creation of tests using the same  actions but with many different inputs)</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Test automation allows performing different types of testing  efficiently and effectively.</a:t>
            </a:r>
            <a:endParaRPr sz="20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500"/>
                                        <p:tgtEl>
                                          <p:spTgt spid="26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9">
                                            <p:txEl>
                                              <p:pRg st="0" end="0"/>
                                            </p:txEl>
                                          </p:spTgt>
                                        </p:tgtEl>
                                        <p:attrNameLst>
                                          <p:attrName>style.visibility</p:attrName>
                                        </p:attrNameLst>
                                      </p:cBhvr>
                                      <p:to>
                                        <p:strVal val="visible"/>
                                      </p:to>
                                    </p:set>
                                    <p:anim calcmode="lin" valueType="num">
                                      <p:cBhvr additive="base">
                                        <p:cTn id="12" dur="500"/>
                                        <p:tgtEl>
                                          <p:spTgt spid="2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9">
                                            <p:txEl>
                                              <p:pRg st="1" end="1"/>
                                            </p:txEl>
                                          </p:spTgt>
                                        </p:tgtEl>
                                        <p:attrNameLst>
                                          <p:attrName>style.visibility</p:attrName>
                                        </p:attrNameLst>
                                      </p:cBhvr>
                                      <p:to>
                                        <p:strVal val="visible"/>
                                      </p:to>
                                    </p:set>
                                    <p:anim calcmode="lin" valueType="num">
                                      <p:cBhvr additive="base">
                                        <p:cTn id="17" dur="500"/>
                                        <p:tgtEl>
                                          <p:spTgt spid="2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0">
                                            <p:txEl>
                                              <p:pRg st="0" end="0"/>
                                            </p:txEl>
                                          </p:spTgt>
                                        </p:tgtEl>
                                        <p:attrNameLst>
                                          <p:attrName>style.visibility</p:attrName>
                                        </p:attrNameLst>
                                      </p:cBhvr>
                                      <p:to>
                                        <p:strVal val="visible"/>
                                      </p:to>
                                    </p:set>
                                    <p:anim calcmode="lin" valueType="num">
                                      <p:cBhvr additive="base">
                                        <p:cTn id="22" dur="500"/>
                                        <p:tgtEl>
                                          <p:spTgt spid="2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0">
                                            <p:txEl>
                                              <p:pRg st="1" end="1"/>
                                            </p:txEl>
                                          </p:spTgt>
                                        </p:tgtEl>
                                        <p:attrNameLst>
                                          <p:attrName>style.visibility</p:attrName>
                                        </p:attrNameLst>
                                      </p:cBhvr>
                                      <p:to>
                                        <p:strVal val="visible"/>
                                      </p:to>
                                    </p:set>
                                    <p:anim calcmode="lin" valueType="num">
                                      <p:cBhvr additive="base">
                                        <p:cTn id="27" dur="500"/>
                                        <p:tgtEl>
                                          <p:spTgt spid="2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0">
                                            <p:txEl>
                                              <p:pRg st="2" end="2"/>
                                            </p:txEl>
                                          </p:spTgt>
                                        </p:tgtEl>
                                        <p:attrNameLst>
                                          <p:attrName>style.visibility</p:attrName>
                                        </p:attrNameLst>
                                      </p:cBhvr>
                                      <p:to>
                                        <p:strVal val="visible"/>
                                      </p:to>
                                    </p:set>
                                    <p:anim calcmode="lin" valueType="num">
                                      <p:cBhvr additive="base">
                                        <p:cTn id="32" dur="500"/>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0">
                                            <p:txEl>
                                              <p:pRg st="3" end="3"/>
                                            </p:txEl>
                                          </p:spTgt>
                                        </p:tgtEl>
                                        <p:attrNameLst>
                                          <p:attrName>style.visibility</p:attrName>
                                        </p:attrNameLst>
                                      </p:cBhvr>
                                      <p:to>
                                        <p:strVal val="visible"/>
                                      </p:to>
                                    </p:set>
                                    <p:anim calcmode="lin" valueType="num">
                                      <p:cBhvr additive="base">
                                        <p:cTn id="37" dur="500"/>
                                        <p:tgtEl>
                                          <p:spTgt spid="27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0">
                                            <p:txEl>
                                              <p:pRg st="4" end="4"/>
                                            </p:txEl>
                                          </p:spTgt>
                                        </p:tgtEl>
                                        <p:attrNameLst>
                                          <p:attrName>style.visibility</p:attrName>
                                        </p:attrNameLst>
                                      </p:cBhvr>
                                      <p:to>
                                        <p:strVal val="visible"/>
                                      </p:to>
                                    </p:set>
                                    <p:anim calcmode="lin" valueType="num">
                                      <p:cBhvr additive="base">
                                        <p:cTn id="42" dur="500"/>
                                        <p:tgtEl>
                                          <p:spTgt spid="2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0">
                                            <p:txEl>
                                              <p:pRg st="5" end="5"/>
                                            </p:txEl>
                                          </p:spTgt>
                                        </p:tgtEl>
                                        <p:attrNameLst>
                                          <p:attrName>style.visibility</p:attrName>
                                        </p:attrNameLst>
                                      </p:cBhvr>
                                      <p:to>
                                        <p:strVal val="visible"/>
                                      </p:to>
                                    </p:set>
                                    <p:anim calcmode="lin" valueType="num">
                                      <p:cBhvr additive="base">
                                        <p:cTn id="47" dur="500"/>
                                        <p:tgtEl>
                                          <p:spTgt spid="27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0">
                                            <p:txEl>
                                              <p:pRg st="6" end="6"/>
                                            </p:txEl>
                                          </p:spTgt>
                                        </p:tgtEl>
                                        <p:attrNameLst>
                                          <p:attrName>style.visibility</p:attrName>
                                        </p:attrNameLst>
                                      </p:cBhvr>
                                      <p:to>
                                        <p:strVal val="visible"/>
                                      </p:to>
                                    </p:set>
                                    <p:anim calcmode="lin" valueType="num">
                                      <p:cBhvr additive="base">
                                        <p:cTn id="52" dur="500"/>
                                        <p:tgtEl>
                                          <p:spTgt spid="2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8"/>
          <p:cNvSpPr txBox="1">
            <a:spLocks noGrp="1"/>
          </p:cNvSpPr>
          <p:nvPr>
            <p:ph type="title"/>
          </p:nvPr>
        </p:nvSpPr>
        <p:spPr>
          <a:xfrm>
            <a:off x="990600" y="0"/>
            <a:ext cx="8153401" cy="71108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3600"/>
              <a:buFont typeface="Gill Sans"/>
              <a:buNone/>
            </a:pPr>
            <a:r>
              <a:rPr lang="en-US" sz="3600"/>
              <a:t>When &amp; Why</a:t>
            </a:r>
            <a:endParaRPr sz="3600"/>
          </a:p>
        </p:txBody>
      </p:sp>
      <p:sp>
        <p:nvSpPr>
          <p:cNvPr id="276" name="Google Shape;276;p28"/>
          <p:cNvSpPr/>
          <p:nvPr/>
        </p:nvSpPr>
        <p:spPr>
          <a:xfrm>
            <a:off x="1066800" y="819150"/>
            <a:ext cx="7924800" cy="4401205"/>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Tests can run fast and frequently</a:t>
            </a:r>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Cost-effective for software products with a long maintenance life</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Useful in agile environment</a:t>
            </a:r>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Robust test automation projects balanced for value and effort</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 optimization of Efficiency &amp; Quality</a:t>
            </a:r>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Quick return on investment(ROI) of test automation</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Advanced a tester’s motivation and efficiency</a:t>
            </a:r>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More efficient assignments of QA Tasks</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Increase of Test Coverage</a:t>
            </a:r>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Different types of testing to increase test coverage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p:tgtEl>
                                          <p:spTgt spid="2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6">
                                            <p:txEl>
                                              <p:pRg st="0" end="0"/>
                                            </p:txEl>
                                          </p:spTgt>
                                        </p:tgtEl>
                                        <p:attrNameLst>
                                          <p:attrName>style.visibility</p:attrName>
                                        </p:attrNameLst>
                                      </p:cBhvr>
                                      <p:to>
                                        <p:strVal val="visible"/>
                                      </p:to>
                                    </p:set>
                                    <p:anim calcmode="lin" valueType="num">
                                      <p:cBhvr additive="base">
                                        <p:cTn id="12" dur="500"/>
                                        <p:tgtEl>
                                          <p:spTgt spid="2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
                                            <p:txEl>
                                              <p:pRg st="1" end="1"/>
                                            </p:txEl>
                                          </p:spTgt>
                                        </p:tgtEl>
                                        <p:attrNameLst>
                                          <p:attrName>style.visibility</p:attrName>
                                        </p:attrNameLst>
                                      </p:cBhvr>
                                      <p:to>
                                        <p:strVal val="visible"/>
                                      </p:to>
                                    </p:set>
                                    <p:anim calcmode="lin" valueType="num">
                                      <p:cBhvr additive="base">
                                        <p:cTn id="17" dur="500"/>
                                        <p:tgtEl>
                                          <p:spTgt spid="2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6">
                                            <p:txEl>
                                              <p:pRg st="2" end="2"/>
                                            </p:txEl>
                                          </p:spTgt>
                                        </p:tgtEl>
                                        <p:attrNameLst>
                                          <p:attrName>style.visibility</p:attrName>
                                        </p:attrNameLst>
                                      </p:cBhvr>
                                      <p:to>
                                        <p:strVal val="visible"/>
                                      </p:to>
                                    </p:set>
                                    <p:anim calcmode="lin" valueType="num">
                                      <p:cBhvr additive="base">
                                        <p:cTn id="22" dur="500"/>
                                        <p:tgtEl>
                                          <p:spTgt spid="2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
                                            <p:txEl>
                                              <p:pRg st="3" end="3"/>
                                            </p:txEl>
                                          </p:spTgt>
                                        </p:tgtEl>
                                        <p:attrNameLst>
                                          <p:attrName>style.visibility</p:attrName>
                                        </p:attrNameLst>
                                      </p:cBhvr>
                                      <p:to>
                                        <p:strVal val="visible"/>
                                      </p:to>
                                    </p:set>
                                    <p:anim calcmode="lin" valueType="num">
                                      <p:cBhvr additive="base">
                                        <p:cTn id="27" dur="500"/>
                                        <p:tgtEl>
                                          <p:spTgt spid="2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6">
                                            <p:txEl>
                                              <p:pRg st="4" end="4"/>
                                            </p:txEl>
                                          </p:spTgt>
                                        </p:tgtEl>
                                        <p:attrNameLst>
                                          <p:attrName>style.visibility</p:attrName>
                                        </p:attrNameLst>
                                      </p:cBhvr>
                                      <p:to>
                                        <p:strVal val="visible"/>
                                      </p:to>
                                    </p:set>
                                    <p:anim calcmode="lin" valueType="num">
                                      <p:cBhvr additive="base">
                                        <p:cTn id="32" dur="500"/>
                                        <p:tgtEl>
                                          <p:spTgt spid="2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
                                            <p:txEl>
                                              <p:pRg st="5" end="5"/>
                                            </p:txEl>
                                          </p:spTgt>
                                        </p:tgtEl>
                                        <p:attrNameLst>
                                          <p:attrName>style.visibility</p:attrName>
                                        </p:attrNameLst>
                                      </p:cBhvr>
                                      <p:to>
                                        <p:strVal val="visible"/>
                                      </p:to>
                                    </p:set>
                                    <p:anim calcmode="lin" valueType="num">
                                      <p:cBhvr additive="base">
                                        <p:cTn id="37" dur="500"/>
                                        <p:tgtEl>
                                          <p:spTgt spid="27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6">
                                            <p:txEl>
                                              <p:pRg st="6" end="6"/>
                                            </p:txEl>
                                          </p:spTgt>
                                        </p:tgtEl>
                                        <p:attrNameLst>
                                          <p:attrName>style.visibility</p:attrName>
                                        </p:attrNameLst>
                                      </p:cBhvr>
                                      <p:to>
                                        <p:strVal val="visible"/>
                                      </p:to>
                                    </p:set>
                                    <p:anim calcmode="lin" valueType="num">
                                      <p:cBhvr additive="base">
                                        <p:cTn id="42" dur="500"/>
                                        <p:tgtEl>
                                          <p:spTgt spid="27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6">
                                            <p:txEl>
                                              <p:pRg st="7" end="7"/>
                                            </p:txEl>
                                          </p:spTgt>
                                        </p:tgtEl>
                                        <p:attrNameLst>
                                          <p:attrName>style.visibility</p:attrName>
                                        </p:attrNameLst>
                                      </p:cBhvr>
                                      <p:to>
                                        <p:strVal val="visible"/>
                                      </p:to>
                                    </p:set>
                                    <p:anim calcmode="lin" valueType="num">
                                      <p:cBhvr additive="base">
                                        <p:cTn id="47" dur="500"/>
                                        <p:tgtEl>
                                          <p:spTgt spid="27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6">
                                            <p:txEl>
                                              <p:pRg st="8" end="8"/>
                                            </p:txEl>
                                          </p:spTgt>
                                        </p:tgtEl>
                                        <p:attrNameLst>
                                          <p:attrName>style.visibility</p:attrName>
                                        </p:attrNameLst>
                                      </p:cBhvr>
                                      <p:to>
                                        <p:strVal val="visible"/>
                                      </p:to>
                                    </p:set>
                                    <p:anim calcmode="lin" valueType="num">
                                      <p:cBhvr additive="base">
                                        <p:cTn id="52" dur="500"/>
                                        <p:tgtEl>
                                          <p:spTgt spid="27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6">
                                            <p:txEl>
                                              <p:pRg st="9" end="9"/>
                                            </p:txEl>
                                          </p:spTgt>
                                        </p:tgtEl>
                                        <p:attrNameLst>
                                          <p:attrName>style.visibility</p:attrName>
                                        </p:attrNameLst>
                                      </p:cBhvr>
                                      <p:to>
                                        <p:strVal val="visible"/>
                                      </p:to>
                                    </p:set>
                                    <p:anim calcmode="lin" valueType="num">
                                      <p:cBhvr additive="base">
                                        <p:cTn id="57" dur="500"/>
                                        <p:tgtEl>
                                          <p:spTgt spid="27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76">
                                            <p:txEl>
                                              <p:pRg st="10" end="10"/>
                                            </p:txEl>
                                          </p:spTgt>
                                        </p:tgtEl>
                                        <p:attrNameLst>
                                          <p:attrName>style.visibility</p:attrName>
                                        </p:attrNameLst>
                                      </p:cBhvr>
                                      <p:to>
                                        <p:strVal val="visible"/>
                                      </p:to>
                                    </p:set>
                                    <p:anim calcmode="lin" valueType="num">
                                      <p:cBhvr additive="base">
                                        <p:cTn id="62" dur="500"/>
                                        <p:tgtEl>
                                          <p:spTgt spid="27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6">
                                            <p:txEl>
                                              <p:pRg st="11" end="11"/>
                                            </p:txEl>
                                          </p:spTgt>
                                        </p:tgtEl>
                                        <p:attrNameLst>
                                          <p:attrName>style.visibility</p:attrName>
                                        </p:attrNameLst>
                                      </p:cBhvr>
                                      <p:to>
                                        <p:strVal val="visible"/>
                                      </p:to>
                                    </p:set>
                                    <p:anim calcmode="lin" valueType="num">
                                      <p:cBhvr additive="base">
                                        <p:cTn id="67" dur="500"/>
                                        <p:tgtEl>
                                          <p:spTgt spid="27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76">
                                            <p:txEl>
                                              <p:pRg st="12" end="12"/>
                                            </p:txEl>
                                          </p:spTgt>
                                        </p:tgtEl>
                                        <p:attrNameLst>
                                          <p:attrName>style.visibility</p:attrName>
                                        </p:attrNameLst>
                                      </p:cBhvr>
                                      <p:to>
                                        <p:strVal val="visible"/>
                                      </p:to>
                                    </p:set>
                                    <p:anim calcmode="lin" valueType="num">
                                      <p:cBhvr additive="base">
                                        <p:cTn id="72" dur="500"/>
                                        <p:tgtEl>
                                          <p:spTgt spid="27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76">
                                            <p:txEl>
                                              <p:pRg st="13" end="13"/>
                                            </p:txEl>
                                          </p:spTgt>
                                        </p:tgtEl>
                                        <p:attrNameLst>
                                          <p:attrName>style.visibility</p:attrName>
                                        </p:attrNameLst>
                                      </p:cBhvr>
                                      <p:to>
                                        <p:strVal val="visible"/>
                                      </p:to>
                                    </p:set>
                                    <p:anim calcmode="lin" valueType="num">
                                      <p:cBhvr additive="base">
                                        <p:cTn id="77" dur="500"/>
                                        <p:tgtEl>
                                          <p:spTgt spid="27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77500" lnSpcReduction="20000"/>
          </a:bodyPr>
          <a:lstStyle/>
          <a:p>
            <a:pPr marL="82296" lvl="0" indent="0" algn="l" rtl="0">
              <a:lnSpc>
                <a:spcPct val="100000"/>
              </a:lnSpc>
              <a:spcBef>
                <a:spcPts val="0"/>
              </a:spcBef>
              <a:spcAft>
                <a:spcPts val="0"/>
              </a:spcAft>
              <a:buSzPct val="80000"/>
              <a:buNone/>
            </a:pPr>
            <a:r>
              <a:rPr lang="en-US" dirty="0"/>
              <a:t>It focuses on smallest unit of software design. In this we test an individual unit or group of inter related units. It is often done by programmer by using sample input and observing its corresponding outputs.</a:t>
            </a:r>
            <a:endParaRPr dirty="0"/>
          </a:p>
          <a:p>
            <a:pPr marL="82296" lvl="0" indent="0" algn="l" rtl="0">
              <a:lnSpc>
                <a:spcPct val="100000"/>
              </a:lnSpc>
              <a:spcBef>
                <a:spcPts val="600"/>
              </a:spcBef>
              <a:spcAft>
                <a:spcPts val="0"/>
              </a:spcAft>
              <a:buSzPct val="80000"/>
              <a:buNone/>
            </a:pPr>
            <a:r>
              <a:rPr lang="en-US" dirty="0"/>
              <a:t>Example:</a:t>
            </a:r>
            <a:endParaRPr dirty="0"/>
          </a:p>
          <a:p>
            <a:pPr marL="82296" lvl="0" indent="0" algn="l" rtl="0">
              <a:lnSpc>
                <a:spcPct val="100000"/>
              </a:lnSpc>
              <a:spcBef>
                <a:spcPts val="600"/>
              </a:spcBef>
              <a:spcAft>
                <a:spcPts val="0"/>
              </a:spcAft>
              <a:buSzPct val="80000"/>
              <a:buNone/>
            </a:pPr>
            <a:endParaRPr dirty="0"/>
          </a:p>
          <a:p>
            <a:pPr marL="82296" lvl="0" indent="0" algn="l" rtl="0">
              <a:lnSpc>
                <a:spcPct val="100000"/>
              </a:lnSpc>
              <a:spcBef>
                <a:spcPts val="600"/>
              </a:spcBef>
              <a:spcAft>
                <a:spcPts val="0"/>
              </a:spcAft>
              <a:buSzPct val="80000"/>
              <a:buNone/>
            </a:pPr>
            <a:r>
              <a:rPr lang="en-US" dirty="0"/>
              <a:t>a) In a program we are checking if loop, method or </a:t>
            </a:r>
            <a:endParaRPr dirty="0"/>
          </a:p>
          <a:p>
            <a:pPr marL="82296" lvl="0" indent="0" algn="l" rtl="0">
              <a:lnSpc>
                <a:spcPct val="100000"/>
              </a:lnSpc>
              <a:spcBef>
                <a:spcPts val="600"/>
              </a:spcBef>
              <a:spcAft>
                <a:spcPts val="0"/>
              </a:spcAft>
              <a:buSzPct val="80000"/>
              <a:buNone/>
            </a:pPr>
            <a:r>
              <a:rPr lang="en-US" dirty="0"/>
              <a:t>   function is working fine</a:t>
            </a:r>
            <a:endParaRPr dirty="0"/>
          </a:p>
          <a:p>
            <a:pPr marL="82296" lvl="0" indent="0" algn="l" rtl="0">
              <a:lnSpc>
                <a:spcPct val="100000"/>
              </a:lnSpc>
              <a:spcBef>
                <a:spcPts val="600"/>
              </a:spcBef>
              <a:spcAft>
                <a:spcPts val="0"/>
              </a:spcAft>
              <a:buSzPct val="80000"/>
              <a:buNone/>
            </a:pPr>
            <a:r>
              <a:rPr lang="en-US" dirty="0"/>
              <a:t>b) Misunderstood or incorrect, arithmetic precedence.</a:t>
            </a:r>
            <a:endParaRPr dirty="0"/>
          </a:p>
          <a:p>
            <a:pPr marL="82296" lvl="0" indent="0" algn="l" rtl="0">
              <a:lnSpc>
                <a:spcPct val="100000"/>
              </a:lnSpc>
              <a:spcBef>
                <a:spcPts val="600"/>
              </a:spcBef>
              <a:spcAft>
                <a:spcPts val="0"/>
              </a:spcAft>
              <a:buSzPct val="80000"/>
              <a:buNone/>
            </a:pPr>
            <a:r>
              <a:rPr lang="en-US" dirty="0"/>
              <a:t>c) Incorrect initialization</a:t>
            </a:r>
            <a:endParaRPr dirty="0"/>
          </a:p>
        </p:txBody>
      </p:sp>
      <p:sp>
        <p:nvSpPr>
          <p:cNvPr id="191" name="Google Shape;191;p14"/>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dirty="0"/>
              <a:t>Unit Testing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425196" indent="-342900">
              <a:lnSpc>
                <a:spcPct val="80000"/>
              </a:lnSpc>
              <a:buSzPct val="80000"/>
            </a:pPr>
            <a:r>
              <a:rPr lang="en-US" sz="2100" dirty="0"/>
              <a:t>In Component testing, all the modules/ components of the related software are checked individually with or without segregation with other objects or modules of the system. </a:t>
            </a:r>
            <a:endParaRPr lang="en-US" sz="2100" dirty="0" smtClean="0"/>
          </a:p>
          <a:p>
            <a:pPr marL="425196" indent="-342900">
              <a:lnSpc>
                <a:spcPct val="80000"/>
              </a:lnSpc>
              <a:buSzPct val="80000"/>
            </a:pPr>
            <a:r>
              <a:rPr lang="en-US" sz="2100" dirty="0"/>
              <a:t>In Component Testing, testing is performed by validating use cases and test requirements, while in Unit Testing, we will test the application in contradiction of the design documents</a:t>
            </a:r>
            <a:r>
              <a:rPr lang="en-US" sz="2100" dirty="0" smtClean="0"/>
              <a:t>.</a:t>
            </a:r>
          </a:p>
          <a:p>
            <a:pPr marL="425196" indent="-342900">
              <a:lnSpc>
                <a:spcPct val="80000"/>
              </a:lnSpc>
              <a:buSzPct val="80000"/>
            </a:pPr>
            <a:r>
              <a:rPr lang="en-US" sz="2100" dirty="0"/>
              <a:t>Component Testingis executed at the application level; on the other hand; Unit Testing is executed at a granular level</a:t>
            </a:r>
            <a:r>
              <a:rPr lang="en-US" sz="2100" dirty="0" smtClean="0"/>
              <a:t>.</a:t>
            </a:r>
          </a:p>
          <a:p>
            <a:pPr marL="425196" indent="-342900">
              <a:lnSpc>
                <a:spcPct val="80000"/>
              </a:lnSpc>
              <a:buSzPct val="80000"/>
            </a:pPr>
            <a:r>
              <a:rPr lang="en-US" sz="2100" dirty="0"/>
              <a:t>Component Testingis a type of black-box testing, whereas Unit Testing is part of the white box testing.</a:t>
            </a:r>
          </a:p>
        </p:txBody>
      </p:sp>
      <p:sp>
        <p:nvSpPr>
          <p:cNvPr id="3" name="Title 2"/>
          <p:cNvSpPr>
            <a:spLocks noGrp="1"/>
          </p:cNvSpPr>
          <p:nvPr>
            <p:ph type="title"/>
          </p:nvPr>
        </p:nvSpPr>
        <p:spPr/>
        <p:txBody>
          <a:bodyPr/>
          <a:lstStyle/>
          <a:p>
            <a:r>
              <a:rPr lang="en-US" dirty="0" smtClean="0"/>
              <a:t>Component Testing</a:t>
            </a:r>
            <a:endParaRPr lang="en-US" dirty="0"/>
          </a:p>
        </p:txBody>
      </p:sp>
    </p:spTree>
    <p:extLst>
      <p:ext uri="{BB962C8B-B14F-4D97-AF65-F5344CB8AC3E}">
        <p14:creationId xmlns:p14="http://schemas.microsoft.com/office/powerpoint/2010/main" val="395859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35608" y="641927"/>
            <a:ext cx="7498080" cy="4044373"/>
          </a:xfrm>
        </p:spPr>
        <p:txBody>
          <a:bodyPr>
            <a:noAutofit/>
          </a:bodyPr>
          <a:lstStyle/>
          <a:p>
            <a:pPr marL="82296" lvl="0" indent="0">
              <a:buSzPct val="80000"/>
              <a:buNone/>
            </a:pPr>
            <a:r>
              <a:rPr lang="en-US" sz="2000" b="1" dirty="0" smtClean="0"/>
              <a:t>Black </a:t>
            </a:r>
            <a:r>
              <a:rPr lang="en-US" sz="2000" b="1" dirty="0"/>
              <a:t>Box testing</a:t>
            </a:r>
            <a:r>
              <a:rPr lang="en-US" sz="2000" dirty="0"/>
              <a:t>:- It is used for validation. </a:t>
            </a:r>
          </a:p>
          <a:p>
            <a:pPr marL="82296" lvl="0" indent="0">
              <a:buSzPct val="80000"/>
              <a:buNone/>
            </a:pPr>
            <a:r>
              <a:rPr lang="en-US" sz="2000" dirty="0"/>
              <a:t>In this we ignores internal working mechanism and </a:t>
            </a:r>
          </a:p>
          <a:p>
            <a:pPr marL="82296" lvl="0" indent="0">
              <a:buSzPct val="80000"/>
              <a:buNone/>
            </a:pPr>
            <a:r>
              <a:rPr lang="en-US" sz="2000" dirty="0"/>
              <a:t>focuses on what is the output</a:t>
            </a:r>
            <a:r>
              <a:rPr lang="en-US" sz="2000" dirty="0" smtClean="0"/>
              <a:t>?</a:t>
            </a:r>
            <a:endParaRPr lang="en-US" sz="2000" dirty="0"/>
          </a:p>
          <a:p>
            <a:pPr marL="82296" lvl="0" indent="0">
              <a:buSzPct val="80000"/>
              <a:buNone/>
            </a:pPr>
            <a:r>
              <a:rPr lang="en-US" sz="2000" b="1" dirty="0" smtClean="0"/>
              <a:t>White </a:t>
            </a:r>
            <a:r>
              <a:rPr lang="en-US" sz="2000" b="1" dirty="0"/>
              <a:t>Box testing</a:t>
            </a:r>
            <a:r>
              <a:rPr lang="en-US" sz="2000" dirty="0"/>
              <a:t>:- It is used for verification. </a:t>
            </a:r>
          </a:p>
          <a:p>
            <a:pPr marL="82296" lvl="0" indent="0">
              <a:buSzPct val="80000"/>
              <a:buNone/>
            </a:pPr>
            <a:r>
              <a:rPr lang="en-US" sz="2000" dirty="0"/>
              <a:t>In this we focus on internal mechanism i.e.</a:t>
            </a:r>
          </a:p>
          <a:p>
            <a:pPr marL="82296" lvl="0" indent="0">
              <a:buSzPct val="80000"/>
              <a:buNone/>
            </a:pPr>
            <a:r>
              <a:rPr lang="en-US" sz="2000" dirty="0"/>
              <a:t>how the output is achieved</a:t>
            </a:r>
            <a:r>
              <a:rPr lang="en-US" sz="2000" dirty="0" smtClean="0"/>
              <a:t>?</a:t>
            </a:r>
            <a:endParaRPr lang="en-US" sz="2000" dirty="0"/>
          </a:p>
          <a:p>
            <a:pPr marL="82296" lvl="0" indent="0">
              <a:buSzPct val="80000"/>
              <a:buNone/>
            </a:pPr>
            <a:r>
              <a:rPr lang="en-US" sz="2000" b="1" dirty="0"/>
              <a:t>Grey Box </a:t>
            </a:r>
            <a:r>
              <a:rPr lang="en-US" sz="2000" b="1" dirty="0" smtClean="0"/>
              <a:t>Testing</a:t>
            </a:r>
            <a:r>
              <a:rPr lang="en-US" sz="2000" dirty="0" smtClean="0"/>
              <a:t>:- In </a:t>
            </a:r>
            <a:r>
              <a:rPr lang="en-US" sz="2000" dirty="0"/>
              <a:t>Software Engineering, Gray Box Testing gives the ability to test both sides of an application, presentation layer as well as the code part.</a:t>
            </a:r>
          </a:p>
        </p:txBody>
      </p:sp>
    </p:spTree>
    <p:extLst>
      <p:ext uri="{BB962C8B-B14F-4D97-AF65-F5344CB8AC3E}">
        <p14:creationId xmlns:p14="http://schemas.microsoft.com/office/powerpoint/2010/main" val="350680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70000" lnSpcReduction="20000"/>
          </a:bodyPr>
          <a:lstStyle/>
          <a:p>
            <a:pPr marL="82296" lvl="0" indent="0" algn="l" rtl="0">
              <a:lnSpc>
                <a:spcPct val="100000"/>
              </a:lnSpc>
              <a:spcBef>
                <a:spcPts val="0"/>
              </a:spcBef>
              <a:spcAft>
                <a:spcPts val="0"/>
              </a:spcAft>
              <a:buSzPct val="80000"/>
              <a:buNone/>
            </a:pPr>
            <a:r>
              <a:rPr lang="en-US" dirty="0"/>
              <a:t>Testing of all integrated modules to verify the combined functionality after integration is termed as Integration Testing.</a:t>
            </a:r>
            <a:endParaRPr dirty="0"/>
          </a:p>
          <a:p>
            <a:pPr marL="82296" lvl="0" indent="0" algn="l" rtl="0">
              <a:lnSpc>
                <a:spcPct val="100000"/>
              </a:lnSpc>
              <a:spcBef>
                <a:spcPts val="600"/>
              </a:spcBef>
              <a:spcAft>
                <a:spcPts val="0"/>
              </a:spcAft>
              <a:buSzPct val="80000"/>
              <a:buNone/>
            </a:pPr>
            <a:endParaRPr dirty="0"/>
          </a:p>
          <a:p>
            <a:pPr marL="82296" lvl="0" indent="0" algn="l" rtl="0">
              <a:lnSpc>
                <a:spcPct val="100000"/>
              </a:lnSpc>
              <a:spcBef>
                <a:spcPts val="600"/>
              </a:spcBef>
              <a:spcAft>
                <a:spcPts val="0"/>
              </a:spcAft>
              <a:buSzPct val="80000"/>
              <a:buNone/>
            </a:pPr>
            <a:r>
              <a:rPr lang="en-US" dirty="0"/>
              <a:t>Modules are typically code modules, individual applications, client and server applications on a network, etc. This type of testing is especially relevant to client/server and distributed systems.</a:t>
            </a:r>
            <a:endParaRPr dirty="0"/>
          </a:p>
          <a:p>
            <a:pPr marL="82296" lvl="0" indent="0" algn="l" rtl="0">
              <a:lnSpc>
                <a:spcPct val="100000"/>
              </a:lnSpc>
              <a:spcBef>
                <a:spcPts val="600"/>
              </a:spcBef>
              <a:spcAft>
                <a:spcPts val="0"/>
              </a:spcAft>
              <a:buSzPct val="80000"/>
              <a:buNone/>
            </a:pPr>
            <a:endParaRPr dirty="0"/>
          </a:p>
          <a:p>
            <a:pPr marL="82296" lvl="0" indent="0" algn="l" rtl="0">
              <a:lnSpc>
                <a:spcPct val="100000"/>
              </a:lnSpc>
              <a:spcBef>
                <a:spcPts val="600"/>
              </a:spcBef>
              <a:spcAft>
                <a:spcPts val="0"/>
              </a:spcAft>
              <a:buSzPct val="80000"/>
              <a:buNone/>
            </a:pPr>
            <a:r>
              <a:rPr lang="en-US" b="1" dirty="0"/>
              <a:t>Integration Test aims to test how well several units interact with each other</a:t>
            </a:r>
            <a:r>
              <a:rPr lang="en-US" b="1" dirty="0" smtClean="0"/>
              <a:t>.</a:t>
            </a:r>
            <a:endParaRPr b="1" dirty="0"/>
          </a:p>
        </p:txBody>
      </p:sp>
      <p:sp>
        <p:nvSpPr>
          <p:cNvPr id="197" name="Google Shape;197;p15"/>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 Integration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92500" lnSpcReduction="10000"/>
          </a:bodyPr>
          <a:lstStyle/>
          <a:p>
            <a:pPr marL="82296" lvl="0" indent="0">
              <a:spcBef>
                <a:spcPts val="0"/>
              </a:spcBef>
              <a:buSzPct val="80000"/>
              <a:buNone/>
            </a:pPr>
            <a:r>
              <a:rPr lang="en-US" dirty="0"/>
              <a:t>Under System Testing technique, the entire system is tested as per the requirements. It is a Black-box type Testing that is based on the overall requirement specifications and covers all the combined parts of the </a:t>
            </a:r>
            <a:r>
              <a:rPr lang="en-US" dirty="0" smtClean="0"/>
              <a:t>system</a:t>
            </a:r>
          </a:p>
          <a:p>
            <a:pPr marL="82296" lvl="0" indent="0">
              <a:spcBef>
                <a:spcPts val="0"/>
              </a:spcBef>
              <a:buSzPct val="80000"/>
              <a:buNone/>
            </a:pPr>
            <a:endParaRPr lang="en-US" dirty="0"/>
          </a:p>
          <a:p>
            <a:pPr marL="82296" lvl="0" indent="0">
              <a:spcBef>
                <a:spcPts val="0"/>
              </a:spcBef>
              <a:buSzPct val="80000"/>
              <a:buNone/>
            </a:pPr>
            <a:r>
              <a:rPr lang="en-US" dirty="0" smtClean="0"/>
              <a:t>In </a:t>
            </a:r>
            <a:r>
              <a:rPr lang="en-US" dirty="0"/>
              <a:t>this we just focus on required input and output without focusing on internal working</a:t>
            </a:r>
            <a:r>
              <a:rPr lang="en-US" dirty="0" smtClean="0"/>
              <a:t>.</a:t>
            </a:r>
            <a:endParaRPr dirty="0"/>
          </a:p>
        </p:txBody>
      </p:sp>
      <p:sp>
        <p:nvSpPr>
          <p:cNvPr id="239" name="Google Shape;239;p22"/>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dirty="0"/>
              <a:t>System Testing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73" y="247696"/>
            <a:ext cx="7277678" cy="455444"/>
          </a:xfrm>
        </p:spPr>
        <p:txBody>
          <a:bodyPr>
            <a:noAutofit/>
          </a:bodyPr>
          <a:lstStyle/>
          <a:p>
            <a:r>
              <a:rPr lang="en-GB" sz="2800" b="1" dirty="0">
                <a:solidFill>
                  <a:srgbClr val="562214"/>
                </a:solidFill>
              </a:rPr>
              <a:t>Acceptance </a:t>
            </a:r>
            <a:r>
              <a:rPr lang="en-GB" sz="2800" b="1" dirty="0" smtClean="0">
                <a:solidFill>
                  <a:srgbClr val="562214"/>
                </a:solidFill>
              </a:rPr>
              <a:t>Testing</a:t>
            </a:r>
            <a:endParaRPr lang="en-GB" sz="2800" b="1" dirty="0">
              <a:solidFill>
                <a:srgbClr val="562214"/>
              </a:solidFill>
            </a:endParaRPr>
          </a:p>
        </p:txBody>
      </p:sp>
      <p:sp>
        <p:nvSpPr>
          <p:cNvPr id="664587" name="Rectangle 11"/>
          <p:cNvSpPr>
            <a:spLocks noChangeArrowheads="1"/>
          </p:cNvSpPr>
          <p:nvPr/>
        </p:nvSpPr>
        <p:spPr bwMode="auto">
          <a:xfrm>
            <a:off x="1428750" y="1028700"/>
            <a:ext cx="4825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7013" indent="-227013">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9pPr>
          </a:lstStyle>
          <a:p>
            <a:pPr eaLnBrk="1" hangingPunct="1">
              <a:buClr>
                <a:schemeClr val="tx1">
                  <a:lumMod val="50000"/>
                </a:schemeClr>
              </a:buClr>
            </a:pPr>
            <a:r>
              <a:rPr lang="en-US" altLang="en-US" sz="1800" dirty="0"/>
              <a:t>Mostly Carried Out By End User/ Customer</a:t>
            </a:r>
          </a:p>
        </p:txBody>
      </p:sp>
      <p:sp>
        <p:nvSpPr>
          <p:cNvPr id="664588" name="Rectangle 12"/>
          <p:cNvSpPr>
            <a:spLocks noChangeArrowheads="1"/>
          </p:cNvSpPr>
          <p:nvPr/>
        </p:nvSpPr>
        <p:spPr bwMode="auto">
          <a:xfrm>
            <a:off x="1428751" y="1543050"/>
            <a:ext cx="6479979"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7013" indent="-227013">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9pPr>
          </a:lstStyle>
          <a:p>
            <a:pPr eaLnBrk="1" hangingPunct="1">
              <a:buClr>
                <a:schemeClr val="tx1">
                  <a:lumMod val="50000"/>
                </a:schemeClr>
              </a:buClr>
            </a:pPr>
            <a:r>
              <a:rPr lang="en-US" altLang="en-US" sz="1800"/>
              <a:t>Goal of acceptance testing is to establish confidence in the </a:t>
            </a:r>
          </a:p>
          <a:p>
            <a:pPr eaLnBrk="1" hangingPunct="1">
              <a:buClr>
                <a:schemeClr val="tx1">
                  <a:lumMod val="50000"/>
                </a:schemeClr>
              </a:buClr>
              <a:buFont typeface="Wingdings 3" panose="05040102010807070707" pitchFamily="18" charset="2"/>
              <a:buNone/>
            </a:pPr>
            <a:r>
              <a:rPr lang="en-US" altLang="en-US" sz="1800"/>
              <a:t>   system, part of the system or specific non-functional </a:t>
            </a:r>
          </a:p>
          <a:p>
            <a:pPr eaLnBrk="1" hangingPunct="1">
              <a:buClr>
                <a:schemeClr val="tx1">
                  <a:lumMod val="50000"/>
                </a:schemeClr>
              </a:buClr>
              <a:buFont typeface="Wingdings 3" panose="05040102010807070707" pitchFamily="18" charset="2"/>
              <a:buNone/>
            </a:pPr>
            <a:r>
              <a:rPr lang="en-US" altLang="en-US" sz="1800"/>
              <a:t>   characteristics, e.g. usability, of the system </a:t>
            </a:r>
          </a:p>
        </p:txBody>
      </p:sp>
      <p:sp>
        <p:nvSpPr>
          <p:cNvPr id="664590" name="Rectangle 14"/>
          <p:cNvSpPr>
            <a:spLocks noChangeArrowheads="1"/>
          </p:cNvSpPr>
          <p:nvPr/>
        </p:nvSpPr>
        <p:spPr bwMode="auto">
          <a:xfrm>
            <a:off x="1408510" y="2725341"/>
            <a:ext cx="5570756"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7013" indent="-227013">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9pPr>
          </a:lstStyle>
          <a:p>
            <a:pPr eaLnBrk="1" hangingPunct="1">
              <a:buClr>
                <a:schemeClr val="tx1">
                  <a:lumMod val="50000"/>
                </a:schemeClr>
              </a:buClr>
            </a:pPr>
            <a:r>
              <a:rPr lang="en-US" altLang="en-US" sz="1800" dirty="0"/>
              <a:t>Most often focused on a validation type of testing.</a:t>
            </a:r>
          </a:p>
          <a:p>
            <a:pPr eaLnBrk="1" hangingPunct="1">
              <a:buClr>
                <a:schemeClr val="tx1">
                  <a:lumMod val="50000"/>
                </a:schemeClr>
              </a:buClr>
              <a:buFont typeface="Wingdings 3" panose="05040102010807070707" pitchFamily="18" charset="2"/>
              <a:buNone/>
            </a:pPr>
            <a:r>
              <a:rPr lang="en-US" altLang="en-US" sz="1800" dirty="0"/>
              <a:t>   Focus is trying to determine whether the system is </a:t>
            </a:r>
          </a:p>
          <a:p>
            <a:pPr eaLnBrk="1" hangingPunct="1">
              <a:buClr>
                <a:schemeClr val="tx1">
                  <a:lumMod val="50000"/>
                </a:schemeClr>
              </a:buClr>
              <a:buFont typeface="Wingdings 3" panose="05040102010807070707" pitchFamily="18" charset="2"/>
              <a:buNone/>
            </a:pPr>
            <a:r>
              <a:rPr lang="en-US" altLang="en-US" sz="1800" dirty="0"/>
              <a:t>   “Fit for Purpose”</a:t>
            </a:r>
          </a:p>
        </p:txBody>
      </p:sp>
      <p:sp>
        <p:nvSpPr>
          <p:cNvPr id="664591" name="Rectangle 15"/>
          <p:cNvSpPr>
            <a:spLocks noChangeArrowheads="1"/>
          </p:cNvSpPr>
          <p:nvPr/>
        </p:nvSpPr>
        <p:spPr bwMode="auto">
          <a:xfrm>
            <a:off x="1428750" y="3783806"/>
            <a:ext cx="6229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F0000"/>
              </a:buClr>
              <a:buFont typeface="Wingdings 3" panose="05040102010807070707" pitchFamily="18" charset="2"/>
              <a:buChar char="}"/>
              <a:defRPr sz="1600">
                <a:solidFill>
                  <a:schemeClr val="tx1"/>
                </a:solidFill>
                <a:latin typeface="Arial" panose="020B0604020202020204" pitchFamily="34" charset="0"/>
                <a:cs typeface="Arial" panose="020B0604020202020204" pitchFamily="34" charset="0"/>
              </a:defRPr>
            </a:lvl9pPr>
          </a:lstStyle>
          <a:p>
            <a:pPr eaLnBrk="1" hangingPunct="1">
              <a:buClr>
                <a:schemeClr val="tx1">
                  <a:lumMod val="50000"/>
                </a:schemeClr>
              </a:buClr>
            </a:pPr>
            <a:r>
              <a:rPr lang="en-US" altLang="en-US" sz="1800"/>
              <a:t>Final sign-off provided as a proof of acceptance of the system</a:t>
            </a:r>
          </a:p>
        </p:txBody>
      </p:sp>
    </p:spTree>
    <p:extLst>
      <p:ext uri="{BB962C8B-B14F-4D97-AF65-F5344CB8AC3E}">
        <p14:creationId xmlns:p14="http://schemas.microsoft.com/office/powerpoint/2010/main" val="3976875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4587"/>
                                        </p:tgtEl>
                                        <p:attrNameLst>
                                          <p:attrName>style.visibility</p:attrName>
                                        </p:attrNameLst>
                                      </p:cBhvr>
                                      <p:to>
                                        <p:strVal val="visible"/>
                                      </p:to>
                                    </p:set>
                                    <p:animEffect transition="in" filter="blinds(horizontal)">
                                      <p:cBhvr>
                                        <p:cTn id="7" dur="500"/>
                                        <p:tgtEl>
                                          <p:spTgt spid="664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4588"/>
                                        </p:tgtEl>
                                        <p:attrNameLst>
                                          <p:attrName>style.visibility</p:attrName>
                                        </p:attrNameLst>
                                      </p:cBhvr>
                                      <p:to>
                                        <p:strVal val="visible"/>
                                      </p:to>
                                    </p:set>
                                    <p:animEffect transition="in" filter="blinds(horizontal)">
                                      <p:cBhvr>
                                        <p:cTn id="12" dur="500"/>
                                        <p:tgtEl>
                                          <p:spTgt spid="664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4590"/>
                                        </p:tgtEl>
                                        <p:attrNameLst>
                                          <p:attrName>style.visibility</p:attrName>
                                        </p:attrNameLst>
                                      </p:cBhvr>
                                      <p:to>
                                        <p:strVal val="visible"/>
                                      </p:to>
                                    </p:set>
                                    <p:animEffect transition="in" filter="blinds(horizontal)">
                                      <p:cBhvr>
                                        <p:cTn id="17" dur="500"/>
                                        <p:tgtEl>
                                          <p:spTgt spid="664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4591"/>
                                        </p:tgtEl>
                                        <p:attrNameLst>
                                          <p:attrName>style.visibility</p:attrName>
                                        </p:attrNameLst>
                                      </p:cBhvr>
                                      <p:to>
                                        <p:strVal val="visible"/>
                                      </p:to>
                                    </p:set>
                                    <p:animEffect transition="in" filter="blinds(horizontal)">
                                      <p:cBhvr>
                                        <p:cTn id="22" dur="500"/>
                                        <p:tgtEl>
                                          <p:spTgt spid="66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7" grpId="0"/>
      <p:bldP spid="664588" grpId="0"/>
      <p:bldP spid="664590" grpId="0"/>
      <p:bldP spid="6645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89426" y="591705"/>
            <a:ext cx="7498080" cy="3600450"/>
          </a:xfrm>
        </p:spPr>
        <p:txBody>
          <a:bodyPr>
            <a:normAutofit fontScale="62500" lnSpcReduction="20000"/>
          </a:bodyPr>
          <a:lstStyle/>
          <a:p>
            <a:r>
              <a:rPr lang="en-US" b="1" dirty="0" smtClean="0"/>
              <a:t>Component </a:t>
            </a:r>
            <a:r>
              <a:rPr lang="en-US" b="1" dirty="0"/>
              <a:t>testing</a:t>
            </a:r>
            <a:r>
              <a:rPr lang="en-US" dirty="0"/>
              <a:t>: searches for defects in and verifies the functioning of software components (e.g. modules, programs, objects, classes etc.) that are separately testable; </a:t>
            </a:r>
          </a:p>
          <a:p>
            <a:r>
              <a:rPr lang="en-US" b="1" dirty="0"/>
              <a:t>I</a:t>
            </a:r>
            <a:r>
              <a:rPr lang="en-US" b="1" dirty="0" smtClean="0"/>
              <a:t>ntegration </a:t>
            </a:r>
            <a:r>
              <a:rPr lang="en-US" b="1" dirty="0"/>
              <a:t>testing</a:t>
            </a:r>
            <a:r>
              <a:rPr lang="en-US" dirty="0"/>
              <a:t>: tests interfaces between components, interactions to dif ferent parts of a system such as an operating system, file system and hard ware or interfaces between </a:t>
            </a:r>
            <a:r>
              <a:rPr lang="en-US" dirty="0" smtClean="0"/>
              <a:t>systems;</a:t>
            </a:r>
          </a:p>
          <a:p>
            <a:r>
              <a:rPr lang="en-US" b="1" dirty="0"/>
              <a:t>S</a:t>
            </a:r>
            <a:r>
              <a:rPr lang="en-US" b="1" dirty="0" smtClean="0"/>
              <a:t>ystem </a:t>
            </a:r>
            <a:r>
              <a:rPr lang="en-US" b="1" dirty="0"/>
              <a:t>testing: </a:t>
            </a:r>
            <a:r>
              <a:rPr lang="en-US" dirty="0"/>
              <a:t>concerned with the behavior of the whole system/product as defined by the scope of a development project or product. The main focus of system testing is verification against specified requirements; </a:t>
            </a:r>
          </a:p>
          <a:p>
            <a:r>
              <a:rPr lang="en-US" b="1" dirty="0" smtClean="0"/>
              <a:t>Acceptance </a:t>
            </a:r>
            <a:r>
              <a:rPr lang="en-US" b="1" dirty="0"/>
              <a:t>testing</a:t>
            </a:r>
            <a:r>
              <a:rPr lang="en-US" dirty="0"/>
              <a:t>: validation testing with respect to user needs, require ments, and business processes conducted to determine whether or not to accept the system.</a:t>
            </a:r>
          </a:p>
        </p:txBody>
      </p:sp>
    </p:spTree>
    <p:extLst>
      <p:ext uri="{BB962C8B-B14F-4D97-AF65-F5344CB8AC3E}">
        <p14:creationId xmlns:p14="http://schemas.microsoft.com/office/powerpoint/2010/main" val="2724973191"/>
      </p:ext>
    </p:extLst>
  </p:cSld>
  <p:clrMapOvr>
    <a:masterClrMapping/>
  </p:clrMapOvr>
</p:sld>
</file>

<file path=ppt/theme/theme1.xml><?xml version="1.0" encoding="utf-8"?>
<a:theme xmlns:a="http://schemas.openxmlformats.org/drawingml/2006/main" name="Test Autom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1254</Words>
  <Application>Microsoft Office PowerPoint</Application>
  <PresentationFormat>On-screen Show (16:9)</PresentationFormat>
  <Paragraphs>129</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Noto Sans Symbols</vt:lpstr>
      <vt:lpstr>Gill Sans</vt:lpstr>
      <vt:lpstr>Wingdings 3</vt:lpstr>
      <vt:lpstr>Calibri</vt:lpstr>
      <vt:lpstr>Verdana</vt:lpstr>
      <vt:lpstr>Arial</vt:lpstr>
      <vt:lpstr>Test Automation</vt:lpstr>
      <vt:lpstr>PowerPoint Presentation</vt:lpstr>
      <vt:lpstr>Types of Testing</vt:lpstr>
      <vt:lpstr>Unit Testing</vt:lpstr>
      <vt:lpstr>Component Testing</vt:lpstr>
      <vt:lpstr>PowerPoint Presentation</vt:lpstr>
      <vt:lpstr> Integration Testing</vt:lpstr>
      <vt:lpstr>System Testing</vt:lpstr>
      <vt:lpstr>Acceptance Testing</vt:lpstr>
      <vt:lpstr>PowerPoint Presentation</vt:lpstr>
      <vt:lpstr>Regression &amp; Progression Testing</vt:lpstr>
      <vt:lpstr>Smoke Testing</vt:lpstr>
      <vt:lpstr>Sanity Testing</vt:lpstr>
      <vt:lpstr>PowerPoint Presentation</vt:lpstr>
      <vt:lpstr>Smoke vs Sanity Testing</vt:lpstr>
      <vt:lpstr>Alpha Testing</vt:lpstr>
      <vt:lpstr>Beta Testing</vt:lpstr>
      <vt:lpstr>Stress Testing</vt:lpstr>
      <vt:lpstr> Performance Testing</vt:lpstr>
      <vt:lpstr>Test Pyramid</vt:lpstr>
      <vt:lpstr>Characteristics of a good unit test</vt:lpstr>
      <vt:lpstr> </vt:lpstr>
      <vt:lpstr>When &amp; Why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JiDi</cp:lastModifiedBy>
  <cp:revision>9</cp:revision>
  <dcterms:created xsi:type="dcterms:W3CDTF">2020-04-06T10:19:52Z</dcterms:created>
  <dcterms:modified xsi:type="dcterms:W3CDTF">2022-02-14T19:00:12Z</dcterms:modified>
</cp:coreProperties>
</file>