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56" r:id="rId2"/>
    <p:sldId id="300" r:id="rId3"/>
    <p:sldId id="301" r:id="rId4"/>
  </p:sldIdLst>
  <p:sldSz cx="9144000" cy="5143500" type="screen16x9"/>
  <p:notesSz cx="6858000" cy="9144000"/>
  <p:embeddedFontLst>
    <p:embeddedFont>
      <p:font typeface="Gill Sans" panose="020B0604020202020204" charset="0"/>
      <p:regular r:id="rId6"/>
      <p:bold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jReLGu5GJ2JkfJgKJvQqWlCk9m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370" y="6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63" Type="http://customschemas.google.com/relationships/presentationmetadata" Target="metadata"/><Relationship Id="rId7" Type="http://schemas.openxmlformats.org/officeDocument/2006/relationships/font" Target="fonts/font2.fntdata"/><Relationship Id="rId6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66" Type="http://schemas.openxmlformats.org/officeDocument/2006/relationships/theme" Target="theme/theme1.xml"/><Relationship Id="rId5"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 Target="slides/slide3.xml"/><Relationship Id="rId6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63060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03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409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095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49"/>
          <p:cNvSpPr txBox="1">
            <a:spLocks noGrp="1"/>
          </p:cNvSpPr>
          <p:nvPr>
            <p:ph type="ctrTitle"/>
          </p:nvPr>
        </p:nvSpPr>
        <p:spPr>
          <a:xfrm>
            <a:off x="1432560" y="269923"/>
            <a:ext cx="7406640" cy="11041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9"/>
          <p:cNvSpPr txBox="1">
            <a:spLocks noGrp="1"/>
          </p:cNvSpPr>
          <p:nvPr>
            <p:ph type="subTitle" idx="1"/>
          </p:nvPr>
        </p:nvSpPr>
        <p:spPr>
          <a:xfrm>
            <a:off x="1432560" y="1387548"/>
            <a:ext cx="7406640" cy="131445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3" name="Google Shape;23;p49"/>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9"/>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9"/>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49"/>
          <p:cNvSpPr/>
          <p:nvPr/>
        </p:nvSpPr>
        <p:spPr>
          <a:xfrm>
            <a:off x="921433" y="1060352"/>
            <a:ext cx="210312"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7" name="Google Shape;27;p49"/>
          <p:cNvSpPr/>
          <p:nvPr/>
        </p:nvSpPr>
        <p:spPr>
          <a:xfrm>
            <a:off x="1157176" y="1008762"/>
            <a:ext cx="64008" cy="48006"/>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58"/>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58"/>
          <p:cNvSpPr txBox="1">
            <a:spLocks noGrp="1"/>
          </p:cNvSpPr>
          <p:nvPr>
            <p:ph type="body" idx="1"/>
          </p:nvPr>
        </p:nvSpPr>
        <p:spPr>
          <a:xfrm rot="5400000">
            <a:off x="3384423" y="-862965"/>
            <a:ext cx="360045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2" name="Google Shape;92;p58"/>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8"/>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8"/>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59"/>
          <p:cNvSpPr txBox="1">
            <a:spLocks noGrp="1"/>
          </p:cNvSpPr>
          <p:nvPr>
            <p:ph type="title"/>
          </p:nvPr>
        </p:nvSpPr>
        <p:spPr>
          <a:xfrm rot="5400000">
            <a:off x="5578078" y="1485902"/>
            <a:ext cx="4388644"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59"/>
          <p:cNvSpPr txBox="1">
            <a:spLocks noGrp="1"/>
          </p:cNvSpPr>
          <p:nvPr>
            <p:ph type="body" idx="1"/>
          </p:nvPr>
        </p:nvSpPr>
        <p:spPr>
          <a:xfrm rot="5400000">
            <a:off x="1729978" y="-380998"/>
            <a:ext cx="4388644"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8" name="Google Shape;98;p59"/>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9"/>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9"/>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0"/>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0" name="Google Shape;30;p50"/>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0"/>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0"/>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0"/>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1"/>
          <p:cNvSpPr/>
          <p:nvPr/>
        </p:nvSpPr>
        <p:spPr>
          <a:xfrm>
            <a:off x="2282890" y="-41"/>
            <a:ext cx="6858000" cy="51435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6" name="Google Shape;36;p51"/>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1"/>
          <p:cNvSpPr txBox="1">
            <a:spLocks noGrp="1"/>
          </p:cNvSpPr>
          <p:nvPr>
            <p:ph type="body" idx="1"/>
          </p:nvPr>
        </p:nvSpPr>
        <p:spPr>
          <a:xfrm>
            <a:off x="2578392" y="800100"/>
            <a:ext cx="6400800" cy="1132284"/>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51"/>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1"/>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1"/>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1" name="Google Shape;41;p51"/>
          <p:cNvSpPr/>
          <p:nvPr/>
        </p:nvSpPr>
        <p:spPr>
          <a:xfrm>
            <a:off x="2286000" y="0"/>
            <a:ext cx="76200"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2" name="Google Shape;42;p51"/>
          <p:cNvSpPr/>
          <p:nvPr/>
        </p:nvSpPr>
        <p:spPr>
          <a:xfrm>
            <a:off x="2172321" y="2110992"/>
            <a:ext cx="210312"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43;p51"/>
          <p:cNvSpPr/>
          <p:nvPr/>
        </p:nvSpPr>
        <p:spPr>
          <a:xfrm>
            <a:off x="2408064" y="2059403"/>
            <a:ext cx="64008" cy="48006"/>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4" name="Google Shape;44;p51"/>
          <p:cNvSpPr txBox="1"/>
          <p:nvPr/>
        </p:nvSpPr>
        <p:spPr>
          <a:xfrm rot="-1941554">
            <a:off x="2031488" y="2522207"/>
            <a:ext cx="648690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CCFFCC"/>
                </a:solidFill>
                <a:latin typeface="Gill Sans"/>
                <a:ea typeface="Gill Sans"/>
                <a:cs typeface="Gill Sans"/>
                <a:sym typeface="Gill Sans"/>
              </a:rPr>
              <a:t>Crossroad Elf DSS Pvt Ltd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2"/>
          <p:cNvSpPr txBox="1">
            <a:spLocks noGrp="1"/>
          </p:cNvSpPr>
          <p:nvPr>
            <p:ph type="title"/>
          </p:nvPr>
        </p:nvSpPr>
        <p:spPr>
          <a:xfrm>
            <a:off x="1435608" y="205740"/>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2"/>
          <p:cNvSpPr txBox="1">
            <a:spLocks noGrp="1"/>
          </p:cNvSpPr>
          <p:nvPr>
            <p:ph type="body" idx="1"/>
          </p:nvPr>
        </p:nvSpPr>
        <p:spPr>
          <a:xfrm>
            <a:off x="1435608" y="1143000"/>
            <a:ext cx="3657600" cy="349758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52"/>
          <p:cNvSpPr txBox="1">
            <a:spLocks noGrp="1"/>
          </p:cNvSpPr>
          <p:nvPr>
            <p:ph type="body" idx="2"/>
          </p:nvPr>
        </p:nvSpPr>
        <p:spPr>
          <a:xfrm>
            <a:off x="5276088" y="1143000"/>
            <a:ext cx="3657600" cy="349758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52"/>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457200" y="387025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body" idx="1"/>
          </p:nvPr>
        </p:nvSpPr>
        <p:spPr>
          <a:xfrm>
            <a:off x="457200" y="246209"/>
            <a:ext cx="4023360" cy="48006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53"/>
          <p:cNvSpPr txBox="1">
            <a:spLocks noGrp="1"/>
          </p:cNvSpPr>
          <p:nvPr>
            <p:ph type="body" idx="2"/>
          </p:nvPr>
        </p:nvSpPr>
        <p:spPr>
          <a:xfrm>
            <a:off x="4663440" y="246209"/>
            <a:ext cx="4023360" cy="48006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53"/>
          <p:cNvSpPr txBox="1">
            <a:spLocks noGrp="1"/>
          </p:cNvSpPr>
          <p:nvPr>
            <p:ph type="body" idx="3"/>
          </p:nvPr>
        </p:nvSpPr>
        <p:spPr>
          <a:xfrm>
            <a:off x="457200" y="727002"/>
            <a:ext cx="402336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53"/>
          <p:cNvSpPr txBox="1">
            <a:spLocks noGrp="1"/>
          </p:cNvSpPr>
          <p:nvPr>
            <p:ph type="body" idx="4"/>
          </p:nvPr>
        </p:nvSpPr>
        <p:spPr>
          <a:xfrm>
            <a:off x="4663440" y="727002"/>
            <a:ext cx="402336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53"/>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3"/>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3"/>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54"/>
          <p:cNvSpPr txBox="1">
            <a:spLocks noGrp="1"/>
          </p:cNvSpPr>
          <p:nvPr>
            <p:ph type="title"/>
          </p:nvPr>
        </p:nvSpPr>
        <p:spPr>
          <a:xfrm>
            <a:off x="1435608" y="205740"/>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4"/>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4"/>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4"/>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55"/>
          <p:cNvSpPr/>
          <p:nvPr/>
        </p:nvSpPr>
        <p:spPr>
          <a:xfrm>
            <a:off x="1014984" y="0"/>
            <a:ext cx="8129016"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8" name="Google Shape;68;p55"/>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5"/>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5"/>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1" name="Google Shape;71;p55"/>
          <p:cNvSpPr/>
          <p:nvPr/>
        </p:nvSpPr>
        <p:spPr>
          <a:xfrm>
            <a:off x="1014984" y="-41"/>
            <a:ext cx="73152"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56"/>
          <p:cNvSpPr txBox="1">
            <a:spLocks noGrp="1"/>
          </p:cNvSpPr>
          <p:nvPr>
            <p:ph type="title"/>
          </p:nvPr>
        </p:nvSpPr>
        <p:spPr>
          <a:xfrm>
            <a:off x="457200" y="162583"/>
            <a:ext cx="3810000" cy="871538"/>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6"/>
          <p:cNvSpPr txBox="1">
            <a:spLocks noGrp="1"/>
          </p:cNvSpPr>
          <p:nvPr>
            <p:ph type="body" idx="1"/>
          </p:nvPr>
        </p:nvSpPr>
        <p:spPr>
          <a:xfrm>
            <a:off x="457200" y="1055223"/>
            <a:ext cx="3810000" cy="52387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56"/>
          <p:cNvSpPr txBox="1">
            <a:spLocks noGrp="1"/>
          </p:cNvSpPr>
          <p:nvPr>
            <p:ph type="body" idx="2"/>
          </p:nvPr>
        </p:nvSpPr>
        <p:spPr>
          <a:xfrm>
            <a:off x="457200" y="1600201"/>
            <a:ext cx="8153400" cy="2994422"/>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56"/>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6"/>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6"/>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57"/>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7"/>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7"/>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7"/>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4" name="Google Shape;84;p57"/>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5" name="Google Shape;85;p57"/>
          <p:cNvSpPr>
            <a:spLocks noGrp="1"/>
          </p:cNvSpPr>
          <p:nvPr>
            <p:ph type="pic" idx="2"/>
          </p:nvPr>
        </p:nvSpPr>
        <p:spPr>
          <a:xfrm>
            <a:off x="838200" y="857253"/>
            <a:ext cx="4419600" cy="2635898"/>
          </a:xfrm>
          <a:prstGeom prst="roundRect">
            <a:avLst>
              <a:gd name="adj" fmla="val 783"/>
            </a:avLst>
          </a:prstGeom>
          <a:solidFill>
            <a:schemeClr val="lt2"/>
          </a:solidFill>
          <a:ln>
            <a:noFill/>
          </a:ln>
        </p:spPr>
      </p:sp>
      <p:sp>
        <p:nvSpPr>
          <p:cNvPr id="86" name="Google Shape;86;p57"/>
          <p:cNvSpPr/>
          <p:nvPr/>
        </p:nvSpPr>
        <p:spPr>
          <a:xfrm rot="-2131329">
            <a:off x="396725" y="715756"/>
            <a:ext cx="685800" cy="153233"/>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7" name="Google Shape;87;p57"/>
          <p:cNvSpPr/>
          <p:nvPr/>
        </p:nvSpPr>
        <p:spPr>
          <a:xfrm rot="2103354" flipH="1">
            <a:off x="5003667" y="702589"/>
            <a:ext cx="649224" cy="153233"/>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8" name="Google Shape;88;p57"/>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48"/>
          <p:cNvSpPr/>
          <p:nvPr/>
        </p:nvSpPr>
        <p:spPr>
          <a:xfrm>
            <a:off x="-815927" y="-611941"/>
            <a:ext cx="1638887" cy="1229165"/>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 name="Google Shape;11;p48"/>
          <p:cNvSpPr/>
          <p:nvPr/>
        </p:nvSpPr>
        <p:spPr>
          <a:xfrm>
            <a:off x="168817" y="15827"/>
            <a:ext cx="1702191" cy="1276643"/>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 name="Google Shape;12;p48"/>
          <p:cNvSpPr/>
          <p:nvPr/>
        </p:nvSpPr>
        <p:spPr>
          <a:xfrm rot="2315675">
            <a:off x="182882" y="791308"/>
            <a:ext cx="1125717" cy="826968"/>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 name="Google Shape;13;p48"/>
          <p:cNvSpPr/>
          <p:nvPr/>
        </p:nvSpPr>
        <p:spPr>
          <a:xfrm>
            <a:off x="1012874" y="-41"/>
            <a:ext cx="8131127" cy="51435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 name="Google Shape;14;p48"/>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48"/>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48"/>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48"/>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8" name="Google Shape;18;p48"/>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48"/>
          <p:cNvSpPr/>
          <p:nvPr/>
        </p:nvSpPr>
        <p:spPr>
          <a:xfrm>
            <a:off x="1014984" y="-41"/>
            <a:ext cx="73152"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p:nvPr/>
        </p:nvSpPr>
        <p:spPr>
          <a:xfrm>
            <a:off x="1697544" y="1269568"/>
            <a:ext cx="7391400" cy="102848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6600" b="0" i="0" u="none" strike="noStrike" cap="none" dirty="0">
                <a:solidFill>
                  <a:srgbClr val="231F20"/>
                </a:solidFill>
                <a:latin typeface="Gill Sans"/>
                <a:ea typeface="Gill Sans"/>
                <a:cs typeface="Gill Sans"/>
                <a:sym typeface="Gill Sans"/>
              </a:rPr>
              <a:t>Page Object Model</a:t>
            </a:r>
            <a:endParaRPr sz="6600" b="0" i="0" u="none" strike="noStrike" cap="none" dirty="0">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 calcmode="lin" valueType="num">
                                      <p:cBhvr additive="base">
                                        <p:cTn id="7" dur="500"/>
                                        <p:tgtEl>
                                          <p:spTgt spid="10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5"/>
          <p:cNvSpPr txBox="1">
            <a:spLocks noGrp="1"/>
          </p:cNvSpPr>
          <p:nvPr>
            <p:ph type="title"/>
          </p:nvPr>
        </p:nvSpPr>
        <p:spPr>
          <a:xfrm>
            <a:off x="532058" y="177253"/>
            <a:ext cx="7886700" cy="99417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en-US" b="1"/>
              <a:t>Page</a:t>
            </a:r>
            <a:r>
              <a:rPr lang="en-US"/>
              <a:t> </a:t>
            </a:r>
            <a:r>
              <a:rPr lang="en-US" b="1"/>
              <a:t>Object</a:t>
            </a:r>
            <a:r>
              <a:rPr lang="en-US"/>
              <a:t> </a:t>
            </a:r>
            <a:r>
              <a:rPr lang="en-US" b="1"/>
              <a:t>Model</a:t>
            </a:r>
            <a:r>
              <a:rPr lang="en-US"/>
              <a:t> P</a:t>
            </a:r>
            <a:r>
              <a:rPr lang="en-US" b="1"/>
              <a:t>atten</a:t>
            </a:r>
            <a:endParaRPr b="1"/>
          </a:p>
        </p:txBody>
      </p:sp>
      <p:sp>
        <p:nvSpPr>
          <p:cNvPr id="391" name="Google Shape;391;p45"/>
          <p:cNvSpPr txBox="1">
            <a:spLocks noGrp="1"/>
          </p:cNvSpPr>
          <p:nvPr>
            <p:ph type="body" idx="1"/>
          </p:nvPr>
        </p:nvSpPr>
        <p:spPr>
          <a:xfrm>
            <a:off x="1585912" y="1621631"/>
            <a:ext cx="6929438" cy="3011091"/>
          </a:xfrm>
          <a:prstGeom prst="rect">
            <a:avLst/>
          </a:prstGeom>
          <a:noFill/>
          <a:ln>
            <a:noFill/>
          </a:ln>
        </p:spPr>
        <p:txBody>
          <a:bodyPr spcFirstLastPara="1" wrap="square" lIns="91425" tIns="45700" rIns="91425" bIns="45700" anchor="t" anchorCtr="0">
            <a:normAutofit fontScale="62500" lnSpcReduction="20000"/>
          </a:bodyPr>
          <a:lstStyle/>
          <a:p>
            <a:pPr marL="365760" lvl="0" indent="-283464" algn="l" rtl="0">
              <a:lnSpc>
                <a:spcPct val="100000"/>
              </a:lnSpc>
              <a:spcBef>
                <a:spcPts val="0"/>
              </a:spcBef>
              <a:spcAft>
                <a:spcPts val="0"/>
              </a:spcAft>
              <a:buSzPct val="80000"/>
              <a:buChar char="⚫"/>
            </a:pPr>
            <a:r>
              <a:rPr lang="en-US" b="1" dirty="0">
                <a:solidFill>
                  <a:srgbClr val="92D050"/>
                </a:solidFill>
              </a:rPr>
              <a:t>Page Object Model</a:t>
            </a:r>
            <a:r>
              <a:rPr lang="en-US" dirty="0"/>
              <a:t> is a design pattern to create </a:t>
            </a:r>
            <a:r>
              <a:rPr lang="en-US" b="1" dirty="0">
                <a:solidFill>
                  <a:srgbClr val="92D050"/>
                </a:solidFill>
              </a:rPr>
              <a:t>Object Repository</a:t>
            </a:r>
            <a:r>
              <a:rPr lang="en-US" dirty="0"/>
              <a:t> for web UI elements.</a:t>
            </a:r>
            <a:endParaRPr dirty="0"/>
          </a:p>
          <a:p>
            <a:pPr marL="365760" lvl="0" indent="-283464" algn="l" rtl="0">
              <a:lnSpc>
                <a:spcPct val="100000"/>
              </a:lnSpc>
              <a:spcBef>
                <a:spcPts val="600"/>
              </a:spcBef>
              <a:spcAft>
                <a:spcPts val="0"/>
              </a:spcAft>
              <a:buSzPct val="80000"/>
              <a:buChar char="⚫"/>
            </a:pPr>
            <a:r>
              <a:rPr lang="en-US" dirty="0"/>
              <a:t>Under this model, for each web page in the application, there should be corresponding page class.</a:t>
            </a:r>
            <a:endParaRPr dirty="0"/>
          </a:p>
          <a:p>
            <a:pPr marL="365760" lvl="0" indent="-283464" algn="l" rtl="0">
              <a:lnSpc>
                <a:spcPct val="100000"/>
              </a:lnSpc>
              <a:spcBef>
                <a:spcPts val="600"/>
              </a:spcBef>
              <a:spcAft>
                <a:spcPts val="0"/>
              </a:spcAft>
              <a:buSzPct val="80000"/>
              <a:buChar char="⚫"/>
            </a:pPr>
            <a:r>
              <a:rPr lang="en-US" dirty="0"/>
              <a:t>This Page class will find the WebElements of that web page and also contains Page methods which perform operations on those WebElements.</a:t>
            </a:r>
            <a:endParaRPr dirty="0"/>
          </a:p>
          <a:p>
            <a:pPr marL="365760" lvl="0" indent="-283464" algn="l" rtl="0">
              <a:lnSpc>
                <a:spcPct val="100000"/>
              </a:lnSpc>
              <a:spcBef>
                <a:spcPts val="600"/>
              </a:spcBef>
              <a:spcAft>
                <a:spcPts val="0"/>
              </a:spcAft>
              <a:buSzPct val="80000"/>
              <a:buChar char="⚫"/>
            </a:pPr>
            <a:r>
              <a:rPr lang="en-US" dirty="0"/>
              <a:t>Name of these methods should be given as per the task they are performing, i.e., if a loader is waiting for the payment gateway to appear, POM method name can be </a:t>
            </a:r>
            <a:r>
              <a:rPr lang="en-US" dirty="0">
                <a:solidFill>
                  <a:srgbClr val="92D050"/>
                </a:solidFill>
              </a:rPr>
              <a:t>waitForPaymentScreenDisplay</a:t>
            </a:r>
            <a:r>
              <a:rPr lang="en-US" dirty="0"/>
              <a:t>().</a:t>
            </a:r>
            <a:endParaRPr dirty="0"/>
          </a:p>
          <a:p>
            <a:pPr marL="365760" lvl="0" indent="-181864" algn="l" rtl="0">
              <a:lnSpc>
                <a:spcPct val="100000"/>
              </a:lnSpc>
              <a:spcBef>
                <a:spcPts val="600"/>
              </a:spcBef>
              <a:spcAft>
                <a:spcPts val="0"/>
              </a:spcAft>
              <a:buSzPct val="80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6"/>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b="1"/>
              <a:t>Advantages of POM</a:t>
            </a:r>
            <a:endParaRPr/>
          </a:p>
        </p:txBody>
      </p:sp>
      <p:sp>
        <p:nvSpPr>
          <p:cNvPr id="397" name="Google Shape;397;p46"/>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fontScale="55000" lnSpcReduction="20000"/>
          </a:bodyPr>
          <a:lstStyle/>
          <a:p>
            <a:pPr marL="365760" lvl="0" indent="-283464" algn="l" rtl="0">
              <a:lnSpc>
                <a:spcPct val="100000"/>
              </a:lnSpc>
              <a:spcBef>
                <a:spcPts val="0"/>
              </a:spcBef>
              <a:spcAft>
                <a:spcPts val="0"/>
              </a:spcAft>
              <a:buSzPct val="80000"/>
              <a:buChar char="⚫"/>
            </a:pPr>
            <a:r>
              <a:rPr lang="en-US" dirty="0"/>
              <a:t>Page Object Patten says operations and flows in the UI should be separated from verification. This concept makes our code cleaner and easy to understand.</a:t>
            </a:r>
            <a:endParaRPr dirty="0"/>
          </a:p>
          <a:p>
            <a:pPr marL="365760" lvl="0" indent="-283464" algn="l" rtl="0">
              <a:lnSpc>
                <a:spcPct val="100000"/>
              </a:lnSpc>
              <a:spcBef>
                <a:spcPts val="600"/>
              </a:spcBef>
              <a:spcAft>
                <a:spcPts val="0"/>
              </a:spcAft>
              <a:buSzPct val="80000"/>
              <a:buChar char="⚫"/>
            </a:pPr>
            <a:r>
              <a:rPr lang="en-US" dirty="0"/>
              <a:t>The Second benefit is the object repository is independent of test cases, so we can use the same object repository for a different purpose with different tools. For example, we can integrate POM with TestNG/JUnit for functional Testing and at the same time with JBehave/Cucumber for acceptance testing.</a:t>
            </a:r>
            <a:endParaRPr dirty="0"/>
          </a:p>
          <a:p>
            <a:pPr marL="365760" lvl="0" indent="-283464" algn="l" rtl="0">
              <a:lnSpc>
                <a:spcPct val="100000"/>
              </a:lnSpc>
              <a:spcBef>
                <a:spcPts val="600"/>
              </a:spcBef>
              <a:spcAft>
                <a:spcPts val="0"/>
              </a:spcAft>
              <a:buSzPct val="80000"/>
              <a:buChar char="⚫"/>
            </a:pPr>
            <a:r>
              <a:rPr lang="en-US" dirty="0"/>
              <a:t>Code becomes less and optimized because of the reusable page methods in the POM classes.</a:t>
            </a:r>
            <a:endParaRPr dirty="0"/>
          </a:p>
          <a:p>
            <a:pPr marL="365760" lvl="0" indent="-283464" algn="l" rtl="0">
              <a:lnSpc>
                <a:spcPct val="100000"/>
              </a:lnSpc>
              <a:spcBef>
                <a:spcPts val="600"/>
              </a:spcBef>
              <a:spcAft>
                <a:spcPts val="0"/>
              </a:spcAft>
              <a:buSzPct val="80000"/>
              <a:buChar char="⚫"/>
            </a:pPr>
            <a:r>
              <a:rPr lang="en-US" dirty="0"/>
              <a:t>Methods get more realistic names which can be easily mapped with the operation happening in UI. i.e. if after clicking on the button we land on the home page, the method name will be like 'gotoHomePage()'. </a:t>
            </a:r>
            <a:endParaRPr dirty="0"/>
          </a:p>
        </p:txBody>
      </p:sp>
    </p:spTree>
  </p:cSld>
  <p:clrMapOvr>
    <a:masterClrMapping/>
  </p:clrMapOvr>
</p:sld>
</file>

<file path=ppt/theme/theme1.xml><?xml version="1.0" encoding="utf-8"?>
<a:theme xmlns:a="http://schemas.openxmlformats.org/drawingml/2006/main" name="Test Automation">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247</Words>
  <Application>Microsoft Office PowerPoint</Application>
  <PresentationFormat>On-screen Show (16:9)</PresentationFormat>
  <Paragraphs>11</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Noto Sans Symbols</vt:lpstr>
      <vt:lpstr>Gill Sans</vt:lpstr>
      <vt:lpstr>Calibri</vt:lpstr>
      <vt:lpstr>Arial</vt:lpstr>
      <vt:lpstr>Test Automation</vt:lpstr>
      <vt:lpstr>PowerPoint Presentation</vt:lpstr>
      <vt:lpstr>Page Object Model Patten</vt:lpstr>
      <vt:lpstr>Advantages of POM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Balaji Dinakaran</cp:lastModifiedBy>
  <cp:revision>10</cp:revision>
  <dcterms:created xsi:type="dcterms:W3CDTF">2020-04-06T10:19:52Z</dcterms:created>
  <dcterms:modified xsi:type="dcterms:W3CDTF">2024-07-08T12:44:30Z</dcterms:modified>
</cp:coreProperties>
</file>