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5" r:id="rId4"/>
    <p:sldId id="287" r:id="rId5"/>
    <p:sldId id="288" r:id="rId6"/>
    <p:sldId id="284" r:id="rId7"/>
    <p:sldId id="259" r:id="rId8"/>
    <p:sldId id="260" r:id="rId9"/>
    <p:sldId id="286" r:id="rId10"/>
    <p:sldId id="25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K" initials="PK" lastIdx="0" clrIdx="0">
    <p:extLst>
      <p:ext uri="{19B8F6BF-5375-455C-9EA6-DF929625EA0E}">
        <p15:presenceInfo xmlns:p15="http://schemas.microsoft.com/office/powerpoint/2012/main" userId="83d032bfcdca2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bout/blog/2016/1/5-tips-make-your-dashboards-more-performant-48574" TargetMode="External"/><Relationship Id="rId2" Type="http://schemas.openxmlformats.org/officeDocument/2006/relationships/hyperlink" Target="https://onlinehelp.tableau.com/current/pro/desktop/en-us/perf_dat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learn/whitepapers/10-best-practices-building-effective-dashboards?ref=wc&amp;signin=8928c8545e3606426aedafd0a991077a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1FBB-1EAD-47B1-9297-AB8561C01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7B3A4-E23D-4B34-A641-04554FBDA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MAKES HUMAN-DATA INTERACTION EASY</a:t>
            </a:r>
          </a:p>
        </p:txBody>
      </p:sp>
    </p:spTree>
    <p:extLst>
      <p:ext uri="{BB962C8B-B14F-4D97-AF65-F5344CB8AC3E}">
        <p14:creationId xmlns:p14="http://schemas.microsoft.com/office/powerpoint/2010/main" val="300829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329EA-96A2-4E6D-8B74-5C6AE3AE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1" y="1455174"/>
            <a:ext cx="2962110" cy="19788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5AA538-D4C6-43A3-B483-E3DCA018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92448" y="949160"/>
            <a:ext cx="6928278" cy="43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D3F7-D6FF-4EB4-B29F-BCC82F41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  <a:br>
              <a:rPr lang="en-US" dirty="0"/>
            </a:br>
            <a:r>
              <a:rPr lang="en-US" sz="2800" dirty="0"/>
              <a:t>Calculations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74D8-AAE6-4AF9-8533-2EFAFBF6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Calculations – transform values at the data source level of detail (a row – level calculation) or at the visualization level of detail (an aggregate calculation)</a:t>
            </a:r>
          </a:p>
          <a:p>
            <a:r>
              <a:rPr lang="en-US" dirty="0"/>
              <a:t>Table Calculations- transform values at the visualization level only.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1730-05C9-4DF2-A7D8-4335B24BC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Level of Detail (LOD) expressions- 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INCLUDE</a:t>
            </a:r>
          </a:p>
          <a:p>
            <a:r>
              <a:rPr lang="en-US" dirty="0"/>
              <a:t>EXCLUDE</a:t>
            </a:r>
          </a:p>
          <a:p>
            <a:pPr marL="0" indent="0">
              <a:buNone/>
            </a:pPr>
            <a:r>
              <a:rPr lang="en-US" dirty="0"/>
              <a:t>(Advanced Level Concept)</a:t>
            </a:r>
          </a:p>
        </p:txBody>
      </p:sp>
    </p:spTree>
    <p:extLst>
      <p:ext uri="{BB962C8B-B14F-4D97-AF65-F5344CB8AC3E}">
        <p14:creationId xmlns:p14="http://schemas.microsoft.com/office/powerpoint/2010/main" val="218517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429950"/>
              </p:ext>
            </p:extLst>
          </p:nvPr>
        </p:nvGraphicFramePr>
        <p:xfrm>
          <a:off x="1450975" y="1759974"/>
          <a:ext cx="929163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13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26006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464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b="0" dirty="0">
                          <a:effectLst/>
                          <a:latin typeface="Merriweather"/>
                        </a:rPr>
                        <a:t>IF &lt;expr1&gt; AND &lt;expr2&gt; THEN &lt;then END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a logical conjunction on two expressions.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&lt;expression&gt; WHEN &lt;value1&gt; THEN &lt;return1&gt; WHEN &lt;value2&gt; THEN &lt;return2&gt; ... ELSE &lt;default return&gt;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logical tests and returns appropriate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7B8440C-559D-4A64-8E4C-0CAE8E82B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10677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225420" imgH="374488" progId="Excel.Sheet.12">
                  <p:embed/>
                </p:oleObj>
              </mc:Choice>
              <mc:Fallback>
                <p:oleObj name="Worksheet" r:id="rId3" imgW="1225420" imgH="3744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91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470316"/>
              </p:ext>
            </p:extLst>
          </p:nvPr>
        </p:nvGraphicFramePr>
        <p:xfrm>
          <a:off x="1450975" y="1759974"/>
          <a:ext cx="9291639" cy="337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13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26006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669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&lt;expr&gt; THEN &lt;then&gt; [ELSEIF &lt;expr2&gt; THEN &lt;then2&gt;...] [ELSE &lt;else&gt;] END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 series of expressions returning the &lt;then&gt; value for the first true &lt;expr&gt;.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IFNULL(expr1, expr2)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&lt;expr1&gt; if it is not null, otherwise returns &lt;expr2&gt;.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20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151998"/>
              </p:ext>
            </p:extLst>
          </p:nvPr>
        </p:nvGraphicFramePr>
        <p:xfrm>
          <a:off x="1450975" y="1759974"/>
          <a:ext cx="9291639" cy="284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669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ISNULL(expression)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the expression does not contain valid data (Null).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ZN(expression)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&lt;expression&gt; if it is not null, otherwise returns zero.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51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335969"/>
              </p:ext>
            </p:extLst>
          </p:nvPr>
        </p:nvGraphicFramePr>
        <p:xfrm>
          <a:off x="1450975" y="1759974"/>
          <a:ext cx="9291639" cy="359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669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ATTR(expression)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value of the expression if it has a single value for all rows. Otherwise returns an asterisk. Null values are ignored.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AVG(expression)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average of all the values in the expression. AVG can be used with numeric fields only. Null values are ignored.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06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40709"/>
              </p:ext>
            </p:extLst>
          </p:nvPr>
        </p:nvGraphicFramePr>
        <p:xfrm>
          <a:off x="1450975" y="1759974"/>
          <a:ext cx="9291639" cy="284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669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b="0" dirty="0">
                          <a:effectLst/>
                          <a:latin typeface="Merriweather"/>
                        </a:rPr>
                        <a:t>COUNT(expression)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items in a group. Null values are not counted.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b="0" dirty="0">
                          <a:effectLst/>
                          <a:latin typeface="Merriweather"/>
                        </a:rPr>
                        <a:t>COUNTD(expression)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distinct items in a group. Null values are not counted.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12748"/>
              </p:ext>
            </p:extLst>
          </p:nvPr>
        </p:nvGraphicFramePr>
        <p:xfrm>
          <a:off x="1450975" y="1759974"/>
          <a:ext cx="9291639" cy="32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SUM(expression)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sum of all values in the expression. SUM can be used with numeric fields only. Null values are ignored.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CORR(expression 1, expression2)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Pearson correlation coefficient of two expressions.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7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82688"/>
              </p:ext>
            </p:extLst>
          </p:nvPr>
        </p:nvGraphicFramePr>
        <p:xfrm>
          <a:off x="1450975" y="1759974"/>
          <a:ext cx="9291639" cy="291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COVAR(expression 1, expression2)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covariance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two expressions.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COVARP(expression 1, expression2))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covariance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two expressions.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01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694844"/>
              </p:ext>
            </p:extLst>
          </p:nvPr>
        </p:nvGraphicFramePr>
        <p:xfrm>
          <a:off x="1450975" y="1759974"/>
          <a:ext cx="9291639" cy="32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8622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PERCENTILE(expression, number)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percentile value from the given expression corresponding to the specified number.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STDEVP(expression)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statistical standard deviation of all values in the given expression based on a biased population.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B20-0C9D-4594-8B8E-51A53D34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3CD7-779F-4AD7-B270-B3411623D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013" y="1700982"/>
            <a:ext cx="4955458" cy="3758492"/>
          </a:xfrm>
        </p:spPr>
        <p:txBody>
          <a:bodyPr>
            <a:normAutofit fontScale="92500" lnSpcReduction="10000"/>
          </a:bodyPr>
          <a:lstStyle/>
          <a:p>
            <a:pPr marL="342900" indent="-342900" algn="just"/>
            <a:r>
              <a:rPr lang="en-IN" dirty="0"/>
              <a:t>Introduction</a:t>
            </a:r>
          </a:p>
          <a:p>
            <a:pPr marL="342900" indent="-342900" algn="just"/>
            <a:r>
              <a:rPr lang="en-IN" dirty="0"/>
              <a:t>Tableau a success Story</a:t>
            </a:r>
          </a:p>
          <a:p>
            <a:pPr marL="342900" indent="-342900" algn="just"/>
            <a:r>
              <a:rPr lang="en-IN" dirty="0"/>
              <a:t>Why Tableau</a:t>
            </a:r>
          </a:p>
          <a:p>
            <a:pPr marL="342900" indent="-342900" algn="just"/>
            <a:r>
              <a:rPr lang="en-IN" dirty="0"/>
              <a:t>Use of Tableau</a:t>
            </a:r>
          </a:p>
          <a:p>
            <a:pPr marL="342900" indent="-342900" algn="just"/>
            <a:r>
              <a:rPr lang="en-IN" dirty="0"/>
              <a:t>Tableau Terminology</a:t>
            </a:r>
          </a:p>
          <a:p>
            <a:pPr marL="342900" indent="-342900" algn="just"/>
            <a:r>
              <a:rPr lang="en-IN" dirty="0"/>
              <a:t>Important to Understand</a:t>
            </a:r>
          </a:p>
          <a:p>
            <a:pPr marL="342900" indent="-342900" algn="just"/>
            <a:r>
              <a:rPr lang="en-IN" dirty="0"/>
              <a:t>Tableau Interface</a:t>
            </a:r>
          </a:p>
          <a:p>
            <a:pPr marL="342900" indent="-342900" algn="just"/>
            <a:r>
              <a:rPr lang="en-IN" dirty="0"/>
              <a:t>Hands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4D3B-6225-4B61-84AB-49787A5F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985" y="2010878"/>
            <a:ext cx="3139189" cy="3447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13702"/>
              </p:ext>
            </p:extLst>
          </p:nvPr>
        </p:nvGraphicFramePr>
        <p:xfrm>
          <a:off x="1450975" y="1759974"/>
          <a:ext cx="9291639" cy="348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96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41523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3368420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100181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DATEADD(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interval, date)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specified date with the specified number </a:t>
                      </a:r>
                      <a:r>
                        <a:rPr lang="en-US" dirty="0"/>
                        <a:t>interval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added to the specified </a:t>
                      </a:r>
                      <a:r>
                        <a:rPr lang="en-US" dirty="0" err="1"/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that date.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DATEDIFF(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date1, date2, 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start_of_week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difference between </a:t>
                      </a:r>
                      <a:r>
                        <a:rPr lang="en-US" dirty="0"/>
                        <a:t>date1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date2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expressed in units of </a:t>
                      </a:r>
                      <a:r>
                        <a:rPr lang="en-US" dirty="0" err="1"/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5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678896"/>
              </p:ext>
            </p:extLst>
          </p:nvPr>
        </p:nvGraphicFramePr>
        <p:xfrm>
          <a:off x="1450975" y="1759974"/>
          <a:ext cx="9291639" cy="395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38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3067664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4135337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100181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DATENAME(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date, 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start_of_week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err="1"/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 </a:t>
                      </a:r>
                      <a:r>
                        <a:rPr lang="en-US" dirty="0"/>
                        <a:t>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 a string. The </a:t>
                      </a:r>
                      <a:r>
                        <a:rPr lang="en-US" dirty="0" err="1"/>
                        <a:t>start_of_week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which you can use to specify which day is to be considered the first day or the week, is optional.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DATEPART(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date, 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start_of_week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 date as an integer.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start_of_weekparameter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which you can use to specify which day is to be considered the first day or the week, is optional.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7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56666"/>
              </p:ext>
            </p:extLst>
          </p:nvPr>
        </p:nvGraphicFramePr>
        <p:xfrm>
          <a:off x="1450975" y="1759974"/>
          <a:ext cx="9291639" cy="3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70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3057832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4135337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100181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DATETRUNC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DATETRUNC(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date_part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date, 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start_of_week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given string is a valid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ISDATE(string)</a:t>
                      </a:r>
                      <a:endParaRPr lang="en-US" b="0" dirty="0">
                        <a:effectLst/>
                        <a:latin typeface="Merriweather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given string is a valid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9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70-27DA-4A53-B474-BDD989B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C32D44-01B0-4039-B265-795FB62D9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382934"/>
              </p:ext>
            </p:extLst>
          </p:nvPr>
        </p:nvGraphicFramePr>
        <p:xfrm>
          <a:off x="1450975" y="1759974"/>
          <a:ext cx="9291639" cy="3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451">
                  <a:extLst>
                    <a:ext uri="{9D8B030D-6E8A-4147-A177-3AD203B41FA5}">
                      <a16:colId xmlns:a16="http://schemas.microsoft.com/office/drawing/2014/main" val="984413680"/>
                    </a:ext>
                  </a:extLst>
                </a:gridCol>
                <a:gridCol w="2880851">
                  <a:extLst>
                    <a:ext uri="{9D8B030D-6E8A-4147-A177-3AD203B41FA5}">
                      <a16:colId xmlns:a16="http://schemas.microsoft.com/office/drawing/2014/main" val="1971663742"/>
                    </a:ext>
                  </a:extLst>
                </a:gridCol>
                <a:gridCol w="4135337">
                  <a:extLst>
                    <a:ext uri="{9D8B030D-6E8A-4147-A177-3AD203B41FA5}">
                      <a16:colId xmlns:a16="http://schemas.microsoft.com/office/drawing/2014/main" val="2891104821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23"/>
                  </a:ext>
                </a:extLst>
              </a:tr>
              <a:tr h="100181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b="0" dirty="0">
                          <a:effectLst/>
                          <a:latin typeface="Merriweather"/>
                        </a:rPr>
                      </a:br>
                      <a:r>
                        <a:rPr lang="en-US" b="0" dirty="0">
                          <a:effectLst/>
                          <a:latin typeface="Merriweather"/>
                        </a:rPr>
                        <a:t>MAKEDATE(year, month, day)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date value constructed from the specified year, month, and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1736"/>
                  </a:ext>
                </a:extLst>
              </a:tr>
              <a:tr h="126013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Merriweather"/>
                        </a:rPr>
                        <a:t>MAKEDATETIME(date, time)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datetime that combines a date and a time. The date can be a date, datetime, or a string type. The time must be a datetime.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D70A-5962-4A1A-94F8-C67F09CA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8D65-0A41-441E-9E26-7BF57E1DE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Tableau supports connecting to a wide variety of data, stored in a variety of places. </a:t>
            </a:r>
          </a:p>
        </p:txBody>
      </p:sp>
    </p:spTree>
    <p:extLst>
      <p:ext uri="{BB962C8B-B14F-4D97-AF65-F5344CB8AC3E}">
        <p14:creationId xmlns:p14="http://schemas.microsoft.com/office/powerpoint/2010/main" val="415584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F9D0-6C36-45D5-88A7-122E6C09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where your data is coming From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3BBB71-B710-468A-81D5-F8306694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585444"/>
              </p:ext>
            </p:extLst>
          </p:nvPr>
        </p:nvGraphicFramePr>
        <p:xfrm>
          <a:off x="1450975" y="2016125"/>
          <a:ext cx="9291638" cy="348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638">
                  <a:extLst>
                    <a:ext uri="{9D8B030D-6E8A-4147-A177-3AD203B41FA5}">
                      <a16:colId xmlns:a16="http://schemas.microsoft.com/office/drawing/2014/main" val="1215443133"/>
                    </a:ext>
                  </a:extLst>
                </a:gridCol>
              </a:tblGrid>
              <a:tr h="1163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Data comes from  a single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72238"/>
                  </a:ext>
                </a:extLst>
              </a:tr>
              <a:tr h="1163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Data comes from multiple tables from the same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2081"/>
                  </a:ext>
                </a:extLst>
              </a:tr>
              <a:tr h="1163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Data comes from multiple tables from different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3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96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3A9-5CFC-4FDC-964D-1132070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combine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561F-274B-4193-9709-3E2CC722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82FC-0837-4157-B056-13973D535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Joining is a method for combining tables related by common fields (that is, common columns).</a:t>
            </a:r>
          </a:p>
          <a:p>
            <a:r>
              <a:rPr lang="en-US" dirty="0"/>
              <a:t>Tableau supports joins between tables in the same database and between tables in different databases, which is also known as a cross-database join.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3FB46-4DF7-44A3-AF99-E2E7F654D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blending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440BC-14DD-45AB-98F3-3C0C09C557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blending is also another method that lets you combine data. </a:t>
            </a:r>
          </a:p>
          <a:p>
            <a:r>
              <a:rPr lang="en-US" dirty="0"/>
              <a:t>When you use data blending to combine your data, you combine data in what is called a primary data source with common fields from one or more secondary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15976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FE47-0D84-4EC2-BB78-ADA61D81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FA70-0F34-43C5-858E-935D5FA5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Balaji and I will now create a Dashboards each to give you a better insight.</a:t>
            </a:r>
          </a:p>
        </p:txBody>
      </p:sp>
    </p:spTree>
    <p:extLst>
      <p:ext uri="{BB962C8B-B14F-4D97-AF65-F5344CB8AC3E}">
        <p14:creationId xmlns:p14="http://schemas.microsoft.com/office/powerpoint/2010/main" val="53288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3D6D-4712-4650-A860-9C0158B1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BUILDING EFFECTIVE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D6AD-D565-47C3-9395-B28610ED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5788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Know your Audience – consider display size</a:t>
            </a:r>
          </a:p>
          <a:p>
            <a:r>
              <a:rPr lang="en-US" dirty="0"/>
              <a:t>Fast Load Times - filtering is a common culprit for slow load times. </a:t>
            </a:r>
          </a:p>
          <a:p>
            <a:r>
              <a:rPr lang="en-US" dirty="0"/>
              <a:t>Leverage the sweet spot - once you know your dashboard’s main purpose, leverage this known sweet spot by placing your most important view in the upper-left corner of your dashboard.</a:t>
            </a:r>
          </a:p>
          <a:p>
            <a:r>
              <a:rPr lang="en-US" dirty="0"/>
              <a:t>Limit the number of views &amp; colors - stick to two or three views, too many views creates visual overload for your audience</a:t>
            </a:r>
          </a:p>
          <a:p>
            <a:r>
              <a:rPr lang="en-US" dirty="0"/>
              <a:t>Format from largest to smallest </a:t>
            </a:r>
          </a:p>
          <a:p>
            <a:r>
              <a:rPr lang="en-US" dirty="0"/>
              <a:t>Leverage tooltips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8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A4A6-3939-4994-B69F-D3934F99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4969"/>
            <a:ext cx="9291215" cy="1096686"/>
          </a:xfrm>
        </p:spPr>
        <p:txBody>
          <a:bodyPr/>
          <a:lstStyle/>
          <a:p>
            <a:r>
              <a:rPr lang="en-US" dirty="0"/>
              <a:t>Optimizing dashboard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97F3-BC47-4163-9377-347380B4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56"/>
            <a:ext cx="9291215" cy="433071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Minimize the number of fields.</a:t>
            </a:r>
          </a:p>
          <a:p>
            <a:r>
              <a:rPr lang="en-US" b="1" dirty="0"/>
              <a:t>Reduce the number of filters in use</a:t>
            </a:r>
            <a:r>
              <a:rPr lang="en-US" dirty="0"/>
              <a:t>. </a:t>
            </a:r>
          </a:p>
          <a:p>
            <a:r>
              <a:rPr lang="en-US" b="1" dirty="0"/>
              <a:t>Use an include filter</a:t>
            </a:r>
            <a:r>
              <a:rPr lang="en-US" dirty="0"/>
              <a:t>. </a:t>
            </a:r>
          </a:p>
          <a:p>
            <a:r>
              <a:rPr lang="en-US" b="1" dirty="0"/>
              <a:t>Use a continuous date filter.</a:t>
            </a:r>
          </a:p>
          <a:p>
            <a:r>
              <a:rPr lang="en-US" b="1" dirty="0"/>
              <a:t>Use parameters and action filters</a:t>
            </a:r>
            <a:r>
              <a:rPr lang="en-US" dirty="0"/>
              <a:t>.</a:t>
            </a:r>
          </a:p>
          <a:p>
            <a:r>
              <a:rPr lang="en-US" b="1" dirty="0"/>
              <a:t>Perform calculations in the database</a:t>
            </a:r>
            <a:r>
              <a:rPr lang="en-US" dirty="0"/>
              <a:t>.</a:t>
            </a:r>
          </a:p>
          <a:p>
            <a:r>
              <a:rPr lang="en-US" b="1" dirty="0"/>
              <a:t>Reduce the number of nested calculations</a:t>
            </a:r>
          </a:p>
          <a:p>
            <a:r>
              <a:rPr lang="en-US" b="1" dirty="0"/>
              <a:t>Where possible, use MIN or MAX instead of AVG.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Use Booleans or numeric calculations instead of string calculations.</a:t>
            </a:r>
          </a:p>
          <a:p>
            <a:r>
              <a:rPr lang="en-US" b="1" dirty="0"/>
              <a:t>Minimize joined tables.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Blend on low-granularity dimensions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6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0A0B-FF27-4362-B322-BBCE4DA8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Tableau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B6F-3947-4535-A62E-64AE3EA9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03693"/>
            <a:ext cx="9291215" cy="384170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 to Data</a:t>
            </a:r>
          </a:p>
          <a:p>
            <a:r>
              <a:rPr lang="en-IN" dirty="0"/>
              <a:t>Hierarchy, Sorting, Grouping, Filtering</a:t>
            </a:r>
          </a:p>
          <a:p>
            <a:r>
              <a:rPr lang="en-IN" dirty="0"/>
              <a:t>Basic Chart</a:t>
            </a:r>
          </a:p>
          <a:p>
            <a:r>
              <a:rPr lang="en-IN" dirty="0"/>
              <a:t>Advanced Charting</a:t>
            </a:r>
          </a:p>
          <a:p>
            <a:r>
              <a:rPr lang="en-IN" dirty="0"/>
              <a:t>Mapping</a:t>
            </a:r>
          </a:p>
          <a:p>
            <a:r>
              <a:rPr lang="en-IN" dirty="0"/>
              <a:t>Dashboard</a:t>
            </a:r>
          </a:p>
          <a:p>
            <a:r>
              <a:rPr lang="en-IN" dirty="0"/>
              <a:t>Forecasting</a:t>
            </a:r>
          </a:p>
          <a:p>
            <a:r>
              <a:rPr lang="en-IN" dirty="0"/>
              <a:t>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2090-3808-4B08-99AE-3B176EDE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60CF-1C83-484C-BAF6-40FB6877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https://onlinehelp.tableau.com/current/pro/desktop/en-us/perf_data.htm</a:t>
            </a:r>
            <a:endParaRPr lang="en-US" dirty="0"/>
          </a:p>
          <a:p>
            <a:r>
              <a:rPr lang="en-US" dirty="0">
                <a:hlinkClick r:id="rId3"/>
              </a:rPr>
              <a:t>https://www.tableau.com/about/blog/2016/1/5-tips-make-your-dashboards-more-performant-48574</a:t>
            </a:r>
            <a:endParaRPr lang="en-US" dirty="0"/>
          </a:p>
          <a:p>
            <a:r>
              <a:rPr lang="en-US" dirty="0">
                <a:hlinkClick r:id="rId4"/>
              </a:rPr>
              <a:t>https://www.tableau.com/learn/whitepapers/10-best-practices-building-effective-dashboards?ref=wc&amp;signin=8928c8545e3606426aedafd0a991077a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6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C5B-41D3-458B-8DBD-7766C51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2931739"/>
          </a:xfrm>
        </p:spPr>
        <p:txBody>
          <a:bodyPr/>
          <a:lstStyle/>
          <a:p>
            <a:r>
              <a:rPr lang="en-US" dirty="0"/>
              <a:t>Thanks for spending your Saturday evening with us.</a:t>
            </a:r>
          </a:p>
        </p:txBody>
      </p:sp>
    </p:spTree>
    <p:extLst>
      <p:ext uri="{BB962C8B-B14F-4D97-AF65-F5344CB8AC3E}">
        <p14:creationId xmlns:p14="http://schemas.microsoft.com/office/powerpoint/2010/main" val="27300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18-ADE6-4C45-9F18-E89660A9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Tableau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13E6-EC6D-4025-9589-DDEAC2B0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7066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Tableau a great tool for Visualization, BI and data analytics</a:t>
            </a:r>
          </a:p>
          <a:p>
            <a:pPr lvl="1"/>
            <a:r>
              <a:rPr lang="en-IN" dirty="0"/>
              <a:t>Ideal for complex visualization</a:t>
            </a:r>
          </a:p>
          <a:p>
            <a:pPr lvl="1"/>
            <a:r>
              <a:rPr lang="en-IN" dirty="0"/>
              <a:t>Interactive Presentation</a:t>
            </a:r>
          </a:p>
          <a:p>
            <a:pPr lvl="1"/>
            <a:r>
              <a:rPr lang="en-IN" dirty="0"/>
              <a:t>Importing Data from other sources is easy</a:t>
            </a:r>
          </a:p>
          <a:p>
            <a:pPr lvl="1"/>
            <a:r>
              <a:rPr lang="en-IN" dirty="0"/>
              <a:t>Fast Analytics</a:t>
            </a:r>
          </a:p>
          <a:p>
            <a:pPr lvl="1"/>
            <a:r>
              <a:rPr lang="en-IN" dirty="0"/>
              <a:t>Interactive and Smart Dashboards</a:t>
            </a:r>
          </a:p>
          <a:p>
            <a:pPr lvl="1"/>
            <a:r>
              <a:rPr lang="en-IN" dirty="0"/>
              <a:t>Share results within seconds</a:t>
            </a:r>
          </a:p>
          <a:p>
            <a:pPr lvl="1"/>
            <a:r>
              <a:rPr lang="en-IN" dirty="0"/>
              <a:t>Great support from  Tableau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A1C-5121-4B17-B20F-E8E4F515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OF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E3ED-18FF-44A4-9991-374AAB36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DESKTOP</a:t>
            </a:r>
          </a:p>
          <a:p>
            <a:r>
              <a:rPr lang="en-US" dirty="0"/>
              <a:t>TABLEAU SERVER</a:t>
            </a:r>
          </a:p>
          <a:p>
            <a:r>
              <a:rPr lang="en-US" dirty="0"/>
              <a:t>TABLEAU READER</a:t>
            </a:r>
          </a:p>
          <a:p>
            <a:r>
              <a:rPr lang="en-US" dirty="0"/>
              <a:t>TABLEAU ONLINE</a:t>
            </a:r>
          </a:p>
          <a:p>
            <a:r>
              <a:rPr lang="en-US" dirty="0"/>
              <a:t>TABLEAU PUBLIC</a:t>
            </a:r>
          </a:p>
        </p:txBody>
      </p:sp>
    </p:spTree>
    <p:extLst>
      <p:ext uri="{BB962C8B-B14F-4D97-AF65-F5344CB8AC3E}">
        <p14:creationId xmlns:p14="http://schemas.microsoft.com/office/powerpoint/2010/main" val="16285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B4A0-E261-4290-8CD9-BD875D34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594975"/>
          </a:xfrm>
        </p:spPr>
        <p:txBody>
          <a:bodyPr/>
          <a:lstStyle/>
          <a:p>
            <a:r>
              <a:rPr lang="en-US" dirty="0"/>
              <a:t>Nitty and gritty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B3FB-F63A-4AB0-B963-7220B2A6D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FEATURES OF TABLEAU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43B7-F01B-4A72-8D80-DF4FEB618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/>
              <a:t>Rapidly analyse data</a:t>
            </a:r>
          </a:p>
          <a:p>
            <a:pPr marL="514350" indent="-514350">
              <a:buAutoNum type="arabicPeriod"/>
            </a:pPr>
            <a:r>
              <a:rPr lang="en-IN" dirty="0"/>
              <a:t>Browse and Explore</a:t>
            </a:r>
          </a:p>
          <a:p>
            <a:pPr marL="514350" indent="-514350">
              <a:buAutoNum type="arabicPeriod"/>
            </a:pPr>
            <a:r>
              <a:rPr lang="en-IN" dirty="0"/>
              <a:t>User-friendly Dashboards</a:t>
            </a:r>
          </a:p>
          <a:p>
            <a:pPr marL="514350" indent="-514350">
              <a:buAutoNum type="arabicPeriod"/>
            </a:pPr>
            <a:r>
              <a:rPr lang="en-IN" dirty="0"/>
              <a:t>Observe and Calculate</a:t>
            </a:r>
          </a:p>
          <a:p>
            <a:pPr marL="514350" indent="-514350">
              <a:buAutoNum type="arabicPeriod"/>
            </a:pPr>
            <a:r>
              <a:rPr lang="en-IN" dirty="0"/>
              <a:t>Share and Interact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CEF1F-DB88-4B64-8B82-8FA5FBC6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Various positions for Tableau</a:t>
            </a:r>
            <a:r>
              <a:rPr lang="en-IN" dirty="0"/>
              <a:t>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58A85-57CC-4CC2-9B95-1A0AF90E2B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/>
              <a:t>Business Analyst</a:t>
            </a:r>
          </a:p>
          <a:p>
            <a:pPr marL="514350" indent="-514350">
              <a:buAutoNum type="arabicPeriod"/>
            </a:pPr>
            <a:r>
              <a:rPr lang="en-IN" dirty="0"/>
              <a:t>Data Scientist </a:t>
            </a:r>
          </a:p>
          <a:p>
            <a:pPr marL="514350" indent="-514350">
              <a:buAutoNum type="arabicPeriod"/>
            </a:pPr>
            <a:r>
              <a:rPr lang="en-IN" dirty="0"/>
              <a:t>Tableau Expert</a:t>
            </a:r>
          </a:p>
          <a:p>
            <a:pPr marL="514350" indent="-514350">
              <a:buAutoNum type="arabicPeriod"/>
            </a:pPr>
            <a:r>
              <a:rPr lang="en-IN" dirty="0"/>
              <a:t>Tableau Developer</a:t>
            </a:r>
          </a:p>
          <a:p>
            <a:pPr marL="514350" indent="-514350">
              <a:buAutoNum type="arabicPeriod"/>
            </a:pPr>
            <a:r>
              <a:rPr lang="en-IN" dirty="0"/>
              <a:t>BI Developer</a:t>
            </a:r>
          </a:p>
          <a:p>
            <a:pPr marL="514350" indent="-514350">
              <a:buAutoNum type="arabicPeriod"/>
            </a:pPr>
            <a:r>
              <a:rPr lang="en-IN" dirty="0"/>
              <a:t>Lead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F024-2FDF-4AE5-9256-A20406D0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A421-8BA2-4B99-9A67-F6C2538ED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77D0-5D6B-406A-9FD4-1798CD6CEA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Dimensions contains qualitative values (such as names, dates or geographical data) that you can not aggregate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F0BAA-E55B-4CCD-90EC-BDF6E2DD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Measures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039A-118B-41DD-9695-50518A41E2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Measures contains quantitative values that you can measure, aggregate and use for mathematical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104939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F024-2FDF-4AE5-9256-A20406D0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A421-8BA2-4B99-9A67-F6C2538ED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BLUE FIELDS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77D0-5D6B-406A-9FD4-1798CD6C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Tableau represents blue fields as ‘Discrete’ means “individually separate and distinct.”</a:t>
            </a:r>
          </a:p>
          <a:p>
            <a:r>
              <a:rPr lang="en-US" dirty="0"/>
              <a:t>Blue measures such as SUM(Profit) and dimensions Product Name are discrete. These values are treated as finite and add headers to the view.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F0BAA-E55B-4CCD-90EC-BDF6E2DD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GREEN FIELDS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039A-118B-41DD-9695-50518A41E2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Tableau represents green fields as ‘Continuous’ means “forming	an unbroken whole, without interruption.”</a:t>
            </a:r>
          </a:p>
          <a:p>
            <a:r>
              <a:rPr lang="en-US" dirty="0"/>
              <a:t>Green measures SUM(Profit) and dimensions Year(Order Date) are continuous. These fields are treated as an infinite range and add axes to the view.</a:t>
            </a:r>
          </a:p>
        </p:txBody>
      </p:sp>
    </p:spTree>
    <p:extLst>
      <p:ext uri="{BB962C8B-B14F-4D97-AF65-F5344CB8AC3E}">
        <p14:creationId xmlns:p14="http://schemas.microsoft.com/office/powerpoint/2010/main" val="181582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2B17-895F-4B2D-985C-69AA6F88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IN" dirty="0"/>
              <a:t>Downloading and Installing Tableau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F07C-39D9-4334-9615-1CF1E1D7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Go to </a:t>
            </a:r>
            <a:r>
              <a:rPr lang="en-IN" dirty="0">
                <a:hlinkClick r:id="rId2"/>
              </a:rPr>
              <a:t>https://www.tableau.com/academic/students</a:t>
            </a:r>
            <a:r>
              <a:rPr lang="en-IN" dirty="0"/>
              <a:t> and download tableau after filling the form/registration.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Install the Program.</a:t>
            </a:r>
          </a:p>
          <a:p>
            <a:pPr marL="457200" lvl="1" indent="0">
              <a:buNone/>
            </a:pPr>
            <a:r>
              <a:rPr lang="en-IN" dirty="0"/>
              <a:t> Run the exe file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After installation you get free trial for 14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840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1200</Words>
  <Application>Microsoft Office PowerPoint</Application>
  <PresentationFormat>Widescreen</PresentationFormat>
  <Paragraphs>240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Merriweather</vt:lpstr>
      <vt:lpstr>Rockwell</vt:lpstr>
      <vt:lpstr>Gallery</vt:lpstr>
      <vt:lpstr>Microsoft Excel Worksheet</vt:lpstr>
      <vt:lpstr>TABLEAU</vt:lpstr>
      <vt:lpstr>Agenda</vt:lpstr>
      <vt:lpstr>Working with Tableau</vt:lpstr>
      <vt:lpstr>Why Tableau</vt:lpstr>
      <vt:lpstr>PRODUCTS OF TABLEAU</vt:lpstr>
      <vt:lpstr>Nitty and gritty</vt:lpstr>
      <vt:lpstr>TABLEAU CONCEPT</vt:lpstr>
      <vt:lpstr>TABLEAU CONCEPT</vt:lpstr>
      <vt:lpstr>Downloading and Installing Tableau</vt:lpstr>
      <vt:lpstr>ARCHITECTURE</vt:lpstr>
      <vt:lpstr>Analyze data Calculations in tableau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Connect to your data</vt:lpstr>
      <vt:lpstr>Know where your data is coming From</vt:lpstr>
      <vt:lpstr>Ways to combine your data</vt:lpstr>
      <vt:lpstr>CREATING A DASHBOARD</vt:lpstr>
      <vt:lpstr>BEST PRACTICES FOR BUILDING EFFECTIVE DASHBOARD</vt:lpstr>
      <vt:lpstr>Optimizing dashboard performance</vt:lpstr>
      <vt:lpstr>references</vt:lpstr>
      <vt:lpstr>Thanks for spending your Saturday evening with 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Balaji Mudaliyar; Pallavi K</dc:creator>
  <cp:lastModifiedBy>Pallavi K</cp:lastModifiedBy>
  <cp:revision>27</cp:revision>
  <dcterms:created xsi:type="dcterms:W3CDTF">2019-02-25T17:46:38Z</dcterms:created>
  <dcterms:modified xsi:type="dcterms:W3CDTF">2019-03-01T21:08:11Z</dcterms:modified>
</cp:coreProperties>
</file>